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3" r:id="rId1"/>
    <p:sldMasterId id="2147483675" r:id="rId2"/>
  </p:sldMasterIdLst>
  <p:notesMasterIdLst>
    <p:notesMasterId r:id="rId18"/>
  </p:notesMasterIdLst>
  <p:sldIdLst>
    <p:sldId id="387" r:id="rId3"/>
    <p:sldId id="388" r:id="rId4"/>
    <p:sldId id="389" r:id="rId5"/>
    <p:sldId id="390" r:id="rId6"/>
    <p:sldId id="391" r:id="rId7"/>
    <p:sldId id="394" r:id="rId8"/>
    <p:sldId id="395" r:id="rId9"/>
    <p:sldId id="396" r:id="rId10"/>
    <p:sldId id="372" r:id="rId11"/>
    <p:sldId id="392" r:id="rId12"/>
    <p:sldId id="393" r:id="rId13"/>
    <p:sldId id="397" r:id="rId14"/>
    <p:sldId id="398" r:id="rId15"/>
    <p:sldId id="350" r:id="rId16"/>
    <p:sldId id="33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DDDDDD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3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1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34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5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6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9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87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49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0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86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38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171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5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7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7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6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3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6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7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7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Future and Year Two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Activities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219200"/>
            <a:ext cx="8915400" cy="440120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WP1: Policy, Impact and Sustainability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Four more e-</a:t>
            </a:r>
            <a:r>
              <a:rPr lang="en-US" sz="28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2800" dirty="0" smtClean="0">
                <a:solidFill>
                  <a:schemeClr val="tx1"/>
                </a:solidFill>
              </a:rPr>
              <a:t> – next ones on desktop grids and </a:t>
            </a:r>
            <a:r>
              <a:rPr lang="en-US" sz="2800" dirty="0" err="1" smtClean="0">
                <a:solidFill>
                  <a:schemeClr val="tx1"/>
                </a:solidFill>
              </a:rPr>
              <a:t>visualising</a:t>
            </a:r>
            <a:r>
              <a:rPr lang="en-US" sz="2800" dirty="0" smtClean="0">
                <a:solidFill>
                  <a:schemeClr val="tx1"/>
                </a:solidFill>
              </a:rPr>
              <a:t> science/</a:t>
            </a:r>
            <a:r>
              <a:rPr lang="en-US" sz="2800" dirty="0" err="1" smtClean="0">
                <a:solidFill>
                  <a:schemeClr val="tx1"/>
                </a:solidFill>
              </a:rPr>
              <a:t>modelling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Expand distribution to new countries and projects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Attend policy events 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 e-IRG meetings, </a:t>
            </a:r>
            <a:r>
              <a:rPr lang="en-US" sz="2800" dirty="0" err="1" smtClean="0">
                <a:solidFill>
                  <a:schemeClr val="tx1"/>
                </a:solidFill>
              </a:rPr>
              <a:t>eChallenges</a:t>
            </a:r>
            <a:r>
              <a:rPr lang="en-US" sz="2800" dirty="0" smtClean="0">
                <a:solidFill>
                  <a:schemeClr val="tx1"/>
                </a:solidFill>
              </a:rPr>
              <a:t>, Innovation Convention meeting, Cloudscape, PRACE, ICT2012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10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 e-Infrastructure </a:t>
            </a:r>
            <a:r>
              <a:rPr lang="en-US" sz="2800" dirty="0" err="1" smtClean="0">
                <a:solidFill>
                  <a:schemeClr val="tx1"/>
                </a:solidFill>
              </a:rPr>
              <a:t>Concertation</a:t>
            </a:r>
            <a:r>
              <a:rPr lang="en-US" sz="2800" dirty="0" smtClean="0">
                <a:solidFill>
                  <a:schemeClr val="tx1"/>
                </a:solidFill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189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Activities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143000"/>
            <a:ext cx="8915400" cy="46166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WP2: </a:t>
            </a:r>
            <a:r>
              <a:rPr lang="en-US" sz="2800" b="1" dirty="0" err="1" smtClean="0">
                <a:solidFill>
                  <a:srgbClr val="FF6600"/>
                </a:solidFill>
              </a:rPr>
              <a:t>GridCafe</a:t>
            </a:r>
            <a:r>
              <a:rPr lang="en-US" sz="2800" b="1" dirty="0" smtClean="0">
                <a:solidFill>
                  <a:srgbClr val="FF6600"/>
                </a:solidFill>
              </a:rPr>
              <a:t>, </a:t>
            </a:r>
            <a:r>
              <a:rPr lang="en-US" sz="2800" b="1" dirty="0" err="1" smtClean="0">
                <a:solidFill>
                  <a:srgbClr val="FF6600"/>
                </a:solidFill>
              </a:rPr>
              <a:t>GridGuide</a:t>
            </a:r>
            <a:r>
              <a:rPr lang="en-US" sz="2800" b="1" dirty="0" smtClean="0">
                <a:solidFill>
                  <a:srgbClr val="FF6600"/>
                </a:solidFill>
              </a:rPr>
              <a:t> and </a:t>
            </a:r>
            <a:r>
              <a:rPr lang="en-US" sz="2800" b="1" dirty="0" err="1" smtClean="0">
                <a:solidFill>
                  <a:srgbClr val="FF6600"/>
                </a:solidFill>
              </a:rPr>
              <a:t>GridCast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areas of e-</a:t>
            </a:r>
            <a:r>
              <a:rPr lang="en-US" sz="2800" dirty="0" err="1" smtClean="0">
                <a:solidFill>
                  <a:schemeClr val="tx1"/>
                </a:solidFill>
              </a:rPr>
              <a:t>ScienceCity</a:t>
            </a:r>
            <a:r>
              <a:rPr lang="en-US" sz="2800" dirty="0" smtClean="0">
                <a:solidFill>
                  <a:schemeClr val="tx1"/>
                </a:solidFill>
              </a:rPr>
              <a:t>, next is the Volunteer Garage.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GridCast</a:t>
            </a:r>
            <a:r>
              <a:rPr lang="en-US" sz="2800" dirty="0" smtClean="0">
                <a:solidFill>
                  <a:schemeClr val="tx1"/>
                </a:solidFill>
              </a:rPr>
              <a:t> new design and casts from events such as SC11, ISGC2012, EGI Community Forum 2012.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Integrate </a:t>
            </a:r>
            <a:r>
              <a:rPr lang="en-US" sz="2800" dirty="0" err="1" smtClean="0">
                <a:solidFill>
                  <a:schemeClr val="tx1"/>
                </a:solidFill>
              </a:rPr>
              <a:t>GridGuide</a:t>
            </a:r>
            <a:r>
              <a:rPr lang="en-US" sz="2800" dirty="0" smtClean="0">
                <a:solidFill>
                  <a:schemeClr val="tx1"/>
                </a:solidFill>
              </a:rPr>
              <a:t> into the e-</a:t>
            </a:r>
            <a:r>
              <a:rPr lang="en-US" sz="2800" dirty="0" err="1" smtClean="0">
                <a:solidFill>
                  <a:schemeClr val="tx1"/>
                </a:solidFill>
              </a:rPr>
              <a:t>ScienceCity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RTM new sites and data transfers for PANDA data.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Launch the 3D pilot site in </a:t>
            </a:r>
            <a:r>
              <a:rPr lang="en-US" sz="2800" dirty="0" err="1" smtClean="0">
                <a:solidFill>
                  <a:schemeClr val="tx1"/>
                </a:solidFill>
              </a:rPr>
              <a:t>NewWorldGrid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7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Activities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447800"/>
            <a:ext cx="8915400" cy="41857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WP3: </a:t>
            </a:r>
            <a:r>
              <a:rPr lang="en-US" sz="2800" b="1" dirty="0" err="1" smtClean="0">
                <a:solidFill>
                  <a:srgbClr val="FF6600"/>
                </a:solidFill>
              </a:rPr>
              <a:t>iSGTW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editor for Asia Pacific region.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Collaboration with PRACE and XSEDE.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Increase user interactivity with the site.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Expand outreach through social media.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Increase subscribers through media partnerships for events with new user communities.</a:t>
            </a:r>
          </a:p>
        </p:txBody>
      </p:sp>
    </p:spTree>
    <p:extLst>
      <p:ext uri="{BB962C8B-B14F-4D97-AF65-F5344CB8AC3E}">
        <p14:creationId xmlns:p14="http://schemas.microsoft.com/office/powerpoint/2010/main" val="151180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Activities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447800"/>
            <a:ext cx="8915400" cy="39703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WP4: Management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MoUs</a:t>
            </a:r>
            <a:r>
              <a:rPr lang="en-US" sz="2800" dirty="0" smtClean="0">
                <a:solidFill>
                  <a:schemeClr val="tx1"/>
                </a:solidFill>
              </a:rPr>
              <a:t> with ESFRI support projects and others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 EUDAT, ENVRI, </a:t>
            </a:r>
            <a:r>
              <a:rPr lang="en-US" sz="2800" dirty="0" err="1" smtClean="0">
                <a:solidFill>
                  <a:schemeClr val="tx1"/>
                </a:solidFill>
              </a:rPr>
              <a:t>BioMedBridges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SAGrid</a:t>
            </a:r>
            <a:r>
              <a:rPr lang="en-US" sz="2800" dirty="0" smtClean="0">
                <a:solidFill>
                  <a:schemeClr val="tx1"/>
                </a:solidFill>
              </a:rPr>
              <a:t>, REUNA.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International collaborations 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 ISGC2012.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Balance WP2/WP3 effort reporting.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Control travel and other costs.</a:t>
            </a:r>
          </a:p>
        </p:txBody>
      </p:sp>
    </p:spTree>
    <p:extLst>
      <p:ext uri="{BB962C8B-B14F-4D97-AF65-F5344CB8AC3E}">
        <p14:creationId xmlns:p14="http://schemas.microsoft.com/office/powerpoint/2010/main" val="116816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8229600" cy="838200"/>
          </a:xfrm>
        </p:spPr>
        <p:txBody>
          <a:bodyPr/>
          <a:lstStyle/>
          <a:p>
            <a:r>
              <a:rPr lang="en-GB" sz="3600" b="1" dirty="0" err="1" smtClean="0"/>
              <a:t>DoW</a:t>
            </a:r>
            <a:r>
              <a:rPr lang="en-GB" sz="3600" b="1" dirty="0" smtClean="0"/>
              <a:t> </a:t>
            </a:r>
            <a:r>
              <a:rPr lang="en-GB" sz="3600" b="1" dirty="0"/>
              <a:t>b</a:t>
            </a:r>
            <a:r>
              <a:rPr lang="en-GB" sz="3600" b="1" dirty="0" smtClean="0"/>
              <a:t>udget changes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A </a:t>
            </a:r>
            <a:r>
              <a:rPr lang="nl-NL" sz="2000" dirty="0"/>
              <a:t>redistribution of budget to the central budget</a:t>
            </a:r>
            <a:r>
              <a:rPr lang="nl-NL" sz="2000" baseline="30000" dirty="0"/>
              <a:t>(1) </a:t>
            </a:r>
            <a:r>
              <a:rPr lang="nl-NL" sz="2000" dirty="0"/>
              <a:t> is envisaged to cover general dissemination travel costs and provide a reserve for the travels of unfunded participants.</a:t>
            </a:r>
          </a:p>
          <a:p>
            <a:pPr lvl="1">
              <a:spcBef>
                <a:spcPts val="1800"/>
              </a:spcBef>
            </a:pPr>
            <a:r>
              <a:rPr lang="nl-NL" sz="2000" dirty="0"/>
              <a:t>QMUL OTHER COSTS Budget: 22k </a:t>
            </a:r>
            <a:r>
              <a:rPr lang="nl-NL" sz="2000" dirty="0">
                <a:sym typeface="Wingdings" pitchFamily="2" charset="2"/>
              </a:rPr>
              <a:t> shift 15k</a:t>
            </a:r>
          </a:p>
          <a:p>
            <a:pPr marL="857250" lvl="2" indent="0">
              <a:buNone/>
            </a:pPr>
            <a:r>
              <a:rPr lang="nl-NL" sz="1400" dirty="0" smtClean="0">
                <a:sym typeface="Wingdings" pitchFamily="2" charset="2"/>
              </a:rPr>
              <a:t>(of </a:t>
            </a:r>
            <a:r>
              <a:rPr lang="nl-NL" sz="1400" dirty="0">
                <a:sym typeface="Wingdings" pitchFamily="2" charset="2"/>
              </a:rPr>
              <a:t>which 5k to cover the </a:t>
            </a:r>
            <a:r>
              <a:rPr lang="en-GB" sz="1400" dirty="0" smtClean="0"/>
              <a:t>Citizen </a:t>
            </a:r>
            <a:r>
              <a:rPr lang="en-GB" sz="1400" dirty="0" err="1" smtClean="0"/>
              <a:t>Cyberscience</a:t>
            </a:r>
            <a:r>
              <a:rPr lang="en-GB" sz="1400" dirty="0" smtClean="0"/>
              <a:t> Summit media sponsorship </a:t>
            </a:r>
            <a:r>
              <a:rPr lang="en-GB" sz="1400" dirty="0"/>
              <a:t>paid by </a:t>
            </a:r>
            <a:r>
              <a:rPr lang="en-GB" sz="1400" dirty="0" smtClean="0"/>
              <a:t>EGI.eu)</a:t>
            </a:r>
            <a:endParaRPr lang="nl-NL" sz="1400" dirty="0">
              <a:sym typeface="Wingdings" pitchFamily="2" charset="2"/>
            </a:endParaRPr>
          </a:p>
          <a:p>
            <a:pPr lvl="1"/>
            <a:r>
              <a:rPr lang="nl-NL" sz="2000" dirty="0"/>
              <a:t>Imperial TRAVEL Budget 10k: </a:t>
            </a:r>
            <a:r>
              <a:rPr lang="nl-NL" sz="2000" dirty="0">
                <a:sym typeface="Wingdings" pitchFamily="2" charset="2"/>
              </a:rPr>
              <a:t> shift 5k </a:t>
            </a:r>
          </a:p>
          <a:p>
            <a:pPr marL="800100" lvl="1" indent="-342900">
              <a:buAutoNum type="arabicParenBoth"/>
            </a:pPr>
            <a:r>
              <a:rPr lang="nl-NL" sz="1400" dirty="0" smtClean="0"/>
              <a:t>including </a:t>
            </a:r>
            <a:r>
              <a:rPr lang="nl-NL" sz="1400" dirty="0"/>
              <a:t>e-concertation </a:t>
            </a:r>
            <a:r>
              <a:rPr lang="nl-NL" sz="1400" dirty="0" smtClean="0"/>
              <a:t>meeting</a:t>
            </a:r>
          </a:p>
          <a:p>
            <a:pPr marL="457200" lvl="1" indent="0">
              <a:buNone/>
            </a:pPr>
            <a:endParaRPr lang="nl-NL" sz="1400" dirty="0"/>
          </a:p>
          <a:p>
            <a:r>
              <a:rPr lang="en-GB" sz="2000" dirty="0" smtClean="0"/>
              <a:t>Costs expected for future legal searches and possible maintenance for the </a:t>
            </a:r>
            <a:r>
              <a:rPr lang="en-GB" sz="2000" dirty="0" err="1" smtClean="0"/>
              <a:t>iSGTW</a:t>
            </a:r>
            <a:r>
              <a:rPr lang="en-GB" sz="2000" dirty="0" smtClean="0"/>
              <a:t> website.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400" dirty="0" smtClean="0"/>
              <a:t>Good impact in Year One for the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 products.</a:t>
            </a:r>
          </a:p>
          <a:p>
            <a:r>
              <a:rPr lang="en-GB" sz="2400" dirty="0" smtClean="0"/>
              <a:t>Ideas for expansion of impact in Year Two.</a:t>
            </a:r>
            <a:endParaRPr lang="en-GB" sz="2400" dirty="0"/>
          </a:p>
          <a:p>
            <a:r>
              <a:rPr lang="en-GB" sz="2400" dirty="0" smtClean="0"/>
              <a:t>Sustainability activities exploring options for beyond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Plans for Year Two on track.</a:t>
            </a:r>
          </a:p>
          <a:p>
            <a:r>
              <a:rPr lang="en-GB" sz="2400" dirty="0" smtClean="0"/>
              <a:t>Small modifications to the </a:t>
            </a:r>
            <a:r>
              <a:rPr lang="en-GB" sz="2400" dirty="0" err="1" smtClean="0"/>
              <a:t>DoW</a:t>
            </a:r>
            <a:r>
              <a:rPr lang="en-GB" sz="2400" dirty="0" smtClean="0"/>
              <a:t> in the area of sub-contracting to cover e-</a:t>
            </a:r>
            <a:r>
              <a:rPr lang="en-GB" sz="2400" dirty="0" err="1" smtClean="0"/>
              <a:t>Concertation</a:t>
            </a:r>
            <a:r>
              <a:rPr lang="en-GB" sz="2400" dirty="0" smtClean="0"/>
              <a:t> costs, legal searches and possible website maintenance.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</a:p>
          <a:p>
            <a:r>
              <a:rPr lang="en-GB" dirty="0" smtClean="0"/>
              <a:t>Sustainability</a:t>
            </a:r>
          </a:p>
          <a:p>
            <a:r>
              <a:rPr lang="en-GB" dirty="0" smtClean="0"/>
              <a:t>Mitigations Year 2</a:t>
            </a:r>
          </a:p>
          <a:p>
            <a:r>
              <a:rPr lang="en-GB" dirty="0" smtClean="0"/>
              <a:t>Activities for Year 2</a:t>
            </a:r>
          </a:p>
          <a:p>
            <a:r>
              <a:rPr lang="en-GB" dirty="0" err="1" smtClean="0"/>
              <a:t>DoW</a:t>
            </a:r>
            <a:r>
              <a:rPr lang="en-GB" dirty="0" smtClean="0"/>
              <a:t> changes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6925" y="0"/>
            <a:ext cx="8347075" cy="838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Year One impact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GB" altLang="ja-JP" sz="2400" i="1" dirty="0" smtClean="0">
                <a:ea typeface="ＭＳ Ｐゴシック" pitchFamily="34" charset="-128"/>
              </a:rPr>
              <a:t>Only one year in, the impact of each e-</a:t>
            </a:r>
            <a:r>
              <a:rPr lang="en-GB" altLang="ja-JP" sz="2400" i="1" dirty="0" err="1" smtClean="0">
                <a:ea typeface="ＭＳ Ｐゴシック" pitchFamily="34" charset="-128"/>
              </a:rPr>
              <a:t>ScienceTalk</a:t>
            </a:r>
            <a:r>
              <a:rPr lang="en-GB" altLang="ja-JP" sz="2400" i="1" dirty="0" smtClean="0">
                <a:ea typeface="ＭＳ Ｐゴシック" pitchFamily="34" charset="-128"/>
              </a:rPr>
              <a:t> product is encouraging and each product is reaching its intended audiences.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altLang="ja-JP" sz="2400" i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400" b="1" dirty="0" err="1" smtClean="0">
                <a:ea typeface="ＭＳ Ｐゴシック" pitchFamily="34" charset="-128"/>
              </a:rPr>
              <a:t>iSGTW</a:t>
            </a:r>
            <a:r>
              <a:rPr lang="en-GB" altLang="ja-JP" sz="2400" b="1" dirty="0" smtClean="0">
                <a:ea typeface="ＭＳ Ｐゴシック" pitchFamily="34" charset="-128"/>
              </a:rPr>
              <a:t> </a:t>
            </a:r>
            <a:r>
              <a:rPr lang="en-GB" altLang="ja-JP" sz="2400" dirty="0" smtClean="0">
                <a:ea typeface="ＭＳ Ｐゴシック" pitchFamily="34" charset="-128"/>
              </a:rPr>
              <a:t> has increased its sphere of influence (a 21% increase in subscribers) and scope. For Yr 2 we will measure the social </a:t>
            </a:r>
            <a:r>
              <a:rPr lang="en-GB" altLang="ja-JP" sz="2400" dirty="0">
                <a:ea typeface="ＭＳ Ｐゴシック" pitchFamily="34" charset="-128"/>
              </a:rPr>
              <a:t>media trends, reach </a:t>
            </a:r>
            <a:r>
              <a:rPr lang="en-GB" altLang="ja-JP" sz="2400" dirty="0" smtClean="0">
                <a:ea typeface="ＭＳ Ｐゴシック" pitchFamily="34" charset="-128"/>
              </a:rPr>
              <a:t>and influence</a:t>
            </a:r>
            <a:r>
              <a:rPr lang="en-GB" altLang="ja-JP" sz="2400" dirty="0">
                <a:ea typeface="ＭＳ Ｐゴシック" pitchFamily="34" charset="-128"/>
              </a:rPr>
              <a:t>. </a:t>
            </a:r>
            <a:endParaRPr lang="en-GB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ja-JP" sz="24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400" b="1" dirty="0" err="1" smtClean="0">
                <a:ea typeface="ＭＳ Ｐゴシック" pitchFamily="34" charset="-128"/>
              </a:rPr>
              <a:t>GridCast</a:t>
            </a:r>
            <a:r>
              <a:rPr lang="en-GB" altLang="ja-JP" sz="2400" dirty="0" smtClean="0">
                <a:ea typeface="ＭＳ Ｐゴシック" pitchFamily="34" charset="-128"/>
              </a:rPr>
              <a:t> blog team is growing in popularity within the community. For </a:t>
            </a:r>
            <a:r>
              <a:rPr lang="en-GB" altLang="ja-JP" sz="2400" dirty="0" err="1" smtClean="0">
                <a:ea typeface="ＭＳ Ｐゴシック" pitchFamily="34" charset="-128"/>
              </a:rPr>
              <a:t>Yr</a:t>
            </a:r>
            <a:r>
              <a:rPr lang="en-GB" altLang="ja-JP" sz="2400" dirty="0" smtClean="0">
                <a:ea typeface="ＭＳ Ｐゴシック" pitchFamily="34" charset="-128"/>
              </a:rPr>
              <a:t> 2 examine level of engagement i.e. quality and quantity of commentary.</a:t>
            </a:r>
          </a:p>
          <a:p>
            <a:pPr eaLnBrk="1" hangingPunct="1">
              <a:lnSpc>
                <a:spcPct val="90000"/>
              </a:lnSpc>
            </a:pPr>
            <a:endParaRPr lang="en-GB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ja-JP" sz="24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5400"/>
            <a:ext cx="8229600" cy="812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Year One impact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ja-JP" sz="2000" b="1" dirty="0" smtClean="0">
                <a:ea typeface="ＭＳ Ｐゴシック" pitchFamily="34" charset="-128"/>
              </a:rPr>
              <a:t>e-</a:t>
            </a:r>
            <a:r>
              <a:rPr lang="en-GB" altLang="ja-JP" sz="2000" b="1" dirty="0" err="1" smtClean="0">
                <a:ea typeface="ＭＳ Ｐゴシック" pitchFamily="34" charset="-128"/>
              </a:rPr>
              <a:t>ScienceBriefings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  <a:r>
              <a:rPr lang="en-GB" altLang="ja-JP" sz="2000" dirty="0">
                <a:ea typeface="ＭＳ Ｐゴシック" pitchFamily="34" charset="-128"/>
              </a:rPr>
              <a:t>have covered a third more projects than initially targeted and increased </a:t>
            </a:r>
            <a:r>
              <a:rPr lang="en-GB" altLang="ja-JP" sz="2000" dirty="0" smtClean="0">
                <a:ea typeface="ＭＳ Ｐゴシック" pitchFamily="34" charset="-128"/>
              </a:rPr>
              <a:t>their </a:t>
            </a:r>
            <a:r>
              <a:rPr lang="en-GB" altLang="ja-JP" sz="2000" dirty="0">
                <a:ea typeface="ＭＳ Ｐゴシック" pitchFamily="34" charset="-128"/>
              </a:rPr>
              <a:t>reach to a wider international audience (i.e. 36 countries). In </a:t>
            </a:r>
            <a:r>
              <a:rPr lang="en-GB" altLang="ja-JP" sz="2000" dirty="0" err="1">
                <a:ea typeface="ＭＳ Ｐゴシック" pitchFamily="34" charset="-128"/>
              </a:rPr>
              <a:t>Yr</a:t>
            </a:r>
            <a:r>
              <a:rPr lang="en-GB" altLang="ja-JP" sz="2000" dirty="0">
                <a:ea typeface="ＭＳ Ｐゴシック" pitchFamily="34" charset="-128"/>
              </a:rPr>
              <a:t> 2, use a more qualitative approach to measure the influence on </a:t>
            </a:r>
            <a:r>
              <a:rPr lang="en-GB" altLang="ja-JP" sz="2000" dirty="0" smtClean="0">
                <a:ea typeface="ＭＳ Ｐゴシック" pitchFamily="34" charset="-128"/>
              </a:rPr>
              <a:t>the </a:t>
            </a:r>
            <a:r>
              <a:rPr lang="en-GB" altLang="ja-JP" sz="2000" dirty="0">
                <a:ea typeface="ＭＳ Ｐゴシック" pitchFamily="34" charset="-128"/>
              </a:rPr>
              <a:t>intended audience.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b="1" dirty="0" err="1" smtClean="0">
                <a:ea typeface="ＭＳ Ｐゴシック" pitchFamily="34" charset="-128"/>
              </a:rPr>
              <a:t>GridCafé</a:t>
            </a:r>
            <a:r>
              <a:rPr lang="en-GB" altLang="ja-JP" sz="2000" dirty="0" smtClean="0">
                <a:ea typeface="ＭＳ Ｐゴシック" pitchFamily="34" charset="-128"/>
              </a:rPr>
              <a:t> </a:t>
            </a:r>
            <a:r>
              <a:rPr lang="en-GB" altLang="ja-JP" sz="2000" dirty="0">
                <a:ea typeface="ＭＳ Ｐゴシック" pitchFamily="34" charset="-128"/>
              </a:rPr>
              <a:t>has </a:t>
            </a:r>
            <a:r>
              <a:rPr lang="en-GB" altLang="ja-JP" sz="2000" dirty="0" smtClean="0">
                <a:ea typeface="ＭＳ Ｐゴシック" pitchFamily="34" charset="-128"/>
              </a:rPr>
              <a:t>widened its scope (clouds, e-science) and is reaching a wider audience (five languages). The site is very popular, raising </a:t>
            </a:r>
            <a:r>
              <a:rPr lang="en-GB" altLang="ja-JP" sz="2000" dirty="0">
                <a:ea typeface="ＭＳ Ｐゴシック" pitchFamily="34" charset="-128"/>
              </a:rPr>
              <a:t>the general </a:t>
            </a:r>
            <a:r>
              <a:rPr lang="en-GB" altLang="ja-JP" sz="2000" dirty="0" smtClean="0">
                <a:ea typeface="ＭＳ Ｐゴシック" pitchFamily="34" charset="-128"/>
              </a:rPr>
              <a:t>public’s awareness and is referenced widely (134 projects). For </a:t>
            </a:r>
            <a:r>
              <a:rPr lang="en-GB" altLang="ja-JP" sz="2000" dirty="0" err="1">
                <a:ea typeface="ＭＳ Ｐゴシック" pitchFamily="34" charset="-128"/>
              </a:rPr>
              <a:t>Yr</a:t>
            </a:r>
            <a:r>
              <a:rPr lang="en-GB" altLang="ja-JP" sz="2000" dirty="0">
                <a:ea typeface="ＭＳ Ｐゴシック" pitchFamily="34" charset="-128"/>
              </a:rPr>
              <a:t> 2 measure the </a:t>
            </a:r>
            <a:r>
              <a:rPr lang="en-GB" altLang="ja-JP" sz="2000" dirty="0" smtClean="0">
                <a:ea typeface="ＭＳ Ｐゴシック" pitchFamily="34" charset="-128"/>
              </a:rPr>
              <a:t>impact of the 3D virtual world e-</a:t>
            </a:r>
            <a:r>
              <a:rPr lang="en-GB" altLang="ja-JP" sz="2000" dirty="0" err="1" smtClean="0">
                <a:ea typeface="ＭＳ Ｐゴシック" pitchFamily="34" charset="-128"/>
              </a:rPr>
              <a:t>ScienceCity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and </a:t>
            </a:r>
            <a:r>
              <a:rPr lang="en-GB" altLang="ja-JP" sz="2000" dirty="0" err="1" smtClean="0">
                <a:ea typeface="ＭＳ Ｐゴシック" pitchFamily="34" charset="-128"/>
              </a:rPr>
              <a:t>CloudLounge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b="1" dirty="0" smtClean="0">
                <a:ea typeface="ＭＳ Ｐゴシック" pitchFamily="34" charset="-128"/>
              </a:rPr>
              <a:t>GridGuide</a:t>
            </a:r>
            <a:r>
              <a:rPr lang="en-GB" altLang="ja-JP" sz="2000" dirty="0" smtClean="0">
                <a:ea typeface="ＭＳ Ｐゴシック" pitchFamily="34" charset="-128"/>
              </a:rPr>
              <a:t> has the broadest intended audience (policy makers, general public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and researchers).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RTM successfully demonstrates what the grid does, and continues to be widely used as a visualisation tool by the community.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For </a:t>
            </a:r>
            <a:r>
              <a:rPr lang="en-GB" altLang="ja-JP" sz="2000" dirty="0">
                <a:ea typeface="ＭＳ Ｐゴシック" pitchFamily="34" charset="-128"/>
              </a:rPr>
              <a:t>Yr 2 </a:t>
            </a:r>
            <a:r>
              <a:rPr lang="en-GB" altLang="ja-JP" sz="2000" dirty="0" smtClean="0">
                <a:ea typeface="ＭＳ Ｐゴシック" pitchFamily="34" charset="-128"/>
              </a:rPr>
              <a:t>integrating the technical and personal aspects of RTM and GridGuide, and exploring integration with e-</a:t>
            </a:r>
            <a:r>
              <a:rPr lang="en-GB" altLang="ja-JP" sz="2000" dirty="0" err="1" smtClean="0">
                <a:ea typeface="ＭＳ Ｐゴシック" pitchFamily="34" charset="-128"/>
              </a:rPr>
              <a:t>ScienceCity</a:t>
            </a:r>
            <a:r>
              <a:rPr lang="en-GB" altLang="ja-JP" sz="2000" dirty="0" smtClean="0">
                <a:ea typeface="ＭＳ Ｐゴシック" pitchFamily="34" charset="-128"/>
              </a:rPr>
              <a:t>.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ja-JP" sz="2000" dirty="0" smtClean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4525963"/>
          </a:xfrm>
          <a:noFill/>
        </p:spPr>
        <p:txBody>
          <a:bodyPr>
            <a:noAutofit/>
          </a:bodyPr>
          <a:lstStyle/>
          <a:p>
            <a:r>
              <a:rPr lang="en-GB" sz="2000" b="1" dirty="0" smtClean="0">
                <a:ea typeface="ＭＳ Ｐゴシック" pitchFamily="34" charset="-128"/>
              </a:rPr>
              <a:t>Evaluate </a:t>
            </a:r>
            <a:r>
              <a:rPr lang="en-GB" sz="2000" b="1" dirty="0">
                <a:ea typeface="ＭＳ Ｐゴシック" pitchFamily="34" charset="-128"/>
              </a:rPr>
              <a:t>the impact of each product. </a:t>
            </a:r>
            <a:r>
              <a:rPr lang="en-GB" sz="2000" dirty="0">
                <a:ea typeface="ＭＳ Ｐゴシック" pitchFamily="34" charset="-128"/>
              </a:rPr>
              <a:t>Quality assurance, measuring impact and continuous evaluation </a:t>
            </a:r>
            <a:r>
              <a:rPr lang="en-GB" sz="2000" dirty="0" smtClean="0">
                <a:ea typeface="ＭＳ Ｐゴシック" pitchFamily="34" charset="-128"/>
              </a:rPr>
              <a:t>will </a:t>
            </a:r>
            <a:r>
              <a:rPr lang="en-GB" sz="2000" dirty="0">
                <a:ea typeface="ＭＳ Ｐゴシック" pitchFamily="34" charset="-128"/>
              </a:rPr>
              <a:t>help to identify further development or re-purposing opportunities. </a:t>
            </a:r>
            <a:r>
              <a:rPr lang="en-GB" sz="2000" dirty="0" smtClean="0">
                <a:ea typeface="ＭＳ Ｐゴシック" pitchFamily="34" charset="-128"/>
              </a:rPr>
              <a:t>Establish which </a:t>
            </a:r>
            <a:r>
              <a:rPr lang="en-GB" sz="2000" dirty="0">
                <a:ea typeface="ＭＳ Ｐゴシック" pitchFamily="34" charset="-128"/>
              </a:rPr>
              <a:t>products are of most value. </a:t>
            </a:r>
            <a:endParaRPr lang="en-GB" sz="2000" dirty="0" smtClean="0">
              <a:ea typeface="ＭＳ Ｐゴシック" pitchFamily="34" charset="-128"/>
            </a:endParaRPr>
          </a:p>
          <a:p>
            <a:endParaRPr lang="en-GB" sz="2000" dirty="0">
              <a:ea typeface="ＭＳ Ｐゴシック" pitchFamily="34" charset="-128"/>
            </a:endParaRPr>
          </a:p>
          <a:p>
            <a:r>
              <a:rPr lang="en-GB" sz="2000" b="1" dirty="0" smtClean="0">
                <a:ea typeface="ＭＳ Ｐゴシック" pitchFamily="34" charset="-128"/>
              </a:rPr>
              <a:t>Practical steps to sustainability.  </a:t>
            </a:r>
            <a:r>
              <a:rPr lang="en-GB" sz="2000" dirty="0">
                <a:ea typeface="ＭＳ Ｐゴシック" pitchFamily="34" charset="-128"/>
              </a:rPr>
              <a:t>Identify similar projects and how they became sustainable. </a:t>
            </a:r>
            <a:endParaRPr lang="en-GB" sz="2000" dirty="0" smtClean="0">
              <a:ea typeface="ＭＳ Ｐゴシック" pitchFamily="34" charset="-128"/>
            </a:endParaRPr>
          </a:p>
          <a:p>
            <a:endParaRPr lang="en-GB" sz="2000" dirty="0">
              <a:ea typeface="ＭＳ Ｐゴシック" pitchFamily="34" charset="-128"/>
            </a:endParaRPr>
          </a:p>
          <a:p>
            <a:r>
              <a:rPr lang="en-GB" sz="2000" b="1" dirty="0" err="1">
                <a:ea typeface="ＭＳ Ｐゴシック" pitchFamily="34" charset="-128"/>
              </a:rPr>
              <a:t>O</a:t>
            </a:r>
            <a:r>
              <a:rPr lang="en-GB" sz="2000" b="1" dirty="0" err="1" smtClean="0">
                <a:ea typeface="ＭＳ Ｐゴシック" pitchFamily="34" charset="-128"/>
              </a:rPr>
              <a:t>ngoing</a:t>
            </a:r>
            <a:r>
              <a:rPr lang="en-GB" sz="2000" b="1" dirty="0" smtClean="0">
                <a:ea typeface="ＭＳ Ｐゴシック" pitchFamily="34" charset="-128"/>
              </a:rPr>
              <a:t> maintenance</a:t>
            </a:r>
            <a:r>
              <a:rPr lang="en-GB" sz="2000" dirty="0" smtClean="0">
                <a:ea typeface="ＭＳ Ｐゴシック" pitchFamily="34" charset="-128"/>
              </a:rPr>
              <a:t>. Identify what </a:t>
            </a:r>
            <a:r>
              <a:rPr lang="en-GB" sz="2000" dirty="0">
                <a:ea typeface="ＭＳ Ｐゴシック" pitchFamily="34" charset="-128"/>
              </a:rPr>
              <a:t>will be required to sustain the resource</a:t>
            </a:r>
            <a:r>
              <a:rPr lang="en-GB" sz="2000" dirty="0" smtClean="0">
                <a:ea typeface="ＭＳ Ｐゴシック" pitchFamily="34" charset="-128"/>
              </a:rPr>
              <a:t>.</a:t>
            </a:r>
          </a:p>
          <a:p>
            <a:endParaRPr lang="en-GB" sz="2000" dirty="0">
              <a:ea typeface="ＭＳ Ｐゴシック" pitchFamily="34" charset="-128"/>
            </a:endParaRPr>
          </a:p>
          <a:p>
            <a:r>
              <a:rPr lang="en-GB" sz="2000" b="1" dirty="0" smtClean="0">
                <a:ea typeface="ＭＳ Ｐゴシック" pitchFamily="34" charset="-128"/>
              </a:rPr>
              <a:t>Options for financing and </a:t>
            </a:r>
            <a:r>
              <a:rPr lang="en-GB" sz="2000" b="1" dirty="0">
                <a:ea typeface="ＭＳ Ｐゴシック" pitchFamily="34" charset="-128"/>
              </a:rPr>
              <a:t>partnerships. </a:t>
            </a:r>
            <a:r>
              <a:rPr lang="en-GB" sz="2000" dirty="0" smtClean="0">
                <a:ea typeface="ＭＳ Ｐゴシック" pitchFamily="34" charset="-128"/>
              </a:rPr>
              <a:t>Finance is </a:t>
            </a:r>
            <a:r>
              <a:rPr lang="en-GB" sz="2000" dirty="0">
                <a:ea typeface="ＭＳ Ｐゴシック" pitchFamily="34" charset="-128"/>
              </a:rPr>
              <a:t>the factor that will have most influence, and that will ultimately determine sustainability. </a:t>
            </a:r>
            <a:endParaRPr lang="en-GB" sz="2000" dirty="0" smtClean="0">
              <a:ea typeface="ＭＳ Ｐゴシック" pitchFamily="34" charset="-128"/>
            </a:endParaRPr>
          </a:p>
          <a:p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b="1" dirty="0" smtClean="0">
                <a:ea typeface="ＭＳ Ｐゴシック" pitchFamily="34" charset="-128"/>
              </a:rPr>
              <a:t>Overview guide </a:t>
            </a:r>
            <a:r>
              <a:rPr lang="en-GB" sz="2000" b="1" dirty="0">
                <a:ea typeface="ＭＳ Ｐゴシック" pitchFamily="34" charset="-128"/>
              </a:rPr>
              <a:t>to dissemination for EU </a:t>
            </a:r>
            <a:r>
              <a:rPr lang="en-GB" sz="2000" b="1" dirty="0" smtClean="0">
                <a:ea typeface="ＭＳ Ｐゴシック" pitchFamily="34" charset="-128"/>
              </a:rPr>
              <a:t>projects. </a:t>
            </a:r>
            <a:r>
              <a:rPr lang="en-GB" sz="2000" dirty="0" smtClean="0">
                <a:ea typeface="ＭＳ Ｐゴシック" pitchFamily="34" charset="-128"/>
              </a:rPr>
              <a:t>Based </a:t>
            </a:r>
            <a:r>
              <a:rPr lang="en-GB" sz="2000" dirty="0">
                <a:ea typeface="ＭＳ Ｐゴシック" pitchFamily="34" charset="-128"/>
              </a:rPr>
              <a:t>on the extensive experience gained and lessons learnt during both phases of the project.</a:t>
            </a:r>
            <a:endParaRPr lang="en-GB" altLang="ja-JP" sz="2000" dirty="0" smtClean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066800"/>
            <a:ext cx="88900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FF6600"/>
                </a:solidFill>
                <a:ea typeface="ＭＳ Ｐゴシック" pitchFamily="34" charset="-128"/>
              </a:rPr>
              <a:t>e-</a:t>
            </a:r>
            <a:r>
              <a:rPr lang="en-GB" sz="2000" b="1" dirty="0" err="1">
                <a:solidFill>
                  <a:srgbClr val="FF6600"/>
                </a:solidFill>
                <a:ea typeface="ＭＳ Ｐゴシック" pitchFamily="34" charset="-128"/>
              </a:rPr>
              <a:t>ScienceBriefings</a:t>
            </a:r>
            <a:endParaRPr lang="en-GB" sz="2000" b="1" dirty="0">
              <a:solidFill>
                <a:srgbClr val="FF6600"/>
              </a:solidFill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Will not be produced </a:t>
            </a:r>
            <a:r>
              <a:rPr lang="en-GB" sz="2000" dirty="0">
                <a:ea typeface="ＭＳ Ｐゴシック" pitchFamily="34" charset="-128"/>
              </a:rPr>
              <a:t>after the e-</a:t>
            </a:r>
            <a:r>
              <a:rPr lang="en-GB" sz="2000" dirty="0" err="1">
                <a:ea typeface="ＭＳ Ｐゴシック" pitchFamily="34" charset="-128"/>
              </a:rPr>
              <a:t>ScienceTalk</a:t>
            </a:r>
            <a:r>
              <a:rPr lang="en-GB" sz="2000" dirty="0">
                <a:ea typeface="ＭＳ Ｐゴシック" pitchFamily="34" charset="-128"/>
              </a:rPr>
              <a:t> project has ended unless we can find a suitable project or partner to continue their publication. </a:t>
            </a:r>
            <a:r>
              <a:rPr lang="en-GB" sz="2000" dirty="0" smtClean="0">
                <a:ea typeface="ＭＳ Ｐゴシック" pitchFamily="34" charset="-128"/>
              </a:rPr>
              <a:t>Could </a:t>
            </a:r>
            <a:r>
              <a:rPr lang="en-GB" sz="2000" dirty="0">
                <a:ea typeface="ＭＳ Ｐゴシック" pitchFamily="34" charset="-128"/>
              </a:rPr>
              <a:t>potentially be uploaded and monitored in an archived repository. </a:t>
            </a:r>
            <a:endParaRPr lang="en-GB" sz="2000" b="1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GB" sz="2000" b="1" dirty="0" smtClean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GB" sz="2000" b="1" dirty="0" err="1" smtClean="0">
                <a:solidFill>
                  <a:srgbClr val="FF6600"/>
                </a:solidFill>
                <a:ea typeface="ＭＳ Ｐゴシック" pitchFamily="34" charset="-128"/>
              </a:rPr>
              <a:t>GridCafé</a:t>
            </a:r>
            <a:r>
              <a:rPr lang="en-GB" sz="2000" b="1" dirty="0" smtClean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sz="2000" b="1" dirty="0">
                <a:solidFill>
                  <a:srgbClr val="FF6600"/>
                </a:solidFill>
                <a:ea typeface="ＭＳ Ｐゴシック" pitchFamily="34" charset="-128"/>
              </a:rPr>
              <a:t>and e-Science City</a:t>
            </a:r>
          </a:p>
          <a:p>
            <a:r>
              <a:rPr lang="en-GB" sz="2000" dirty="0" err="1">
                <a:ea typeface="ＭＳ Ｐゴシック" pitchFamily="34" charset="-128"/>
              </a:rPr>
              <a:t>GridCafé</a:t>
            </a:r>
            <a:r>
              <a:rPr lang="en-GB" sz="2000" dirty="0">
                <a:ea typeface="ＭＳ Ｐゴシック" pitchFamily="34" charset="-128"/>
              </a:rPr>
              <a:t> </a:t>
            </a:r>
            <a:r>
              <a:rPr lang="en-GB" sz="2000" dirty="0" smtClean="0">
                <a:ea typeface="ＭＳ Ｐゴシック" pitchFamily="34" charset="-128"/>
              </a:rPr>
              <a:t>is a </a:t>
            </a:r>
            <a:r>
              <a:rPr lang="en-GB" sz="2000" dirty="0">
                <a:ea typeface="ＭＳ Ｐゴシック" pitchFamily="34" charset="-128"/>
              </a:rPr>
              <a:t>long-lasting and sustainable product, having been launched in 2004.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Maintenance </a:t>
            </a:r>
            <a:r>
              <a:rPr lang="en-GB" sz="2000" dirty="0">
                <a:ea typeface="ＭＳ Ｐゴシック" pitchFamily="34" charset="-128"/>
              </a:rPr>
              <a:t>of the website in terms of updating content is </a:t>
            </a:r>
            <a:r>
              <a:rPr lang="en-GB" sz="2000" dirty="0" smtClean="0">
                <a:ea typeface="ＭＳ Ｐゴシック" pitchFamily="34" charset="-128"/>
              </a:rPr>
              <a:t>expected to </a:t>
            </a:r>
            <a:r>
              <a:rPr lang="en-GB" sz="2000" dirty="0">
                <a:ea typeface="ＭＳ Ｐゴシック" pitchFamily="34" charset="-128"/>
              </a:rPr>
              <a:t>be relatively low after the e-</a:t>
            </a:r>
            <a:r>
              <a:rPr lang="en-GB" sz="2000" dirty="0" err="1">
                <a:ea typeface="ＭＳ Ｐゴシック" pitchFamily="34" charset="-128"/>
              </a:rPr>
              <a:t>ScienceCity</a:t>
            </a:r>
            <a:r>
              <a:rPr lang="en-GB" sz="2000" dirty="0">
                <a:ea typeface="ＭＳ Ｐゴシック" pitchFamily="34" charset="-128"/>
              </a:rPr>
              <a:t> is developed.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Could seek to build </a:t>
            </a:r>
            <a:r>
              <a:rPr lang="en-GB" sz="2000" dirty="0">
                <a:ea typeface="ＭＳ Ｐゴシック" pitchFamily="34" charset="-128"/>
              </a:rPr>
              <a:t>reciprocal and lasting relationships with supporting organisations, which could eventually lead to sponsorship or co-sponsorship</a:t>
            </a:r>
            <a:r>
              <a:rPr lang="en-GB" sz="2000" dirty="0" smtClean="0">
                <a:ea typeface="ＭＳ Ｐゴシック" pitchFamily="34" charset="-128"/>
              </a:rPr>
              <a:t>.</a:t>
            </a:r>
            <a:endParaRPr lang="en-GB" sz="2000" b="1" dirty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Create plain </a:t>
            </a:r>
            <a:r>
              <a:rPr lang="en-GB" sz="2000" dirty="0">
                <a:ea typeface="ＭＳ Ｐゴシック" pitchFamily="34" charset="-128"/>
              </a:rPr>
              <a:t>static versions of the websites that do not use </a:t>
            </a:r>
            <a:r>
              <a:rPr lang="en-GB" sz="2000" dirty="0" smtClean="0">
                <a:ea typeface="ＭＳ Ｐゴシック" pitchFamily="34" charset="-128"/>
              </a:rPr>
              <a:t>databases/scripts. Can </a:t>
            </a:r>
            <a:r>
              <a:rPr lang="en-GB" sz="2000" dirty="0">
                <a:ea typeface="ＭＳ Ｐゴシック" pitchFamily="34" charset="-128"/>
              </a:rPr>
              <a:t>be stored indefinitely by a project partner so that the resource remains online in an archive. </a:t>
            </a:r>
            <a:endParaRPr lang="en-GB" sz="2000" b="1" dirty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err="1" smtClean="0">
                <a:solidFill>
                  <a:srgbClr val="FF6600"/>
                </a:solidFill>
                <a:ea typeface="ＭＳ Ｐゴシック" pitchFamily="34" charset="-128"/>
              </a:rPr>
              <a:t>GridCast</a:t>
            </a:r>
            <a:endParaRPr lang="en-GB" sz="2000" b="1" dirty="0">
              <a:ea typeface="ＭＳ Ｐゴシック" pitchFamily="34" charset="-128"/>
            </a:endParaRPr>
          </a:p>
          <a:p>
            <a:r>
              <a:rPr lang="en-GB" sz="2000" dirty="0" err="1" smtClean="0">
                <a:ea typeface="ＭＳ Ｐゴシック" pitchFamily="34" charset="-128"/>
              </a:rPr>
              <a:t>GridCast</a:t>
            </a:r>
            <a:r>
              <a:rPr lang="en-GB" sz="2000" dirty="0" smtClean="0">
                <a:ea typeface="ＭＳ Ｐゴシック" pitchFamily="34" charset="-128"/>
              </a:rPr>
              <a:t> </a:t>
            </a:r>
            <a:r>
              <a:rPr lang="en-GB" sz="2000" dirty="0">
                <a:ea typeface="ＭＳ Ｐゴシック" pitchFamily="34" charset="-128"/>
              </a:rPr>
              <a:t>was originally produced by CERN and therefore has already been shown to be </a:t>
            </a:r>
            <a:r>
              <a:rPr lang="en-GB" sz="2000" dirty="0" smtClean="0">
                <a:ea typeface="ＭＳ Ｐゴシック" pitchFamily="34" charset="-128"/>
              </a:rPr>
              <a:t>sustainable.  </a:t>
            </a:r>
          </a:p>
          <a:p>
            <a:r>
              <a:rPr lang="en-GB" sz="2000" dirty="0" smtClean="0">
                <a:ea typeface="ＭＳ Ｐゴシック" pitchFamily="34" charset="-128"/>
              </a:rPr>
              <a:t>Voluntary blogging </a:t>
            </a:r>
            <a:r>
              <a:rPr lang="en-GB" sz="2000" dirty="0">
                <a:ea typeface="ＭＳ Ｐゴシック" pitchFamily="34" charset="-128"/>
              </a:rPr>
              <a:t>by people outside the e-</a:t>
            </a:r>
            <a:r>
              <a:rPr lang="en-GB" sz="2000" dirty="0" err="1">
                <a:ea typeface="ＭＳ Ｐゴシック" pitchFamily="34" charset="-128"/>
              </a:rPr>
              <a:t>ScienceTalk</a:t>
            </a:r>
            <a:r>
              <a:rPr lang="en-GB" sz="2000" dirty="0">
                <a:ea typeface="ＭＳ Ｐゴシック" pitchFamily="34" charset="-128"/>
              </a:rPr>
              <a:t> project </a:t>
            </a:r>
            <a:r>
              <a:rPr lang="en-GB" sz="2000" dirty="0" smtClean="0">
                <a:ea typeface="ＭＳ Ｐゴシック" pitchFamily="34" charset="-128"/>
              </a:rPr>
              <a:t>is building </a:t>
            </a:r>
            <a:r>
              <a:rPr lang="en-GB" sz="2000" dirty="0">
                <a:ea typeface="ＭＳ Ｐゴシック" pitchFamily="34" charset="-128"/>
              </a:rPr>
              <a:t>an online community of regular </a:t>
            </a:r>
            <a:r>
              <a:rPr lang="en-GB" sz="2000" dirty="0" smtClean="0">
                <a:ea typeface="ＭＳ Ｐゴシック" pitchFamily="34" charset="-128"/>
              </a:rPr>
              <a:t>contributors.</a:t>
            </a:r>
          </a:p>
          <a:p>
            <a:r>
              <a:rPr lang="en-GB" sz="2000" dirty="0" smtClean="0">
                <a:ea typeface="ＭＳ Ｐゴシック" pitchFamily="34" charset="-128"/>
              </a:rPr>
              <a:t>Moderator needed to </a:t>
            </a:r>
            <a:r>
              <a:rPr lang="en-GB" sz="2000" dirty="0">
                <a:ea typeface="ＭＳ Ｐゴシック" pitchFamily="34" charset="-128"/>
              </a:rPr>
              <a:t>ensure content is up-to-date, relevant and appropriate to the </a:t>
            </a:r>
            <a:r>
              <a:rPr lang="en-GB" sz="2000" dirty="0" smtClean="0">
                <a:ea typeface="ＭＳ Ｐゴシック" pitchFamily="34" charset="-128"/>
              </a:rPr>
              <a:t>users and to recruit bloggers.</a:t>
            </a:r>
          </a:p>
          <a:p>
            <a:endParaRPr lang="en-GB" sz="20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GB" sz="2000" b="1" dirty="0" err="1" smtClean="0">
                <a:solidFill>
                  <a:srgbClr val="FF6600"/>
                </a:solidFill>
                <a:ea typeface="ＭＳ Ｐゴシック" pitchFamily="34" charset="-128"/>
              </a:rPr>
              <a:t>GridGuide</a:t>
            </a:r>
            <a:r>
              <a:rPr lang="en-GB" sz="2000" b="1" dirty="0" smtClean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sz="2000" b="1" dirty="0">
                <a:solidFill>
                  <a:srgbClr val="FF6600"/>
                </a:solidFill>
                <a:ea typeface="ＭＳ Ｐゴシック" pitchFamily="34" charset="-128"/>
              </a:rPr>
              <a:t>and Real Time Monitor</a:t>
            </a:r>
          </a:p>
          <a:p>
            <a:r>
              <a:rPr lang="en-GB" sz="2000" dirty="0" err="1" smtClean="0">
                <a:ea typeface="ＭＳ Ｐゴシック" pitchFamily="34" charset="-128"/>
              </a:rPr>
              <a:t>GridGuide</a:t>
            </a:r>
            <a:r>
              <a:rPr lang="en-GB" sz="2000" dirty="0" smtClean="0">
                <a:ea typeface="ＭＳ Ｐゴシック" pitchFamily="34" charset="-128"/>
              </a:rPr>
              <a:t> audience not </a:t>
            </a:r>
            <a:r>
              <a:rPr lang="en-GB" sz="2000" dirty="0">
                <a:ea typeface="ＭＳ Ｐゴシック" pitchFamily="34" charset="-128"/>
              </a:rPr>
              <a:t>as well defined as the other e-</a:t>
            </a:r>
            <a:r>
              <a:rPr lang="en-GB" sz="2000" dirty="0" err="1">
                <a:ea typeface="ＭＳ Ｐゴシック" pitchFamily="34" charset="-128"/>
              </a:rPr>
              <a:t>ScienceTalk</a:t>
            </a:r>
            <a:r>
              <a:rPr lang="en-GB" sz="2000" dirty="0">
                <a:ea typeface="ＭＳ Ｐゴシック" pitchFamily="34" charset="-128"/>
              </a:rPr>
              <a:t> products.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>
                <a:ea typeface="ＭＳ Ｐゴシック" pitchFamily="34" charset="-128"/>
              </a:rPr>
              <a:t>e</a:t>
            </a:r>
            <a:r>
              <a:rPr lang="en-GB" sz="2000" dirty="0" smtClean="0">
                <a:ea typeface="ＭＳ Ｐゴシック" pitchFamily="34" charset="-128"/>
              </a:rPr>
              <a:t>-</a:t>
            </a:r>
            <a:r>
              <a:rPr lang="en-GB" sz="2000" dirty="0" err="1" smtClean="0">
                <a:ea typeface="ＭＳ Ｐゴシック" pitchFamily="34" charset="-128"/>
              </a:rPr>
              <a:t>ScienceTalk</a:t>
            </a:r>
            <a:r>
              <a:rPr lang="en-GB" sz="2000" dirty="0" smtClean="0">
                <a:ea typeface="ＭＳ Ｐゴシック" pitchFamily="34" charset="-128"/>
              </a:rPr>
              <a:t> </a:t>
            </a:r>
            <a:r>
              <a:rPr lang="en-GB" sz="2000" dirty="0">
                <a:ea typeface="ＭＳ Ｐゴシック" pitchFamily="34" charset="-128"/>
              </a:rPr>
              <a:t>plans to investigate who the current audience is, and whether there could be links or in-kind support from collaborating project(s)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The </a:t>
            </a:r>
            <a:r>
              <a:rPr lang="en-GB" sz="2000" dirty="0">
                <a:ea typeface="ＭＳ Ｐゴシック" pitchFamily="34" charset="-128"/>
              </a:rPr>
              <a:t>RTM has previously received development funding from </a:t>
            </a:r>
            <a:r>
              <a:rPr lang="en-GB" sz="2000" dirty="0" err="1">
                <a:ea typeface="ＭＳ Ｐゴシック" pitchFamily="34" charset="-128"/>
              </a:rPr>
              <a:t>GridPP</a:t>
            </a:r>
            <a:r>
              <a:rPr lang="en-GB" sz="2000" dirty="0">
                <a:ea typeface="ＭＳ Ｐゴシック" pitchFamily="34" charset="-128"/>
              </a:rPr>
              <a:t>, the UK’s grid for physics.</a:t>
            </a:r>
          </a:p>
          <a:p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1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err="1" smtClean="0">
                <a:solidFill>
                  <a:srgbClr val="FF6600"/>
                </a:solidFill>
                <a:ea typeface="ＭＳ Ｐゴシック" pitchFamily="34" charset="-128"/>
              </a:rPr>
              <a:t>iSGTW</a:t>
            </a:r>
            <a:endParaRPr lang="en-GB" sz="2000" b="1" dirty="0">
              <a:solidFill>
                <a:srgbClr val="FF6600"/>
              </a:solidFill>
              <a:ea typeface="ＭＳ Ｐゴシック" pitchFamily="34" charset="-128"/>
            </a:endParaRPr>
          </a:p>
          <a:p>
            <a:r>
              <a:rPr lang="en-GB" sz="2000" dirty="0" err="1">
                <a:ea typeface="ＭＳ Ｐゴシック" pitchFamily="34" charset="-128"/>
              </a:rPr>
              <a:t>iSGTW</a:t>
            </a:r>
            <a:r>
              <a:rPr lang="en-GB" sz="2000" dirty="0">
                <a:ea typeface="ＭＳ Ｐゴシック" pitchFamily="34" charset="-128"/>
              </a:rPr>
              <a:t> </a:t>
            </a:r>
            <a:r>
              <a:rPr lang="en-GB" sz="2000" dirty="0" smtClean="0">
                <a:ea typeface="ＭＳ Ｐゴシック" pitchFamily="34" charset="-128"/>
              </a:rPr>
              <a:t>has built up many loyal </a:t>
            </a:r>
            <a:r>
              <a:rPr lang="en-GB" sz="2000" dirty="0">
                <a:ea typeface="ＭＳ Ｐゴシック" pitchFamily="34" charset="-128"/>
              </a:rPr>
              <a:t>subscribers </a:t>
            </a:r>
            <a:r>
              <a:rPr lang="en-GB" sz="2000" dirty="0" smtClean="0">
                <a:ea typeface="ＭＳ Ｐゴシック" pitchFamily="34" charset="-128"/>
              </a:rPr>
              <a:t>over the years. </a:t>
            </a:r>
          </a:p>
          <a:p>
            <a:r>
              <a:rPr lang="en-GB" sz="2000" dirty="0">
                <a:ea typeface="ＭＳ Ｐゴシック" pitchFamily="34" charset="-128"/>
              </a:rPr>
              <a:t>e</a:t>
            </a:r>
            <a:r>
              <a:rPr lang="en-GB" sz="2000" dirty="0" smtClean="0">
                <a:ea typeface="ＭＳ Ｐゴシック" pitchFamily="34" charset="-128"/>
              </a:rPr>
              <a:t>-</a:t>
            </a:r>
            <a:r>
              <a:rPr lang="en-GB" sz="2000" dirty="0" err="1" smtClean="0">
                <a:ea typeface="ＭＳ Ｐゴシック" pitchFamily="34" charset="-128"/>
              </a:rPr>
              <a:t>ScienceTalk</a:t>
            </a:r>
            <a:r>
              <a:rPr lang="en-GB" sz="2000" dirty="0" smtClean="0">
                <a:ea typeface="ＭＳ Ｐゴシック" pitchFamily="34" charset="-128"/>
              </a:rPr>
              <a:t> </a:t>
            </a:r>
            <a:r>
              <a:rPr lang="en-GB" sz="2000" dirty="0">
                <a:ea typeface="ＭＳ Ｐゴシック" pitchFamily="34" charset="-128"/>
              </a:rPr>
              <a:t>will continue to explore commercial sponsorship and in-kind support from collaborating projects</a:t>
            </a:r>
            <a:r>
              <a:rPr lang="en-GB" sz="2000" dirty="0" smtClean="0">
                <a:ea typeface="ＭＳ Ｐゴシック" pitchFamily="34" charset="-128"/>
              </a:rPr>
              <a:t>.</a:t>
            </a:r>
            <a:endParaRPr lang="en-GB" sz="2000" b="1" dirty="0">
              <a:ea typeface="ＭＳ Ｐゴシック" pitchFamily="34" charset="-128"/>
            </a:endParaRPr>
          </a:p>
          <a:p>
            <a:r>
              <a:rPr lang="en-GB" sz="2000" dirty="0">
                <a:ea typeface="ＭＳ Ｐゴシック" pitchFamily="34" charset="-128"/>
              </a:rPr>
              <a:t>Due to its partnership with the Fermi National Laboratory in the US, </a:t>
            </a:r>
            <a:r>
              <a:rPr lang="en-GB" sz="2000" dirty="0" err="1">
                <a:ea typeface="ＭＳ Ｐゴシック" pitchFamily="34" charset="-128"/>
              </a:rPr>
              <a:t>iSGTW</a:t>
            </a:r>
            <a:r>
              <a:rPr lang="en-GB" sz="2000" dirty="0">
                <a:ea typeface="ＭＳ Ｐゴシック" pitchFamily="34" charset="-128"/>
              </a:rPr>
              <a:t> cannot currently accept advertising revenues.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Covering more </a:t>
            </a:r>
            <a:r>
              <a:rPr lang="en-GB" sz="2000" dirty="0">
                <a:ea typeface="ＭＳ Ｐゴシック" pitchFamily="34" charset="-128"/>
              </a:rPr>
              <a:t>commercial topics could risk alienating the audience we have built so far.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Explore positioning </a:t>
            </a:r>
            <a:r>
              <a:rPr lang="en-GB" sz="2000" dirty="0" err="1">
                <a:ea typeface="ＭＳ Ｐゴシック" pitchFamily="34" charset="-128"/>
              </a:rPr>
              <a:t>iSGTW</a:t>
            </a:r>
            <a:r>
              <a:rPr lang="en-GB" sz="2000" dirty="0">
                <a:ea typeface="ＭＳ Ｐゴシック" pitchFamily="34" charset="-128"/>
              </a:rPr>
              <a:t> as the preferred channel for the research community and major e-infrastructures in </a:t>
            </a:r>
            <a:r>
              <a:rPr lang="en-GB" sz="2000" dirty="0" smtClean="0">
                <a:ea typeface="ＭＳ Ｐゴシック" pitchFamily="34" charset="-128"/>
              </a:rPr>
              <a:t>Europe.</a:t>
            </a:r>
            <a:endParaRPr lang="en-GB" sz="2000" dirty="0">
              <a:ea typeface="ＭＳ Ｐゴシック" pitchFamily="34" charset="-128"/>
            </a:endParaRPr>
          </a:p>
          <a:p>
            <a:r>
              <a:rPr lang="en-GB" sz="2000" dirty="0" smtClean="0">
                <a:ea typeface="ＭＳ Ｐゴシック" pitchFamily="34" charset="-128"/>
              </a:rPr>
              <a:t>Contributions of </a:t>
            </a:r>
            <a:r>
              <a:rPr lang="en-GB" sz="2000" dirty="0">
                <a:ea typeface="ＭＳ Ｐゴシック" pitchFamily="34" charset="-128"/>
              </a:rPr>
              <a:t>editorial effort from other institutions around the world, including in the Asia-Pacific region. </a:t>
            </a:r>
            <a:endParaRPr lang="en-GB" sz="2000" dirty="0" smtClean="0">
              <a:ea typeface="ＭＳ Ｐゴシック" pitchFamily="34" charset="-128"/>
            </a:endParaRPr>
          </a:p>
          <a:p>
            <a:r>
              <a:rPr lang="en-GB" sz="2000" dirty="0" err="1">
                <a:ea typeface="ＭＳ Ｐゴシック" pitchFamily="34" charset="-128"/>
              </a:rPr>
              <a:t>i</a:t>
            </a:r>
            <a:r>
              <a:rPr lang="en-GB" sz="2000" dirty="0" err="1" smtClean="0">
                <a:ea typeface="ＭＳ Ｐゴシック" pitchFamily="34" charset="-128"/>
              </a:rPr>
              <a:t>SGTW</a:t>
            </a:r>
            <a:r>
              <a:rPr lang="en-GB" sz="2000" dirty="0" smtClean="0">
                <a:ea typeface="ＭＳ Ｐゴシック" pitchFamily="34" charset="-128"/>
              </a:rPr>
              <a:t> </a:t>
            </a:r>
            <a:r>
              <a:rPr lang="en-GB" sz="2000" dirty="0">
                <a:ea typeface="ＭＳ Ｐゴシック" pitchFamily="34" charset="-128"/>
              </a:rPr>
              <a:t>continues to nurture a network of unfunded contributors from a wide range of projects. </a:t>
            </a:r>
          </a:p>
          <a:p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4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8100" y="1066800"/>
            <a:ext cx="89154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Continue to explore </a:t>
            </a:r>
            <a:r>
              <a:rPr lang="en-US" sz="2000" dirty="0" err="1" smtClean="0">
                <a:solidFill>
                  <a:schemeClr val="tx1"/>
                </a:solidFill>
              </a:rPr>
              <a:t>MoUs</a:t>
            </a:r>
            <a:r>
              <a:rPr lang="en-US" sz="2000" dirty="0" smtClean="0">
                <a:solidFill>
                  <a:schemeClr val="tx1"/>
                </a:solidFill>
              </a:rPr>
              <a:t> and collaborations with other projects to ensure balance.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Explore trends in usage of non-English sites to determine which ones to pursue.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Explore new ideas for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2000" dirty="0" err="1" smtClean="0">
                <a:solidFill>
                  <a:schemeClr val="tx1"/>
                </a:solidFill>
              </a:rPr>
              <a:t>ScienceCity</a:t>
            </a:r>
            <a:r>
              <a:rPr lang="en-US" sz="2000" dirty="0" smtClean="0">
                <a:solidFill>
                  <a:schemeClr val="tx1"/>
                </a:solidFill>
              </a:rPr>
              <a:t> website – project oriented structure could be preferable.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Continue Chair role of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Advisory Board to speed up consultation processes 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on the new name.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Explore protection </a:t>
            </a:r>
            <a:r>
              <a:rPr lang="en-US" sz="2000" dirty="0">
                <a:solidFill>
                  <a:schemeClr val="tx1"/>
                </a:solidFill>
              </a:rPr>
              <a:t>of current and future e-</a:t>
            </a:r>
            <a:r>
              <a:rPr lang="en-US" sz="2000" dirty="0" err="1">
                <a:solidFill>
                  <a:schemeClr val="tx1"/>
                </a:solidFill>
              </a:rPr>
              <a:t>ScienceTalk</a:t>
            </a:r>
            <a:r>
              <a:rPr lang="en-US" sz="2000" dirty="0">
                <a:solidFill>
                  <a:schemeClr val="tx1"/>
                </a:solidFill>
              </a:rPr>
              <a:t> product </a:t>
            </a:r>
            <a:r>
              <a:rPr lang="en-US" sz="2000" dirty="0" smtClean="0">
                <a:solidFill>
                  <a:schemeClr val="tx1"/>
                </a:solidFill>
              </a:rPr>
              <a:t>names.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Work with event </a:t>
            </a:r>
            <a:r>
              <a:rPr lang="en-US" sz="2000" dirty="0" err="1" smtClean="0">
                <a:solidFill>
                  <a:schemeClr val="tx1"/>
                </a:solidFill>
              </a:rPr>
              <a:t>organisers</a:t>
            </a:r>
            <a:r>
              <a:rPr lang="en-US" sz="2000" dirty="0" smtClean="0">
                <a:solidFill>
                  <a:schemeClr val="tx1"/>
                </a:solidFill>
              </a:rPr>
              <a:t> in collaborating projects to mitigate high travel costs, aim to be media sponsors if possible and push for journalist and press delegate rates.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Monitor social media figures for </a:t>
            </a: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through the metrics and pursue more media partnerships to include subscription to </a:t>
            </a: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as part of the registration process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1277</Words>
  <Application>Microsoft Office PowerPoint</Application>
  <PresentationFormat>On-screen Show (4:3)</PresentationFormat>
  <Paragraphs>144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1_Custom Design</vt:lpstr>
      <vt:lpstr>Custom Design</vt:lpstr>
      <vt:lpstr>PowerPoint Presentation</vt:lpstr>
      <vt:lpstr>Content</vt:lpstr>
      <vt:lpstr>Year One impact</vt:lpstr>
      <vt:lpstr>      Year One impact</vt:lpstr>
      <vt:lpstr>      Sustainability</vt:lpstr>
      <vt:lpstr>      Sustainability</vt:lpstr>
      <vt:lpstr>      Sustainability</vt:lpstr>
      <vt:lpstr>      Sustainability</vt:lpstr>
      <vt:lpstr>Mitigations for Year 2</vt:lpstr>
      <vt:lpstr>Activities for Year 2</vt:lpstr>
      <vt:lpstr>Activities for Year 2</vt:lpstr>
      <vt:lpstr>Activities for Year 2</vt:lpstr>
      <vt:lpstr>Activities for Year 2</vt:lpstr>
      <vt:lpstr>DoW budget changes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252</cp:revision>
  <dcterms:created xsi:type="dcterms:W3CDTF">2010-08-31T11:29:02Z</dcterms:created>
  <dcterms:modified xsi:type="dcterms:W3CDTF">2011-11-07T11:23:40Z</dcterms:modified>
</cp:coreProperties>
</file>