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3"/>
  </p:notesMasterIdLst>
  <p:sldIdLst>
    <p:sldId id="387" r:id="rId3"/>
    <p:sldId id="388" r:id="rId4"/>
    <p:sldId id="354" r:id="rId5"/>
    <p:sldId id="321" r:id="rId6"/>
    <p:sldId id="358" r:id="rId7"/>
    <p:sldId id="361" r:id="rId8"/>
    <p:sldId id="325" r:id="rId9"/>
    <p:sldId id="389" r:id="rId10"/>
    <p:sldId id="390" r:id="rId11"/>
    <p:sldId id="391" r:id="rId12"/>
    <p:sldId id="355" r:id="rId13"/>
    <p:sldId id="356" r:id="rId14"/>
    <p:sldId id="327" r:id="rId15"/>
    <p:sldId id="347" r:id="rId16"/>
    <p:sldId id="368" r:id="rId17"/>
    <p:sldId id="369" r:id="rId18"/>
    <p:sldId id="374" r:id="rId19"/>
    <p:sldId id="375" r:id="rId20"/>
    <p:sldId id="357" r:id="rId21"/>
    <p:sldId id="370" r:id="rId22"/>
    <p:sldId id="371" r:id="rId23"/>
    <p:sldId id="351" r:id="rId24"/>
    <p:sldId id="372" r:id="rId25"/>
    <p:sldId id="335" r:id="rId26"/>
    <p:sldId id="376" r:id="rId27"/>
    <p:sldId id="367" r:id="rId28"/>
    <p:sldId id="377" r:id="rId29"/>
    <p:sldId id="380" r:id="rId30"/>
    <p:sldId id="378" r:id="rId31"/>
    <p:sldId id="37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ScienceTalk\Review%20slides\effort_per_w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PY1%20Review\effort_per_w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Sheet1!$H$1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14260496448182886"/>
                  <c:y val="-0.293121932046733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750700957602142"/>
                  <c:y val="4.44841955246472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Sheet1!$H$2:$H$5</c:f>
              <c:numCache>
                <c:formatCode>0</c:formatCode>
                <c:ptCount val="4"/>
                <c:pt idx="0">
                  <c:v>23.958333333333336</c:v>
                </c:pt>
                <c:pt idx="1">
                  <c:v>37.5</c:v>
                </c:pt>
                <c:pt idx="2">
                  <c:v>27.083333333333332</c:v>
                </c:pt>
                <c:pt idx="3">
                  <c:v>11.458333333333332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21517400910329246"/>
                  <c:y val="-0.250167322834645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Sheet1!$J$2:$J$5</c:f>
              <c:numCache>
                <c:formatCode>0</c:formatCode>
                <c:ptCount val="4"/>
                <c:pt idx="0">
                  <c:v>20.756578947368421</c:v>
                </c:pt>
                <c:pt idx="1">
                  <c:v>30.378289473684212</c:v>
                </c:pt>
                <c:pt idx="2">
                  <c:v>37.434210526315795</c:v>
                </c:pt>
                <c:pt idx="3">
                  <c:v>10.246710526315789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err="1" smtClean="0"/>
              <a:t>Concertation</a:t>
            </a:r>
            <a:r>
              <a:rPr lang="en-GB" sz="3600" b="1" dirty="0" smtClean="0"/>
              <a:t>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800" y="1143000"/>
            <a:ext cx="909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600" dirty="0">
                <a:latin typeface="Arial" pitchFamily="34" charset="0"/>
                <a:cs typeface="Arial" pitchFamily="34" charset="0"/>
              </a:rPr>
              <a:t>€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40K is allocated in the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DoW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e-Infrastructure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events to fund logistical costs such as catering, travel and venue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costs.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is allocated as €25K to EGI.eu under WP4 and €15K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to QMUL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under WP1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Costs for 9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meeting, 22-23 September  met by EGI.eu as local organisers.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Total cost is 24.8K (average 12.4K per event). Remaining budget for 2012 is 15.2K Euros.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8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9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80325"/>
              </p:ext>
            </p:extLst>
          </p:nvPr>
        </p:nvGraphicFramePr>
        <p:xfrm>
          <a:off x="469899" y="3352800"/>
          <a:ext cx="3263901" cy="231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979"/>
                <a:gridCol w="1229922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4,574.00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EC diner on the 4</a:t>
                      </a:r>
                      <a:r>
                        <a:rPr lang="en-GB" sz="14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Cleaning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Badges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Coffee break during the EC meeting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74.00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6,809.00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53266"/>
              </p:ext>
            </p:extLst>
          </p:nvPr>
        </p:nvGraphicFramePr>
        <p:xfrm>
          <a:off x="4572000" y="3352800"/>
          <a:ext cx="4432301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1213052"/>
                <a:gridCol w="1466649"/>
              </a:tblGrid>
              <a:tr h="361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4,502.50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booths area + equipment (panels)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4,167.00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WIFI, A/V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1,377.85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Security, cleaning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934.03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 ~18€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2,162.40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Breaks 5€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1,800.00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Cocktail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2,649.00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Booths (agINFRA, EUDAT, DASISH @150)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 projects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18,042.78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80917"/>
              </p:ext>
            </p:extLst>
          </p:nvPr>
        </p:nvGraphicFramePr>
        <p:xfrm>
          <a:off x="685800" y="6019800"/>
          <a:ext cx="2527300" cy="44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029"/>
                <a:gridCol w="1230271"/>
              </a:tblGrid>
              <a:tr h="443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24,851.78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487563"/>
              </p:ext>
            </p:extLst>
          </p:nvPr>
        </p:nvGraphicFramePr>
        <p:xfrm>
          <a:off x="0" y="1066800"/>
          <a:ext cx="9144000" cy="544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152"/>
                <a:gridCol w="2947037"/>
                <a:gridCol w="528954"/>
                <a:gridCol w="906781"/>
                <a:gridCol w="346076"/>
                <a:gridCol w="685800"/>
                <a:gridCol w="635586"/>
                <a:gridCol w="1107472"/>
                <a:gridCol w="1381142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Weekly issues of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1-33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1-3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D1.2.1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1, 2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D4.1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plan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 engagement strategy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D3.2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Relaunch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with a new name and new underlying content management system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3, 2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Quality assurance 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D1.2.2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1, 2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1, 2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D3.3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Strategic report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marketing, social media and commercial exploitation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 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1, 2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709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D1.3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Annual impact and sustainability report on e-ScienceTalk products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GridGuide updated integration with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D3.4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 on survey of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annual metrics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270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Annual report on feedback and metrics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2 weeks into PM13 by agreement with the EC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2903"/>
              </p:ext>
            </p:extLst>
          </p:nvPr>
        </p:nvGraphicFramePr>
        <p:xfrm>
          <a:off x="152400" y="1066800"/>
          <a:ext cx="8839201" cy="5052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523318"/>
                <a:gridCol w="889223"/>
                <a:gridCol w="1113739"/>
                <a:gridCol w="1165006"/>
                <a:gridCol w="942260"/>
                <a:gridCol w="1069865"/>
                <a:gridCol w="1205346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</a:t>
                      </a: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/mm/</a:t>
                      </a: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yyyy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MS10.1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 meetings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PM1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PM1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MS4.1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E-concertation event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1, 2, 3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PM3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PM3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MS10.2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PMB meetings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PM4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PM3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3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Held</a:t>
                      </a:r>
                      <a:r>
                        <a:rPr lang="en-GB" sz="13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early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MS7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iSGTW posters and marketing materials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3, 2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PM5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PM5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MS4.2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PM6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PM6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MS11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materials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PM6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PM6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MS10.3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PMB meetings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PM7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PM5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3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Held early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MS4.3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PM10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PM9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3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Trieste event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MS10.4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PMB meetings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PM10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PM9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3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Held early</a:t>
                      </a:r>
                      <a:endParaRPr lang="en-GB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MS7.2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iSGTW posters and marketing materials 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3, 2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PM11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PM11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MS12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materials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PM12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GB" sz="13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PM12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Recommendation from </a:t>
            </a:r>
            <a:r>
              <a:rPr lang="en-GB" dirty="0" err="1" smtClean="0"/>
              <a:t>GridTalk</a:t>
            </a:r>
            <a:r>
              <a:rPr lang="en-GB" dirty="0" smtClean="0"/>
              <a:t> reviewers was to improve tracking of project metrics and impact assessment</a:t>
            </a:r>
          </a:p>
          <a:p>
            <a:r>
              <a:rPr lang="en-GB" dirty="0" smtClean="0"/>
              <a:t>Annual Deliverables on Impact (D1.3) and Metrics (D4.3) added to the </a:t>
            </a:r>
            <a:r>
              <a:rPr lang="en-GB" dirty="0" err="1" smtClean="0"/>
              <a:t>DoW</a:t>
            </a:r>
            <a:endParaRPr lang="en-GB" dirty="0" smtClean="0"/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Changes to the metrics for PY2 are included in D4.3 – starting in PQ5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Y1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49812"/>
              </p:ext>
            </p:extLst>
          </p:nvPr>
        </p:nvGraphicFramePr>
        <p:xfrm>
          <a:off x="152400" y="1066800"/>
          <a:ext cx="8839199" cy="5466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  <a:gridCol w="762000"/>
                <a:gridCol w="2743199"/>
                <a:gridCol w="1938421"/>
                <a:gridCol w="1036236"/>
                <a:gridCol w="1444943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Year 1 Achieved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of Target in Year 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400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120%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 by year 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50% of end of project target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per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 in Europe per year, 1 outside Europe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533%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 one new area per year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30% increase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70% of end of project target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50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216%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 in total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194%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1000 in total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Y2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403207"/>
              </p:ext>
            </p:extLst>
          </p:nvPr>
        </p:nvGraphicFramePr>
        <p:xfrm>
          <a:off x="152400" y="10668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Increased from 20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Adjusted to number of reports published not printed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30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per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 in Europe per year, 1 outside Europe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Increased from 2 in Europe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 one new area per year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30% increase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Including social media followers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 per year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150 in total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Increased from 100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1000 in total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Unchanged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Kick-off of the project</a:t>
            </a:r>
          </a:p>
          <a:p>
            <a:pPr lvl="1"/>
            <a:r>
              <a:rPr lang="en-GB" sz="1600" dirty="0" smtClean="0"/>
              <a:t>Completion of paperwork Grant Agreement and Consortium Agreement</a:t>
            </a:r>
          </a:p>
          <a:p>
            <a:pPr lvl="1"/>
            <a:r>
              <a:rPr lang="en-GB" sz="1600" dirty="0" smtClean="0"/>
              <a:t>Pre-financing distributed to partners (some delay in countersignature of payment by EC)</a:t>
            </a:r>
          </a:p>
          <a:p>
            <a:pPr lvl="1"/>
            <a:r>
              <a:rPr lang="en-GB" sz="1600" dirty="0" smtClean="0"/>
              <a:t>Weekly meetings with the project team established</a:t>
            </a:r>
          </a:p>
          <a:p>
            <a:pPr lvl="1"/>
            <a:r>
              <a:rPr lang="en-GB" sz="1600" dirty="0" smtClean="0"/>
              <a:t>PMB meetings held, risk register created and monitored</a:t>
            </a:r>
          </a:p>
          <a:p>
            <a:pPr lvl="1"/>
            <a:r>
              <a:rPr lang="en-GB" sz="1600" dirty="0" smtClean="0"/>
              <a:t>Project team established,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Science Writer and Editor and Dissemination Officer</a:t>
            </a:r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Forum2010</a:t>
            </a:r>
            <a:r>
              <a:rPr lang="en-US" sz="1600" dirty="0"/>
              <a:t>, eChallenges2010, 8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&amp;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Meetings, ASSYST Meeting 2011, BSA Science Communication Conference 2011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Reporting</a:t>
            </a:r>
          </a:p>
          <a:p>
            <a:pPr lvl="1"/>
            <a:r>
              <a:rPr lang="en-GB" sz="1600" dirty="0" smtClean="0"/>
              <a:t>Quarterly Reports prepared for Q1-3 in addition to agreed Deliverables and Milestones</a:t>
            </a:r>
          </a:p>
          <a:p>
            <a:endParaRPr lang="en-GB" sz="1600" dirty="0" smtClean="0"/>
          </a:p>
          <a:p>
            <a:r>
              <a:rPr lang="en-GB" sz="1600" dirty="0" smtClean="0"/>
              <a:t>Digital Library</a:t>
            </a:r>
          </a:p>
          <a:p>
            <a:pPr lvl="1"/>
            <a:r>
              <a:rPr lang="en-GB" sz="1600" dirty="0" smtClean="0"/>
              <a:t>RSS feed from </a:t>
            </a:r>
            <a:r>
              <a:rPr lang="en-GB" sz="1600" dirty="0" err="1" smtClean="0"/>
              <a:t>iSGTW</a:t>
            </a:r>
            <a:r>
              <a:rPr lang="en-GB" sz="1600" dirty="0" smtClean="0"/>
              <a:t> to the Digital Library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/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8 collaborating projects</a:t>
            </a:r>
          </a:p>
          <a:p>
            <a:pPr lvl="1"/>
            <a:r>
              <a:rPr lang="en-US" sz="1600" b="1" dirty="0" smtClean="0"/>
              <a:t>Policy</a:t>
            </a:r>
            <a:r>
              <a:rPr lang="en-US" sz="1600" dirty="0" smtClean="0"/>
              <a:t>: e-IRGSP2/3</a:t>
            </a:r>
          </a:p>
          <a:p>
            <a:pPr lvl="1"/>
            <a:r>
              <a:rPr lang="en-US" sz="1600" b="1" dirty="0" smtClean="0"/>
              <a:t>Collaborations outside Europe</a:t>
            </a:r>
            <a:r>
              <a:rPr lang="en-US" sz="1600" dirty="0" smtClean="0"/>
              <a:t>: EUIndiaGrid2</a:t>
            </a:r>
            <a:r>
              <a:rPr lang="en-US" sz="1600" dirty="0"/>
              <a:t>, </a:t>
            </a:r>
            <a:r>
              <a:rPr lang="en-US" sz="1600" dirty="0" smtClean="0"/>
              <a:t>LinkSCEEM2, CHAIN</a:t>
            </a:r>
          </a:p>
          <a:p>
            <a:pPr lvl="1"/>
            <a:r>
              <a:rPr lang="en-US" sz="1600" b="1" dirty="0" smtClean="0"/>
              <a:t>User community &amp;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WeNMR</a:t>
            </a:r>
            <a:r>
              <a:rPr lang="en-US" sz="1600" dirty="0" smtClean="0"/>
              <a:t>, EMI, EGI-</a:t>
            </a:r>
            <a:r>
              <a:rPr lang="en-US" sz="1600" dirty="0" err="1" smtClean="0"/>
              <a:t>InSPIRE</a:t>
            </a:r>
            <a:r>
              <a:rPr lang="en-US" sz="1600" dirty="0" smtClean="0"/>
              <a:t>, DEGISCO</a:t>
            </a:r>
          </a:p>
          <a:p>
            <a:endParaRPr lang="en-GB" sz="2000" dirty="0" smtClean="0"/>
          </a:p>
          <a:p>
            <a:r>
              <a:rPr lang="en-GB" sz="2000" dirty="0" smtClean="0"/>
              <a:t>International collaborations</a:t>
            </a:r>
          </a:p>
          <a:p>
            <a:pPr lvl="1"/>
            <a:r>
              <a:rPr lang="en-GB" sz="1600" dirty="0" smtClean="0"/>
              <a:t>PM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</a:t>
            </a:r>
            <a:r>
              <a:rPr lang="en-GB" sz="1600" dirty="0" smtClean="0"/>
              <a:t>for </a:t>
            </a:r>
            <a:r>
              <a:rPr lang="en-GB" sz="1600" dirty="0" smtClean="0"/>
              <a:t>the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2012, Taipei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organisation</a:t>
            </a:r>
          </a:p>
          <a:p>
            <a:pPr lvl="1"/>
            <a:r>
              <a:rPr lang="en-GB" sz="1600" dirty="0"/>
              <a:t>Logistics for 8</a:t>
            </a:r>
            <a:r>
              <a:rPr lang="en-GB" sz="1600" baseline="30000" dirty="0"/>
              <a:t>th</a:t>
            </a:r>
            <a:r>
              <a:rPr lang="en-GB" sz="1600" dirty="0"/>
              <a:t> and 9</a:t>
            </a:r>
            <a:r>
              <a:rPr lang="en-GB" sz="1600" baseline="30000" dirty="0"/>
              <a:t>th</a:t>
            </a:r>
            <a:r>
              <a:rPr lang="en-GB" sz="1600" dirty="0"/>
              <a:t> e-Infrastructure </a:t>
            </a:r>
            <a:r>
              <a:rPr lang="en-GB" sz="1600" dirty="0" err="1"/>
              <a:t>Concertation</a:t>
            </a:r>
            <a:r>
              <a:rPr lang="en-GB" sz="1600" dirty="0"/>
              <a:t> events at CERN and Lyon</a:t>
            </a:r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pPr lvl="1"/>
            <a:r>
              <a:rPr lang="en-GB" sz="1600" dirty="0"/>
              <a:t>Live video feed for both events in collaboration with CERN and GRDI20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991600" cy="51706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Adding Russian, Chinese and non Roman languages to 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Consultation processes with the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can be time consuming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legal challenge to our use of the Digital Scientist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High travel costs for all work packages due to late booking of travel –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late to confirm booths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subscriber numbers are not representative of the wider readership achieved – social </a:t>
            </a:r>
            <a:r>
              <a:rPr lang="en-US" sz="2000" dirty="0" smtClean="0">
                <a:solidFill>
                  <a:schemeClr val="tx1"/>
                </a:solidFill>
              </a:rPr>
              <a:t>media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web stats give a more </a:t>
            </a:r>
            <a:r>
              <a:rPr lang="en-US" sz="2000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Euro/CHF exchange rate for WP3 – CERN is making far higher contributions to the costs of the project than </a:t>
            </a:r>
            <a:r>
              <a:rPr lang="en-US" sz="2000" dirty="0" smtClean="0">
                <a:solidFill>
                  <a:schemeClr val="tx1"/>
                </a:solidFill>
              </a:rPr>
              <a:t>foreseen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to explore </a:t>
            </a:r>
            <a:r>
              <a:rPr lang="en-US" sz="1800" dirty="0" err="1" smtClean="0">
                <a:solidFill>
                  <a:schemeClr val="tx1"/>
                </a:solidFill>
              </a:rPr>
              <a:t>MoUs</a:t>
            </a:r>
            <a:r>
              <a:rPr lang="en-US" sz="1800" dirty="0" smtClean="0">
                <a:solidFill>
                  <a:schemeClr val="tx1"/>
                </a:solidFill>
              </a:rPr>
              <a:t> and collaborations with other projects to ensure balance.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trends in usage of non-English sites to determine which ones to pursue.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new ideas for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1800" dirty="0" err="1" smtClean="0">
                <a:solidFill>
                  <a:schemeClr val="tx1"/>
                </a:solidFill>
              </a:rPr>
              <a:t>ScienceCity</a:t>
            </a:r>
            <a:r>
              <a:rPr lang="en-US" sz="18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Chair role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Advisory Board to speed up consultation processes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on the new name.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Protection of current and future e-</a:t>
            </a:r>
            <a:r>
              <a:rPr lang="en-US" sz="1800" dirty="0" err="1">
                <a:solidFill>
                  <a:schemeClr val="tx1"/>
                </a:solidFill>
              </a:rPr>
              <a:t>ScienceTalk</a:t>
            </a:r>
            <a:r>
              <a:rPr lang="en-US" sz="1800" dirty="0">
                <a:solidFill>
                  <a:schemeClr val="tx1"/>
                </a:solidFill>
              </a:rPr>
              <a:t> product </a:t>
            </a:r>
            <a:r>
              <a:rPr lang="en-US" sz="1800" dirty="0" smtClean="0">
                <a:solidFill>
                  <a:schemeClr val="tx1"/>
                </a:solidFill>
              </a:rPr>
              <a:t>names.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Work with event </a:t>
            </a:r>
            <a:r>
              <a:rPr lang="en-US" sz="1800" dirty="0" err="1" smtClean="0">
                <a:solidFill>
                  <a:schemeClr val="tx1"/>
                </a:solidFill>
              </a:rPr>
              <a:t>organisers</a:t>
            </a:r>
            <a:r>
              <a:rPr lang="en-US" sz="1800" dirty="0" smtClean="0">
                <a:solidFill>
                  <a:schemeClr val="tx1"/>
                </a:solidFill>
              </a:rPr>
              <a:t> in collaborating projects to mitigate high travel costs, aim to be media sponsors if possible and push for journalist 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Monitor social media figures for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through the metrics and pursue more media partnerships to include subscription to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as part of the registration </a:t>
            </a:r>
            <a:r>
              <a:rPr lang="en-US" sz="1800" dirty="0" smtClean="0">
                <a:solidFill>
                  <a:schemeClr val="tx1"/>
                </a:solidFill>
              </a:rPr>
              <a:t>process.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/>
              <a:t>Project start up achieved </a:t>
            </a:r>
            <a:r>
              <a:rPr lang="en-GB" sz="2200" dirty="0" smtClean="0"/>
              <a:t>successfully</a:t>
            </a:r>
          </a:p>
          <a:p>
            <a:r>
              <a:rPr lang="en-GB" sz="2200" dirty="0" smtClean="0"/>
              <a:t>Recruitment to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 and Science Writer (CERN) and Dissemination Officer (QMUL) </a:t>
            </a:r>
            <a:endParaRPr lang="en-GB" sz="2200" dirty="0"/>
          </a:p>
          <a:p>
            <a:r>
              <a:rPr lang="en-GB" sz="2200" dirty="0" smtClean="0"/>
              <a:t>Effort consumption at 90% of planned levels</a:t>
            </a:r>
          </a:p>
          <a:p>
            <a:r>
              <a:rPr lang="en-GB" sz="2200" dirty="0" smtClean="0"/>
              <a:t>Estimated costs at 101% of planned levels</a:t>
            </a:r>
          </a:p>
          <a:p>
            <a:r>
              <a:rPr lang="en-GB" sz="2200" dirty="0" smtClean="0"/>
              <a:t>All Deliverables and Milestones submitted on time, or early (one 2 weeks late by agreement)</a:t>
            </a:r>
          </a:p>
          <a:p>
            <a:r>
              <a:rPr lang="en-GB" sz="2200" dirty="0" smtClean="0"/>
              <a:t>High number of </a:t>
            </a:r>
            <a:r>
              <a:rPr lang="en-GB" sz="2200" dirty="0" err="1" smtClean="0"/>
              <a:t>MoUs</a:t>
            </a:r>
            <a:r>
              <a:rPr lang="en-GB" sz="2200" dirty="0" smtClean="0"/>
              <a:t> signed in Year1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Year1</a:t>
            </a:r>
            <a:endParaRPr lang="en-GB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347448"/>
              </p:ext>
            </p:extLst>
          </p:nvPr>
        </p:nvGraphicFramePr>
        <p:xfrm>
          <a:off x="685800" y="1447800"/>
          <a:ext cx="7848600" cy="496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737"/>
                <a:gridCol w="1578177"/>
                <a:gridCol w="1749866"/>
                <a:gridCol w="838988"/>
                <a:gridCol w="719737"/>
                <a:gridCol w="838988"/>
                <a:gridCol w="719737"/>
                <a:gridCol w="683370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 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reports written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Printed policy reports circulated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 policy makers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events organised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organised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Attendees at policy events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delegates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Collaborating projects to which articles have been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to which articles or reports have been distributed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89540"/>
              </p:ext>
            </p:extLst>
          </p:nvPr>
        </p:nvGraphicFramePr>
        <p:xfrm>
          <a:off x="76200" y="1143000"/>
          <a:ext cx="8915400" cy="514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Average number of bloggers on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 year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New areas of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Covering topics other than grid computing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GridCafé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4422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4020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4490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2994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15926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GridCafé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48676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41380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48567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27788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166411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bloggers for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 of bloggers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Blog entries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Podcasts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2295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1621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8644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5343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3526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3743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20512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EU sites on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European based sites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Non-EU sites on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Non-European located sites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388596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1762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821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987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GridGuide sites on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in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Events demo-ing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Including events attended by collaborating projects demo-ing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377286"/>
              </p:ext>
            </p:extLst>
          </p:nvPr>
        </p:nvGraphicFramePr>
        <p:xfrm>
          <a:off x="152400" y="1143000"/>
          <a:ext cx="8763000" cy="51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7942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8074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8077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8077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resources section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At events attended by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or by collaborating projects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Issued by email to subscribers each week and posted on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US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US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Worldwide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non US or EU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39,130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20,036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39,569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45,866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126,151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74,542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42,528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64,652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84,103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265,539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visiting the iSGTW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Marketing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 or at events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Survey responses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Through Zoomerang survey tool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74885"/>
              </p:ext>
            </p:extLst>
          </p:nvPr>
        </p:nvGraphicFramePr>
        <p:xfrm>
          <a:off x="152400" y="1371600"/>
          <a:ext cx="8763001" cy="495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1459870"/>
                <a:gridCol w="1648608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Deliverables 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By email and online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Milestones agreed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By email and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Late Deliverable and Milestones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or agreed after the date agreed with the EC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(by agreement with the EC)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e-ScienceTalk materials produced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 posters, 200 pens, 100 annual reports, 150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500 pens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Poster on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ScienceCity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Various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e-ScienceTalk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e-ScienceTalk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1072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1149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1422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737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Media releases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Issued via Alphagalileo and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Press cuttings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Measured by Google Alerts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Events attended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By e-ScienceTalk project team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30099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928922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solidFill>
                  <a:srgbClr val="FF6600"/>
                </a:solidFill>
              </a:rPr>
              <a:t>Overall effort achieved in </a:t>
            </a:r>
            <a:r>
              <a:rPr lang="en-GB" sz="1800" b="1" dirty="0" smtClean="0">
                <a:solidFill>
                  <a:srgbClr val="FF6600"/>
                </a:solidFill>
              </a:rPr>
              <a:t>Q1-4 in PMs: 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68562"/>
              </p:ext>
            </p:extLst>
          </p:nvPr>
        </p:nvGraphicFramePr>
        <p:xfrm>
          <a:off x="609600" y="1460496"/>
          <a:ext cx="7848600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5504"/>
                <a:gridCol w="905898"/>
                <a:gridCol w="1006351"/>
                <a:gridCol w="1006351"/>
                <a:gridCol w="961124"/>
                <a:gridCol w="961124"/>
                <a:gridCol w="961124"/>
                <a:gridCol w="961124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19.06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62.13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9154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90%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Funded effort at 94.5%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Unfunded effort under-reported in Year 1 but activities are ongoing.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WP2 at 75% - no impact on M&amp;D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 reporting in WP3 121% - no impact on M&amp;D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over reporting in the management activity due to project start up.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Rebalance reporting in WP2/WP3 in Y2 as the partners and staff overlap.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76400" y="1020515"/>
            <a:ext cx="5692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solidFill>
                  <a:srgbClr val="FF6600"/>
                </a:solidFill>
              </a:rPr>
              <a:t>Overall effort achieved in </a:t>
            </a:r>
            <a:r>
              <a:rPr lang="en-GB" sz="1800" b="1" dirty="0" smtClean="0">
                <a:solidFill>
                  <a:srgbClr val="FF6600"/>
                </a:solidFill>
              </a:rPr>
              <a:t>Q1-4 </a:t>
            </a:r>
            <a:r>
              <a:rPr lang="en-GB" sz="1800" b="1" dirty="0">
                <a:solidFill>
                  <a:srgbClr val="FF6600"/>
                </a:solidFill>
              </a:rPr>
              <a:t>in </a:t>
            </a:r>
            <a:r>
              <a:rPr lang="en-GB" sz="1800" b="1" dirty="0" smtClean="0">
                <a:solidFill>
                  <a:srgbClr val="FF6600"/>
                </a:solidFill>
              </a:rPr>
              <a:t>PMs: 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54419"/>
              </p:ext>
            </p:extLst>
          </p:nvPr>
        </p:nvGraphicFramePr>
        <p:xfrm>
          <a:off x="457199" y="1523997"/>
          <a:ext cx="8153399" cy="20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510"/>
                <a:gridCol w="904757"/>
                <a:gridCol w="987007"/>
                <a:gridCol w="1151509"/>
                <a:gridCol w="987007"/>
                <a:gridCol w="904757"/>
                <a:gridCol w="981435"/>
                <a:gridCol w="1085417"/>
              </a:tblGrid>
              <a:tr h="5034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13.75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62.13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500" y="3733800"/>
            <a:ext cx="82296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90%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over reporting for APO and EGI.eu due to design and management overhead for start up.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under reporting for CERN and QMUL.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Adrian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Giordani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started in PM2 at CERN, just after the project start.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QMUL was under recruited by a 0.5FTE post at the start of the project – new person joined in PM11.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/>
          <a:lstStyle/>
          <a:p>
            <a:r>
              <a:rPr lang="en-GB" sz="3600" b="1" dirty="0" smtClean="0"/>
              <a:t>Effort consumed</a:t>
            </a:r>
            <a:endParaRPr lang="en-GB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136107"/>
              </p:ext>
            </p:extLst>
          </p:nvPr>
        </p:nvGraphicFramePr>
        <p:xfrm>
          <a:off x="-228600" y="1427132"/>
          <a:ext cx="5257800" cy="340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48195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</a:t>
            </a:r>
            <a:endParaRPr lang="en-GB" sz="20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907366"/>
              </p:ext>
            </p:extLst>
          </p:nvPr>
        </p:nvGraphicFramePr>
        <p:xfrm>
          <a:off x="3733800" y="2667000"/>
          <a:ext cx="6019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Partners Y1 expenditure</a:t>
            </a:r>
            <a:endParaRPr lang="en-GB" sz="3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429000"/>
            <a:ext cx="87849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Overall at 101% of planned spend for Y1.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CERN significant overspending on personnel costs due to exchange rate with the CHF.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CERN additional costs for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meeting.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QMUL all categories underspent, only </a:t>
            </a:r>
            <a:r>
              <a:rPr lang="en-GB" sz="2000" dirty="0" smtClean="0"/>
              <a:t>55% </a:t>
            </a:r>
            <a:r>
              <a:rPr lang="en-GB" sz="2000" dirty="0" smtClean="0"/>
              <a:t>used.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Imperial underspent on travel at 7% used.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EGI.eu central budget for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for PY2/3 used for 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meeting</a:t>
            </a:r>
            <a:r>
              <a:rPr lang="en-GB" sz="2000" dirty="0"/>
              <a:t> </a:t>
            </a:r>
            <a:r>
              <a:rPr lang="en-GB" sz="2000" dirty="0" smtClean="0"/>
              <a:t>in Lyon 25K.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39441"/>
              </p:ext>
            </p:extLst>
          </p:nvPr>
        </p:nvGraphicFramePr>
        <p:xfrm>
          <a:off x="414908" y="1295400"/>
          <a:ext cx="8458200" cy="198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220"/>
                <a:gridCol w="789473"/>
                <a:gridCol w="990711"/>
                <a:gridCol w="1253869"/>
                <a:gridCol w="1191949"/>
                <a:gridCol w="1842105"/>
                <a:gridCol w="866873"/>
              </a:tblGrid>
              <a:tr h="4184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Eligible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1 Estimated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1 Planned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234,503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130,801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365,304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249,763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169,480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147%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APO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68,817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13,763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82,580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71,887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76,748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94%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59,986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35,992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95,978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64,185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116,727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25,694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15,416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41,110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27,492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41,521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64,150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12,830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Arial" pitchFamily="34" charset="0"/>
                          <a:cs typeface="Arial" pitchFamily="34" charset="0"/>
                        </a:rPr>
                        <a:t>76,980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66,167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68,252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97%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3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453,150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208,802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661,952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479,494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472,728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101%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Project Y1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4038600"/>
            <a:ext cx="8612560" cy="2160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INDIRECT COSTS wrongly calculated into NEF for  CERN, QMUL and Imperial (using the indirect 20% flat rate instead of the special transitional flat rate @ 60%)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Personnel overspent at CERN (143%)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Personnel underspent at QMUL (66%) and Imperial (70%) – being investigated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Travel overspent at EGI.eu but underspent at QMUL (46%) and Imperial (7%)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Central budget e-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meeting: </a:t>
            </a:r>
          </a:p>
          <a:p>
            <a:pPr lvl="1"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15k included in QMUL budget in category Other Costs: Shift 10k to the central budget (EGI.eu)</a:t>
            </a:r>
          </a:p>
          <a:p>
            <a:pPr lvl="1"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25k included in EGI.eu budget (central budget) used at 100%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48070"/>
              </p:ext>
            </p:extLst>
          </p:nvPr>
        </p:nvGraphicFramePr>
        <p:xfrm>
          <a:off x="228600" y="1143000"/>
          <a:ext cx="8612561" cy="267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9945"/>
                <a:gridCol w="1196782"/>
                <a:gridCol w="1260897"/>
                <a:gridCol w="2414937"/>
              </a:tblGrid>
              <a:tr h="2876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PARTNERS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Y1 plan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Y1 used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65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63.25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361,937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382,038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36,562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30,584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5,091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16,501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38,545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15,284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8,743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CENTRAL BUDGET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442,134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453,150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87,409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208,803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529,543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661,952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14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472,728 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479,495 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101%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3343</Words>
  <Application>Microsoft Office PowerPoint</Application>
  <PresentationFormat>On-screen Show (4:3)</PresentationFormat>
  <Paragraphs>1337</Paragraphs>
  <Slides>30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Y1 achieved effort</vt:lpstr>
      <vt:lpstr>Y1 achieved effort</vt:lpstr>
      <vt:lpstr>Effort consumed</vt:lpstr>
      <vt:lpstr>Partners Y1 expenditure</vt:lpstr>
      <vt:lpstr>Project Y1 expenditure</vt:lpstr>
      <vt:lpstr>Concertation expenditure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Y1</vt:lpstr>
      <vt:lpstr>Project metrics Y2</vt:lpstr>
      <vt:lpstr>PowerPoint Presentation</vt:lpstr>
      <vt:lpstr>WP4: Major achievements</vt:lpstr>
      <vt:lpstr>WP4: Major achievements</vt:lpstr>
      <vt:lpstr>Project issues</vt:lpstr>
      <vt:lpstr>Mitigations for Year 2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251</cp:revision>
  <dcterms:created xsi:type="dcterms:W3CDTF">2010-08-31T11:29:02Z</dcterms:created>
  <dcterms:modified xsi:type="dcterms:W3CDTF">2011-11-08T05:28:23Z</dcterms:modified>
</cp:coreProperties>
</file>