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97" r:id="rId1"/>
    <p:sldMasterId id="2147483685" r:id="rId2"/>
    <p:sldMasterId id="2147483650" r:id="rId3"/>
    <p:sldMasterId id="2147483651" r:id="rId4"/>
  </p:sldMasterIdLst>
  <p:notesMasterIdLst>
    <p:notesMasterId r:id="rId15"/>
  </p:notesMasterIdLst>
  <p:sldIdLst>
    <p:sldId id="263" r:id="rId5"/>
    <p:sldId id="383" r:id="rId6"/>
    <p:sldId id="353" r:id="rId7"/>
    <p:sldId id="310" r:id="rId8"/>
    <p:sldId id="389" r:id="rId9"/>
    <p:sldId id="329" r:id="rId10"/>
    <p:sldId id="311" r:id="rId11"/>
    <p:sldId id="328" r:id="rId12"/>
    <p:sldId id="391" r:id="rId13"/>
    <p:sldId id="39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DDDDDD"/>
    <a:srgbClr val="FF6600"/>
    <a:srgbClr val="CCECFF"/>
    <a:srgbClr val="FFCC99"/>
    <a:srgbClr val="0066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>
        <p:scale>
          <a:sx n="75" d="100"/>
          <a:sy n="75" d="100"/>
        </p:scale>
        <p:origin x="-1272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D1194FE-46F0-426B-9EEF-C05A37F51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35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05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79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931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990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350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446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458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947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7993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2308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40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1166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139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3693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0294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617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314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655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0668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0668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726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563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773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69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1139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292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458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248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0"/>
            <a:ext cx="18859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0"/>
            <a:ext cx="55054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622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349E7-49E1-4CCD-8AE6-543C597CC7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0849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9B84-E6B0-406E-BAC6-1D78C4DFDB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0349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8D339-A439-45DA-8BBC-B6A3243CDD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7535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974725"/>
            <a:ext cx="4217988" cy="5429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463" y="974725"/>
            <a:ext cx="4219575" cy="5429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D14FA-0B5F-458B-B9FC-54D3B4BBFF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0748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83097-CCBB-4868-9FE0-AFC4F5EA4D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7579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514FF-2F2E-4F09-BA8A-D48E22D5DD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16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24578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81E4E-5B67-4622-AB64-690687513F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3390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09EE3-9328-4A1C-9546-481B07BE6D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6447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C24EF-7011-403C-9999-A7A766860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8545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F9F95-666B-45AB-A248-E229E6A8BD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9219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7838" y="66675"/>
            <a:ext cx="2160587" cy="6337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075" y="66675"/>
            <a:ext cx="6329363" cy="6337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4BFBD-7D14-4A33-BB4B-5B7839F80E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68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796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76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50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44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96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" y="0"/>
            <a:ext cx="913851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1659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1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1700" y="685"/>
            <a:ext cx="8229600" cy="837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85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1" descr="banner-ITonl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800100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5791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066800"/>
            <a:ext cx="7543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6477000"/>
            <a:ext cx="754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rgbClr val="3861AA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2054" name="Text Box 34"/>
          <p:cNvSpPr txBox="1">
            <a:spLocks noChangeArrowheads="1"/>
          </p:cNvSpPr>
          <p:nvPr/>
        </p:nvSpPr>
        <p:spPr bwMode="auto">
          <a:xfrm>
            <a:off x="0" y="6111875"/>
            <a:ext cx="12954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900">
                <a:solidFill>
                  <a:srgbClr val="3861AA"/>
                </a:solidFill>
                <a:latin typeface="Tahoma" pitchFamily="34" charset="0"/>
              </a:rPr>
              <a:t>CERN IT Department</a:t>
            </a:r>
          </a:p>
          <a:p>
            <a:pPr algn="r" eaLnBrk="1" hangingPunct="1"/>
            <a:r>
              <a:rPr lang="en-US" sz="900">
                <a:solidFill>
                  <a:srgbClr val="3861AA"/>
                </a:solidFill>
                <a:latin typeface="Tahoma" pitchFamily="34" charset="0"/>
              </a:rPr>
              <a:t>CH-1211 Genève 23</a:t>
            </a:r>
          </a:p>
          <a:p>
            <a:pPr algn="r" eaLnBrk="1" hangingPunct="1"/>
            <a:r>
              <a:rPr lang="en-US" sz="900">
                <a:solidFill>
                  <a:srgbClr val="3861AA"/>
                </a:solidFill>
                <a:latin typeface="Tahoma" pitchFamily="34" charset="0"/>
              </a:rPr>
              <a:t>Switzerland</a:t>
            </a:r>
          </a:p>
          <a:p>
            <a:pPr algn="r" eaLnBrk="1" hangingPunct="1"/>
            <a:r>
              <a:rPr lang="en-US" sz="1100" b="1">
                <a:solidFill>
                  <a:srgbClr val="3861AA"/>
                </a:solidFill>
                <a:latin typeface="Tahoma" pitchFamily="34" charset="0"/>
              </a:rPr>
              <a:t>www.cern.ch/i</a:t>
            </a:r>
            <a:r>
              <a:rPr lang="en-US" sz="1000" b="1">
                <a:solidFill>
                  <a:srgbClr val="3861AA"/>
                </a:solidFill>
                <a:latin typeface="Tahoma" pitchFamily="34" charset="0"/>
              </a:rPr>
              <a:t>t</a:t>
            </a:r>
          </a:p>
        </p:txBody>
      </p:sp>
      <p:pic>
        <p:nvPicPr>
          <p:cNvPr id="2055" name="Picture 9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90625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61AA"/>
        </a:buClr>
        <a:buChar char="•"/>
        <a:defRPr sz="2800">
          <a:solidFill>
            <a:srgbClr val="3861A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400">
          <a:solidFill>
            <a:srgbClr val="3861A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3861A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861A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800">
              <a:solidFill>
                <a:srgbClr val="2B519A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619875"/>
            <a:ext cx="6702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2B519A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21700" y="6562725"/>
            <a:ext cx="469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2B519A"/>
                </a:solidFill>
                <a:cs typeface="+mn-cs"/>
              </a:defRPr>
            </a:lvl1pPr>
          </a:lstStyle>
          <a:p>
            <a:pPr>
              <a:defRPr/>
            </a:pPr>
            <a:fld id="{0686142A-16D7-44E7-9A37-AB9C683AE3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825625" y="0"/>
            <a:ext cx="7315200" cy="838200"/>
          </a:xfrm>
          <a:prstGeom prst="rect">
            <a:avLst/>
          </a:prstGeom>
          <a:solidFill>
            <a:srgbClr val="325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endParaRPr lang="en-GB" sz="1800">
              <a:solidFill>
                <a:srgbClr val="2B519A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974725"/>
            <a:ext cx="8589963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774825" y="687388"/>
            <a:ext cx="7369175" cy="146050"/>
          </a:xfrm>
          <a:prstGeom prst="rect">
            <a:avLst/>
          </a:prstGeom>
          <a:solidFill>
            <a:srgbClr val="2B51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GB" sz="1800">
              <a:solidFill>
                <a:srgbClr val="2B519A"/>
              </a:solidFill>
              <a:latin typeface="Verdana" pitchFamily="34" charset="0"/>
            </a:endParaRP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1398588" y="0"/>
            <a:ext cx="838200" cy="8382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800">
              <a:solidFill>
                <a:srgbClr val="2B519A"/>
              </a:solidFill>
            </a:endParaRPr>
          </a:p>
        </p:txBody>
      </p:sp>
      <p:graphicFrame>
        <p:nvGraphicFramePr>
          <p:cNvPr id="93193" name="Group 9"/>
          <p:cNvGraphicFramePr>
            <a:graphicFrameLocks noGrp="1"/>
          </p:cNvGraphicFramePr>
          <p:nvPr/>
        </p:nvGraphicFramePr>
        <p:xfrm>
          <a:off x="255588" y="644525"/>
          <a:ext cx="3652837" cy="327025"/>
        </p:xfrm>
        <a:graphic>
          <a:graphicData uri="http://schemas.openxmlformats.org/drawingml/2006/table">
            <a:tbl>
              <a:tblPr/>
              <a:tblGrid>
                <a:gridCol w="3652837"/>
              </a:tblGrid>
              <a:tr h="3270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1A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Enabling Grids for E-sciencE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2254250" y="66675"/>
            <a:ext cx="67341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84" name="Text Box 16"/>
          <p:cNvSpPr txBox="1">
            <a:spLocks noChangeArrowheads="1"/>
          </p:cNvSpPr>
          <p:nvPr/>
        </p:nvSpPr>
        <p:spPr bwMode="auto">
          <a:xfrm>
            <a:off x="0" y="6629400"/>
            <a:ext cx="2819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CC66"/>
              </a:buClr>
            </a:pPr>
            <a:r>
              <a:rPr lang="en-GB" sz="1200">
                <a:solidFill>
                  <a:srgbClr val="2B519A"/>
                </a:solidFill>
                <a:latin typeface="Verdana" pitchFamily="34" charset="0"/>
              </a:rPr>
              <a:t>EGEE-III INFSO-RI-222667</a:t>
            </a:r>
            <a:endParaRPr lang="en-GB" sz="1800">
              <a:solidFill>
                <a:srgbClr val="2B519A"/>
              </a:solidFill>
              <a:latin typeface="Verdana" pitchFamily="34" charset="0"/>
            </a:endParaRPr>
          </a:p>
        </p:txBody>
      </p:sp>
      <p:pic>
        <p:nvPicPr>
          <p:cNvPr id="3085" name="Picture 17" descr="ege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84150"/>
            <a:ext cx="20097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Font typeface="Arial" charset="0"/>
        <a:buChar char="–"/>
        <a:defRPr sz="2100">
          <a:solidFill>
            <a:srgbClr val="00338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Font typeface="Wingdings" pitchFamily="2" charset="2"/>
        <a:buChar char="§"/>
        <a:defRPr sz="1900">
          <a:solidFill>
            <a:srgbClr val="00338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•"/>
        <a:defRPr sz="2000" i="1">
          <a:solidFill>
            <a:srgbClr val="00338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20.jpeg"/><Relationship Id="rId7" Type="http://schemas.openxmlformats.org/officeDocument/2006/relationships/image" Target="../media/image2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10" Type="http://schemas.openxmlformats.org/officeDocument/2006/relationships/image" Target="../media/image17.jpeg"/><Relationship Id="rId4" Type="http://schemas.openxmlformats.org/officeDocument/2006/relationships/image" Target="../media/image13.jpeg"/><Relationship Id="rId9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 dirty="0">
                <a:ea typeface="ＭＳ Ｐゴシック" pitchFamily="34" charset="-128"/>
              </a:rPr>
              <a:t>www.e-sciencetalk.eu</a:t>
            </a:r>
            <a:endParaRPr lang="en-US" b="1" dirty="0"/>
          </a:p>
          <a:p>
            <a:pPr eaLnBrk="1" hangingPunct="1"/>
            <a:endParaRPr lang="en-GB" dirty="0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4699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/>
              <a:t>e-</a:t>
            </a:r>
            <a:r>
              <a:rPr lang="en-US" b="1" dirty="0" err="1"/>
              <a:t>ScienceTalk</a:t>
            </a:r>
            <a:r>
              <a:rPr lang="en-US" b="1" dirty="0"/>
              <a:t>: Supporting Grid and High Performance Computing Reporting across Europe</a:t>
            </a:r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  <a:p>
            <a:pPr marL="342900" indent="-342900" algn="ctr">
              <a:spcBef>
                <a:spcPct val="20000"/>
              </a:spcBef>
            </a:pPr>
            <a:r>
              <a:rPr lang="en-US" i="1" dirty="0"/>
              <a:t>GA No. 260733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i="1" dirty="0"/>
              <a:t>1 September 2010 – 31 May 2013</a:t>
            </a:r>
          </a:p>
          <a:p>
            <a:pPr marL="342900" indent="-342900" algn="ctr">
              <a:spcBef>
                <a:spcPct val="20000"/>
              </a:spcBef>
            </a:pPr>
            <a:endParaRPr lang="en-US" sz="800" dirty="0" smtClean="0"/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 smtClean="0"/>
              <a:t>Steve Lloyd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 smtClean="0"/>
              <a:t>Queen Mary, University of London</a:t>
            </a:r>
            <a:endParaRPr lang="en-US" sz="2400" dirty="0"/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/>
              <a:t>e-</a:t>
            </a:r>
            <a:r>
              <a:rPr lang="en-US" sz="2400" dirty="0" err="1"/>
              <a:t>ScienceTalk</a:t>
            </a:r>
            <a:r>
              <a:rPr lang="en-US" sz="2400" dirty="0"/>
              <a:t> </a:t>
            </a:r>
            <a:r>
              <a:rPr lang="en-US" sz="2400" dirty="0" smtClean="0"/>
              <a:t>PMB Chair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en-US" sz="3600" b="1" dirty="0" smtClean="0">
                <a:solidFill>
                  <a:schemeClr val="tx1"/>
                </a:solidFill>
              </a:rPr>
              <a:t>Current team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030694"/>
              </p:ext>
            </p:extLst>
          </p:nvPr>
        </p:nvGraphicFramePr>
        <p:xfrm>
          <a:off x="457200" y="1423074"/>
          <a:ext cx="8229600" cy="4780876"/>
        </p:xfrm>
        <a:graphic>
          <a:graphicData uri="http://schemas.openxmlformats.org/drawingml/2006/table">
            <a:tbl>
              <a:tblPr/>
              <a:tblGrid>
                <a:gridCol w="1069848"/>
                <a:gridCol w="1645920"/>
                <a:gridCol w="1069848"/>
                <a:gridCol w="1728216"/>
                <a:gridCol w="1069848"/>
                <a:gridCol w="1645920"/>
              </a:tblGrid>
              <a:tr h="1485388"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Catherine </a:t>
                      </a:r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Gater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e-</a:t>
                      </a:r>
                      <a:r>
                        <a:rPr lang="en-GB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ScienceTalk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Project Coordinator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Manisha</a:t>
                      </a:r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Lalloo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Grid Impact Reporter</a:t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Jacqui </a:t>
                      </a:r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Hayes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Editor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1479"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485388"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Neasan</a:t>
                      </a:r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O'Neill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Dissemination Officer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(unfunded)</a:t>
                      </a:r>
                      <a:b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André-Pierre Olivier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Designer</a:t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Corentin Chevalier</a:t>
                      </a:r>
                      <a: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Web </a:t>
                      </a:r>
                      <a:r>
                        <a:rPr lang="fr-FR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Developer</a:t>
                      </a:r>
                      <a: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fr-FR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1479">
                <a:tc gridSpan="6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07142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Adrian Giordani</a:t>
                      </a:r>
                      <a:r>
                        <a:rPr lang="it-IT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it-IT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it-IT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Science Writer</a:t>
                      </a: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it-IT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it-IT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it-IT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Janusz Martyniak</a:t>
                      </a:r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Technical Developer</a:t>
                      </a:r>
                      <a:b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Imperial</a:t>
                      </a:r>
                      <a:endParaRPr lang="pl-PL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Zara </a:t>
                      </a:r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Qadir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Dissemination officer</a:t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554" marR="54554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7" name="Picture 3" descr="Manisha Lalloo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62" y="1662112"/>
            <a:ext cx="8763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Jacqui Hay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00200"/>
            <a:ext cx="8763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Neasan O'Nei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76625"/>
            <a:ext cx="8572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ndré-Pierre Olivi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62" y="3505200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orentin Chevali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463925"/>
            <a:ext cx="847725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drian Giordani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" y="5105398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Janusz Martyniak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05400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Zara Qadi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0450" y="5105400"/>
            <a:ext cx="8572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atherine Gat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62112"/>
            <a:ext cx="8763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62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/>
              <a:t>Timetable for the review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solidFill>
              <a:schemeClr val="bg1"/>
            </a:solidFill>
          </a:ln>
        </p:spPr>
        <p:txBody>
          <a:bodyPr>
            <a:normAutofit fontScale="92500"/>
          </a:bodyPr>
          <a:lstStyle/>
          <a:p>
            <a:r>
              <a:rPr lang="en-GB" sz="2800" b="1" dirty="0" smtClean="0"/>
              <a:t>Project Overview </a:t>
            </a:r>
            <a:r>
              <a:rPr lang="en-GB" sz="2800" i="1" dirty="0" smtClean="0"/>
              <a:t>(Steve Lloyd, PMB Chair, QMUL)</a:t>
            </a:r>
          </a:p>
          <a:p>
            <a:r>
              <a:rPr lang="en-GB" sz="2800" b="1" dirty="0" smtClean="0"/>
              <a:t>WP4: Management </a:t>
            </a:r>
            <a:r>
              <a:rPr lang="en-GB" sz="2800" i="1" dirty="0" smtClean="0"/>
              <a:t>(Catherine </a:t>
            </a:r>
            <a:r>
              <a:rPr lang="en-GB" sz="2800" i="1" dirty="0" err="1" smtClean="0"/>
              <a:t>Gater</a:t>
            </a:r>
            <a:r>
              <a:rPr lang="en-GB" sz="2800" i="1" dirty="0" smtClean="0"/>
              <a:t>, Project Coordinator, EGI.eu)</a:t>
            </a:r>
          </a:p>
          <a:p>
            <a:r>
              <a:rPr lang="en-GB" sz="2800" b="1" dirty="0" smtClean="0"/>
              <a:t>WP1: Policy &amp; Impact </a:t>
            </a:r>
            <a:r>
              <a:rPr lang="en-GB" sz="2800" i="1" dirty="0" smtClean="0"/>
              <a:t>(</a:t>
            </a:r>
            <a:r>
              <a:rPr lang="en-GB" sz="2800" i="1" dirty="0" err="1" smtClean="0"/>
              <a:t>Manisha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Lalloo</a:t>
            </a:r>
            <a:r>
              <a:rPr lang="en-GB" sz="2800" i="1" dirty="0" smtClean="0"/>
              <a:t>, WP Leader, QMUL)</a:t>
            </a:r>
          </a:p>
          <a:p>
            <a:r>
              <a:rPr lang="en-GB" sz="2800" b="1" dirty="0" smtClean="0"/>
              <a:t>WP2: </a:t>
            </a:r>
            <a:r>
              <a:rPr lang="en-GB" sz="2800" b="1" dirty="0" err="1" smtClean="0"/>
              <a:t>GridCafé</a:t>
            </a:r>
            <a:r>
              <a:rPr lang="en-GB" sz="2800" b="1" dirty="0" smtClean="0"/>
              <a:t> </a:t>
            </a:r>
            <a:r>
              <a:rPr lang="en-GB" sz="2800" i="1" dirty="0" smtClean="0"/>
              <a:t>(Andre-Pierre Olivier, WP Leader, APO)</a:t>
            </a:r>
            <a:r>
              <a:rPr lang="en-GB" sz="2800" dirty="0" smtClean="0"/>
              <a:t> + RTM Demo</a:t>
            </a:r>
          </a:p>
          <a:p>
            <a:r>
              <a:rPr lang="en-GB" sz="2800" b="1" dirty="0" smtClean="0"/>
              <a:t>WP3: </a:t>
            </a:r>
            <a:r>
              <a:rPr lang="en-GB" sz="2800" b="1" dirty="0" err="1" smtClean="0"/>
              <a:t>iSGTW</a:t>
            </a:r>
            <a:r>
              <a:rPr lang="en-GB" sz="2800" b="1" dirty="0" smtClean="0"/>
              <a:t> </a:t>
            </a:r>
            <a:r>
              <a:rPr lang="en-GB" sz="2800" i="1" dirty="0" smtClean="0"/>
              <a:t>(Jacqui Hayes, WP Leader, CERN)</a:t>
            </a:r>
          </a:p>
          <a:p>
            <a:r>
              <a:rPr lang="en-GB" sz="2800" b="1" dirty="0" smtClean="0"/>
              <a:t>Future and PY2 </a:t>
            </a:r>
            <a:r>
              <a:rPr lang="en-GB" sz="2800" i="1" dirty="0" smtClean="0"/>
              <a:t>(Catherine </a:t>
            </a:r>
            <a:r>
              <a:rPr lang="en-GB" sz="2800" i="1" dirty="0" err="1" smtClean="0"/>
              <a:t>Gater</a:t>
            </a:r>
            <a:r>
              <a:rPr lang="en-GB" sz="2800" i="1" dirty="0" smtClean="0"/>
              <a:t>, Project Coordinator, EGI.eu)</a:t>
            </a:r>
          </a:p>
          <a:p>
            <a:endParaRPr lang="en-GB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30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1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Aims, partners and audiences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8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1676400" y="1752600"/>
            <a:ext cx="64770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ja-JP" sz="2400" dirty="0">
                <a:ea typeface="ＭＳ Ｐゴシック" pitchFamily="34" charset="-128"/>
              </a:rPr>
              <a:t>To build on the significant achievements of </a:t>
            </a:r>
            <a:r>
              <a:rPr lang="en-GB" altLang="ja-JP" sz="2400" dirty="0" err="1">
                <a:ea typeface="ＭＳ Ｐゴシック" pitchFamily="34" charset="-128"/>
              </a:rPr>
              <a:t>GridTalk</a:t>
            </a:r>
            <a:r>
              <a:rPr lang="en-GB" altLang="ja-JP" sz="2400" dirty="0">
                <a:ea typeface="ＭＳ Ｐゴシック" pitchFamily="34" charset="-128"/>
              </a:rPr>
              <a:t> in bringing the success stories of Europe’s e-Infrastructure to its audiences. </a:t>
            </a:r>
          </a:p>
          <a:p>
            <a:endParaRPr lang="en-GB" altLang="ja-JP" sz="2400" dirty="0">
              <a:ea typeface="ＭＳ Ｐゴシック" pitchFamily="34" charset="-128"/>
            </a:endParaRPr>
          </a:p>
          <a:p>
            <a:r>
              <a:rPr lang="en-GB" altLang="ja-JP" sz="2400" dirty="0">
                <a:ea typeface="ＭＳ Ｐゴシック" pitchFamily="34" charset="-128"/>
              </a:rPr>
              <a:t>The key challenges are to work with the new EGI ecosystem, maintain and enhance the quality of the existing outputs, while reaching out to new disciplines and regions.</a:t>
            </a:r>
          </a:p>
          <a:p>
            <a:endParaRPr lang="en-GB" altLang="ja-JP" sz="2400" dirty="0">
              <a:ea typeface="ＭＳ Ｐゴシック" pitchFamily="34" charset="-128"/>
            </a:endParaRPr>
          </a:p>
          <a:p>
            <a:r>
              <a:rPr lang="en-GB" altLang="ja-JP" sz="2400" b="1" dirty="0">
                <a:ea typeface="ＭＳ Ｐゴシック" pitchFamily="34" charset="-128"/>
              </a:rPr>
              <a:t>Project dates: 1 Sep 2010 – 31 May 2013</a:t>
            </a:r>
            <a:endParaRPr lang="en-US" sz="24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14400" y="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Aims of e-</a:t>
            </a:r>
            <a:r>
              <a:rPr lang="en-GB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ScienceTalk</a:t>
            </a:r>
            <a:endParaRPr lang="en-GB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1574800" y="1422400"/>
            <a:ext cx="6477000" cy="421653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r>
              <a:rPr lang="en-GB" sz="2000" dirty="0"/>
              <a:t>GridTalk </a:t>
            </a:r>
            <a:r>
              <a:rPr lang="en-GB" sz="2000" dirty="0" smtClean="0"/>
              <a:t>aimed </a:t>
            </a:r>
            <a:r>
              <a:rPr lang="en-GB" sz="2000" dirty="0"/>
              <a:t>to increase awareness of the scientific impact of European grid projects by providing interesting, useful and insightful material aimed at three main audiences</a:t>
            </a:r>
            <a:r>
              <a:rPr lang="en-GB" sz="2000" dirty="0" smtClean="0"/>
              <a:t>:</a:t>
            </a:r>
          </a:p>
          <a:p>
            <a:endParaRPr lang="en-GB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2000" dirty="0"/>
              <a:t>Policy makers in European science and business. </a:t>
            </a:r>
            <a:endParaRPr lang="en-GB" sz="2000" dirty="0" smtClean="0"/>
          </a:p>
          <a:p>
            <a:pPr marL="285750" lvl="0" indent="-285750">
              <a:buFont typeface="Arial" pitchFamily="34" charset="0"/>
              <a:buChar char="•"/>
            </a:pPr>
            <a:endParaRPr lang="en-GB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2000" dirty="0" smtClean="0"/>
              <a:t>Members </a:t>
            </a:r>
            <a:r>
              <a:rPr lang="en-GB" sz="2000" dirty="0"/>
              <a:t>of the public in Europe and worldwide. </a:t>
            </a:r>
            <a:endParaRPr lang="en-GB" sz="2000" dirty="0" smtClean="0"/>
          </a:p>
          <a:p>
            <a:pPr marL="285750" lvl="0" indent="-285750">
              <a:buFont typeface="Arial" pitchFamily="34" charset="0"/>
              <a:buChar char="•"/>
            </a:pPr>
            <a:endParaRPr lang="en-GB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2000" dirty="0"/>
              <a:t>European scientists in a position to develop or exploit grid</a:t>
            </a:r>
            <a:r>
              <a:rPr lang="en-GB" sz="2000" i="1" dirty="0"/>
              <a:t> </a:t>
            </a:r>
            <a:r>
              <a:rPr lang="en-GB" sz="2000" dirty="0"/>
              <a:t>computing</a:t>
            </a:r>
            <a:r>
              <a:rPr lang="en-GB" sz="2000" dirty="0" smtClean="0"/>
              <a:t>.</a:t>
            </a:r>
            <a:endParaRPr lang="en-GB" sz="2000" dirty="0"/>
          </a:p>
          <a:p>
            <a:endParaRPr lang="en-GB" altLang="ja-JP" sz="2400" dirty="0">
              <a:ea typeface="ＭＳ Ｐゴシック" pitchFamily="34" charset="-128"/>
            </a:endParaRPr>
          </a:p>
          <a:p>
            <a:r>
              <a:rPr lang="en-GB" altLang="ja-JP" sz="2400" b="1" dirty="0">
                <a:ea typeface="ＭＳ Ｐゴシック" pitchFamily="34" charset="-128"/>
              </a:rPr>
              <a:t>Project dates: 1 </a:t>
            </a:r>
            <a:r>
              <a:rPr lang="en-GB" altLang="ja-JP" sz="2400" b="1" dirty="0" smtClean="0">
                <a:ea typeface="ＭＳ Ｐゴシック" pitchFamily="34" charset="-128"/>
              </a:rPr>
              <a:t>May 2008 </a:t>
            </a:r>
            <a:r>
              <a:rPr lang="en-GB" altLang="ja-JP" sz="2400" b="1" dirty="0">
                <a:ea typeface="ＭＳ Ｐゴシック" pitchFamily="34" charset="-128"/>
              </a:rPr>
              <a:t>– </a:t>
            </a:r>
            <a:r>
              <a:rPr lang="en-GB" altLang="ja-JP" sz="2400" b="1" dirty="0" smtClean="0">
                <a:ea typeface="ＭＳ Ｐゴシック" pitchFamily="34" charset="-128"/>
              </a:rPr>
              <a:t>31 August 2010</a:t>
            </a:r>
            <a:endParaRPr lang="en-US" sz="24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14400" y="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Aims of </a:t>
            </a:r>
            <a:r>
              <a:rPr lang="en-GB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GridTalk</a:t>
            </a:r>
            <a:endParaRPr lang="en-GB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422400"/>
            <a:ext cx="1168399" cy="116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02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New areas for e-</a:t>
            </a:r>
            <a:r>
              <a:rPr lang="en-GB" sz="3600" b="1" dirty="0" err="1" smtClean="0"/>
              <a:t>ScienceTalk</a:t>
            </a:r>
            <a:endParaRPr lang="en-GB" sz="36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229600" cy="1828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000" dirty="0" smtClean="0"/>
              <a:t>Cover the broader e-Infrastructure e.g. volunteer, cloud, high performance computing and the network layer</a:t>
            </a:r>
          </a:p>
          <a:p>
            <a:pPr eaLnBrk="1" hangingPunct="1"/>
            <a:r>
              <a:rPr lang="en-US" sz="2000" dirty="0"/>
              <a:t>Work with projects from a wider geographical area, including Asia, Latin America and </a:t>
            </a:r>
            <a:r>
              <a:rPr lang="en-US" sz="2000" dirty="0" smtClean="0"/>
              <a:t>Africa</a:t>
            </a:r>
          </a:p>
          <a:p>
            <a:pPr eaLnBrk="1" hangingPunct="1"/>
            <a:r>
              <a:rPr lang="en-US" sz="2000" dirty="0"/>
              <a:t>Expand the Consortium to include Imperial College, to bring on board their expertise with the Real Time </a:t>
            </a:r>
            <a:r>
              <a:rPr lang="en-US" sz="2000" dirty="0" smtClean="0"/>
              <a:t>Monitor (RTM)</a:t>
            </a:r>
          </a:p>
          <a:p>
            <a:pPr eaLnBrk="1" hangingPunct="1"/>
            <a:r>
              <a:rPr lang="en-US" sz="2000" dirty="0"/>
              <a:t>Include EGI.eu in the Consortium in the Management work package to </a:t>
            </a:r>
            <a:r>
              <a:rPr lang="en-US" sz="2000" dirty="0" err="1"/>
              <a:t>maximise</a:t>
            </a:r>
            <a:r>
              <a:rPr lang="en-US" sz="2000" dirty="0"/>
              <a:t> synergy in the areas of networking and </a:t>
            </a:r>
            <a:r>
              <a:rPr lang="en-US" sz="2000" dirty="0" smtClean="0"/>
              <a:t>dissemination</a:t>
            </a:r>
          </a:p>
          <a:p>
            <a:pPr eaLnBrk="1" hangingPunct="1"/>
            <a:r>
              <a:rPr lang="en-US" sz="2000" dirty="0" err="1"/>
              <a:t>Analyse</a:t>
            </a:r>
            <a:r>
              <a:rPr lang="en-US" sz="2000" dirty="0"/>
              <a:t> the reach and impact of longer running products, such as  </a:t>
            </a:r>
            <a:r>
              <a:rPr lang="en-US" sz="2000" dirty="0" err="1"/>
              <a:t>iSGTW</a:t>
            </a:r>
            <a:r>
              <a:rPr lang="en-US" sz="2000" dirty="0"/>
              <a:t> and </a:t>
            </a:r>
            <a:r>
              <a:rPr lang="en-US" sz="2000" dirty="0" err="1"/>
              <a:t>GridCafé</a:t>
            </a:r>
            <a:r>
              <a:rPr lang="en-US" sz="2000" dirty="0"/>
              <a:t> and explore sustainability beyond the lifetime of the project for all products </a:t>
            </a:r>
            <a:endParaRPr lang="en-US" sz="2000" dirty="0" smtClean="0"/>
          </a:p>
          <a:p>
            <a:pPr eaLnBrk="1" hangingPunct="1"/>
            <a:r>
              <a:rPr lang="en-US" sz="2000" dirty="0"/>
              <a:t>Explore new Web 2.0 technologies such as social media sites and interactive visual environments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58674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GB" sz="3200" kern="0" dirty="0">
              <a:latin typeface="+mn-lt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3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44500" y="4629150"/>
            <a:ext cx="1752600" cy="609600"/>
          </a:xfrm>
          <a:prstGeom prst="rect">
            <a:avLst/>
          </a:prstGeom>
          <a:solidFill>
            <a:schemeClr val="bg1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148" name="Picture 6" descr="CE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486400"/>
            <a:ext cx="9017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" descr="APO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" y="3429000"/>
            <a:ext cx="1074738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AutoShape 8" descr="Queen Mary, University of Londo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51" name="Picture 9" descr="qm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90800"/>
            <a:ext cx="21336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Rectangle 10"/>
          <p:cNvSpPr>
            <a:spLocks noChangeArrowheads="1"/>
          </p:cNvSpPr>
          <p:nvPr/>
        </p:nvSpPr>
        <p:spPr bwMode="auto">
          <a:xfrm>
            <a:off x="2438400" y="1337588"/>
            <a:ext cx="6705600" cy="480131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en-GB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EGI.eu</a:t>
            </a:r>
            <a:r>
              <a:rPr lang="en-GB" altLang="ja-JP" sz="1800" b="1" dirty="0">
                <a:ea typeface="ＭＳ Ｐゴシック" pitchFamily="34" charset="-128"/>
              </a:rPr>
              <a:t>  </a:t>
            </a:r>
            <a:r>
              <a:rPr lang="en-GB" altLang="ja-JP" sz="1800" dirty="0">
                <a:ea typeface="ＭＳ Ｐゴシック" pitchFamily="34" charset="-128"/>
              </a:rPr>
              <a:t>coordinates the pan-European distributed computing network, the European Grid Infrastructure, and leads the dissemination task</a:t>
            </a:r>
            <a:r>
              <a:rPr lang="en-GB" altLang="ja-JP" sz="1800" dirty="0" smtClean="0">
                <a:ea typeface="ＭＳ Ｐゴシック" pitchFamily="34" charset="-128"/>
              </a:rPr>
              <a:t>.</a:t>
            </a:r>
            <a:endParaRPr lang="en-GB" altLang="ja-JP" sz="1800" b="1" dirty="0" smtClean="0">
              <a:ea typeface="ＭＳ Ｐゴシック" pitchFamily="34" charset="-128"/>
            </a:endParaRPr>
          </a:p>
          <a:p>
            <a:endParaRPr lang="en-GB" altLang="ja-JP" sz="1800" b="1" dirty="0">
              <a:ea typeface="ＭＳ Ｐゴシック" pitchFamily="34" charset="-128"/>
            </a:endParaRPr>
          </a:p>
          <a:p>
            <a:r>
              <a:rPr lang="en-GB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Queen Mary, University of London</a:t>
            </a:r>
            <a:r>
              <a:rPr lang="en-GB" altLang="ja-JP" sz="1800" dirty="0">
                <a:solidFill>
                  <a:srgbClr val="FF6600"/>
                </a:solidFill>
                <a:ea typeface="ＭＳ Ｐゴシック" pitchFamily="34" charset="-128"/>
              </a:rPr>
              <a:t> </a:t>
            </a:r>
            <a:r>
              <a:rPr lang="en-US" altLang="ja-JP" sz="1800" dirty="0">
                <a:ea typeface="ＭＳ Ｐゴシック" pitchFamily="34" charset="-128"/>
              </a:rPr>
              <a:t>coordinates dissemination for GridPP, the UK Grid for Particle Physics and managed press and PR and event co-ordination for EGEE-III. </a:t>
            </a:r>
            <a:endParaRPr lang="en-GB" altLang="ja-JP" sz="1800" dirty="0">
              <a:ea typeface="ＭＳ Ｐゴシック" pitchFamily="34" charset="-128"/>
            </a:endParaRPr>
          </a:p>
          <a:p>
            <a:endParaRPr lang="en-GB" altLang="ja-JP" sz="1800" dirty="0">
              <a:ea typeface="ＭＳ Ｐゴシック" pitchFamily="34" charset="-128"/>
            </a:endParaRPr>
          </a:p>
          <a:p>
            <a:r>
              <a:rPr lang="en-GB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APO</a:t>
            </a:r>
            <a:r>
              <a:rPr lang="en-GB" altLang="ja-JP" sz="1800" dirty="0">
                <a:solidFill>
                  <a:srgbClr val="FF6600"/>
                </a:solidFill>
                <a:ea typeface="ＭＳ Ｐゴシック" pitchFamily="34" charset="-128"/>
              </a:rPr>
              <a:t> </a:t>
            </a:r>
            <a:r>
              <a:rPr lang="en-GB" altLang="ja-JP" sz="1800" dirty="0">
                <a:ea typeface="ＭＳ Ｐゴシック" pitchFamily="34" charset="-128"/>
              </a:rPr>
              <a:t>is a web design business based in </a:t>
            </a:r>
            <a:r>
              <a:rPr lang="en-GB" altLang="ja-JP" sz="1800" dirty="0" err="1">
                <a:ea typeface="ＭＳ Ｐゴシック" pitchFamily="34" charset="-128"/>
              </a:rPr>
              <a:t>Bellegarde</a:t>
            </a:r>
            <a:r>
              <a:rPr lang="en-GB" altLang="ja-JP" sz="1800" dirty="0">
                <a:ea typeface="ＭＳ Ｐゴシック" pitchFamily="34" charset="-128"/>
              </a:rPr>
              <a:t>, France. It has worked previously on grid multimedia communication, including the </a:t>
            </a:r>
            <a:r>
              <a:rPr lang="en-GB" altLang="ja-JP" sz="1800" dirty="0" err="1">
                <a:ea typeface="ＭＳ Ｐゴシック" pitchFamily="34" charset="-128"/>
              </a:rPr>
              <a:t>GridCafé</a:t>
            </a:r>
            <a:r>
              <a:rPr lang="en-GB" altLang="ja-JP" sz="1800" dirty="0">
                <a:ea typeface="ＭＳ Ｐゴシック" pitchFamily="34" charset="-128"/>
              </a:rPr>
              <a:t> website.</a:t>
            </a:r>
          </a:p>
          <a:p>
            <a:endParaRPr lang="en-GB" altLang="ja-JP" sz="1800" dirty="0">
              <a:ea typeface="ＭＳ Ｐゴシック" pitchFamily="34" charset="-128"/>
            </a:endParaRPr>
          </a:p>
          <a:p>
            <a:r>
              <a:rPr lang="en-GB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Imperial College </a:t>
            </a:r>
            <a:r>
              <a:rPr lang="en-GB" altLang="ja-JP" sz="1800" dirty="0">
                <a:ea typeface="ＭＳ Ｐゴシック" pitchFamily="34" charset="-128"/>
              </a:rPr>
              <a:t>is </a:t>
            </a:r>
            <a:r>
              <a:rPr lang="en-GB" altLang="ja-JP" sz="1800" dirty="0" smtClean="0">
                <a:ea typeface="ＭＳ Ｐゴシック" pitchFamily="34" charset="-128"/>
              </a:rPr>
              <a:t>very active </a:t>
            </a:r>
            <a:r>
              <a:rPr lang="en-GB" altLang="ja-JP" sz="1800" dirty="0">
                <a:ea typeface="ＭＳ Ｐゴシック" pitchFamily="34" charset="-128"/>
              </a:rPr>
              <a:t>in e-Science and created the </a:t>
            </a:r>
            <a:r>
              <a:rPr lang="en-GB" altLang="ja-JP" sz="1800" dirty="0" smtClean="0">
                <a:ea typeface="ＭＳ Ｐゴシック" pitchFamily="34" charset="-128"/>
              </a:rPr>
              <a:t/>
            </a:r>
            <a:br>
              <a:rPr lang="en-GB" altLang="ja-JP" sz="1800" dirty="0" smtClean="0">
                <a:ea typeface="ＭＳ Ｐゴシック" pitchFamily="34" charset="-128"/>
              </a:rPr>
            </a:br>
            <a:r>
              <a:rPr lang="en-GB" altLang="ja-JP" sz="1800" dirty="0" smtClean="0">
                <a:ea typeface="ＭＳ Ｐゴシック" pitchFamily="34" charset="-128"/>
              </a:rPr>
              <a:t>3D </a:t>
            </a:r>
            <a:r>
              <a:rPr lang="en-GB" altLang="ja-JP" sz="1800" dirty="0">
                <a:ea typeface="ＭＳ Ｐゴシック" pitchFamily="34" charset="-128"/>
              </a:rPr>
              <a:t>graphical grid display tool, the Real Time Monitor</a:t>
            </a:r>
            <a:r>
              <a:rPr lang="en-GB" altLang="ja-JP" sz="1800" dirty="0" smtClean="0">
                <a:ea typeface="ＭＳ Ｐゴシック" pitchFamily="34" charset="-128"/>
              </a:rPr>
              <a:t>.</a:t>
            </a:r>
            <a:endParaRPr lang="en-GB" altLang="ja-JP" sz="1800" dirty="0">
              <a:ea typeface="ＭＳ Ｐゴシック" pitchFamily="34" charset="-128"/>
            </a:endParaRPr>
          </a:p>
          <a:p>
            <a:endParaRPr lang="en-GB" altLang="ja-JP" sz="1800" dirty="0">
              <a:ea typeface="ＭＳ Ｐゴシック" pitchFamily="34" charset="-128"/>
            </a:endParaRPr>
          </a:p>
          <a:p>
            <a:r>
              <a:rPr lang="en-US" altLang="ja-JP" sz="1800" b="1" dirty="0">
                <a:solidFill>
                  <a:srgbClr val="FF6600"/>
                </a:solidFill>
                <a:ea typeface="ＭＳ Ｐゴシック" pitchFamily="34" charset="-128"/>
              </a:rPr>
              <a:t>CERN</a:t>
            </a:r>
            <a:r>
              <a:rPr lang="en-US" altLang="ja-JP" sz="1800" dirty="0">
                <a:solidFill>
                  <a:srgbClr val="FF6600"/>
                </a:solidFill>
                <a:ea typeface="ＭＳ Ｐゴシック" pitchFamily="34" charset="-128"/>
              </a:rPr>
              <a:t> </a:t>
            </a:r>
            <a:r>
              <a:rPr lang="en-US" altLang="ja-JP" sz="1800" dirty="0">
                <a:ea typeface="ＭＳ Ｐゴシック" pitchFamily="34" charset="-128"/>
              </a:rPr>
              <a:t>is heavily involved in grid dissemination and coordinated all three phases of EGEE, including leading the outreach activity</a:t>
            </a:r>
            <a:r>
              <a:rPr lang="en-US" altLang="ja-JP" sz="1800" dirty="0" smtClean="0">
                <a:ea typeface="ＭＳ Ｐゴシック" pitchFamily="34" charset="-128"/>
              </a:rPr>
              <a:t>.</a:t>
            </a:r>
          </a:p>
        </p:txBody>
      </p:sp>
      <p:pic>
        <p:nvPicPr>
          <p:cNvPr id="6153" name="Picture 7" descr="EGI-LogoRef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1143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8" descr="logo_imperial_college_londo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4724400"/>
            <a:ext cx="16002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Partners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01700" y="0"/>
            <a:ext cx="8229600" cy="8382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en-US" sz="3600" b="1" dirty="0" smtClean="0">
                <a:solidFill>
                  <a:schemeClr val="tx1"/>
                </a:solidFill>
              </a:rPr>
              <a:t>Team at the project </a:t>
            </a:r>
            <a:r>
              <a:rPr lang="en-US" sz="3600" b="1" dirty="0">
                <a:solidFill>
                  <a:schemeClr val="tx1"/>
                </a:solidFill>
              </a:rPr>
              <a:t>s</a:t>
            </a:r>
            <a:r>
              <a:rPr lang="en-US" sz="3600" b="1" dirty="0" smtClean="0">
                <a:solidFill>
                  <a:schemeClr val="tx1"/>
                </a:solidFill>
              </a:rPr>
              <a:t>tart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540871"/>
              </p:ext>
            </p:extLst>
          </p:nvPr>
        </p:nvGraphicFramePr>
        <p:xfrm>
          <a:off x="304800" y="1264324"/>
          <a:ext cx="8534400" cy="4780876"/>
        </p:xfrm>
        <a:graphic>
          <a:graphicData uri="http://schemas.openxmlformats.org/drawingml/2006/table">
            <a:tbl>
              <a:tblPr/>
              <a:tblGrid>
                <a:gridCol w="1109472"/>
                <a:gridCol w="1706880"/>
                <a:gridCol w="1109472"/>
                <a:gridCol w="1792224"/>
                <a:gridCol w="1109472"/>
                <a:gridCol w="1706880"/>
              </a:tblGrid>
              <a:tr h="1485388"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1" u="none" strike="noStrike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Catherine </a:t>
                      </a:r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Gater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e-</a:t>
                      </a:r>
                      <a:r>
                        <a:rPr lang="en-GB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ScienceTalk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Project </a:t>
                      </a: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Coordinator</a:t>
                      </a:r>
                      <a:b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GB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Manisha</a:t>
                      </a:r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Lalloo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Grid Impact </a:t>
                      </a: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Reporter</a:t>
                      </a:r>
                    </a:p>
                    <a:p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Dan </a:t>
                      </a:r>
                      <a:r>
                        <a:rPr lang="en-GB" sz="12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Drollette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Editor</a:t>
                      </a:r>
                    </a:p>
                    <a:p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r>
                        <a:rPr lang="en-GB" sz="120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1479"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485388"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1" u="none" strike="noStrike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GB" sz="12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Neasan</a:t>
                      </a:r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O'Neill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Dissemination Officer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(unfunded)</a:t>
                      </a:r>
                    </a:p>
                    <a:p>
                      <a:r>
                        <a:rPr lang="en-GB" sz="1200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André-Pierre Olivier</a:t>
                      </a: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Designer</a:t>
                      </a:r>
                      <a:b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en-GB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Corentin Chevalier</a:t>
                      </a:r>
                      <a: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Web </a:t>
                      </a:r>
                      <a:r>
                        <a:rPr lang="fr-FR" sz="12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Developer</a:t>
                      </a:r>
                      <a: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fr-FR" sz="120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1479">
                <a:tc gridSpan="6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07142"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Science Writer</a:t>
                      </a:r>
                    </a:p>
                    <a:p>
                      <a:r>
                        <a:rPr lang="it-IT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it-IT" sz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it-IT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Janusz Martyniak</a:t>
                      </a:r>
                      <a:r>
                        <a:rPr lang="pl-PL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pl-PL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l-PL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Technical Developer</a:t>
                      </a:r>
                      <a:br>
                        <a:rPr lang="pl-PL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Imperial</a:t>
                      </a:r>
                      <a:endParaRPr lang="pl-PL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Dissemination officer</a:t>
                      </a:r>
                    </a:p>
                    <a:p>
                      <a:r>
                        <a:rPr lang="en-GB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r>
                        <a:rPr lang="en-GB" sz="120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20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endParaRPr lang="en-GB" sz="12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575" marR="56575" marT="28287" marB="282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7" name="Picture 3" descr="Manisha Lalloo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62" y="1662112"/>
            <a:ext cx="8763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Neasan O'Ne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76625"/>
            <a:ext cx="8572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ndré-Pierre Olivi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62" y="3505200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orentin Chevali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463925"/>
            <a:ext cx="847725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Janusz Martynia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05400"/>
            <a:ext cx="8858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atherine Gat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62112"/>
            <a:ext cx="8763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300" y="1662111"/>
            <a:ext cx="877888" cy="1000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3400" y="5105400"/>
            <a:ext cx="742950" cy="9906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96000" y="5029200"/>
            <a:ext cx="742950" cy="9906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18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en-US" sz="3600" b="1" dirty="0" smtClean="0">
                <a:solidFill>
                  <a:schemeClr val="tx1"/>
                </a:solidFill>
              </a:rPr>
              <a:t>Recruitment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ja-JP" sz="2000" dirty="0" smtClean="0">
                <a:ea typeface="ＭＳ Ｐゴシック" pitchFamily="34" charset="-128"/>
              </a:rPr>
              <a:t>Adrian </a:t>
            </a:r>
            <a:r>
              <a:rPr lang="en-GB" altLang="ja-JP" sz="2000" dirty="0" err="1" smtClean="0">
                <a:ea typeface="ＭＳ Ｐゴシック" pitchFamily="34" charset="-128"/>
              </a:rPr>
              <a:t>Giordani</a:t>
            </a:r>
            <a:r>
              <a:rPr lang="en-GB" altLang="ja-JP" sz="2000" dirty="0" smtClean="0">
                <a:ea typeface="ＭＳ Ｐゴシック" pitchFamily="34" charset="-128"/>
              </a:rPr>
              <a:t>, Science Writer for </a:t>
            </a:r>
            <a:r>
              <a:rPr lang="en-GB" altLang="ja-JP" sz="2000" dirty="0" err="1" smtClean="0">
                <a:ea typeface="ＭＳ Ｐゴシック" pitchFamily="34" charset="-128"/>
              </a:rPr>
              <a:t>iSGTW</a:t>
            </a:r>
            <a:r>
              <a:rPr lang="en-GB" altLang="ja-JP" sz="2000" dirty="0" smtClean="0">
                <a:ea typeface="ＭＳ Ｐゴシック" pitchFamily="34" charset="-128"/>
              </a:rPr>
              <a:t>, WP3, CERN. Started 1 October 2010. Former intern for </a:t>
            </a:r>
            <a:r>
              <a:rPr lang="en-GB" altLang="ja-JP" sz="2000" dirty="0" err="1" smtClean="0">
                <a:ea typeface="ＭＳ Ｐゴシック" pitchFamily="34" charset="-128"/>
              </a:rPr>
              <a:t>iSGTW</a:t>
            </a:r>
            <a:r>
              <a:rPr lang="en-GB" altLang="ja-JP" sz="2000" dirty="0" smtClean="0">
                <a:ea typeface="ＭＳ Ｐゴシック" pitchFamily="34" charset="-128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ja-JP" sz="20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ja-JP" sz="2000" dirty="0" smtClean="0">
                <a:ea typeface="ＭＳ Ｐゴシック" pitchFamily="34" charset="-128"/>
              </a:rPr>
              <a:t>Jacqui Hayes, Editor of </a:t>
            </a:r>
            <a:r>
              <a:rPr lang="en-GB" altLang="ja-JP" sz="2000" dirty="0" err="1" smtClean="0">
                <a:ea typeface="ＭＳ Ｐゴシック" pitchFamily="34" charset="-128"/>
              </a:rPr>
              <a:t>iSGTW</a:t>
            </a:r>
            <a:r>
              <a:rPr lang="en-GB" altLang="ja-JP" sz="2000" dirty="0" smtClean="0">
                <a:ea typeface="ＭＳ Ｐゴシック" pitchFamily="34" charset="-128"/>
              </a:rPr>
              <a:t>, WP3, CERN. Started 1 April 2011 (PM8).</a:t>
            </a:r>
            <a:r>
              <a:rPr lang="en-GB" altLang="ja-JP" sz="2000" b="1" dirty="0" smtClean="0">
                <a:ea typeface="ＭＳ Ｐゴシック" pitchFamily="34" charset="-128"/>
              </a:rPr>
              <a:t> </a:t>
            </a:r>
            <a:r>
              <a:rPr lang="en-GB" altLang="ja-JP" sz="2000" dirty="0" smtClean="0">
                <a:ea typeface="ＭＳ Ｐゴシック" pitchFamily="34" charset="-128"/>
              </a:rPr>
              <a:t>Two week handover with outgoing Editor, Dan </a:t>
            </a:r>
            <a:r>
              <a:rPr lang="en-GB" altLang="ja-JP" sz="2000" dirty="0" err="1" smtClean="0">
                <a:ea typeface="ＭＳ Ｐゴシック" pitchFamily="34" charset="-128"/>
              </a:rPr>
              <a:t>Drollette</a:t>
            </a:r>
            <a:r>
              <a:rPr lang="en-GB" altLang="ja-JP" sz="2000" dirty="0" smtClean="0">
                <a:ea typeface="ＭＳ Ｐゴシック" pitchFamily="34" charset="-128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GB" altLang="ja-JP" sz="20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ja-JP" sz="2000" dirty="0" smtClean="0">
                <a:ea typeface="ＭＳ Ｐゴシック" pitchFamily="34" charset="-128"/>
              </a:rPr>
              <a:t>Zara </a:t>
            </a:r>
            <a:r>
              <a:rPr lang="en-GB" altLang="ja-JP" sz="2000" dirty="0" err="1" smtClean="0">
                <a:ea typeface="ＭＳ Ｐゴシック" pitchFamily="34" charset="-128"/>
              </a:rPr>
              <a:t>Qadir</a:t>
            </a:r>
            <a:r>
              <a:rPr lang="en-GB" altLang="ja-JP" sz="2000" dirty="0" smtClean="0">
                <a:ea typeface="ＭＳ Ｐゴシック" pitchFamily="34" charset="-128"/>
              </a:rPr>
              <a:t>, Dissemination Officer, WP1, QMUL. Started 14 July 2011 (PM11).</a:t>
            </a:r>
          </a:p>
          <a:p>
            <a:pPr eaLnBrk="1" hangingPunct="1">
              <a:lnSpc>
                <a:spcPct val="90000"/>
              </a:lnSpc>
            </a:pPr>
            <a:endParaRPr lang="en-GB" altLang="ja-JP" sz="20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 smtClean="0">
                <a:ea typeface="ＭＳ Ｐゴシック" pitchFamily="34" charset="-128"/>
              </a:rPr>
              <a:t>Chloe </a:t>
            </a:r>
            <a:r>
              <a:rPr lang="en-US" altLang="ja-JP" sz="2000" dirty="0" err="1" smtClean="0">
                <a:ea typeface="ＭＳ Ｐゴシック" pitchFamily="34" charset="-128"/>
              </a:rPr>
              <a:t>Beeby</a:t>
            </a:r>
            <a:r>
              <a:rPr lang="en-US" altLang="ja-JP" sz="2000" dirty="0" smtClean="0">
                <a:ea typeface="ＭＳ Ｐゴシック" pitchFamily="34" charset="-128"/>
              </a:rPr>
              <a:t>, Intern (unpaid), QMUL. October 2010, translating </a:t>
            </a:r>
            <a:r>
              <a:rPr lang="en-US" altLang="ja-JP" sz="2000" dirty="0" err="1" smtClean="0">
                <a:ea typeface="ＭＳ Ｐゴシック" pitchFamily="34" charset="-128"/>
              </a:rPr>
              <a:t>GridCafé</a:t>
            </a:r>
            <a:r>
              <a:rPr lang="en-US" altLang="ja-JP" sz="2000" dirty="0" smtClean="0">
                <a:ea typeface="ＭＳ Ｐゴシック" pitchFamily="34" charset="-128"/>
              </a:rPr>
              <a:t> into Russian, assisting at the 8</a:t>
            </a:r>
            <a:r>
              <a:rPr lang="en-US" altLang="ja-JP" sz="2000" baseline="30000" dirty="0" smtClean="0">
                <a:ea typeface="ＭＳ Ｐゴシック" pitchFamily="34" charset="-128"/>
              </a:rPr>
              <a:t>th</a:t>
            </a:r>
            <a:r>
              <a:rPr lang="en-US" altLang="ja-JP" sz="2000" dirty="0" smtClean="0">
                <a:ea typeface="ＭＳ Ｐゴシック" pitchFamily="34" charset="-128"/>
              </a:rPr>
              <a:t> e-</a:t>
            </a:r>
            <a:r>
              <a:rPr lang="en-US" altLang="ja-JP" sz="2000" dirty="0" err="1" smtClean="0">
                <a:ea typeface="ＭＳ Ｐゴシック" pitchFamily="34" charset="-128"/>
              </a:rPr>
              <a:t>Concertation</a:t>
            </a:r>
            <a:r>
              <a:rPr lang="en-US" altLang="ja-JP" sz="2000" dirty="0" smtClean="0">
                <a:ea typeface="ＭＳ Ｐゴシック" pitchFamily="34" charset="-128"/>
              </a:rPr>
              <a:t> Meeting.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ea typeface="ＭＳ Ｐゴシック" pitchFamily="34" charset="-128"/>
              </a:rPr>
              <a:t>Helen Martin, Intern (paid), QMUL. May 2011, gathering feedback, participated at the BSA </a:t>
            </a:r>
            <a:r>
              <a:rPr lang="en-US" sz="2000" dirty="0" err="1" smtClean="0">
                <a:ea typeface="ＭＳ Ｐゴシック" pitchFamily="34" charset="-128"/>
              </a:rPr>
              <a:t>SciComm</a:t>
            </a:r>
            <a:r>
              <a:rPr lang="en-US" sz="2000" dirty="0" smtClean="0">
                <a:ea typeface="ＭＳ Ｐゴシック" pitchFamily="34" charset="-128"/>
              </a:rPr>
              <a:t> Conference, wrote content for Cloud Lounge</a:t>
            </a: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4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EGEE_template">
  <a:themeElements>
    <a:clrScheme name="">
      <a:dk1>
        <a:srgbClr val="2B519A"/>
      </a:dk1>
      <a:lt1>
        <a:srgbClr val="FFFFFF"/>
      </a:lt1>
      <a:dk2>
        <a:srgbClr val="F1AF00"/>
      </a:dk2>
      <a:lt2>
        <a:srgbClr val="F4CE00"/>
      </a:lt2>
      <a:accent1>
        <a:srgbClr val="000000"/>
      </a:accent1>
      <a:accent2>
        <a:srgbClr val="325FAF"/>
      </a:accent2>
      <a:accent3>
        <a:srgbClr val="FFFFFF"/>
      </a:accent3>
      <a:accent4>
        <a:srgbClr val="234483"/>
      </a:accent4>
      <a:accent5>
        <a:srgbClr val="AAAAAA"/>
      </a:accent5>
      <a:accent6>
        <a:srgbClr val="2C559E"/>
      </a:accent6>
      <a:hlink>
        <a:srgbClr val="AC3B8B"/>
      </a:hlink>
      <a:folHlink>
        <a:srgbClr val="904490"/>
      </a:folHlink>
    </a:clrScheme>
    <a:fontScheme name="1_EGEE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EGEE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3">
        <a:dk1>
          <a:srgbClr val="334998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4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5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657BCA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B8BFE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6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657BCA"/>
        </a:accent1>
        <a:accent2>
          <a:srgbClr val="475DAC"/>
        </a:accent2>
        <a:accent3>
          <a:srgbClr val="FFFFFF"/>
        </a:accent3>
        <a:accent4>
          <a:srgbClr val="2A3D81"/>
        </a:accent4>
        <a:accent5>
          <a:srgbClr val="B8BFE1"/>
        </a:accent5>
        <a:accent6>
          <a:srgbClr val="3F539B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2297</TotalTime>
  <Words>687</Words>
  <Application>Microsoft Office PowerPoint</Application>
  <PresentationFormat>On-screen Show (4:3)</PresentationFormat>
  <Paragraphs>123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1_Custom Design</vt:lpstr>
      <vt:lpstr>Custom Design</vt:lpstr>
      <vt:lpstr>1_Default Design</vt:lpstr>
      <vt:lpstr>1_EGEE_template</vt:lpstr>
      <vt:lpstr>PowerPoint Presentation</vt:lpstr>
      <vt:lpstr>Timetable for the review</vt:lpstr>
      <vt:lpstr>PowerPoint Presentation</vt:lpstr>
      <vt:lpstr>PowerPoint Presentation</vt:lpstr>
      <vt:lpstr>PowerPoint Presentation</vt:lpstr>
      <vt:lpstr>New areas for e-ScienceTalk</vt:lpstr>
      <vt:lpstr>Partners</vt:lpstr>
      <vt:lpstr>   Team at the project start</vt:lpstr>
      <vt:lpstr>   Recruitment</vt:lpstr>
      <vt:lpstr>   Current team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Cristy Jane Burne</dc:creator>
  <cp:lastModifiedBy>Catherine</cp:lastModifiedBy>
  <cp:revision>264</cp:revision>
  <dcterms:created xsi:type="dcterms:W3CDTF">2010-08-31T11:29:02Z</dcterms:created>
  <dcterms:modified xsi:type="dcterms:W3CDTF">2011-11-07T11:00:42Z</dcterms:modified>
</cp:coreProperties>
</file>