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45" r:id="rId4"/>
    <p:sldId id="370" r:id="rId5"/>
    <p:sldId id="324" r:id="rId6"/>
    <p:sldId id="360" r:id="rId7"/>
    <p:sldId id="361" r:id="rId8"/>
    <p:sldId id="349" r:id="rId9"/>
    <p:sldId id="359" r:id="rId10"/>
    <p:sldId id="362" r:id="rId11"/>
    <p:sldId id="316" r:id="rId12"/>
    <p:sldId id="355" r:id="rId13"/>
    <p:sldId id="351" r:id="rId14"/>
    <p:sldId id="356" r:id="rId15"/>
    <p:sldId id="363" r:id="rId16"/>
    <p:sldId id="364" r:id="rId17"/>
    <p:sldId id="365" r:id="rId18"/>
    <p:sldId id="357" r:id="rId19"/>
    <p:sldId id="366" r:id="rId20"/>
    <p:sldId id="353" r:id="rId21"/>
    <p:sldId id="354" r:id="rId22"/>
    <p:sldId id="367" r:id="rId23"/>
    <p:sldId id="338" r:id="rId24"/>
    <p:sldId id="358" r:id="rId25"/>
    <p:sldId id="368" r:id="rId26"/>
    <p:sldId id="339" r:id="rId27"/>
    <p:sldId id="352" r:id="rId28"/>
    <p:sldId id="332" r:id="rId29"/>
    <p:sldId id="333" r:id="rId30"/>
    <p:sldId id="369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66"/>
    <a:srgbClr val="FF6600"/>
    <a:srgbClr val="0066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50" d="100"/>
          <a:sy n="50" d="100"/>
        </p:scale>
        <p:origin x="-108" y="-234"/>
      </p:cViewPr>
      <p:guideLst>
        <p:guide orient="horz" pos="25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hyperlink" Target="http://www.youtube.com/user/NewWorlGrid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dpB1yHxku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181600" cy="41910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The 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project has continued to develop the website in the same spirit, with updated content, as well as new translations in  Russian complete with Cyrillic support.</a:t>
            </a:r>
            <a:endParaRPr lang="fr-FR" sz="1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smtClean="0">
                <a:ea typeface="ＭＳ Ｐゴシック" pitchFamily="34" charset="-128"/>
              </a:rPr>
              <a:t>What has been done?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 err="1" smtClean="0"/>
              <a:t>GridCafé</a:t>
            </a:r>
            <a:r>
              <a:rPr lang="en-US" sz="1800" dirty="0" smtClean="0"/>
              <a:t> content has been updated</a:t>
            </a:r>
            <a:br>
              <a:rPr lang="en-US" sz="1800" dirty="0" smtClean="0"/>
            </a:br>
            <a:r>
              <a:rPr lang="en-US" sz="1800" dirty="0" smtClean="0"/>
              <a:t>(grid projects list, minor changes)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administration has been updated</a:t>
            </a:r>
            <a:br>
              <a:rPr lang="en-US" sz="1800" dirty="0" smtClean="0"/>
            </a:br>
            <a:r>
              <a:rPr lang="en-US" sz="1800" dirty="0" smtClean="0"/>
              <a:t>(bug corrections)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CMS has been upgraded:</a:t>
            </a:r>
            <a:br>
              <a:rPr lang="en-US" sz="1800" dirty="0" smtClean="0"/>
            </a:br>
            <a:r>
              <a:rPr lang="en-US" sz="1800" dirty="0" smtClean="0"/>
              <a:t>Cyrillic alphabet is now supported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Russian language is being added.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GridCafé</a:t>
            </a:r>
            <a:r>
              <a:rPr lang="en-US" sz="3600" b="1" kern="0" dirty="0" smtClean="0">
                <a:latin typeface="+mj-lt"/>
                <a:ea typeface="+mj-ea"/>
                <a:cs typeface="+mj-cs"/>
              </a:rPr>
              <a:t> update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600200"/>
            <a:ext cx="2985073" cy="2057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will be the place to learn all about grids, volunteer computing, supercomputing, and networks. </a:t>
            </a: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aims to bring all e-</a:t>
            </a:r>
            <a:r>
              <a:rPr lang="en-GB" altLang="ja-JP" sz="1800" dirty="0" err="1">
                <a:ea typeface="ＭＳ Ｐゴシック" pitchFamily="34" charset="-128"/>
              </a:rPr>
              <a:t>ScienceTalk</a:t>
            </a:r>
            <a:r>
              <a:rPr lang="en-GB" altLang="ja-JP" sz="1800" dirty="0">
                <a:ea typeface="ＭＳ Ｐゴシック" pitchFamily="34" charset="-128"/>
              </a:rPr>
              <a:t> products together in one place. </a:t>
            </a: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 constructed like a virtual town, with sections dedicated to different areas of e-science; it will also be available to navigate through a 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>
                <a:ea typeface="ＭＳ Ｐゴシック" pitchFamily="34" charset="-128"/>
              </a:rPr>
              <a:t>e-ScienceCity</a:t>
            </a:r>
            <a:r>
              <a:rPr lang="en-GB" altLang="ja-JP" sz="1800" dirty="0">
                <a:ea typeface="ＭＳ Ｐゴシック" pitchFamily="34" charset="-128"/>
              </a:rPr>
              <a:t> was launched in September, and will be updated during the remainder of the project as we continue to create new content and sections to populate the site</a:t>
            </a:r>
            <a:r>
              <a:rPr lang="en-GB" altLang="ja-JP" sz="1800" dirty="0" smtClean="0">
                <a:ea typeface="ＭＳ Ｐゴシック" pitchFamily="34" charset="-128"/>
              </a:rPr>
              <a:t>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219200"/>
            <a:ext cx="4800600" cy="5257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a new concept of </a:t>
            </a:r>
            <a:r>
              <a:rPr lang="en-US" sz="1800" dirty="0" smtClean="0"/>
              <a:t>website:</a:t>
            </a:r>
            <a:br>
              <a:rPr lang="en-US" sz="1800" dirty="0" smtClean="0"/>
            </a:br>
            <a:r>
              <a:rPr lang="en-US" sz="1800" dirty="0" smtClean="0"/>
              <a:t>design </a:t>
            </a:r>
            <a:r>
              <a:rPr lang="en-US" sz="1800" dirty="0"/>
              <a:t>and </a:t>
            </a:r>
            <a:r>
              <a:rPr lang="en-US" sz="1800" dirty="0" smtClean="0"/>
              <a:t>technology</a:t>
            </a:r>
            <a:endParaRPr lang="en-GB" sz="18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New ways to navigate through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website</a:t>
            </a:r>
            <a:r>
              <a:rPr lang="en-US" sz="1800" dirty="0"/>
              <a:t>, which is </a:t>
            </a:r>
            <a:r>
              <a:rPr lang="en-US" sz="1800" dirty="0" smtClean="0"/>
              <a:t>literally </a:t>
            </a:r>
            <a:r>
              <a:rPr lang="en-US" sz="1800" dirty="0"/>
              <a:t>an e-</a:t>
            </a:r>
            <a:r>
              <a:rPr lang="en-US" sz="1800" dirty="0" smtClean="0"/>
              <a:t>science</a:t>
            </a:r>
            <a:br>
              <a:rPr lang="en-US" sz="1800" dirty="0" smtClean="0"/>
            </a:br>
            <a:r>
              <a:rPr lang="en-US" sz="1800" dirty="0" smtClean="0"/>
              <a:t>city</a:t>
            </a:r>
            <a:r>
              <a:rPr lang="en-US" sz="1800" dirty="0"/>
              <a:t>, with several major </a:t>
            </a:r>
            <a:r>
              <a:rPr lang="en-US" sz="1800" dirty="0" smtClean="0"/>
              <a:t>sections</a:t>
            </a:r>
            <a:endParaRPr lang="en-GB" sz="18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Hybrid technology: unique dynamic </a:t>
            </a:r>
            <a:r>
              <a:rPr lang="en-US" sz="1800" dirty="0" smtClean="0"/>
              <a:t>menu</a:t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static html content, in order to: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Simply update content with </a:t>
            </a:r>
            <a:r>
              <a:rPr lang="en-US" sz="1800" dirty="0" smtClean="0"/>
              <a:t>standard</a:t>
            </a:r>
            <a:br>
              <a:rPr lang="en-US" sz="1800" dirty="0" smtClean="0"/>
            </a:br>
            <a:r>
              <a:rPr lang="en-US" sz="1800" dirty="0" smtClean="0"/>
              <a:t>tools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Avoid </a:t>
            </a:r>
            <a:r>
              <a:rPr lang="en-US" sz="1800" dirty="0" smtClean="0"/>
              <a:t>technology </a:t>
            </a:r>
            <a:r>
              <a:rPr lang="en-US" sz="1800" dirty="0"/>
              <a:t>problems like the </a:t>
            </a:r>
            <a:r>
              <a:rPr lang="en-US" sz="1800" dirty="0" smtClean="0"/>
              <a:t>use</a:t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Cyrillic </a:t>
            </a:r>
            <a:r>
              <a:rPr lang="en-US" sz="1800" dirty="0" smtClean="0"/>
              <a:t>alphabet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Simple maintenance for the future</a:t>
            </a:r>
            <a:endParaRPr lang="en-GB" sz="1800" dirty="0"/>
          </a:p>
          <a:p>
            <a:pPr lvl="1"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Addition of the Cloud Lounge </a:t>
            </a:r>
            <a:r>
              <a:rPr lang="en-US" sz="1800" dirty="0" smtClean="0"/>
              <a:t>website</a:t>
            </a:r>
            <a:br>
              <a:rPr lang="en-US" sz="1800" dirty="0" smtClean="0"/>
            </a:br>
            <a:r>
              <a:rPr lang="en-US" sz="1800" dirty="0" smtClean="0"/>
              <a:t>launched </a:t>
            </a:r>
            <a:r>
              <a:rPr lang="en-US" sz="1800" dirty="0"/>
              <a:t>in September (Y2) but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bulk </a:t>
            </a:r>
            <a:r>
              <a:rPr lang="en-US" sz="1800" dirty="0"/>
              <a:t>of the work done in Y1.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Image 5" descr="New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1"/>
            <a:ext cx="3505200" cy="3918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Image 7" descr="ESC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9" y="1822847"/>
            <a:ext cx="2737892" cy="22134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9" name="Image 8" descr="ESC-Futu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2848"/>
            <a:ext cx="2763361" cy="2228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ESC-Clou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822847"/>
            <a:ext cx="2726234" cy="22046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63500" dist="508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228600" y="4399002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New version of</a:t>
            </a:r>
          </a:p>
          <a:p>
            <a:pPr lvl="0" algn="ctr"/>
            <a:r>
              <a:rPr lang="fr-FR" sz="1800" kern="0" dirty="0" err="1" smtClean="0"/>
              <a:t>GridCafé</a:t>
            </a:r>
            <a:endParaRPr lang="fr-FR" sz="1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200400" y="4399002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The new</a:t>
            </a:r>
          </a:p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r>
              <a:rPr lang="fr-FR" sz="1800" kern="0" dirty="0" smtClean="0">
                <a:solidFill>
                  <a:schemeClr val="tx1"/>
                </a:solidFill>
              </a:rPr>
              <a:t> area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172200" y="4399002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A </a:t>
            </a:r>
            <a:r>
              <a:rPr lang="fr-FR" sz="1800" kern="0" dirty="0" err="1" smtClean="0"/>
              <a:t>presentation</a:t>
            </a:r>
            <a:r>
              <a:rPr lang="fr-FR" sz="1800" kern="0" dirty="0" smtClean="0"/>
              <a:t> of</a:t>
            </a:r>
          </a:p>
          <a:p>
            <a:pPr lvl="0" algn="ctr"/>
            <a:r>
              <a:rPr lang="fr-FR" sz="1800" kern="0" dirty="0" smtClean="0"/>
              <a:t>future areas </a:t>
            </a:r>
            <a:r>
              <a:rPr lang="fr-FR" sz="1800" kern="0" dirty="0" err="1" smtClean="0"/>
              <a:t>planned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228601" y="1219200"/>
            <a:ext cx="2819400" cy="1911610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Snapshot-Cloud_001.jpg"/>
          <p:cNvPicPr>
            <a:picLocks noChangeAspect="1"/>
          </p:cNvPicPr>
          <p:nvPr/>
        </p:nvPicPr>
        <p:blipFill>
          <a:blip r:embed="rId4"/>
          <a:srcRect l="18455" t="7016" r="31004" b="26152"/>
          <a:stretch>
            <a:fillRect/>
          </a:stretch>
        </p:blipFill>
        <p:spPr>
          <a:xfrm>
            <a:off x="6477000" y="4343400"/>
            <a:ext cx="2468003" cy="1888361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3733800" y="1371600"/>
            <a:ext cx="4648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Science in New World </a:t>
            </a:r>
            <a:r>
              <a:rPr lang="fr-FR" sz="3200" b="1" kern="0" dirty="0" err="1" smtClean="0"/>
              <a:t>Grid</a:t>
            </a:r>
            <a:endParaRPr lang="en-US" sz="3200" b="1" kern="0" dirty="0" smtClean="0"/>
          </a:p>
        </p:txBody>
      </p:sp>
      <p:pic>
        <p:nvPicPr>
          <p:cNvPr id="10" name="Image 9" descr="Slide-BSA-img-0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2514600" cy="1270954"/>
          </a:xfrm>
          <a:prstGeom prst="rect">
            <a:avLst/>
          </a:prstGeom>
        </p:spPr>
      </p:pic>
      <p:pic>
        <p:nvPicPr>
          <p:cNvPr id="11" name="Image 10" descr="Slide-BSA-img-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2442120" cy="1295400"/>
          </a:xfrm>
          <a:prstGeom prst="rect">
            <a:avLst/>
          </a:prstGeom>
        </p:spPr>
      </p:pic>
      <p:pic>
        <p:nvPicPr>
          <p:cNvPr id="12" name="Image 11" descr="Slide-BSA-img-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40" y="1295400"/>
            <a:ext cx="2442120" cy="1295400"/>
          </a:xfrm>
          <a:prstGeom prst="rect">
            <a:avLst/>
          </a:prstGeom>
        </p:spPr>
      </p:pic>
      <p:pic>
        <p:nvPicPr>
          <p:cNvPr id="13" name="Image 12" descr="Slide-BSA-img-07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295400"/>
            <a:ext cx="2442120" cy="1295400"/>
          </a:xfrm>
          <a:prstGeom prst="rect">
            <a:avLst/>
          </a:prstGeom>
        </p:spPr>
      </p:pic>
      <p:pic>
        <p:nvPicPr>
          <p:cNvPr id="15" name="Image 14" descr="Slide-BSA-img-07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938" y="2590800"/>
            <a:ext cx="2442123" cy="1295400"/>
          </a:xfrm>
          <a:prstGeom prst="rect">
            <a:avLst/>
          </a:prstGeom>
        </p:spPr>
      </p:pic>
      <p:pic>
        <p:nvPicPr>
          <p:cNvPr id="16" name="Image 15" descr="Slide-BSA-img-07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2590800"/>
            <a:ext cx="2442119" cy="1295400"/>
          </a:xfrm>
          <a:prstGeom prst="rect">
            <a:avLst/>
          </a:prstGeom>
        </p:spPr>
      </p:pic>
      <p:pic>
        <p:nvPicPr>
          <p:cNvPr id="17" name="Image 16" descr="Slide-BSA-img-07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886200"/>
            <a:ext cx="2442120" cy="1295400"/>
          </a:xfrm>
          <a:prstGeom prst="rect">
            <a:avLst/>
          </a:prstGeom>
        </p:spPr>
      </p:pic>
      <p:pic>
        <p:nvPicPr>
          <p:cNvPr id="18" name="Image 17" descr="Slide-BSA-img-07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3886200"/>
            <a:ext cx="2438400" cy="1293427"/>
          </a:xfrm>
          <a:prstGeom prst="rect">
            <a:avLst/>
          </a:prstGeom>
        </p:spPr>
      </p:pic>
      <p:pic>
        <p:nvPicPr>
          <p:cNvPr id="19" name="Image 18" descr="Slide-BSA-img-07I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3886200"/>
            <a:ext cx="2442120" cy="1295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62000" y="5410200"/>
            <a:ext cx="75437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selection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destinations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for 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travel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in science in New World 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Grid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fr-FR" sz="1800" dirty="0" err="1" smtClean="0">
                <a:solidFill>
                  <a:schemeClr val="accent6">
                    <a:lumMod val="50000"/>
                  </a:schemeClr>
                </a:solidFill>
              </a:rPr>
              <a:t>ideos</a:t>
            </a:r>
            <a:r>
              <a:rPr lang="fr-FR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available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fr-FR" sz="1800" dirty="0" err="1">
                <a:solidFill>
                  <a:schemeClr val="accent6">
                    <a:lumMod val="50000"/>
                  </a:schemeClr>
                </a:solidFill>
              </a:rPr>
              <a:t>YouTube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800" dirty="0">
                <a:solidFill>
                  <a:schemeClr val="accent6">
                    <a:lumMod val="50000"/>
                  </a:schemeClr>
                </a:solidFill>
                <a:hlinkClick r:id="rId11"/>
              </a:rPr>
              <a:t>www.youtube.com/user/NewWorldGrid</a:t>
            </a:r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fr-FR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chemeClr val="tx1"/>
                </a:solidFill>
              </a:rPr>
              <a:t>GridCast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1"/>
            <a:ext cx="8382000" cy="2514599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11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and</a:t>
            </a:r>
            <a:br>
              <a:rPr lang="en-GB" altLang="ja-JP" sz="1800" dirty="0" smtClean="0">
                <a:ea typeface="ＭＳ Ｐゴシック" pitchFamily="34" charset="-128"/>
              </a:rPr>
            </a:br>
            <a:r>
              <a:rPr lang="en-GB" altLang="ja-JP" sz="1800" dirty="0" smtClean="0">
                <a:ea typeface="ＭＳ Ｐゴシック" pitchFamily="34" charset="-128"/>
              </a:rPr>
              <a:t>4 "mini"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total:</a:t>
            </a:r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Citizen </a:t>
            </a:r>
            <a:r>
              <a:rPr lang="en-GB" sz="1800" b="1" dirty="0" err="1" smtClean="0">
                <a:ea typeface="ＭＳ Ｐゴシック" pitchFamily="34" charset="-128"/>
              </a:rPr>
              <a:t>Cyberscience</a:t>
            </a:r>
            <a:r>
              <a:rPr lang="en-GB" sz="1800" b="1" dirty="0" smtClean="0">
                <a:ea typeface="ＭＳ Ｐゴシック" pitchFamily="34" charset="-128"/>
              </a:rPr>
              <a:t> Summit</a:t>
            </a:r>
            <a:r>
              <a:rPr lang="en-GB" sz="1800" dirty="0" smtClean="0">
                <a:ea typeface="ＭＳ Ｐゴシック" pitchFamily="34" charset="-128"/>
              </a:rPr>
              <a:t>: London, 2-3 September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EGI Technical Forum 2010</a:t>
            </a:r>
            <a:r>
              <a:rPr lang="en-GB" sz="1800" dirty="0" smtClean="0">
                <a:ea typeface="ＭＳ Ｐゴシック" pitchFamily="34" charset="-128"/>
              </a:rPr>
              <a:t>: Amsterdam, </a:t>
            </a:r>
            <a:r>
              <a:rPr lang="en-US" sz="1800" dirty="0" smtClean="0"/>
              <a:t>14-17 September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ICT2010:</a:t>
            </a:r>
            <a:r>
              <a:rPr lang="en-US" sz="1800" dirty="0" smtClean="0">
                <a:ea typeface="ＭＳ Ｐゴシック" pitchFamily="34" charset="-128"/>
              </a:rPr>
              <a:t> Brussels, 27 – 29 September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err="1" smtClean="0">
                <a:ea typeface="ＭＳ Ｐゴシック" pitchFamily="34" charset="-128"/>
              </a:rPr>
              <a:t>eChallenges</a:t>
            </a:r>
            <a:r>
              <a:rPr lang="en-US" sz="1800" b="1" dirty="0" smtClean="0">
                <a:ea typeface="ＭＳ Ｐゴシック" pitchFamily="34" charset="-128"/>
              </a:rPr>
              <a:t> 2010</a:t>
            </a:r>
            <a:r>
              <a:rPr lang="en-US" sz="1800" dirty="0" smtClean="0">
                <a:ea typeface="ＭＳ Ｐゴシック" pitchFamily="34" charset="-128"/>
              </a:rPr>
              <a:t>: Warsaw, 27-29 October 2010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2" name="Image 11" descr="GridCast-Poster-CCC-Lond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38600"/>
            <a:ext cx="1676400" cy="2369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age 12" descr="GridCast-PosterAmsterd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029" y="4038600"/>
            <a:ext cx="1671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Image 13" descr="GridCast-e-Challenges-Warsa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038600"/>
            <a:ext cx="1671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Image 14" descr="GridCast-eConcert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715" y="4038600"/>
            <a:ext cx="1671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29600" cy="2743200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8</a:t>
            </a:r>
            <a:r>
              <a:rPr lang="en-US" sz="1800" b="1" baseline="30000" dirty="0" smtClean="0">
                <a:ea typeface="ＭＳ Ｐゴシック" pitchFamily="34" charset="-128"/>
              </a:rPr>
              <a:t>th</a:t>
            </a:r>
            <a:r>
              <a:rPr lang="en-US" sz="1800" b="1" dirty="0" smtClean="0">
                <a:ea typeface="ＭＳ Ｐゴシック" pitchFamily="34" charset="-128"/>
              </a:rPr>
              <a:t> </a:t>
            </a:r>
            <a:r>
              <a:rPr lang="en-US" sz="1800" b="1" dirty="0" err="1" smtClean="0">
                <a:ea typeface="ＭＳ Ｐゴシック" pitchFamily="34" charset="-128"/>
              </a:rPr>
              <a:t>e</a:t>
            </a:r>
            <a:r>
              <a:rPr lang="en-US" sz="1800" b="1" dirty="0" smtClean="0">
                <a:ea typeface="ＭＳ Ｐゴシック" pitchFamily="34" charset="-128"/>
              </a:rPr>
              <a:t>-infrastructure </a:t>
            </a:r>
            <a:r>
              <a:rPr lang="en-US" sz="1800" b="1" dirty="0" err="1" smtClean="0">
                <a:ea typeface="ＭＳ Ｐゴシック" pitchFamily="34" charset="-128"/>
              </a:rPr>
              <a:t>concertation</a:t>
            </a:r>
            <a:r>
              <a:rPr lang="en-US" sz="1800" b="1" dirty="0" smtClean="0">
                <a:ea typeface="ＭＳ Ｐゴシック" pitchFamily="34" charset="-128"/>
              </a:rPr>
              <a:t> meeting</a:t>
            </a:r>
            <a:r>
              <a:rPr lang="en-US" sz="1800" dirty="0" smtClean="0">
                <a:ea typeface="ＭＳ Ｐゴシック" pitchFamily="34" charset="-128"/>
              </a:rPr>
              <a:t>: Brussels, 4-5 November 2010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Cloudscape-III: </a:t>
            </a:r>
            <a:r>
              <a:rPr lang="en-US" sz="1800" dirty="0" smtClean="0">
                <a:ea typeface="ＭＳ Ｐゴシック" pitchFamily="34" charset="-128"/>
              </a:rPr>
              <a:t>Brussels, 15-16 March 2011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ISGC2011: </a:t>
            </a:r>
            <a:r>
              <a:rPr lang="en-US" sz="1800" dirty="0" smtClean="0">
                <a:ea typeface="ＭＳ Ｐゴシック" pitchFamily="34" charset="-128"/>
              </a:rPr>
              <a:t>Taipei, 19-25 March 2011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User Forum 2011: </a:t>
            </a:r>
            <a:r>
              <a:rPr lang="en-US" sz="1800" dirty="0" smtClean="0">
                <a:ea typeface="ＭＳ Ｐゴシック" pitchFamily="34" charset="-128"/>
              </a:rPr>
              <a:t>Vilnius, 11-14 April 2011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FET11</a:t>
            </a:r>
            <a:r>
              <a:rPr lang="en-US" sz="1800" dirty="0" smtClean="0">
                <a:ea typeface="ＭＳ Ｐゴシック" pitchFamily="34" charset="-128"/>
              </a:rPr>
              <a:t>: Budapest, 4-6 May 2011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Role of </a:t>
            </a:r>
            <a:r>
              <a:rPr lang="en-US" sz="1800" b="1" dirty="0" err="1" smtClean="0">
                <a:ea typeface="ＭＳ Ｐゴシック" pitchFamily="34" charset="-128"/>
              </a:rPr>
              <a:t>e</a:t>
            </a:r>
            <a:r>
              <a:rPr lang="en-US" sz="1800" b="1" dirty="0" smtClean="0">
                <a:ea typeface="ＭＳ Ｐゴシック" pitchFamily="34" charset="-128"/>
              </a:rPr>
              <a:t>-Infrastructures in Climate Change</a:t>
            </a:r>
            <a:r>
              <a:rPr lang="en-US" sz="1800" dirty="0" smtClean="0">
                <a:ea typeface="ＭＳ Ｐゴシック" pitchFamily="34" charset="-128"/>
              </a:rPr>
              <a:t>: Trieste, 16-20 May 2011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HealthGrid11: </a:t>
            </a:r>
            <a:r>
              <a:rPr lang="en-US" sz="1800" dirty="0" smtClean="0">
                <a:ea typeface="ＭＳ Ｐゴシック" pitchFamily="34" charset="-128"/>
              </a:rPr>
              <a:t>Bristol, 27-28 June 2011</a:t>
            </a:r>
            <a:endParaRPr lang="en-US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GridCast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Image 15" descr="GridCast-PosterHelsin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38600"/>
            <a:ext cx="1671257" cy="2362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Image 16" descr="GridCast-Tries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038600"/>
            <a:ext cx="1676400" cy="2369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Image 17" descr="GridCast-PosterTaipe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171" y="4038600"/>
            <a:ext cx="1676400" cy="23694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Image 19" descr="GridCast-Vilniu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285" y="4038600"/>
            <a:ext cx="1676400" cy="23694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458200" cy="27431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Mini </a:t>
            </a:r>
            <a:r>
              <a:rPr lang="en-GB" altLang="ja-JP" sz="2000" b="1" dirty="0" err="1" smtClean="0">
                <a:ea typeface="ＭＳ Ｐゴシック" pitchFamily="34" charset="-128"/>
              </a:rPr>
              <a:t>GridCasts</a:t>
            </a: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DEISA-</a:t>
            </a:r>
            <a:r>
              <a:rPr lang="en-US" sz="2000" b="1" dirty="0" err="1" smtClean="0">
                <a:ea typeface="ＭＳ Ｐゴシック" pitchFamily="34" charset="-128"/>
              </a:rPr>
              <a:t>TeraGrid</a:t>
            </a:r>
            <a:r>
              <a:rPr lang="en-US" sz="2000" b="1" dirty="0" smtClean="0">
                <a:ea typeface="ＭＳ Ｐゴシック" pitchFamily="34" charset="-128"/>
              </a:rPr>
              <a:t> Summer School</a:t>
            </a:r>
            <a:r>
              <a:rPr lang="en-US" sz="2000" dirty="0" smtClean="0">
                <a:ea typeface="ＭＳ Ｐゴシック" pitchFamily="34" charset="-128"/>
              </a:rPr>
              <a:t>: 4-7 Oct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altLang="ja-JP" sz="2000" b="1" dirty="0" smtClean="0">
                <a:ea typeface="ＭＳ Ｐゴシック" pitchFamily="34" charset="-128"/>
              </a:rPr>
              <a:t>Euro-Africa </a:t>
            </a:r>
            <a:r>
              <a:rPr lang="en-US" altLang="ja-JP" sz="2000" b="1" dirty="0" err="1" smtClean="0">
                <a:ea typeface="ＭＳ Ｐゴシック" pitchFamily="34" charset="-128"/>
              </a:rPr>
              <a:t>e</a:t>
            </a:r>
            <a:r>
              <a:rPr lang="en-US" altLang="ja-JP" sz="2000" b="1" dirty="0" smtClean="0">
                <a:ea typeface="ＭＳ Ｐゴシック" pitchFamily="34" charset="-128"/>
              </a:rPr>
              <a:t>-Infrastructures Conference</a:t>
            </a:r>
            <a:r>
              <a:rPr lang="en-US" altLang="ja-JP" sz="2000" dirty="0" smtClean="0">
                <a:ea typeface="ＭＳ Ｐゴシック" pitchFamily="34" charset="-128"/>
              </a:rPr>
              <a:t>: 9-10 Dec 2010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PRACE/</a:t>
            </a:r>
            <a:r>
              <a:rPr lang="en-US" sz="2000" b="1" dirty="0" err="1" smtClean="0">
                <a:ea typeface="ＭＳ Ｐゴシック" pitchFamily="34" charset="-128"/>
              </a:rPr>
              <a:t>LinkSCEEM</a:t>
            </a:r>
            <a:r>
              <a:rPr lang="en-US" sz="2000" b="1" dirty="0" smtClean="0">
                <a:ea typeface="ＭＳ Ｐゴシック" pitchFamily="34" charset="-128"/>
              </a:rPr>
              <a:t> Winter School</a:t>
            </a:r>
            <a:r>
              <a:rPr lang="en-US" sz="2000" dirty="0" smtClean="0">
                <a:ea typeface="ＭＳ Ｐゴシック" pitchFamily="34" charset="-128"/>
              </a:rPr>
              <a:t>: 24-27 January 2011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TeraGrid2011, Salt Lake City:</a:t>
            </a:r>
            <a:r>
              <a:rPr lang="en-US" sz="2000" dirty="0" smtClean="0">
                <a:ea typeface="ＭＳ Ｐゴシック" pitchFamily="34" charset="-128"/>
              </a:rPr>
              <a:t> 18-21 July 2011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000" dirty="0"/>
              <a:t>In total this represents 192 posts and 66 </a:t>
            </a:r>
            <a:r>
              <a:rPr lang="en-US" sz="2000" dirty="0" err="1"/>
              <a:t>webcasts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GridCast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7600" y="4419600"/>
            <a:ext cx="5181600" cy="1357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A video filmed by WP2 about a humanoid robot at FET’11 has been viewed more than 50,000 times </a:t>
            </a:r>
            <a:r>
              <a:rPr lang="en-GB" sz="1800" u="sng" dirty="0" smtClean="0">
                <a:hlinkClick r:id="rId3"/>
              </a:rPr>
              <a:t>http://www.youtube.com/watch?v=1dpB1yHxkuA</a:t>
            </a:r>
            <a:endParaRPr lang="en-GB" sz="1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endParaRPr lang="fr-FR" sz="1800" dirty="0"/>
          </a:p>
        </p:txBody>
      </p:sp>
      <p:pic>
        <p:nvPicPr>
          <p:cNvPr id="10" name="Image 9" descr="VideoGridCa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419600"/>
            <a:ext cx="300110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2856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chemeClr val="tx1"/>
                </a:solidFill>
              </a:rPr>
              <a:t>GridGuide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76600"/>
            <a:ext cx="3886200" cy="2362200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buClr>
                <a:srgbClr val="FF9900"/>
              </a:buClr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7 </a:t>
            </a:r>
            <a:r>
              <a:rPr lang="en-US" sz="1800" dirty="0" smtClean="0"/>
              <a:t>new </a:t>
            </a:r>
            <a:r>
              <a:rPr lang="en-US" sz="1800" dirty="0"/>
              <a:t>guides (sites) have </a:t>
            </a:r>
            <a:r>
              <a:rPr lang="en-US" sz="1800" dirty="0" smtClean="0"/>
              <a:t>been</a:t>
            </a:r>
            <a:br>
              <a:rPr lang="en-US" sz="1800" dirty="0" smtClean="0"/>
            </a:br>
            <a:r>
              <a:rPr lang="en-US" sz="1800" dirty="0" smtClean="0"/>
              <a:t>added</a:t>
            </a:r>
            <a:r>
              <a:rPr lang="en-US" sz="1800" dirty="0"/>
              <a:t>,</a:t>
            </a:r>
            <a:r>
              <a:rPr lang="en-US" sz="1800" dirty="0" smtClean="0"/>
              <a:t> with </a:t>
            </a:r>
            <a:r>
              <a:rPr lang="en-US" sz="1800" dirty="0"/>
              <a:t>new content</a:t>
            </a:r>
            <a:r>
              <a:rPr lang="en-US" sz="1800" dirty="0" smtClean="0"/>
              <a:t>.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These 7 new guides are </a:t>
            </a:r>
            <a:r>
              <a:rPr lang="en-US" sz="1800" dirty="0" smtClean="0"/>
              <a:t>based</a:t>
            </a:r>
            <a:br>
              <a:rPr lang="en-US" sz="1800" dirty="0" smtClean="0"/>
            </a:br>
            <a:r>
              <a:rPr lang="en-US" sz="1800" dirty="0" smtClean="0"/>
              <a:t>on 4 different continents: Oceania,</a:t>
            </a:r>
            <a:br>
              <a:rPr lang="en-US" sz="1800" dirty="0" smtClean="0"/>
            </a:br>
            <a:r>
              <a:rPr lang="en-US" sz="1800" dirty="0" smtClean="0"/>
              <a:t>Asia, South </a:t>
            </a:r>
            <a:r>
              <a:rPr lang="en-US" sz="1800" dirty="0"/>
              <a:t>America, Europe</a:t>
            </a:r>
            <a:r>
              <a:rPr lang="en-US" sz="1800" dirty="0" smtClean="0"/>
              <a:t>.</a:t>
            </a:r>
            <a:endParaRPr lang="en-GB" sz="1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 40 guides 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8862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en-US" sz="1800" dirty="0" smtClean="0"/>
              <a:t>Users can listen to podcasts from grid</a:t>
            </a:r>
            <a:br>
              <a:rPr lang="en-US" sz="1800" dirty="0" smtClean="0"/>
            </a:br>
            <a:r>
              <a:rPr lang="en-US" sz="1800" dirty="0" smtClean="0"/>
              <a:t>sites worldwide, read about the</a:t>
            </a:r>
            <a:br>
              <a:rPr lang="en-US" sz="1800" dirty="0" smtClean="0"/>
            </a:br>
            <a:r>
              <a:rPr lang="en-US" sz="1800" dirty="0" smtClean="0"/>
              <a:t>ongoing work and watch interviews</a:t>
            </a:r>
            <a:br>
              <a:rPr lang="en-US" sz="1800" dirty="0" smtClean="0"/>
            </a:br>
            <a:r>
              <a:rPr lang="en-US" sz="1800" dirty="0" smtClean="0"/>
              <a:t>with researchers.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fr-FR" sz="1800" dirty="0" smtClean="0"/>
              <a:t>There are </a:t>
            </a:r>
            <a:r>
              <a:rPr lang="fr-FR" sz="1800" dirty="0" err="1" smtClean="0"/>
              <a:t>currently</a:t>
            </a:r>
            <a:r>
              <a:rPr lang="fr-FR" sz="1800" dirty="0" smtClean="0"/>
              <a:t> 40 sites on the</a:t>
            </a:r>
            <a:br>
              <a:rPr lang="fr-FR" sz="1800" dirty="0" smtClean="0"/>
            </a:br>
            <a:r>
              <a:rPr lang="fr-FR" sz="1800" dirty="0" err="1" smtClean="0"/>
              <a:t>GridGuide</a:t>
            </a:r>
            <a:r>
              <a:rPr lang="fr-FR" sz="1800" dirty="0" smtClean="0"/>
              <a:t> </a:t>
            </a:r>
            <a:r>
              <a:rPr lang="fr-FR" sz="1800" dirty="0" err="1" smtClean="0"/>
              <a:t>including</a:t>
            </a:r>
            <a:r>
              <a:rPr lang="fr-FR" sz="1800" dirty="0" smtClean="0"/>
              <a:t> 28 EU sites</a:t>
            </a:r>
            <a:br>
              <a:rPr lang="fr-FR" sz="1800" dirty="0" smtClean="0"/>
            </a:br>
            <a:r>
              <a:rPr lang="fr-FR" sz="1800" dirty="0" smtClean="0"/>
              <a:t>and 11 </a:t>
            </a:r>
            <a:r>
              <a:rPr lang="fr-FR" sz="1800" dirty="0" err="1" smtClean="0"/>
              <a:t>non-EU</a:t>
            </a:r>
            <a:r>
              <a:rPr lang="fr-FR" sz="1800" dirty="0" smtClean="0"/>
              <a:t> in the US and the</a:t>
            </a:r>
            <a:br>
              <a:rPr lang="fr-FR" sz="1800" dirty="0" smtClean="0"/>
            </a:br>
            <a:r>
              <a:rPr lang="fr-FR" sz="1800" dirty="0" err="1" smtClean="0"/>
              <a:t>Asia-Pacific</a:t>
            </a:r>
            <a:r>
              <a:rPr lang="fr-FR" sz="1800" dirty="0" smtClean="0"/>
              <a:t> </a:t>
            </a:r>
            <a:r>
              <a:rPr lang="fr-FR" sz="1800" dirty="0" err="1" smtClean="0"/>
              <a:t>region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Of </a:t>
            </a:r>
            <a:r>
              <a:rPr lang="fr-FR" sz="1800" dirty="0" err="1" smtClean="0"/>
              <a:t>these</a:t>
            </a:r>
            <a:r>
              <a:rPr lang="fr-FR" sz="1800" dirty="0" smtClean="0"/>
              <a:t>, 34 are </a:t>
            </a:r>
            <a:r>
              <a:rPr lang="fr-FR" sz="1800" dirty="0" err="1" smtClean="0"/>
              <a:t>also</a:t>
            </a:r>
            <a:r>
              <a:rPr lang="fr-FR" sz="1800" dirty="0" smtClean="0"/>
              <a:t> </a:t>
            </a:r>
            <a:r>
              <a:rPr lang="fr-FR" sz="1800" dirty="0" err="1" smtClean="0"/>
              <a:t>currently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err="1" smtClean="0"/>
              <a:t>included</a:t>
            </a:r>
            <a:r>
              <a:rPr lang="fr-FR" sz="1800" dirty="0" smtClean="0"/>
              <a:t> in the </a:t>
            </a:r>
            <a:r>
              <a:rPr lang="fr-FR" sz="1800" b="1" dirty="0" smtClean="0"/>
              <a:t>Real Time Monitor</a:t>
            </a:r>
            <a:r>
              <a:rPr lang="fr-FR" sz="1800" dirty="0" smtClean="0"/>
              <a:t>.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chemeClr val="tx1"/>
                </a:solidFill>
              </a:rPr>
              <a:t>GridGuide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36" y="1371601"/>
            <a:ext cx="4240088" cy="38862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1800" dirty="0" err="1" smtClean="0"/>
              <a:t>Visualisation</a:t>
            </a:r>
            <a:r>
              <a:rPr lang="en-US" sz="1800" dirty="0" smtClean="0"/>
              <a:t> of </a:t>
            </a:r>
            <a:r>
              <a:rPr lang="en-US" sz="1800" dirty="0"/>
              <a:t>activity on the </a:t>
            </a:r>
            <a:r>
              <a:rPr lang="en-US" sz="1800" dirty="0" smtClean="0"/>
              <a:t>grid</a:t>
            </a:r>
            <a:br>
              <a:rPr lang="en-US" sz="1800" dirty="0" smtClean="0"/>
            </a:br>
            <a:r>
              <a:rPr lang="en-US" sz="1800" dirty="0" smtClean="0"/>
              <a:t>computing </a:t>
            </a:r>
            <a:r>
              <a:rPr lang="en-US" sz="1800" dirty="0"/>
              <a:t>infrastructure, using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NASA </a:t>
            </a:r>
            <a:r>
              <a:rPr lang="en-US" sz="1800" dirty="0"/>
              <a:t>World Wind virtual globe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which </a:t>
            </a:r>
            <a:r>
              <a:rPr lang="en-US" sz="1800" dirty="0"/>
              <a:t>is based on OpenGL and Java. </a:t>
            </a:r>
            <a:endParaRPr lang="en-US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dirty="0"/>
              <a:t>The RTM overlays the movement </a:t>
            </a:r>
            <a:r>
              <a:rPr lang="en-US" sz="1800" dirty="0" smtClean="0"/>
              <a:t>of</a:t>
            </a:r>
            <a:br>
              <a:rPr lang="en-US" sz="1800" dirty="0" smtClean="0"/>
            </a:br>
            <a:r>
              <a:rPr lang="en-US" sz="1800" dirty="0" smtClean="0"/>
              <a:t>site </a:t>
            </a:r>
            <a:r>
              <a:rPr lang="en-US" sz="1800" dirty="0"/>
              <a:t>activity and job transfers onto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3D </a:t>
            </a:r>
            <a:r>
              <a:rPr lang="en-US" sz="1800" dirty="0"/>
              <a:t>globe. </a:t>
            </a:r>
            <a:endParaRPr lang="en-US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dirty="0" smtClean="0"/>
              <a:t>In </a:t>
            </a:r>
            <a:r>
              <a:rPr lang="en-US" sz="1800" dirty="0"/>
              <a:t>PY1, 64 countries are included in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RTM </a:t>
            </a:r>
            <a:r>
              <a:rPr lang="en-US" sz="1800" dirty="0"/>
              <a:t>and the team has visited 16 </a:t>
            </a:r>
            <a:r>
              <a:rPr lang="en-US" sz="1800" dirty="0" smtClean="0"/>
              <a:t>events</a:t>
            </a:r>
            <a:br>
              <a:rPr lang="en-US" sz="1800" dirty="0" smtClean="0"/>
            </a:br>
            <a:r>
              <a:rPr lang="en-US" sz="1800" dirty="0" smtClean="0"/>
              <a:t>where </a:t>
            </a:r>
            <a:r>
              <a:rPr lang="en-US" sz="1800" dirty="0"/>
              <a:t>the RTM has been demonstrated.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854184" cy="33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90574" y="5562600"/>
            <a:ext cx="37814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/>
              <a:t>2,237 RTM client </a:t>
            </a:r>
            <a:r>
              <a:rPr lang="fr-FR" sz="1400" dirty="0" smtClean="0"/>
              <a:t>installations </a:t>
            </a:r>
            <a:r>
              <a:rPr lang="fr-FR" sz="1400" dirty="0" err="1" smtClean="0"/>
              <a:t>since</a:t>
            </a:r>
            <a:r>
              <a:rPr lang="fr-FR" sz="1400" dirty="0" smtClean="0"/>
              <a:t> </a:t>
            </a:r>
            <a:r>
              <a:rPr lang="en-GB" sz="1400" dirty="0" smtClean="0"/>
              <a:t> May 2011</a:t>
            </a:r>
            <a:endParaRPr lang="en-GB" sz="1200" dirty="0"/>
          </a:p>
        </p:txBody>
      </p:sp>
      <p:pic>
        <p:nvPicPr>
          <p:cNvPr id="8" name="Image 7" descr="IcnStat-vis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410200"/>
            <a:ext cx="396214" cy="3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839200" cy="56388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Website</a:t>
            </a:r>
            <a:r>
              <a:rPr lang="en-US" sz="1800" dirty="0"/>
              <a:t>:  easier to navigate, improved design</a:t>
            </a:r>
            <a:r>
              <a:rPr lang="en-US" sz="1800" dirty="0" smtClean="0"/>
              <a:t>.</a:t>
            </a:r>
            <a:endParaRPr lang="en-GB" sz="18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User support</a:t>
            </a:r>
            <a:r>
              <a:rPr lang="en-US" sz="1800" dirty="0"/>
              <a:t>: Contact with users has been improved, and the RTM is </a:t>
            </a:r>
            <a:r>
              <a:rPr lang="en-US" sz="1800" dirty="0" smtClean="0"/>
              <a:t>now</a:t>
            </a:r>
            <a:br>
              <a:rPr lang="en-US" sz="1800" dirty="0" smtClean="0"/>
            </a:br>
            <a:r>
              <a:rPr lang="en-US" sz="1800" dirty="0" smtClean="0"/>
              <a:t>easier </a:t>
            </a:r>
            <a:r>
              <a:rPr lang="en-US" sz="1800" dirty="0"/>
              <a:t>to use by non-experts.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/>
              <a:t>Functionality</a:t>
            </a:r>
            <a:r>
              <a:rPr lang="en-US" sz="1800" dirty="0"/>
              <a:t>: </a:t>
            </a:r>
            <a:r>
              <a:rPr lang="en-US" sz="1800" dirty="0" smtClean="0"/>
              <a:t>Application calls </a:t>
            </a:r>
            <a:r>
              <a:rPr lang="en-US" sz="1800" dirty="0"/>
              <a:t>up the computer’s default </a:t>
            </a:r>
            <a:r>
              <a:rPr lang="en-US" sz="1800" dirty="0" smtClean="0"/>
              <a:t>browser and redirect</a:t>
            </a:r>
            <a:br>
              <a:rPr lang="en-US" sz="1800" dirty="0" smtClean="0"/>
            </a:br>
            <a:r>
              <a:rPr lang="en-US" sz="1800" dirty="0" smtClean="0"/>
              <a:t>the </a:t>
            </a:r>
            <a:r>
              <a:rPr lang="en-US" sz="1800" dirty="0"/>
              <a:t>user to the </a:t>
            </a:r>
            <a:r>
              <a:rPr lang="en-US" sz="1800" dirty="0" err="1"/>
              <a:t>GridGuide</a:t>
            </a:r>
            <a:r>
              <a:rPr lang="en-US" sz="1800" dirty="0"/>
              <a:t> </a:t>
            </a:r>
            <a:r>
              <a:rPr lang="en-US" sz="1800" dirty="0" smtClean="0"/>
              <a:t>- over </a:t>
            </a:r>
            <a:r>
              <a:rPr lang="en-US" sz="1800" dirty="0"/>
              <a:t>30 </a:t>
            </a:r>
            <a:r>
              <a:rPr lang="en-US" sz="1800" dirty="0" smtClean="0"/>
              <a:t>sites have </a:t>
            </a:r>
            <a:r>
              <a:rPr lang="en-US" sz="1800" dirty="0"/>
              <a:t>a </a:t>
            </a:r>
            <a:r>
              <a:rPr lang="en-US" sz="1800" dirty="0" err="1"/>
              <a:t>GridGuide</a:t>
            </a:r>
            <a:r>
              <a:rPr lang="en-US" sz="1800" dirty="0"/>
              <a:t> entry.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/>
              <a:t>New users</a:t>
            </a:r>
            <a:r>
              <a:rPr lang="en-US" sz="1800" dirty="0"/>
              <a:t>: Jobs from the LHC experiments, including ATLAS, represent more than 90% of the traffic on the grid. </a:t>
            </a:r>
            <a:endParaRPr lang="en-GB" sz="18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ATLAS moved to </a:t>
            </a:r>
            <a:r>
              <a:rPr lang="en-US" sz="1800" b="1" dirty="0"/>
              <a:t>PANDA </a:t>
            </a:r>
            <a:r>
              <a:rPr lang="en-US" sz="1800" dirty="0"/>
              <a:t>from the </a:t>
            </a:r>
            <a:r>
              <a:rPr lang="en-US" sz="1800" dirty="0" smtClean="0"/>
              <a:t>service provided by </a:t>
            </a:r>
            <a:r>
              <a:rPr lang="en-US" sz="1800" dirty="0" err="1"/>
              <a:t>gLite</a:t>
            </a:r>
            <a:r>
              <a:rPr lang="en-US" sz="1800" dirty="0"/>
              <a:t>. The RTM team was unable to get access to the PANDA system </a:t>
            </a:r>
            <a:r>
              <a:rPr lang="en-US" sz="1800" dirty="0" smtClean="0"/>
              <a:t>to query </a:t>
            </a:r>
            <a:r>
              <a:rPr lang="en-US" sz="1800" dirty="0"/>
              <a:t>it directly </a:t>
            </a:r>
            <a:endParaRPr lang="en-US" sz="18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RTM has been extended to give </a:t>
            </a:r>
            <a:r>
              <a:rPr lang="fr-FR" sz="1800" b="1" dirty="0" err="1"/>
              <a:t>increased</a:t>
            </a:r>
            <a:r>
              <a:rPr lang="fr-FR" sz="1800" b="1" dirty="0"/>
              <a:t> </a:t>
            </a:r>
            <a:r>
              <a:rPr lang="fr-FR" sz="1800" b="1" dirty="0" err="1"/>
              <a:t>integration</a:t>
            </a:r>
            <a:r>
              <a:rPr lang="fr-FR" sz="1800" b="1" dirty="0"/>
              <a:t> </a:t>
            </a:r>
            <a:r>
              <a:rPr lang="fr-FR" sz="1800" b="1" dirty="0" err="1"/>
              <a:t>with</a:t>
            </a:r>
            <a:r>
              <a:rPr lang="fr-FR" sz="1800" b="1" dirty="0"/>
              <a:t> the </a:t>
            </a:r>
            <a:r>
              <a:rPr lang="fr-FR" sz="1800" b="1" dirty="0" smtClean="0"/>
              <a:t>CERN</a:t>
            </a:r>
            <a:br>
              <a:rPr lang="fr-FR" sz="1800" b="1" dirty="0" smtClean="0"/>
            </a:br>
            <a:r>
              <a:rPr lang="fr-FR" sz="1800" b="1" dirty="0" err="1" smtClean="0"/>
              <a:t>dashboard</a:t>
            </a:r>
            <a:r>
              <a:rPr lang="fr-FR" sz="1800" dirty="0"/>
              <a:t>. PANDA and “normal” jobs are </a:t>
            </a:r>
            <a:r>
              <a:rPr lang="fr-FR" sz="1800" dirty="0" err="1"/>
              <a:t>displayed</a:t>
            </a:r>
            <a:r>
              <a:rPr lang="fr-FR" sz="1800" dirty="0"/>
              <a:t> on </a:t>
            </a:r>
            <a:r>
              <a:rPr lang="fr-FR" sz="1800" dirty="0" err="1"/>
              <a:t>separate</a:t>
            </a:r>
            <a:r>
              <a:rPr lang="fr-FR" sz="1800" dirty="0"/>
              <a:t> </a:t>
            </a:r>
            <a:r>
              <a:rPr lang="fr-FR" sz="1800" dirty="0" smtClean="0"/>
              <a:t>animation</a:t>
            </a:r>
            <a:br>
              <a:rPr lang="fr-FR" sz="1800" dirty="0" smtClean="0"/>
            </a:br>
            <a:r>
              <a:rPr lang="fr-FR" sz="1800" dirty="0" err="1" smtClean="0"/>
              <a:t>layers</a:t>
            </a:r>
            <a:r>
              <a:rPr lang="fr-FR" sz="1800" dirty="0" smtClean="0"/>
              <a:t> </a:t>
            </a:r>
            <a:r>
              <a:rPr lang="fr-FR" sz="1800" dirty="0"/>
              <a:t>of the RTM and </a:t>
            </a:r>
            <a:r>
              <a:rPr lang="fr-FR" sz="1800" dirty="0" err="1"/>
              <a:t>can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turned</a:t>
            </a:r>
            <a:r>
              <a:rPr lang="fr-FR" sz="1800" dirty="0"/>
              <a:t> on and off </a:t>
            </a:r>
            <a:r>
              <a:rPr lang="fr-FR" sz="1800" dirty="0" err="1"/>
              <a:t>easily</a:t>
            </a:r>
            <a:r>
              <a:rPr lang="fr-FR" sz="1800" dirty="0"/>
              <a:t> by the user. 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 Time Monitor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0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7391400" cy="3124200"/>
          </a:xfrm>
        </p:spPr>
        <p:txBody>
          <a:bodyPr/>
          <a:lstStyle/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Adding non-Cyrillic languages to the websites</a:t>
            </a:r>
            <a:br>
              <a:rPr lang="en-GB" sz="1800" dirty="0" smtClean="0"/>
            </a:br>
            <a:r>
              <a:rPr lang="en-GB" sz="1800" dirty="0" smtClean="0"/>
              <a:t>– resolved through updates to the CMS</a:t>
            </a:r>
            <a:br>
              <a:rPr lang="en-GB" sz="1800" dirty="0" smtClean="0"/>
            </a:b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Travel costs to events – to be addressed in Y2 through early booking, media sponsorships and partnerships with other projects</a:t>
            </a:r>
            <a:br>
              <a:rPr lang="en-GB" sz="1800" dirty="0" smtClean="0"/>
            </a:b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Slow addition of </a:t>
            </a:r>
            <a:r>
              <a:rPr lang="en-GB" sz="1800" dirty="0" err="1" smtClean="0"/>
              <a:t>GridGuide</a:t>
            </a:r>
            <a:r>
              <a:rPr lang="en-GB" sz="1800" dirty="0" smtClean="0"/>
              <a:t> sites during the year</a:t>
            </a:r>
            <a:br>
              <a:rPr lang="en-GB" sz="1800" dirty="0" smtClean="0"/>
            </a:br>
            <a:r>
              <a:rPr lang="en-GB" sz="1800" dirty="0" smtClean="0"/>
              <a:t>– changes to the </a:t>
            </a:r>
            <a:r>
              <a:rPr lang="en-GB" sz="1800" dirty="0" err="1" smtClean="0"/>
              <a:t>GridGuide</a:t>
            </a:r>
            <a:r>
              <a:rPr lang="en-GB" sz="1800" dirty="0" smtClean="0"/>
              <a:t> considered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800" dirty="0" smtClean="0"/>
              <a:t>Digital Scientist branded materials not used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2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  <a:noFill/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Project website launched and branding rolled out to templates </a:t>
            </a:r>
            <a:br>
              <a:rPr lang="en-GB" sz="1600" dirty="0" smtClean="0"/>
            </a:br>
            <a:r>
              <a:rPr lang="en-GB" sz="1600" dirty="0" err="1" smtClean="0"/>
              <a:t>eg</a:t>
            </a:r>
            <a:r>
              <a:rPr lang="en-GB" sz="1600" dirty="0" smtClean="0"/>
              <a:t> posters, briefings</a:t>
            </a:r>
            <a:r>
              <a:rPr lang="fr-FR" sz="1600" dirty="0" smtClean="0"/>
              <a:t>…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 smtClean="0"/>
              <a:t>GridCafé</a:t>
            </a:r>
            <a:r>
              <a:rPr lang="en-GB" sz="1600" dirty="0" smtClean="0"/>
              <a:t> website updated.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New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site and Cloud Lounge sites prepared.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3D pilot of the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available in </a:t>
            </a:r>
            <a:r>
              <a:rPr lang="en-GB" sz="1600" dirty="0" err="1" smtClean="0"/>
              <a:t>NewWorldGrid</a:t>
            </a:r>
            <a:r>
              <a:rPr lang="en-GB" sz="1600" dirty="0" smtClean="0"/>
              <a:t>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/>
              <a:t>GridCasts</a:t>
            </a:r>
            <a:r>
              <a:rPr lang="en-GB" sz="1600" dirty="0"/>
              <a:t> at 11 events, and 4 mini </a:t>
            </a:r>
            <a:r>
              <a:rPr lang="en-GB" sz="1600" dirty="0" err="1" smtClean="0"/>
              <a:t>GridCasts</a:t>
            </a:r>
            <a:r>
              <a:rPr lang="en-GB" sz="1600" dirty="0" smtClean="0"/>
              <a:t>.</a:t>
            </a:r>
            <a:endParaRPr lang="en-GB" sz="16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Total of 192 posts and 66 webcasts – one video viewed 50,000 </a:t>
            </a:r>
            <a:r>
              <a:rPr lang="en-GB" sz="1600" dirty="0" smtClean="0"/>
              <a:t>times.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/>
              <a:t>38 sites on the </a:t>
            </a:r>
            <a:r>
              <a:rPr lang="fr-FR" sz="1600" dirty="0" err="1"/>
              <a:t>GridGuide</a:t>
            </a:r>
            <a:r>
              <a:rPr lang="fr-FR" sz="1600" dirty="0"/>
              <a:t>, </a:t>
            </a:r>
            <a:r>
              <a:rPr lang="fr-FR" sz="1600" dirty="0" err="1"/>
              <a:t>including</a:t>
            </a:r>
            <a:r>
              <a:rPr lang="fr-FR" sz="1600" dirty="0"/>
              <a:t> 28 EU sites and 11 non-EU in </a:t>
            </a:r>
            <a:r>
              <a:rPr lang="fr-FR" sz="1600" dirty="0" smtClean="0"/>
              <a:t>the</a:t>
            </a:r>
            <a:br>
              <a:rPr lang="fr-FR" sz="1600" dirty="0" smtClean="0"/>
            </a:br>
            <a:r>
              <a:rPr lang="fr-FR" sz="1600" dirty="0" smtClean="0"/>
              <a:t>US </a:t>
            </a:r>
            <a:r>
              <a:rPr lang="fr-FR" sz="1600" dirty="0"/>
              <a:t>and the </a:t>
            </a:r>
            <a:r>
              <a:rPr lang="fr-FR" sz="1600" dirty="0" err="1"/>
              <a:t>Asia</a:t>
            </a:r>
            <a:r>
              <a:rPr lang="fr-FR" sz="1600" dirty="0"/>
              <a:t>-Pacific </a:t>
            </a:r>
            <a:r>
              <a:rPr lang="fr-FR" sz="1600" dirty="0" err="1" smtClean="0"/>
              <a:t>region</a:t>
            </a:r>
            <a:r>
              <a:rPr lang="fr-FR" sz="1600" dirty="0" smtClean="0"/>
              <a:t> (34 in the RTM).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7 new sites </a:t>
            </a:r>
            <a:r>
              <a:rPr lang="fr-FR" sz="1600" dirty="0" err="1" smtClean="0"/>
              <a:t>added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GridGuide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in </a:t>
            </a:r>
            <a:r>
              <a:rPr lang="en-GB" sz="1600" dirty="0" smtClean="0"/>
              <a:t>4 continents.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RTM upgraded to show PANDA jobs</a:t>
            </a:r>
            <a:br>
              <a:rPr lang="en-GB" sz="1600" dirty="0" smtClean="0"/>
            </a:br>
            <a:r>
              <a:rPr lang="en-GB" sz="1600" dirty="0" smtClean="0"/>
              <a:t>and </a:t>
            </a:r>
            <a:r>
              <a:rPr lang="en-GB" sz="1600" dirty="0" err="1" smtClean="0"/>
              <a:t>webstart</a:t>
            </a:r>
            <a:r>
              <a:rPr lang="en-GB" sz="1600" dirty="0" smtClean="0"/>
              <a:t> version available.</a:t>
            </a:r>
          </a:p>
          <a:p>
            <a:pPr>
              <a:spcAft>
                <a:spcPts val="1200"/>
              </a:spcAft>
            </a:pP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4953000"/>
            <a:ext cx="46685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found your site on the web and used it to dive into the topic. The animations and texts really help people with less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information</a:t>
            </a:r>
          </a:p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about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this topic to understand fast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what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the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topic is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all about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.”</a:t>
            </a:r>
            <a:endParaRPr lang="en-GB" sz="1900" dirty="0">
              <a:solidFill>
                <a:srgbClr val="0066CC"/>
              </a:solidFill>
              <a:latin typeface="Brush Script Std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828800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“I like the animations and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layout, its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imaginative”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895600"/>
            <a:ext cx="22030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wouldn't change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anything”</a:t>
            </a:r>
            <a:endParaRPr lang="en-GB" sz="2000" dirty="0">
              <a:solidFill>
                <a:srgbClr val="0066CC"/>
              </a:solidFill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err="1" smtClean="0"/>
              <a:t>e</a:t>
            </a:r>
            <a:r>
              <a:rPr lang="en-GB" sz="1600" b="1" dirty="0" err="1"/>
              <a:t>-concertation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statistics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396214" cy="3962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14330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err="1" smtClean="0"/>
              <a:t>e-ScienceTalk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60964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Café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06652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Guide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55399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smtClean="0"/>
              <a:t>Grid Cast</a:t>
            </a:r>
            <a:endParaRPr lang="fr-FR" dirty="0"/>
          </a:p>
        </p:txBody>
      </p:sp>
      <p:pic>
        <p:nvPicPr>
          <p:cNvPr id="11" name="Image 10" descr="IcnStat-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396214" cy="396214"/>
          </a:xfrm>
          <a:prstGeom prst="rect">
            <a:avLst/>
          </a:prstGeom>
        </p:spPr>
      </p:pic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24200"/>
            <a:ext cx="396214" cy="396214"/>
          </a:xfrm>
          <a:prstGeom prst="rect">
            <a:avLst/>
          </a:prstGeom>
        </p:spPr>
      </p:pic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718586"/>
            <a:ext cx="396214" cy="396214"/>
          </a:xfrm>
          <a:prstGeom prst="rect">
            <a:avLst/>
          </a:prstGeom>
        </p:spPr>
      </p:pic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267200"/>
            <a:ext cx="396214" cy="396214"/>
          </a:xfrm>
          <a:prstGeom prst="rect">
            <a:avLst/>
          </a:prstGeom>
        </p:spPr>
      </p:pic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953000"/>
            <a:ext cx="396214" cy="39621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57230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2,810</a:t>
            </a:r>
            <a:endParaRPr lang="en-GB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703864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150,588</a:t>
            </a:r>
            <a:endParaRPr lang="en-GB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949552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2,040</a:t>
            </a:r>
            <a:endParaRPr lang="en-GB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098299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12,574</a:t>
            </a:r>
            <a:endParaRPr lang="en-GB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257230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1,339</a:t>
            </a:r>
            <a:endParaRPr lang="en-GB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703864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16,228</a:t>
            </a:r>
            <a:endParaRPr lang="en-GB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949552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1,549</a:t>
            </a:r>
            <a:endParaRPr lang="en-GB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098299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8,293</a:t>
            </a:r>
            <a:endParaRPr lang="en-GB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257230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4,850</a:t>
            </a:r>
            <a:endParaRPr lang="en-GB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703864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16,6212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4949552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2,685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098299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20,373</a:t>
            </a:r>
            <a:endParaRPr lang="en-GB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257230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00:01:30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949552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00:00:57</a:t>
            </a:r>
            <a:endParaRPr lang="en-GB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098299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00:02:23</a:t>
            </a:r>
            <a:endParaRPr lang="en-GB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3703864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00:01:27 *</a:t>
            </a:r>
            <a:endParaRPr lang="en-GB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09600" y="6324600"/>
            <a:ext cx="1143000" cy="152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 smtClean="0"/>
              <a:t>*.org    **  CERN</a:t>
            </a:r>
            <a:endParaRPr lang="en-GB" sz="1000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609600" y="1903412"/>
            <a:ext cx="792284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609600" y="2514600"/>
            <a:ext cx="792284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609600" y="3046412"/>
            <a:ext cx="792284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609600" y="3581400"/>
            <a:ext cx="792284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609600" y="4191000"/>
            <a:ext cx="792284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09600" y="4800600"/>
            <a:ext cx="792284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257230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</a:t>
            </a:r>
            <a:endParaRPr lang="en-GB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949552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79%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098299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73%</a:t>
            </a:r>
            <a:endParaRPr lang="en-GB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3703864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72% *</a:t>
            </a:r>
            <a:endParaRPr lang="en-GB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2257230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48%</a:t>
            </a:r>
            <a:endParaRPr lang="en-GB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4949552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75%</a:t>
            </a:r>
            <a:endParaRPr lang="en-GB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6098299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65%</a:t>
            </a:r>
            <a:endParaRPr lang="en-GB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3703864" y="4966441"/>
            <a:ext cx="762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76% *</a:t>
            </a:r>
          </a:p>
          <a:p>
            <a:pPr algn="ctr">
              <a:spcAft>
                <a:spcPts val="0"/>
              </a:spcAft>
            </a:pPr>
            <a:r>
              <a:rPr lang="en-GB" sz="1200" dirty="0" smtClean="0"/>
              <a:t>2% **</a:t>
            </a:r>
            <a:endParaRPr lang="en-GB" sz="1200" dirty="0"/>
          </a:p>
        </p:txBody>
      </p:sp>
      <p:cxnSp>
        <p:nvCxnSpPr>
          <p:cNvPr id="50" name="Connecteur droit 49"/>
          <p:cNvCxnSpPr/>
          <p:nvPr/>
        </p:nvCxnSpPr>
        <p:spPr>
          <a:xfrm>
            <a:off x="609600" y="5486400"/>
            <a:ext cx="792284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1143000" y="21556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Visits</a:t>
            </a:r>
            <a:endParaRPr lang="en-GB" sz="1100" dirty="0"/>
          </a:p>
        </p:txBody>
      </p:sp>
      <p:sp>
        <p:nvSpPr>
          <p:cNvPr id="52" name="ZoneTexte 51"/>
          <p:cNvSpPr txBox="1"/>
          <p:nvPr/>
        </p:nvSpPr>
        <p:spPr>
          <a:xfrm>
            <a:off x="1143000" y="2689055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Unique visitors</a:t>
            </a:r>
            <a:endParaRPr lang="en-GB" sz="11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143000" y="32376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Pages viewed</a:t>
            </a:r>
            <a:endParaRPr lang="en-GB" sz="1100" dirty="0"/>
          </a:p>
        </p:txBody>
      </p:sp>
      <p:sp>
        <p:nvSpPr>
          <p:cNvPr id="54" name="ZoneTexte 53"/>
          <p:cNvSpPr txBox="1"/>
          <p:nvPr/>
        </p:nvSpPr>
        <p:spPr>
          <a:xfrm>
            <a:off x="1143000" y="38320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Time of visit</a:t>
            </a:r>
            <a:endParaRPr lang="en-GB" sz="1100" dirty="0"/>
          </a:p>
        </p:txBody>
      </p:sp>
      <p:sp>
        <p:nvSpPr>
          <p:cNvPr id="55" name="ZoneTexte 54"/>
          <p:cNvSpPr txBox="1"/>
          <p:nvPr/>
        </p:nvSpPr>
        <p:spPr>
          <a:xfrm>
            <a:off x="1143000" y="4419600"/>
            <a:ext cx="1066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Bounce rate</a:t>
            </a:r>
            <a:endParaRPr lang="en-GB" sz="1100" dirty="0"/>
          </a:p>
        </p:txBody>
      </p:sp>
      <p:sp>
        <p:nvSpPr>
          <p:cNvPr id="56" name="ZoneTexte 55"/>
          <p:cNvSpPr txBox="1"/>
          <p:nvPr/>
        </p:nvSpPr>
        <p:spPr>
          <a:xfrm>
            <a:off x="1143000" y="5066469"/>
            <a:ext cx="1143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New visits</a:t>
            </a:r>
            <a:endParaRPr lang="en-GB" sz="1100" dirty="0"/>
          </a:p>
        </p:txBody>
      </p:sp>
      <p:sp>
        <p:nvSpPr>
          <p:cNvPr id="57" name="ZoneTexte 56"/>
          <p:cNvSpPr txBox="1"/>
          <p:nvPr/>
        </p:nvSpPr>
        <p:spPr>
          <a:xfrm>
            <a:off x="3686175" y="5943600"/>
            <a:ext cx="21907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b="1" dirty="0" smtClean="0"/>
              <a:t>27,409 </a:t>
            </a:r>
            <a:r>
              <a:rPr lang="en-GB" sz="1400" b="1" dirty="0" smtClean="0"/>
              <a:t>Unique visitors</a:t>
            </a:r>
            <a:endParaRPr lang="en-GB" sz="1200" dirty="0"/>
          </a:p>
        </p:txBody>
      </p:sp>
      <p:pic>
        <p:nvPicPr>
          <p:cNvPr id="59" name="Image 58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791200"/>
            <a:ext cx="396214" cy="396214"/>
          </a:xfrm>
          <a:prstGeom prst="rect">
            <a:avLst/>
          </a:prstGeom>
        </p:spPr>
      </p:pic>
      <p:sp>
        <p:nvSpPr>
          <p:cNvPr id="95" name="ZoneTexte 9"/>
          <p:cNvSpPr txBox="1"/>
          <p:nvPr/>
        </p:nvSpPr>
        <p:spPr>
          <a:xfrm>
            <a:off x="6992383" y="1491734"/>
            <a:ext cx="1447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 err="1" smtClean="0"/>
              <a:t>iSGTW</a:t>
            </a:r>
            <a:endParaRPr lang="fr-FR" dirty="0"/>
          </a:p>
        </p:txBody>
      </p:sp>
      <p:sp>
        <p:nvSpPr>
          <p:cNvPr id="96" name="ZoneTexte 18"/>
          <p:cNvSpPr txBox="1"/>
          <p:nvPr/>
        </p:nvSpPr>
        <p:spPr>
          <a:xfrm>
            <a:off x="7335283" y="21479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173,567</a:t>
            </a:r>
            <a:endParaRPr lang="en-GB" sz="1200" dirty="0"/>
          </a:p>
        </p:txBody>
      </p:sp>
      <p:sp>
        <p:nvSpPr>
          <p:cNvPr id="97" name="ZoneTexte 22"/>
          <p:cNvSpPr txBox="1"/>
          <p:nvPr/>
        </p:nvSpPr>
        <p:spPr>
          <a:xfrm>
            <a:off x="7335283" y="2681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125,994</a:t>
            </a:r>
            <a:endParaRPr lang="en-GB" sz="1200" dirty="0"/>
          </a:p>
        </p:txBody>
      </p:sp>
      <p:sp>
        <p:nvSpPr>
          <p:cNvPr id="98" name="ZoneTexte 26"/>
          <p:cNvSpPr txBox="1"/>
          <p:nvPr/>
        </p:nvSpPr>
        <p:spPr>
          <a:xfrm>
            <a:off x="7335283" y="32299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265,539</a:t>
            </a:r>
            <a:endParaRPr lang="en-GB" sz="1200" dirty="0"/>
          </a:p>
        </p:txBody>
      </p:sp>
      <p:sp>
        <p:nvSpPr>
          <p:cNvPr id="99" name="ZoneTexte 30"/>
          <p:cNvSpPr txBox="1"/>
          <p:nvPr/>
        </p:nvSpPr>
        <p:spPr>
          <a:xfrm>
            <a:off x="7335283" y="382436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00:01:36</a:t>
            </a:r>
            <a:endParaRPr lang="en-GB" sz="1200" dirty="0"/>
          </a:p>
        </p:txBody>
      </p:sp>
      <p:sp>
        <p:nvSpPr>
          <p:cNvPr id="100" name="ZoneTexte 43"/>
          <p:cNvSpPr txBox="1"/>
          <p:nvPr/>
        </p:nvSpPr>
        <p:spPr>
          <a:xfrm>
            <a:off x="7335283" y="4419600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74%</a:t>
            </a:r>
            <a:endParaRPr lang="en-GB" sz="1200" dirty="0"/>
          </a:p>
        </p:txBody>
      </p:sp>
      <p:sp>
        <p:nvSpPr>
          <p:cNvPr id="101" name="ZoneTexte 47"/>
          <p:cNvSpPr txBox="1"/>
          <p:nvPr/>
        </p:nvSpPr>
        <p:spPr>
          <a:xfrm>
            <a:off x="7335283" y="5058774"/>
            <a:ext cx="762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dirty="0" smtClean="0"/>
              <a:t>71%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1212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525963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err="1" smtClean="0">
                <a:ea typeface="ＭＳ Ｐゴシック" pitchFamily="34" charset="-128"/>
              </a:rPr>
              <a:t>e-ScienceTalk</a:t>
            </a:r>
            <a:r>
              <a:rPr lang="en-GB" altLang="ja-JP" sz="2000" b="1" dirty="0" smtClean="0">
                <a:ea typeface="ＭＳ Ｐゴシック" pitchFamily="34" charset="-128"/>
              </a:rPr>
              <a:t>  website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visitors access to a lot of the project's material such as </a:t>
            </a:r>
            <a:r>
              <a:rPr lang="en-GB" altLang="ja-JP" sz="1800" b="1" dirty="0" smtClean="0">
                <a:ea typeface="ＭＳ Ｐゴシック" pitchFamily="34" charset="-128"/>
              </a:rPr>
              <a:t>e-</a:t>
            </a:r>
            <a:r>
              <a:rPr lang="en-GB" altLang="ja-JP" sz="1800" b="1" dirty="0" err="1" smtClean="0">
                <a:ea typeface="ＭＳ Ｐゴシック" pitchFamily="34" charset="-128"/>
              </a:rPr>
              <a:t>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we have produced during this first year.</a:t>
            </a: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Image 6" descr="EST-Screen-eScienceT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" y="1371600"/>
            <a:ext cx="3551408" cy="44511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1"/>
            <a:ext cx="8534400" cy="29717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the website (original design, html construction</a:t>
            </a:r>
            <a:r>
              <a:rPr lang="en-US" sz="1800" dirty="0" smtClean="0"/>
              <a:t>)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Creation of a simple administration in order to quickly </a:t>
            </a:r>
            <a:r>
              <a:rPr lang="en-US" sz="1800" dirty="0" smtClean="0"/>
              <a:t>update </a:t>
            </a:r>
            <a:r>
              <a:rPr lang="en-US" sz="1800" dirty="0" err="1" smtClean="0"/>
              <a:t>e</a:t>
            </a:r>
            <a:r>
              <a:rPr lang="en-US" sz="1800" dirty="0"/>
              <a:t>-science </a:t>
            </a:r>
            <a:r>
              <a:rPr lang="en-US" sz="1800" dirty="0" smtClean="0"/>
              <a:t>briefings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Continuously updating </a:t>
            </a:r>
            <a:r>
              <a:rPr lang="en-US" sz="1800" dirty="0" smtClean="0"/>
              <a:t>content (</a:t>
            </a:r>
            <a:r>
              <a:rPr lang="en-US" sz="1800" dirty="0"/>
              <a:t>events, e-science briefings, documents, etc…</a:t>
            </a:r>
            <a:r>
              <a:rPr lang="en-US" sz="1800" dirty="0" smtClean="0"/>
              <a:t>)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RSS feed from </a:t>
            </a:r>
            <a:r>
              <a:rPr lang="en-US" sz="1800" dirty="0" err="1" smtClean="0"/>
              <a:t>iSGTW</a:t>
            </a:r>
            <a:r>
              <a:rPr lang="en-US" sz="1800" dirty="0" smtClean="0"/>
              <a:t> added to the BELIEF Digital Library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Working with the library hosts ISTI to upload </a:t>
            </a:r>
            <a:r>
              <a:rPr lang="en-US" sz="1800" dirty="0" err="1" smtClean="0"/>
              <a:t>e-ScienceTalk</a:t>
            </a:r>
            <a:r>
              <a:rPr lang="en-US" sz="1800" dirty="0" smtClean="0"/>
              <a:t> materials and to</a:t>
            </a:r>
            <a:br>
              <a:rPr lang="en-US" sz="1800" dirty="0" smtClean="0"/>
            </a:br>
            <a:r>
              <a:rPr lang="en-US" sz="1800" dirty="0" smtClean="0"/>
              <a:t>host an upload page on the </a:t>
            </a:r>
            <a:r>
              <a:rPr lang="en-US" sz="1800" dirty="0" err="1" smtClean="0"/>
              <a:t>e-ScienceTalk</a:t>
            </a:r>
            <a:r>
              <a:rPr lang="en-US" sz="1800" dirty="0" smtClean="0"/>
              <a:t> website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/>
              <a:t>Created an event website for the 8</a:t>
            </a:r>
            <a:r>
              <a:rPr lang="en-US" sz="1800" baseline="30000" dirty="0"/>
              <a:t>th</a:t>
            </a:r>
            <a:r>
              <a:rPr lang="en-US" sz="1800" dirty="0"/>
              <a:t> e-Infrastructure </a:t>
            </a:r>
            <a:r>
              <a:rPr lang="en-US" sz="1800" dirty="0" err="1"/>
              <a:t>Concertation</a:t>
            </a:r>
            <a:r>
              <a:rPr lang="en-US" sz="1800" dirty="0"/>
              <a:t> meeting</a:t>
            </a:r>
            <a:endParaRPr lang="en-GB" sz="1800" dirty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E-concertation-pos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19600"/>
            <a:ext cx="1363500" cy="1933575"/>
          </a:xfrm>
          <a:prstGeom prst="rect">
            <a:avLst/>
          </a:prstGeom>
          <a:effectLst>
            <a:outerShdw blurRad="508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9" name="Image 8" descr="BSA-Poster-re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19601"/>
            <a:ext cx="1346169" cy="1904999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EST-CardEC-EST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343400"/>
            <a:ext cx="3124200" cy="2189220"/>
          </a:xfrm>
          <a:prstGeom prst="rect">
            <a:avLst/>
          </a:prstGeom>
        </p:spPr>
      </p:pic>
      <p:pic>
        <p:nvPicPr>
          <p:cNvPr id="11" name="Image 10" descr="CCC-PostervCCC-Repor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419601"/>
            <a:ext cx="1346200" cy="1905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295400"/>
            <a:ext cx="4572000" cy="1447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The </a:t>
            </a:r>
            <a:r>
              <a:rPr lang="en-GB" altLang="ja-JP" sz="1800" dirty="0" err="1" smtClean="0">
                <a:ea typeface="ＭＳ Ｐゴシック" pitchFamily="34" charset="-128"/>
              </a:rPr>
              <a:t>GridCafé</a:t>
            </a:r>
            <a:r>
              <a:rPr lang="en-GB" altLang="ja-JP" sz="1800" dirty="0" smtClean="0">
                <a:ea typeface="ＭＳ Ｐゴシック" pitchFamily="34" charset="-128"/>
              </a:rPr>
              <a:t> website (www.gridcafe.org) was produced by CERN in 2003 with the aim of explaining to non-experts “what the grid is and what it could soon be”.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3657600"/>
            <a:ext cx="4953000" cy="2769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800" dirty="0" err="1"/>
              <a:t>GridTalk</a:t>
            </a:r>
            <a:r>
              <a:rPr lang="en-GB" sz="1800" dirty="0"/>
              <a:t> redesigned the </a:t>
            </a:r>
            <a:r>
              <a:rPr lang="en-GB" sz="1800" dirty="0" err="1"/>
              <a:t>GridCafé</a:t>
            </a:r>
            <a:r>
              <a:rPr lang="en-GB" sz="1800" dirty="0"/>
              <a:t> website, keeping the friendly and welcoming feel of the original but introducing 3-D elements, new characters</a:t>
            </a:r>
            <a:r>
              <a:rPr lang="en-GB" sz="1800" dirty="0" smtClean="0"/>
              <a:t> and </a:t>
            </a:r>
            <a:r>
              <a:rPr lang="en-GB" sz="1800" dirty="0"/>
              <a:t>a new navigation system to ensure easy access to all the site’s pages. </a:t>
            </a:r>
            <a:br>
              <a:rPr lang="en-GB" sz="1800" dirty="0"/>
            </a:br>
            <a:r>
              <a:rPr lang="en-GB" sz="1800" dirty="0"/>
              <a:t>The project also developed a </a:t>
            </a:r>
            <a:r>
              <a:rPr lang="en-GB" sz="1800" dirty="0" smtClean="0"/>
              <a:t>new administrative </a:t>
            </a:r>
            <a:r>
              <a:rPr lang="en-GB" sz="1800" dirty="0"/>
              <a:t>system, and revised the site's content to include a policy section entitled ‘In debate’ and a selection of tutorial videos from EGEE explaining how to use the grid.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background</a:t>
            </a:r>
          </a:p>
        </p:txBody>
      </p:sp>
      <p:pic>
        <p:nvPicPr>
          <p:cNvPr id="10" name="Picture 10" descr="Image 3.png     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 l="751" t="1039" r="1877" b="1039"/>
          <a:stretch>
            <a:fillRect/>
          </a:stretch>
        </p:blipFill>
        <p:spPr bwMode="auto">
          <a:xfrm>
            <a:off x="467519" y="1343025"/>
            <a:ext cx="2809081" cy="19361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3657600"/>
            <a:ext cx="2819400" cy="1943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1088</Words>
  <Application>Microsoft Office PowerPoint</Application>
  <PresentationFormat>On-screen Show (4:3)</PresentationFormat>
  <Paragraphs>283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Web statistics</vt:lpstr>
      <vt:lpstr>WP2 Major achievements</vt:lpstr>
      <vt:lpstr>e-ScienceTalk</vt:lpstr>
      <vt:lpstr>PowerPoint Presentation</vt:lpstr>
      <vt:lpstr>WP2 Major achievements</vt:lpstr>
      <vt:lpstr>PowerPoint Presentation</vt:lpstr>
      <vt:lpstr>PowerPoint Presentation</vt:lpstr>
      <vt:lpstr>e-ScienceCity concept</vt:lpstr>
      <vt:lpstr>e-ScienceCity website</vt:lpstr>
      <vt:lpstr>e-ScienceCity website</vt:lpstr>
      <vt:lpstr>PowerPoint Presentation</vt:lpstr>
      <vt:lpstr>PowerPoint Presentation</vt:lpstr>
      <vt:lpstr>WP2 Major achievements</vt:lpstr>
      <vt:lpstr>GridCast</vt:lpstr>
      <vt:lpstr>PowerPoint Presentation</vt:lpstr>
      <vt:lpstr>PowerPoint Presentation</vt:lpstr>
      <vt:lpstr>WP2 Major achievements</vt:lpstr>
      <vt:lpstr>GridGuide</vt:lpstr>
      <vt:lpstr>GridGuide</vt:lpstr>
      <vt:lpstr>WP2 Major achievements</vt:lpstr>
      <vt:lpstr>Real Time Monitor</vt:lpstr>
      <vt:lpstr>PowerPoint Presentation</vt:lpstr>
      <vt:lpstr>WP2 Issues</vt:lpstr>
      <vt:lpstr>WP2 Summary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Catherine</cp:lastModifiedBy>
  <cp:revision>199</cp:revision>
  <dcterms:created xsi:type="dcterms:W3CDTF">2011-11-03T12:33:55Z</dcterms:created>
  <dcterms:modified xsi:type="dcterms:W3CDTF">2011-11-07T11:48:05Z</dcterms:modified>
</cp:coreProperties>
</file>