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3" r:id="rId1"/>
    <p:sldMasterId id="2147483675" r:id="rId2"/>
  </p:sldMasterIdLst>
  <p:notesMasterIdLst>
    <p:notesMasterId r:id="rId25"/>
  </p:notesMasterIdLst>
  <p:sldIdLst>
    <p:sldId id="346" r:id="rId3"/>
    <p:sldId id="340" r:id="rId4"/>
    <p:sldId id="341" r:id="rId5"/>
    <p:sldId id="317" r:id="rId6"/>
    <p:sldId id="361" r:id="rId7"/>
    <p:sldId id="362" r:id="rId8"/>
    <p:sldId id="363" r:id="rId9"/>
    <p:sldId id="350" r:id="rId10"/>
    <p:sldId id="359" r:id="rId11"/>
    <p:sldId id="375" r:id="rId12"/>
    <p:sldId id="366" r:id="rId13"/>
    <p:sldId id="369" r:id="rId14"/>
    <p:sldId id="351" r:id="rId15"/>
    <p:sldId id="376" r:id="rId16"/>
    <p:sldId id="374" r:id="rId17"/>
    <p:sldId id="372" r:id="rId18"/>
    <p:sldId id="373" r:id="rId19"/>
    <p:sldId id="355" r:id="rId20"/>
    <p:sldId id="356" r:id="rId21"/>
    <p:sldId id="370" r:id="rId22"/>
    <p:sldId id="342" r:id="rId23"/>
    <p:sldId id="343" r:id="rId24"/>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6600"/>
    <a:srgbClr val="FF9966"/>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4644" autoAdjust="0"/>
  </p:normalViewPr>
  <p:slideViewPr>
    <p:cSldViewPr snapToObjects="1">
      <p:cViewPr>
        <p:scale>
          <a:sx n="75" d="100"/>
          <a:sy n="75" d="100"/>
        </p:scale>
        <p:origin x="-1818" y="-144"/>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eScienceTalk\Review%20slides\effort_per_w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hayes\AppData\Local\Microsoft\Windows\Temporary%20Internet%20Files\Content.Outlook\CK28PNXB\All%20subscriber%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e-</a:t>
            </a:r>
            <a:r>
              <a:rPr lang="en-US" dirty="0" err="1">
                <a:latin typeface="Arial" pitchFamily="34" charset="0"/>
                <a:cs typeface="Arial" pitchFamily="34" charset="0"/>
              </a:rPr>
              <a:t>ScienceTalk</a:t>
            </a:r>
            <a:r>
              <a:rPr lang="en-US" baseline="0" dirty="0">
                <a:latin typeface="Arial" pitchFamily="34" charset="0"/>
                <a:cs typeface="Arial" pitchFamily="34" charset="0"/>
              </a:rPr>
              <a:t> </a:t>
            </a:r>
            <a:r>
              <a:rPr lang="en-US" baseline="0" dirty="0" smtClean="0">
                <a:latin typeface="Arial" pitchFamily="34" charset="0"/>
                <a:cs typeface="Arial" pitchFamily="34" charset="0"/>
              </a:rPr>
              <a:t>Effort </a:t>
            </a:r>
            <a:r>
              <a:rPr lang="en-US" baseline="0" dirty="0">
                <a:latin typeface="Arial" pitchFamily="34" charset="0"/>
                <a:cs typeface="Arial" pitchFamily="34" charset="0"/>
              </a:rPr>
              <a:t>Distribution</a:t>
            </a:r>
            <a:endParaRPr lang="en-US" dirty="0">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Sheet1!$H$1</c:f>
              <c:strCache>
                <c:ptCount val="1"/>
                <c:pt idx="0">
                  <c:v>%</c:v>
                </c:pt>
              </c:strCache>
            </c:strRef>
          </c:tx>
          <c:dPt>
            <c:idx val="0"/>
            <c:bubble3D val="0"/>
            <c:spPr>
              <a:solidFill>
                <a:srgbClr val="FF9966"/>
              </a:solidFill>
            </c:spPr>
          </c:dPt>
          <c:dPt>
            <c:idx val="1"/>
            <c:bubble3D val="0"/>
            <c:spPr>
              <a:solidFill>
                <a:srgbClr val="0066CC"/>
              </a:solidFill>
            </c:spPr>
          </c:dPt>
          <c:dPt>
            <c:idx val="2"/>
            <c:bubble3D val="0"/>
            <c:explosion val="25"/>
            <c:spPr>
              <a:solidFill>
                <a:srgbClr val="FFCC99"/>
              </a:solidFill>
            </c:spPr>
          </c:dPt>
          <c:dPt>
            <c:idx val="3"/>
            <c:bubble3D val="0"/>
            <c:spPr>
              <a:solidFill>
                <a:srgbClr val="FF6600"/>
              </a:solidFill>
            </c:spPr>
          </c:dPt>
          <c:dLbls>
            <c:dLbl>
              <c:idx val="1"/>
              <c:layout>
                <c:manualLayout>
                  <c:x val="-0.14260496448182891"/>
                  <c:y val="-0.29312193204673326"/>
                </c:manualLayout>
              </c:layout>
              <c:showLegendKey val="0"/>
              <c:showVal val="0"/>
              <c:showCatName val="1"/>
              <c:showSerName val="0"/>
              <c:showPercent val="1"/>
              <c:showBubbleSize val="0"/>
            </c:dLbl>
            <c:dLbl>
              <c:idx val="3"/>
              <c:layout>
                <c:manualLayout>
                  <c:x val="0.10092302455367161"/>
                  <c:y val="0.10436970020911394"/>
                </c:manualLayout>
              </c:layout>
              <c:tx>
                <c:rich>
                  <a:bodyPr/>
                  <a:lstStyle/>
                  <a:p>
                    <a:r>
                      <a:rPr lang="en-US" dirty="0"/>
                      <a:t>WP4: </a:t>
                    </a:r>
                    <a:r>
                      <a:rPr lang="en-US" dirty="0" err="1" smtClean="0"/>
                      <a:t>Mgnt</a:t>
                    </a:r>
                    <a:r>
                      <a:rPr lang="en-US" dirty="0"/>
                      <a:t>
11%</a:t>
                    </a:r>
                  </a:p>
                </c:rich>
              </c:tx>
              <c:showLegendKey val="0"/>
              <c:showVal val="0"/>
              <c:showCatName val="1"/>
              <c:showSerName val="0"/>
              <c:showPercent val="1"/>
              <c:showBubbleSize val="0"/>
            </c:dLbl>
            <c:txPr>
              <a:bodyPr/>
              <a:lstStyle/>
              <a:p>
                <a:pPr>
                  <a:defRPr sz="1200" b="1">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Sheet1!$A$2:$A$5</c:f>
              <c:strCache>
                <c:ptCount val="4"/>
                <c:pt idx="0">
                  <c:v>WP1: Policy</c:v>
                </c:pt>
                <c:pt idx="1">
                  <c:v>WP2: GridCafé</c:v>
                </c:pt>
                <c:pt idx="2">
                  <c:v>WP3: iSGTW</c:v>
                </c:pt>
                <c:pt idx="3">
                  <c:v>WP4: Management</c:v>
                </c:pt>
              </c:strCache>
            </c:strRef>
          </c:cat>
          <c:val>
            <c:numRef>
              <c:f>Sheet1!$H$2:$H$5</c:f>
              <c:numCache>
                <c:formatCode>0</c:formatCode>
                <c:ptCount val="4"/>
                <c:pt idx="0">
                  <c:v>23.958333333333254</c:v>
                </c:pt>
                <c:pt idx="1">
                  <c:v>37.5</c:v>
                </c:pt>
                <c:pt idx="2">
                  <c:v>27.083333333333254</c:v>
                </c:pt>
                <c:pt idx="3">
                  <c:v>11.458333333333332</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3893350331544E-2"/>
          <c:y val="2.0290150298376879E-2"/>
          <c:w val="0.90242442905435416"/>
          <c:h val="0.88008566093417462"/>
        </c:manualLayout>
      </c:layout>
      <c:lineChart>
        <c:grouping val="standard"/>
        <c:varyColors val="0"/>
        <c:ser>
          <c:idx val="0"/>
          <c:order val="0"/>
          <c:marker>
            <c:symbol val="none"/>
          </c:marker>
          <c:cat>
            <c:numRef>
              <c:f>Sheet1!$A$2:$A$60</c:f>
              <c:numCache>
                <c:formatCode>[$-409]mmmm\-yy;@</c:formatCode>
                <c:ptCount val="59"/>
                <c:pt idx="0">
                  <c:v>38443</c:v>
                </c:pt>
                <c:pt idx="1">
                  <c:v>38996</c:v>
                </c:pt>
                <c:pt idx="2">
                  <c:v>39120</c:v>
                </c:pt>
                <c:pt idx="3">
                  <c:v>39148</c:v>
                </c:pt>
                <c:pt idx="4">
                  <c:v>39179</c:v>
                </c:pt>
                <c:pt idx="5">
                  <c:v>39209</c:v>
                </c:pt>
                <c:pt idx="6">
                  <c:v>39240</c:v>
                </c:pt>
                <c:pt idx="7">
                  <c:v>39270</c:v>
                </c:pt>
                <c:pt idx="8">
                  <c:v>39301</c:v>
                </c:pt>
                <c:pt idx="9">
                  <c:v>39332</c:v>
                </c:pt>
                <c:pt idx="10">
                  <c:v>39362</c:v>
                </c:pt>
                <c:pt idx="11">
                  <c:v>39393</c:v>
                </c:pt>
                <c:pt idx="12">
                  <c:v>39423</c:v>
                </c:pt>
                <c:pt idx="13">
                  <c:v>39448</c:v>
                </c:pt>
                <c:pt idx="14">
                  <c:v>39479</c:v>
                </c:pt>
                <c:pt idx="15">
                  <c:v>39515</c:v>
                </c:pt>
                <c:pt idx="16">
                  <c:v>39546</c:v>
                </c:pt>
                <c:pt idx="17">
                  <c:v>39576</c:v>
                </c:pt>
                <c:pt idx="18">
                  <c:v>39607</c:v>
                </c:pt>
                <c:pt idx="19">
                  <c:v>39637</c:v>
                </c:pt>
                <c:pt idx="20">
                  <c:v>39668</c:v>
                </c:pt>
                <c:pt idx="21">
                  <c:v>39699</c:v>
                </c:pt>
                <c:pt idx="22">
                  <c:v>39729</c:v>
                </c:pt>
                <c:pt idx="23">
                  <c:v>39760</c:v>
                </c:pt>
                <c:pt idx="24">
                  <c:v>39783</c:v>
                </c:pt>
                <c:pt idx="25">
                  <c:v>39822</c:v>
                </c:pt>
                <c:pt idx="26">
                  <c:v>39853</c:v>
                </c:pt>
                <c:pt idx="27">
                  <c:v>39881</c:v>
                </c:pt>
                <c:pt idx="28">
                  <c:v>39912</c:v>
                </c:pt>
                <c:pt idx="29">
                  <c:v>39942</c:v>
                </c:pt>
                <c:pt idx="30">
                  <c:v>39973</c:v>
                </c:pt>
                <c:pt idx="31">
                  <c:v>40003</c:v>
                </c:pt>
                <c:pt idx="32">
                  <c:v>40034</c:v>
                </c:pt>
                <c:pt idx="33">
                  <c:v>40065</c:v>
                </c:pt>
                <c:pt idx="34">
                  <c:v>40095</c:v>
                </c:pt>
                <c:pt idx="35">
                  <c:v>40126</c:v>
                </c:pt>
                <c:pt idx="36">
                  <c:v>40157</c:v>
                </c:pt>
                <c:pt idx="37">
                  <c:v>40188</c:v>
                </c:pt>
                <c:pt idx="38">
                  <c:v>40219</c:v>
                </c:pt>
                <c:pt idx="39">
                  <c:v>40247</c:v>
                </c:pt>
                <c:pt idx="40">
                  <c:v>40278</c:v>
                </c:pt>
                <c:pt idx="41">
                  <c:v>40308</c:v>
                </c:pt>
                <c:pt idx="42">
                  <c:v>40339</c:v>
                </c:pt>
                <c:pt idx="43">
                  <c:v>40369</c:v>
                </c:pt>
                <c:pt idx="44">
                  <c:v>40400</c:v>
                </c:pt>
                <c:pt idx="45">
                  <c:v>40431</c:v>
                </c:pt>
                <c:pt idx="46">
                  <c:v>40461</c:v>
                </c:pt>
                <c:pt idx="47">
                  <c:v>40492</c:v>
                </c:pt>
                <c:pt idx="48">
                  <c:v>40522</c:v>
                </c:pt>
                <c:pt idx="49">
                  <c:v>40544</c:v>
                </c:pt>
                <c:pt idx="50">
                  <c:v>40585</c:v>
                </c:pt>
                <c:pt idx="51">
                  <c:v>40603</c:v>
                </c:pt>
                <c:pt idx="52">
                  <c:v>40635</c:v>
                </c:pt>
                <c:pt idx="53">
                  <c:v>40665</c:v>
                </c:pt>
                <c:pt idx="54">
                  <c:v>40695</c:v>
                </c:pt>
                <c:pt idx="55">
                  <c:v>40725</c:v>
                </c:pt>
                <c:pt idx="56">
                  <c:v>40756</c:v>
                </c:pt>
                <c:pt idx="57" formatCode="mmm\-yy">
                  <c:v>40787</c:v>
                </c:pt>
                <c:pt idx="58" formatCode="mmm\-yy">
                  <c:v>40817</c:v>
                </c:pt>
              </c:numCache>
            </c:numRef>
          </c:cat>
          <c:val>
            <c:numRef>
              <c:f>Sheet1!$B$2:$B$60</c:f>
              <c:numCache>
                <c:formatCode>General</c:formatCode>
                <c:ptCount val="59"/>
                <c:pt idx="0">
                  <c:v>570</c:v>
                </c:pt>
                <c:pt idx="1">
                  <c:v>1191</c:v>
                </c:pt>
                <c:pt idx="2">
                  <c:v>2772</c:v>
                </c:pt>
                <c:pt idx="3">
                  <c:v>2781</c:v>
                </c:pt>
                <c:pt idx="4">
                  <c:v>2773</c:v>
                </c:pt>
                <c:pt idx="5">
                  <c:v>2781</c:v>
                </c:pt>
                <c:pt idx="6">
                  <c:v>3168</c:v>
                </c:pt>
                <c:pt idx="7">
                  <c:v>3209</c:v>
                </c:pt>
                <c:pt idx="8">
                  <c:v>3217</c:v>
                </c:pt>
                <c:pt idx="9">
                  <c:v>3236</c:v>
                </c:pt>
                <c:pt idx="10">
                  <c:v>3455</c:v>
                </c:pt>
                <c:pt idx="11">
                  <c:v>3484</c:v>
                </c:pt>
                <c:pt idx="12">
                  <c:v>3505</c:v>
                </c:pt>
                <c:pt idx="13">
                  <c:v>3532</c:v>
                </c:pt>
                <c:pt idx="14">
                  <c:v>3579</c:v>
                </c:pt>
                <c:pt idx="15">
                  <c:v>3613</c:v>
                </c:pt>
                <c:pt idx="16">
                  <c:v>3619</c:v>
                </c:pt>
                <c:pt idx="17">
                  <c:v>3660</c:v>
                </c:pt>
                <c:pt idx="18">
                  <c:v>3741</c:v>
                </c:pt>
                <c:pt idx="19">
                  <c:v>3835</c:v>
                </c:pt>
                <c:pt idx="20">
                  <c:v>3855</c:v>
                </c:pt>
                <c:pt idx="21">
                  <c:v>3944</c:v>
                </c:pt>
                <c:pt idx="22">
                  <c:v>4077</c:v>
                </c:pt>
                <c:pt idx="23">
                  <c:v>4116</c:v>
                </c:pt>
                <c:pt idx="24">
                  <c:v>4149</c:v>
                </c:pt>
                <c:pt idx="25">
                  <c:v>4203</c:v>
                </c:pt>
                <c:pt idx="26">
                  <c:v>4303</c:v>
                </c:pt>
                <c:pt idx="27">
                  <c:v>4732</c:v>
                </c:pt>
                <c:pt idx="28">
                  <c:v>4755</c:v>
                </c:pt>
                <c:pt idx="29">
                  <c:v>4823</c:v>
                </c:pt>
                <c:pt idx="30">
                  <c:v>5019</c:v>
                </c:pt>
                <c:pt idx="31">
                  <c:v>5051</c:v>
                </c:pt>
                <c:pt idx="32">
                  <c:v>5090</c:v>
                </c:pt>
                <c:pt idx="33">
                  <c:v>5236</c:v>
                </c:pt>
                <c:pt idx="34">
                  <c:v>5610</c:v>
                </c:pt>
                <c:pt idx="35">
                  <c:v>5641</c:v>
                </c:pt>
                <c:pt idx="36">
                  <c:v>5666</c:v>
                </c:pt>
                <c:pt idx="37">
                  <c:v>5806</c:v>
                </c:pt>
                <c:pt idx="38">
                  <c:v>5843</c:v>
                </c:pt>
                <c:pt idx="39">
                  <c:v>5881</c:v>
                </c:pt>
                <c:pt idx="40">
                  <c:v>6068</c:v>
                </c:pt>
                <c:pt idx="41">
                  <c:v>6131</c:v>
                </c:pt>
                <c:pt idx="42">
                  <c:v>6287</c:v>
                </c:pt>
                <c:pt idx="43">
                  <c:v>6444</c:v>
                </c:pt>
                <c:pt idx="44">
                  <c:v>6561</c:v>
                </c:pt>
                <c:pt idx="45">
                  <c:v>6631</c:v>
                </c:pt>
                <c:pt idx="46">
                  <c:v>6725</c:v>
                </c:pt>
                <c:pt idx="47">
                  <c:v>6835</c:v>
                </c:pt>
                <c:pt idx="48">
                  <c:v>6935</c:v>
                </c:pt>
                <c:pt idx="49">
                  <c:v>7135</c:v>
                </c:pt>
                <c:pt idx="50">
                  <c:v>7577</c:v>
                </c:pt>
                <c:pt idx="51">
                  <c:v>7766</c:v>
                </c:pt>
                <c:pt idx="52">
                  <c:v>7723</c:v>
                </c:pt>
                <c:pt idx="53">
                  <c:v>7709</c:v>
                </c:pt>
                <c:pt idx="54">
                  <c:v>7727</c:v>
                </c:pt>
                <c:pt idx="55">
                  <c:v>7727</c:v>
                </c:pt>
                <c:pt idx="56">
                  <c:v>7715</c:v>
                </c:pt>
                <c:pt idx="57">
                  <c:v>7787</c:v>
                </c:pt>
                <c:pt idx="58">
                  <c:v>7793</c:v>
                </c:pt>
              </c:numCache>
            </c:numRef>
          </c:val>
          <c:smooth val="0"/>
        </c:ser>
        <c:dLbls>
          <c:showLegendKey val="0"/>
          <c:showVal val="0"/>
          <c:showCatName val="0"/>
          <c:showSerName val="0"/>
          <c:showPercent val="0"/>
          <c:showBubbleSize val="0"/>
        </c:dLbls>
        <c:marker val="1"/>
        <c:smooth val="0"/>
        <c:axId val="85706624"/>
        <c:axId val="85708160"/>
      </c:lineChart>
      <c:dateAx>
        <c:axId val="85706624"/>
        <c:scaling>
          <c:orientation val="minMax"/>
        </c:scaling>
        <c:delete val="0"/>
        <c:axPos val="b"/>
        <c:numFmt formatCode="[$-409]mmmm\-yy;@" sourceLinked="1"/>
        <c:majorTickMark val="out"/>
        <c:minorTickMark val="none"/>
        <c:tickLblPos val="nextTo"/>
        <c:crossAx val="85708160"/>
        <c:crosses val="autoZero"/>
        <c:auto val="1"/>
        <c:lblOffset val="100"/>
        <c:baseTimeUnit val="days"/>
      </c:dateAx>
      <c:valAx>
        <c:axId val="85708160"/>
        <c:scaling>
          <c:orientation val="minMax"/>
        </c:scaling>
        <c:delete val="0"/>
        <c:axPos val="l"/>
        <c:majorGridlines/>
        <c:numFmt formatCode="General" sourceLinked="1"/>
        <c:majorTickMark val="out"/>
        <c:minorTickMark val="none"/>
        <c:tickLblPos val="nextTo"/>
        <c:crossAx val="85706624"/>
        <c:crosses val="autoZero"/>
        <c:crossBetween val="between"/>
      </c:valAx>
      <c:spPr>
        <a:noFill/>
        <a:ln>
          <a:solidFill>
            <a:schemeClr val="tx1">
              <a:alpha val="50000"/>
            </a:schemeClr>
          </a:solid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grid-gmbh.de/index.php?id=5&amp;L=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52 Person months</a:t>
            </a:r>
          </a:p>
          <a:p>
            <a:r>
              <a:rPr lang="en-US" dirty="0" smtClean="0"/>
              <a:t>1.6</a:t>
            </a:r>
            <a:r>
              <a:rPr lang="en-US" baseline="0" dirty="0" smtClean="0"/>
              <a:t> full-time equivalents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acted as media partners, which gave us good visibility and also kept</a:t>
            </a:r>
            <a:r>
              <a:rPr lang="en-US" baseline="0" dirty="0" smtClean="0"/>
              <a:t> us well connected. We report from the events, but they are even more important for building relationship with key people and </a:t>
            </a:r>
            <a:r>
              <a:rPr lang="en-US" baseline="0" dirty="0" err="1" smtClean="0"/>
              <a:t>organisations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a:t>
            </a:r>
            <a:r>
              <a:rPr lang="en-US" baseline="0" dirty="0" smtClean="0"/>
              <a:t> in the QR code on our posters which redirects to our website.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FROM CATHERINE:</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Litigation process and QMUL hosting of </a:t>
            </a:r>
            <a:r>
              <a:rPr lang="en-US" sz="1200" kern="1200" dirty="0" err="1" smtClean="0">
                <a:solidFill>
                  <a:schemeClr val="tx1"/>
                </a:solidFill>
                <a:latin typeface="Arial" charset="0"/>
                <a:ea typeface="+mn-ea"/>
                <a:cs typeface="+mn-cs"/>
              </a:rPr>
              <a:t>iSGTW</a:t>
            </a:r>
            <a:r>
              <a:rPr lang="en-US" sz="1200" kern="1200" dirty="0" smtClean="0">
                <a:solidFill>
                  <a:schemeClr val="tx1"/>
                </a:solidFill>
                <a:latin typeface="Arial" charset="0"/>
                <a:ea typeface="+mn-ea"/>
                <a:cs typeface="+mn-cs"/>
              </a:rPr>
              <a:t> website – just say that we will have more control over whether the site goes off line if it is in Europe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FROM BOB: An issue for WP3 is the budget restrictions we have at CERN due to the euro/</a:t>
            </a:r>
            <a:r>
              <a:rPr lang="en-GB" sz="1200" kern="1200" dirty="0" err="1" smtClean="0">
                <a:solidFill>
                  <a:schemeClr val="tx1"/>
                </a:solidFill>
                <a:latin typeface="Arial" charset="0"/>
                <a:ea typeface="+mn-ea"/>
                <a:cs typeface="+mn-cs"/>
              </a:rPr>
              <a:t>chf</a:t>
            </a:r>
            <a:r>
              <a:rPr lang="en-GB" sz="1200" kern="1200" dirty="0" smtClean="0">
                <a:solidFill>
                  <a:schemeClr val="tx1"/>
                </a:solidFill>
                <a:latin typeface="Arial" charset="0"/>
                <a:ea typeface="+mn-ea"/>
                <a:cs typeface="+mn-cs"/>
              </a:rPr>
              <a:t> exchange rate. This has meant CERN has had to make a far higher contribution to the costs of the project than originally foreseen.</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 project and partners reacted rapidly to the “cease and desist” request from the US company (closing of site, reverted to old name, securing trademark and domain names for </a:t>
            </a:r>
            <a:r>
              <a:rPr lang="en-GB" sz="1200" dirty="0" err="1" smtClean="0"/>
              <a:t>isgtw</a:t>
            </a:r>
            <a:r>
              <a:rPr lang="en-GB" sz="1200" dirty="0" smtClean="0"/>
              <a:t>, etc.).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We have been operating under the name </a:t>
            </a:r>
            <a:r>
              <a:rPr lang="en-GB" sz="1200" kern="1200" baseline="0" dirty="0" err="1" smtClean="0">
                <a:solidFill>
                  <a:schemeClr val="tx1"/>
                </a:solidFill>
                <a:latin typeface="Arial" charset="0"/>
                <a:ea typeface="+mn-ea"/>
                <a:cs typeface="+mn-cs"/>
              </a:rPr>
              <a:t>iSGTW</a:t>
            </a:r>
            <a:r>
              <a:rPr lang="en-GB" sz="1200" kern="1200" baseline="0" dirty="0" smtClean="0">
                <a:solidFill>
                  <a:schemeClr val="tx1"/>
                </a:solidFill>
                <a:latin typeface="Arial" charset="0"/>
                <a:ea typeface="+mn-ea"/>
                <a:cs typeface="+mn-cs"/>
              </a:rPr>
              <a:t> for 5 years – but after the legal challenge we took further steps to protect the name. We secured the domain name again and we did a search throughout Europe and the US for other publications that might operate under a similar name and then trademarked the name in Switzerland.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Though US contributions have decreased, we are seeking out new contributors, such as Asian partners and also partners in high performance computing, to help cover costs and contribute editorially.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we see</a:t>
            </a:r>
            <a:r>
              <a:rPr lang="en-US" baseline="0" dirty="0" smtClean="0"/>
              <a:t> in the newsletter and on the homepage of the website.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news: such as HPC Wire, HPC in the cloud, </a:t>
            </a:r>
          </a:p>
          <a:p>
            <a:r>
              <a:rPr lang="en-US" dirty="0" smtClean="0"/>
              <a:t>AUTO-POPULATE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OOL group is comprised of researchers from all over the world. Mentioned in this article was the University of Lausanne, Harvard</a:t>
            </a:r>
            <a:r>
              <a:rPr lang="en-US" baseline="0" dirty="0" smtClean="0"/>
              <a:t> University, the ATLAS experiment, CERN </a:t>
            </a:r>
            <a:r>
              <a:rPr lang="en-US" baseline="0" dirty="0" err="1" smtClean="0"/>
              <a:t>OpenLab</a:t>
            </a:r>
            <a:r>
              <a:rPr lang="en-US" baseline="0" dirty="0" smtClean="0"/>
              <a:t>, </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University of </a:t>
            </a:r>
            <a:r>
              <a:rPr lang="en-US" sz="1200" kern="1200" dirty="0" err="1" smtClean="0">
                <a:solidFill>
                  <a:schemeClr val="tx1"/>
                </a:solidFill>
                <a:latin typeface="Arial" charset="0"/>
                <a:ea typeface="+mn-ea"/>
                <a:cs typeface="+mn-cs"/>
              </a:rPr>
              <a:t>Würzburg</a:t>
            </a:r>
            <a:r>
              <a:rPr lang="en-US" sz="1200" kern="1200" dirty="0" smtClean="0">
                <a:solidFill>
                  <a:schemeClr val="tx1"/>
                </a:solidFill>
                <a:latin typeface="Arial" charset="0"/>
                <a:ea typeface="+mn-ea"/>
                <a:cs typeface="+mn-cs"/>
              </a:rPr>
              <a:t> in Germany; </a:t>
            </a:r>
            <a:r>
              <a:rPr lang="en-US" dirty="0" smtClean="0"/>
              <a:t>International Symposium on Grids and Clouds and the Open Grid Forum in Taipei, Taiwan; </a:t>
            </a:r>
            <a:r>
              <a:rPr lang="en-US" dirty="0" err="1" smtClean="0">
                <a:hlinkClick r:id="rId3"/>
              </a:rPr>
              <a:t>TextGrid</a:t>
            </a:r>
            <a:r>
              <a:rPr lang="en-US" dirty="0" smtClean="0"/>
              <a:t> digital repository</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Expansion of scope of publication beyond grids means there is potentially a larger audience and list of contributing organisation/projects to the costs. These organisations/projects (PRACE, XSEDE, GEANT, volunteer grid projects, cloud projects etc.) submit stories since it means they can value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as a dissemination channel but are not  contributing to the costs of operation/</a:t>
            </a:r>
            <a:r>
              <a:rPr lang="en-GB" sz="1200" kern="1200" dirty="0" err="1" smtClean="0">
                <a:solidFill>
                  <a:schemeClr val="tx1"/>
                </a:solidFill>
                <a:latin typeface="Arial" charset="0"/>
                <a:ea typeface="+mn-ea"/>
                <a:cs typeface="+mn-cs"/>
              </a:rPr>
              <a:t>editoral</a:t>
            </a:r>
            <a:r>
              <a:rPr lang="en-GB" sz="1200" kern="1200" dirty="0" smtClean="0">
                <a:solidFill>
                  <a:schemeClr val="tx1"/>
                </a:solidFill>
                <a:latin typeface="Arial" charset="0"/>
                <a:ea typeface="+mn-ea"/>
                <a:cs typeface="+mn-cs"/>
              </a:rPr>
              <a:t> responsibilities</a:t>
            </a:r>
            <a:endParaRPr lang="en-US" sz="1200" kern="1200" dirty="0" smtClean="0">
              <a:solidFill>
                <a:schemeClr val="tx1"/>
              </a:solidFill>
              <a:latin typeface="Arial" charset="0"/>
              <a:ea typeface="+mn-ea"/>
              <a:cs typeface="+mn-cs"/>
            </a:endParaRPr>
          </a:p>
          <a:p>
            <a:endParaRPr lang="en-US" dirty="0" smtClean="0"/>
          </a:p>
          <a:p>
            <a:r>
              <a:rPr lang="en-US" dirty="0" smtClean="0"/>
              <a:t>Also,</a:t>
            </a:r>
            <a:r>
              <a:rPr lang="en-US" baseline="0" dirty="0" smtClean="0"/>
              <a:t> increasingly, the large projects in Europe require many different types of e-infrastructure to perform different tracks for the wider project. </a:t>
            </a:r>
            <a:r>
              <a:rPr lang="en-US" baseline="0" dirty="0" err="1" smtClean="0"/>
              <a:t>iSGTW</a:t>
            </a:r>
            <a:r>
              <a:rPr lang="en-US" baseline="0" dirty="0" smtClean="0"/>
              <a:t> is covering this natural trend in e-Science by covering these large projects and their requirements.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ALREADY SUBSCRIBED:</a:t>
            </a:r>
            <a:r>
              <a:rPr lang="en-US" baseline="0" dirty="0" smtClean="0"/>
              <a:t> For example, registration for the EGI Technical Forum in Lyon had an opt-in option to receive </a:t>
            </a:r>
            <a:r>
              <a:rPr lang="en-US" baseline="0" dirty="0" err="1" smtClean="0"/>
              <a:t>iSGTW</a:t>
            </a:r>
            <a:r>
              <a:rPr lang="en-US" baseline="0" dirty="0" smtClean="0"/>
              <a:t>. However, of those people who opted in, several were already subscribed.</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altLang="ja-JP" sz="12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mn-cs"/>
              </a:rPr>
              <a:t>Growth of subscriber numbers is slowing down, this reflects the fact that many of our core audience is already subscribed and that people are now choosing to get their news through social media rather than subscribing to a newsletter.</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Twitter, also redistribute things from e-IRG, e-</a:t>
            </a:r>
            <a:r>
              <a:rPr lang="en-US" dirty="0" err="1" smtClean="0"/>
              <a:t>scienceTalk</a:t>
            </a:r>
            <a:r>
              <a:rPr lang="en-US" dirty="0" smtClean="0"/>
              <a:t>, as well as </a:t>
            </a:r>
            <a:r>
              <a:rPr lang="en-US" dirty="0" err="1" smtClean="0"/>
              <a:t>GEANTnews</a:t>
            </a:r>
            <a:r>
              <a:rPr lang="en-US" baseline="0" dirty="0" smtClean="0"/>
              <a:t> and </a:t>
            </a:r>
            <a:r>
              <a:rPr lang="en-US" baseline="0" dirty="0" err="1" smtClean="0"/>
              <a:t>eumedgrid</a:t>
            </a:r>
            <a:r>
              <a:rPr lang="en-US" baseline="0" dirty="0" smtClean="0"/>
              <a:t>, just as examples.</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842531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59836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971646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32722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84635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95541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55729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904473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4224642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5"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6"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66443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539985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471641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4233936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485986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418EED-A687-48CF-BDBF-794D832A9942}" type="slidenum">
              <a:rPr lang="en-GB" smtClean="0"/>
              <a:t>‹#›</a:t>
            </a:fld>
            <a:endParaRPr lang="en-GB"/>
          </a:p>
        </p:txBody>
      </p:sp>
    </p:spTree>
    <p:extLst>
      <p:ext uri="{BB962C8B-B14F-4D97-AF65-F5344CB8AC3E}">
        <p14:creationId xmlns:p14="http://schemas.microsoft.com/office/powerpoint/2010/main" val="10623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7"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8"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764149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271112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200944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6" name="Footer Placeholder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7" name="Slide Number Placeholder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234053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280111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347287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GB" smtClean="0"/>
              <a:t>PY1 Review, 8 Nov 2011</a:t>
            </a:r>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6549F4F-AF01-40F6-A88E-3066C1DC15F4}" type="slidenum">
              <a:rPr lang="en-GB" smtClean="0"/>
              <a:t>‹#›</a:t>
            </a:fld>
            <a:endParaRPr lang="en-GB"/>
          </a:p>
        </p:txBody>
      </p:sp>
    </p:spTree>
    <p:extLst>
      <p:ext uri="{BB962C8B-B14F-4D97-AF65-F5344CB8AC3E}">
        <p14:creationId xmlns:p14="http://schemas.microsoft.com/office/powerpoint/2010/main" val="15046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41" y="0"/>
            <a:ext cx="91385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9"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10"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137718757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9"/>
          </a:xfrm>
          <a:prstGeom prst="rect">
            <a:avLst/>
          </a:prstGeom>
        </p:spPr>
      </p:pic>
      <p:sp>
        <p:nvSpPr>
          <p:cNvPr id="2" name="Title Placeholder 1"/>
          <p:cNvSpPr>
            <a:spLocks noGrp="1"/>
          </p:cNvSpPr>
          <p:nvPr>
            <p:ph type="title"/>
          </p:nvPr>
        </p:nvSpPr>
        <p:spPr>
          <a:xfrm>
            <a:off x="901700" y="685"/>
            <a:ext cx="8229600" cy="83751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8" name="Rectangle 5"/>
          <p:cNvSpPr>
            <a:spLocks noGrp="1" noChangeArrowheads="1"/>
          </p:cNvSpPr>
          <p:nvPr>
            <p:ph type="ftr" sz="quarter" idx="3"/>
          </p:nvPr>
        </p:nvSpPr>
        <p:spPr>
          <a:xfrm>
            <a:off x="3124200" y="6619875"/>
            <a:ext cx="2895600" cy="476250"/>
          </a:xfrm>
          <a:prstGeom prst="rect">
            <a:avLst/>
          </a:prstGeom>
          <a:ln/>
        </p:spPr>
        <p:txBody>
          <a:bodyPr/>
          <a:lstStyle>
            <a:lvl1pPr algn="ctr">
              <a:defRPr sz="1200" b="1">
                <a:solidFill>
                  <a:schemeClr val="bg1"/>
                </a:solidFill>
              </a:defRPr>
            </a:lvl1pPr>
          </a:lstStyle>
          <a:p>
            <a:pPr>
              <a:defRPr/>
            </a:pPr>
            <a:r>
              <a:rPr lang="en-GB" smtClean="0"/>
              <a:t>PY1 Review, 8 Nov 2011</a:t>
            </a:r>
            <a:endParaRPr lang="en-US" dirty="0"/>
          </a:p>
        </p:txBody>
      </p:sp>
      <p:sp>
        <p:nvSpPr>
          <p:cNvPr id="9" name="Rectangle 6"/>
          <p:cNvSpPr>
            <a:spLocks noGrp="1" noChangeArrowheads="1"/>
          </p:cNvSpPr>
          <p:nvPr>
            <p:ph type="sldNum" sz="quarter" idx="4"/>
          </p:nvPr>
        </p:nvSpPr>
        <p:spPr>
          <a:xfrm>
            <a:off x="7010400" y="6619875"/>
            <a:ext cx="2133600" cy="476250"/>
          </a:xfrm>
          <a:prstGeom prst="rect">
            <a:avLst/>
          </a:prstGeom>
          <a:ln/>
        </p:spPr>
        <p:txBody>
          <a:bodyPr/>
          <a:lstStyle>
            <a:lvl1pPr algn="r">
              <a:defRPr sz="1200" b="1">
                <a:solidFill>
                  <a:schemeClr val="bg1"/>
                </a:solidFill>
              </a:defRPr>
            </a:lvl1pPr>
          </a:lstStyle>
          <a:p>
            <a:pPr>
              <a:defRPr/>
            </a:pPr>
            <a:fld id="{E1C54416-D04D-4302-AE4A-A0D4A40FA366}" type="slidenum">
              <a:rPr lang="en-US" smtClean="0"/>
              <a:pPr>
                <a:defRPr/>
              </a:pPr>
              <a:t>‹#›</a:t>
            </a:fld>
            <a:endParaRPr lang="en-US" dirty="0"/>
          </a:p>
        </p:txBody>
      </p:sp>
    </p:spTree>
    <p:extLst>
      <p:ext uri="{BB962C8B-B14F-4D97-AF65-F5344CB8AC3E}">
        <p14:creationId xmlns:p14="http://schemas.microsoft.com/office/powerpoint/2010/main" val="30365392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WP3: International Science Grid </a:t>
            </a:r>
            <a:br>
              <a:rPr lang="en-US" sz="3600" b="1" dirty="0" smtClean="0"/>
            </a:br>
            <a:r>
              <a:rPr lang="en-US" sz="3600" b="1" dirty="0" smtClean="0"/>
              <a:t>This Week</a:t>
            </a:r>
            <a:endParaRPr lang="en-US" sz="3600" b="1" dirty="0"/>
          </a:p>
          <a:p>
            <a:pPr marL="342900" indent="-342900" algn="ctr">
              <a:spcBef>
                <a:spcPct val="20000"/>
              </a:spcBef>
            </a:pPr>
            <a:endParaRPr lang="en-US" dirty="0"/>
          </a:p>
          <a:p>
            <a:pPr marL="342900" indent="-342900" algn="ctr">
              <a:spcBef>
                <a:spcPct val="20000"/>
              </a:spcBef>
            </a:pPr>
            <a:endParaRPr lang="en-US" i="1" dirty="0"/>
          </a:p>
          <a:p>
            <a:pPr marL="342900" indent="-342900" algn="ctr">
              <a:spcBef>
                <a:spcPct val="20000"/>
              </a:spcBef>
            </a:pPr>
            <a:r>
              <a:rPr lang="en-US" sz="2400" dirty="0" smtClean="0"/>
              <a:t>Jacqui Hayes</a:t>
            </a:r>
            <a:endParaRPr lang="en-US" sz="2400" dirty="0"/>
          </a:p>
          <a:p>
            <a:pPr marL="342900" indent="-342900" algn="ctr">
              <a:spcBef>
                <a:spcPct val="20000"/>
              </a:spcBef>
            </a:pPr>
            <a:r>
              <a:rPr lang="en-US" sz="2400" dirty="0" smtClean="0"/>
              <a:t>WP3 Leader, CERN</a:t>
            </a:r>
            <a:endParaRPr lang="en-GB" sz="2400" dirty="0"/>
          </a:p>
        </p:txBody>
      </p:sp>
    </p:spTree>
    <p:extLst>
      <p:ext uri="{BB962C8B-B14F-4D97-AF65-F5344CB8AC3E}">
        <p14:creationId xmlns:p14="http://schemas.microsoft.com/office/powerpoint/2010/main" val="21806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US" sz="3600" b="1" dirty="0" smtClean="0"/>
              <a:t>Top stories </a:t>
            </a:r>
            <a:endParaRPr lang="en-US" sz="3600" b="1" dirty="0"/>
          </a:p>
        </p:txBody>
      </p:sp>
      <p:pic>
        <p:nvPicPr>
          <p:cNvPr id="6" name="Content Placeholder 5" descr="3Duniverse2.jpg"/>
          <p:cNvPicPr>
            <a:picLocks noGrp="1" noChangeAspect="1"/>
          </p:cNvPicPr>
          <p:nvPr>
            <p:ph idx="1"/>
          </p:nvPr>
        </p:nvPicPr>
        <p:blipFill>
          <a:blip r:embed="rId2" cstate="print"/>
          <a:stretch>
            <a:fillRect/>
          </a:stretch>
        </p:blipFill>
        <p:spPr>
          <a:xfrm>
            <a:off x="4572000" y="1507648"/>
            <a:ext cx="4349867" cy="3721552"/>
          </a:xfrm>
          <a:ln>
            <a:solidFill>
              <a:schemeClr val="tx1"/>
            </a:solidFill>
          </a:ln>
          <a:effectLst>
            <a:outerShdw blurRad="50800" dist="38100" dir="2700000" algn="tl" rotWithShape="0">
              <a:prstClr val="black">
                <a:alpha val="40000"/>
              </a:prstClr>
            </a:outerShdw>
          </a:effectLst>
        </p:spPr>
      </p:pic>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10</a:t>
            </a:fld>
            <a:endParaRPr lang="en-US"/>
          </a:p>
        </p:txBody>
      </p:sp>
      <p:sp>
        <p:nvSpPr>
          <p:cNvPr id="7" name="Content Placeholder 2"/>
          <p:cNvSpPr txBox="1">
            <a:spLocks/>
          </p:cNvSpPr>
          <p:nvPr/>
        </p:nvSpPr>
        <p:spPr bwMode="auto">
          <a:xfrm>
            <a:off x="457200" y="1600200"/>
            <a:ext cx="3733800" cy="11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ja-JP" sz="18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Top visual from the last year: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ja-JP" sz="18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“Our 3D universe revealed”</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ja-JP" sz="18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
        <p:nvSpPr>
          <p:cNvPr id="8" name="Content Placeholder 2"/>
          <p:cNvSpPr txBox="1">
            <a:spLocks/>
          </p:cNvSpPr>
          <p:nvPr/>
        </p:nvSpPr>
        <p:spPr bwMode="auto">
          <a:xfrm>
            <a:off x="457200" y="29718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err="1" smtClean="0"/>
              <a:t>Visualising</a:t>
            </a:r>
            <a:r>
              <a:rPr lang="en-US" sz="1800" dirty="0" smtClean="0"/>
              <a:t> data from telescopes around the world to show the </a:t>
            </a:r>
            <a:r>
              <a:rPr lang="en-US" sz="1800" dirty="0" err="1" smtClean="0"/>
              <a:t>redshift</a:t>
            </a:r>
            <a:r>
              <a:rPr lang="en-US" sz="1800" dirty="0" smtClean="0"/>
              <a:t> of galaxies near the Milky Way</a:t>
            </a:r>
            <a:br>
              <a:rPr lang="en-US" sz="1800" dirty="0" smtClean="0"/>
            </a:br>
            <a:r>
              <a:rPr lang="en-US" sz="1800" dirty="0" smtClean="0"/>
              <a:t> </a:t>
            </a:r>
          </a:p>
        </p:txBody>
      </p:sp>
      <p:sp>
        <p:nvSpPr>
          <p:cNvPr id="9" name="Content Placeholder 2"/>
          <p:cNvSpPr txBox="1">
            <a:spLocks/>
          </p:cNvSpPr>
          <p:nvPr/>
        </p:nvSpPr>
        <p:spPr bwMode="auto">
          <a:xfrm>
            <a:off x="457200" y="42672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z="1800" kern="0" dirty="0" smtClean="0">
                <a:ea typeface="ＭＳ Ｐゴシック" pitchFamily="34" charset="-128"/>
              </a:rPr>
              <a:t>More than 3,000 people have read it and they spent 3:35 on page</a:t>
            </a:r>
          </a:p>
          <a:p>
            <a:pPr>
              <a:buNone/>
            </a:pPr>
            <a:r>
              <a:rPr lang="en-US" sz="1800" dirty="0" smtClean="0"/>
              <a:t/>
            </a:r>
            <a:br>
              <a:rPr lang="en-US" sz="1800" dirty="0" smtClean="0"/>
            </a:b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99725" y="0"/>
            <a:ext cx="8229600" cy="863715"/>
          </a:xfrm>
        </p:spPr>
        <p:txBody>
          <a:bodyPr/>
          <a:lstStyle/>
          <a:p>
            <a:r>
              <a:rPr lang="en-US" sz="3600" b="1" dirty="0" smtClean="0"/>
              <a:t>A new </a:t>
            </a:r>
            <a:r>
              <a:rPr lang="en-US" sz="3600" b="1" dirty="0" err="1" smtClean="0"/>
              <a:t>iSGTW</a:t>
            </a:r>
            <a:endParaRPr lang="en-US" sz="3600" b="1" dirty="0"/>
          </a:p>
        </p:txBody>
      </p:sp>
      <p:pic>
        <p:nvPicPr>
          <p:cNvPr id="5" name="Content Placeholder 4" descr="Old iSGTW.jpg"/>
          <p:cNvPicPr>
            <a:picLocks noGrp="1" noChangeAspect="1"/>
          </p:cNvPicPr>
          <p:nvPr>
            <p:ph idx="1"/>
          </p:nvPr>
        </p:nvPicPr>
        <p:blipFill>
          <a:blip r:embed="rId2" cstate="print"/>
          <a:stretch>
            <a:fillRect/>
          </a:stretch>
        </p:blipFill>
        <p:spPr>
          <a:xfrm>
            <a:off x="3986935" y="1600200"/>
            <a:ext cx="4279758" cy="4525963"/>
          </a:xfrm>
          <a:ln>
            <a:solidFill>
              <a:schemeClr val="tx1"/>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3"/>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11</a:t>
            </a:fld>
            <a:endParaRPr lang="en-US"/>
          </a:p>
        </p:txBody>
      </p:sp>
      <p:sp>
        <p:nvSpPr>
          <p:cNvPr id="6" name="TextBox 5"/>
          <p:cNvSpPr txBox="1"/>
          <p:nvPr/>
        </p:nvSpPr>
        <p:spPr>
          <a:xfrm>
            <a:off x="228600" y="1600200"/>
            <a:ext cx="2971800" cy="4832092"/>
          </a:xfrm>
          <a:prstGeom prst="rect">
            <a:avLst/>
          </a:prstGeom>
          <a:noFill/>
        </p:spPr>
        <p:txBody>
          <a:bodyPr wrap="square" rtlCol="0">
            <a:spAutoFit/>
          </a:bodyPr>
          <a:lstStyle/>
          <a:p>
            <a:r>
              <a:rPr lang="en-US" dirty="0" err="1" smtClean="0"/>
              <a:t>Relaunched</a:t>
            </a:r>
            <a:r>
              <a:rPr lang="en-US" dirty="0" smtClean="0"/>
              <a:t> the </a:t>
            </a:r>
            <a:r>
              <a:rPr lang="en-US" dirty="0" err="1" smtClean="0"/>
              <a:t>iSGTW</a:t>
            </a:r>
            <a:r>
              <a:rPr lang="en-US" dirty="0" smtClean="0"/>
              <a:t> website in January 2011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US" sz="3600" b="1" dirty="0" smtClean="0"/>
              <a:t>A new </a:t>
            </a:r>
            <a:r>
              <a:rPr lang="en-US" sz="3600" b="1" dirty="0" err="1" smtClean="0"/>
              <a:t>iSGTW</a:t>
            </a:r>
            <a:endParaRPr lang="en-US" sz="3600" b="1" dirty="0"/>
          </a:p>
        </p:txBody>
      </p:sp>
      <p:pic>
        <p:nvPicPr>
          <p:cNvPr id="4" name="Content Placeholder 3" descr="Voting.jpg"/>
          <p:cNvPicPr>
            <a:picLocks noGrp="1" noChangeAspect="1"/>
          </p:cNvPicPr>
          <p:nvPr>
            <p:ph idx="1"/>
          </p:nvPr>
        </p:nvPicPr>
        <p:blipFill>
          <a:blip r:embed="rId2" cstate="print"/>
          <a:stretch>
            <a:fillRect/>
          </a:stretch>
        </p:blipFill>
        <p:spPr>
          <a:xfrm>
            <a:off x="386535" y="5486400"/>
            <a:ext cx="4306531" cy="1143000"/>
          </a:xfrm>
        </p:spPr>
      </p:pic>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4"/>
          </p:nvPr>
        </p:nvSpPr>
        <p:spPr/>
        <p:txBody>
          <a:bodyPr/>
          <a:lstStyle/>
          <a:p>
            <a:pPr>
              <a:defRPr/>
            </a:pPr>
            <a:fld id="{E1C54416-D04D-4302-AE4A-A0D4A40FA366}" type="slidenum">
              <a:rPr lang="en-US" smtClean="0"/>
              <a:pPr>
                <a:defRPr/>
              </a:pPr>
              <a:t>12</a:t>
            </a:fld>
            <a:endParaRPr lang="en-US"/>
          </a:p>
        </p:txBody>
      </p:sp>
      <p:pic>
        <p:nvPicPr>
          <p:cNvPr id="5" name="Picture 4" descr="Share.jpg"/>
          <p:cNvPicPr>
            <a:picLocks noChangeAspect="1"/>
          </p:cNvPicPr>
          <p:nvPr/>
        </p:nvPicPr>
        <p:blipFill>
          <a:blip r:embed="rId3" cstate="print"/>
          <a:stretch>
            <a:fillRect/>
          </a:stretch>
        </p:blipFill>
        <p:spPr>
          <a:xfrm>
            <a:off x="2546775" y="4882829"/>
            <a:ext cx="3420380" cy="868012"/>
          </a:xfrm>
          <a:prstGeom prst="rect">
            <a:avLst/>
          </a:prstGeom>
        </p:spPr>
      </p:pic>
      <p:sp>
        <p:nvSpPr>
          <p:cNvPr id="7" name="Rectangle 6"/>
          <p:cNvSpPr/>
          <p:nvPr/>
        </p:nvSpPr>
        <p:spPr>
          <a:xfrm>
            <a:off x="971600" y="1524000"/>
            <a:ext cx="7162800" cy="2677656"/>
          </a:xfrm>
          <a:prstGeom prst="rect">
            <a:avLst/>
          </a:prstGeom>
        </p:spPr>
        <p:txBody>
          <a:bodyPr wrap="square">
            <a:spAutoFit/>
          </a:bodyPr>
          <a:lstStyle/>
          <a:p>
            <a:pPr>
              <a:buFont typeface="Arial" pitchFamily="34" charset="0"/>
              <a:buChar char="•"/>
            </a:pPr>
            <a:r>
              <a:rPr lang="en-US" sz="1600" dirty="0" smtClean="0"/>
              <a:t> Cleaner design, new logo, accessible by smart phones</a:t>
            </a:r>
          </a:p>
          <a:p>
            <a:endParaRPr lang="en-US" sz="1600" dirty="0" smtClean="0"/>
          </a:p>
          <a:p>
            <a:pPr>
              <a:buFont typeface="Arial" pitchFamily="34" charset="0"/>
              <a:buChar char="•"/>
            </a:pPr>
            <a:r>
              <a:rPr lang="en-US" sz="1600" dirty="0" smtClean="0"/>
              <a:t> New content management system, making it easier for staff</a:t>
            </a:r>
          </a:p>
          <a:p>
            <a:pPr>
              <a:buFont typeface="Arial" pitchFamily="34" charset="0"/>
              <a:buChar char="•"/>
            </a:pPr>
            <a:endParaRPr lang="en-US" sz="1600" dirty="0" smtClean="0"/>
          </a:p>
          <a:p>
            <a:pPr>
              <a:buFont typeface="Arial" pitchFamily="34" charset="0"/>
              <a:buChar char="•"/>
            </a:pPr>
            <a:r>
              <a:rPr lang="en-US" sz="1600" dirty="0" smtClean="0"/>
              <a:t> Users can upload announcements, jobs, and calendar items</a:t>
            </a:r>
          </a:p>
          <a:p>
            <a:pPr>
              <a:buFont typeface="Arial" pitchFamily="34" charset="0"/>
              <a:buChar char="•"/>
            </a:pPr>
            <a:endParaRPr lang="en-US" sz="1600" dirty="0" smtClean="0"/>
          </a:p>
          <a:p>
            <a:pPr>
              <a:buFont typeface="Arial" pitchFamily="34" charset="0"/>
              <a:buChar char="•"/>
            </a:pPr>
            <a:r>
              <a:rPr lang="en-US" sz="1600" dirty="0" smtClean="0"/>
              <a:t> Auto-populate with blogs, and our digital feeds</a:t>
            </a:r>
          </a:p>
          <a:p>
            <a:endParaRPr lang="en-US" dirty="0" smtClean="0"/>
          </a:p>
          <a:p>
            <a:endParaRPr lang="en-US" dirty="0" smtClean="0"/>
          </a:p>
        </p:txBody>
      </p:sp>
      <p:sp>
        <p:nvSpPr>
          <p:cNvPr id="8" name="Rectangle 7"/>
          <p:cNvSpPr/>
          <p:nvPr/>
        </p:nvSpPr>
        <p:spPr>
          <a:xfrm>
            <a:off x="971600" y="3271045"/>
            <a:ext cx="7920880" cy="2000548"/>
          </a:xfrm>
          <a:prstGeom prst="rect">
            <a:avLst/>
          </a:prstGeom>
        </p:spPr>
        <p:txBody>
          <a:bodyPr wrap="square">
            <a:spAutoFit/>
          </a:bodyPr>
          <a:lstStyle/>
          <a:p>
            <a:pPr>
              <a:buFont typeface="Arial" pitchFamily="34" charset="0"/>
              <a:buChar char="•"/>
            </a:pPr>
            <a:endParaRPr lang="en-US" sz="1600" dirty="0" smtClean="0"/>
          </a:p>
          <a:p>
            <a:pPr>
              <a:buFont typeface="Arial" pitchFamily="34" charset="0"/>
              <a:buChar char="•"/>
            </a:pPr>
            <a:r>
              <a:rPr lang="en-US" sz="1600" dirty="0" smtClean="0"/>
              <a:t> ‘SHARE’ buttons for readers to share articles on social media</a:t>
            </a:r>
            <a:br>
              <a:rPr lang="en-US" sz="1600" dirty="0" smtClean="0"/>
            </a:br>
            <a:r>
              <a:rPr lang="en-US" sz="1600" dirty="0" smtClean="0"/>
              <a:t>   (An article will have between 0 and 253 have shared on </a:t>
            </a:r>
            <a:r>
              <a:rPr lang="en-US" sz="1600" dirty="0" err="1" smtClean="0"/>
              <a:t>Facebook</a:t>
            </a:r>
            <a:r>
              <a:rPr lang="en-US" sz="1600" dirty="0" smtClean="0"/>
              <a:t>, for example)</a:t>
            </a:r>
          </a:p>
          <a:p>
            <a:r>
              <a:rPr lang="en-US" sz="1600" dirty="0" smtClean="0"/>
              <a:t> </a:t>
            </a:r>
          </a:p>
          <a:p>
            <a:pPr>
              <a:buFont typeface="Arial" pitchFamily="34" charset="0"/>
              <a:buChar char="•"/>
            </a:pPr>
            <a:r>
              <a:rPr lang="en-US" sz="1600" dirty="0" smtClean="0"/>
              <a:t> User interaction: commenting and rating articles out of five stars</a:t>
            </a:r>
            <a:br>
              <a:rPr lang="en-US" sz="1600" dirty="0" smtClean="0"/>
            </a:br>
            <a:r>
              <a:rPr lang="en-US" sz="1600" dirty="0" smtClean="0"/>
              <a:t>  (And article will have between 0 and 16 comments, for example)</a:t>
            </a:r>
            <a:endParaRPr lang="en-US" dirty="0" smtClean="0"/>
          </a:p>
          <a:p>
            <a:endParaRPr lang="en-US" dirty="0" smtClean="0"/>
          </a:p>
        </p:txBody>
      </p:sp>
      <p:sp>
        <p:nvSpPr>
          <p:cNvPr id="9" name="Rectangle 8"/>
          <p:cNvSpPr/>
          <p:nvPr/>
        </p:nvSpPr>
        <p:spPr>
          <a:xfrm>
            <a:off x="971600" y="4798602"/>
            <a:ext cx="6477000" cy="1015663"/>
          </a:xfrm>
          <a:prstGeom prst="rect">
            <a:avLst/>
          </a:prstGeom>
        </p:spPr>
        <p:txBody>
          <a:bodyPr wrap="square">
            <a:spAutoFit/>
          </a:bodyPr>
          <a:lstStyle/>
          <a:p>
            <a:pPr>
              <a:buFont typeface="Arial" pitchFamily="34" charset="0"/>
              <a:buChar char="•"/>
            </a:pPr>
            <a:endParaRPr lang="en-US" sz="1600" dirty="0" smtClean="0"/>
          </a:p>
          <a:p>
            <a:pPr>
              <a:buFont typeface="Arial" pitchFamily="34" charset="0"/>
              <a:buChar char="•"/>
            </a:pPr>
            <a:r>
              <a:rPr lang="en-US" sz="1600" dirty="0" smtClean="0"/>
              <a:t> Expanded coverage to include other forms of distributed computing</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0638"/>
            <a:ext cx="8229600" cy="843077"/>
          </a:xfrm>
        </p:spPr>
        <p:txBody>
          <a:bodyPr/>
          <a:lstStyle/>
          <a:p>
            <a:r>
              <a:rPr lang="en-US" sz="3600" b="1" dirty="0" smtClean="0"/>
              <a:t>Expanded coverage</a:t>
            </a:r>
            <a:endParaRPr lang="en-US" sz="3600" b="1" dirty="0"/>
          </a:p>
        </p:txBody>
      </p:sp>
      <p:sp>
        <p:nvSpPr>
          <p:cNvPr id="3" name="Content Placeholder 2"/>
          <p:cNvSpPr>
            <a:spLocks noGrp="1"/>
          </p:cNvSpPr>
          <p:nvPr>
            <p:ph sz="half" idx="2"/>
          </p:nvPr>
        </p:nvSpPr>
        <p:spPr>
          <a:xfrm>
            <a:off x="303211" y="1223756"/>
            <a:ext cx="4040188" cy="765086"/>
          </a:xfrm>
        </p:spPr>
        <p:txBody>
          <a:bodyPr anchor="ctr"/>
          <a:lstStyle/>
          <a:p>
            <a:pPr>
              <a:buNone/>
            </a:pPr>
            <a:r>
              <a:rPr lang="en-US" dirty="0" smtClean="0"/>
              <a:t>Cloud computing</a:t>
            </a:r>
            <a:endParaRPr lang="en-US" dirty="0"/>
          </a:p>
        </p:txBody>
      </p:sp>
      <p:sp>
        <p:nvSpPr>
          <p:cNvPr id="2" name="Footer Placeholder 1"/>
          <p:cNvSpPr>
            <a:spLocks noGrp="1"/>
          </p:cNvSpPr>
          <p:nvPr>
            <p:ph type="ftr" sz="quarter" idx="11"/>
          </p:nvPr>
        </p:nvSpPr>
        <p:spPr>
          <a:xfrm>
            <a:off x="3124200" y="6619875"/>
            <a:ext cx="2895600" cy="476250"/>
          </a:xfrm>
        </p:spPr>
        <p:txBody>
          <a:bodyPr/>
          <a:lstStyle/>
          <a:p>
            <a:pPr>
              <a:defRPr/>
            </a:pPr>
            <a:r>
              <a:rPr lang="en-GB" sz="1200" b="1" dirty="0" smtClean="0">
                <a:solidFill>
                  <a:schemeClr val="bg1"/>
                </a:solidFill>
              </a:rPr>
              <a:t>PY1 Review, 8 Nov 2011</a:t>
            </a:r>
            <a:endParaRPr lang="en-US" sz="1200" b="1" dirty="0">
              <a:solidFill>
                <a:schemeClr val="bg1"/>
              </a:solidFill>
            </a:endParaRPr>
          </a:p>
        </p:txBody>
      </p:sp>
      <p:sp>
        <p:nvSpPr>
          <p:cNvPr id="5" name="Slide Number Placeholder 4"/>
          <p:cNvSpPr>
            <a:spLocks noGrp="1"/>
          </p:cNvSpPr>
          <p:nvPr>
            <p:ph type="sldNum" sz="quarter" idx="12"/>
          </p:nvPr>
        </p:nvSpPr>
        <p:spPr>
          <a:xfrm>
            <a:off x="7010400" y="6619875"/>
            <a:ext cx="2133600" cy="476250"/>
          </a:xfrm>
        </p:spPr>
        <p:txBody>
          <a:bodyPr/>
          <a:lstStyle/>
          <a:p>
            <a:pPr>
              <a:defRPr/>
            </a:pPr>
            <a:fld id="{8B54B761-084D-4DCC-B215-317297BF97FF}" type="slidenum">
              <a:rPr lang="en-US" sz="1200" b="1" smtClean="0">
                <a:solidFill>
                  <a:schemeClr val="bg1"/>
                </a:solidFill>
              </a:rPr>
              <a:pPr>
                <a:defRPr/>
              </a:pPr>
              <a:t>13</a:t>
            </a:fld>
            <a:endParaRPr lang="en-US" sz="1200" b="1" dirty="0">
              <a:solidFill>
                <a:schemeClr val="bg1"/>
              </a:solidFill>
            </a:endParaRPr>
          </a:p>
        </p:txBody>
      </p:sp>
      <p:sp>
        <p:nvSpPr>
          <p:cNvPr id="8" name="Content Placeholder 2"/>
          <p:cNvSpPr txBox="1">
            <a:spLocks/>
          </p:cNvSpPr>
          <p:nvPr/>
        </p:nvSpPr>
        <p:spPr bwMode="auto">
          <a:xfrm>
            <a:off x="325641" y="4086692"/>
            <a:ext cx="404018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Arial" pitchFamily="34" charset="0"/>
                <a:cs typeface="Arial" pitchFamily="34" charset="0"/>
              </a:rPr>
              <a:t>HPC</a:t>
            </a:r>
            <a:endParaRPr kumimoji="0" lang="en-US" sz="24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9" name="Content Placeholder 2"/>
          <p:cNvSpPr txBox="1">
            <a:spLocks/>
          </p:cNvSpPr>
          <p:nvPr/>
        </p:nvSpPr>
        <p:spPr bwMode="auto">
          <a:xfrm>
            <a:off x="303211" y="2708921"/>
            <a:ext cx="503387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Volunteer computing</a:t>
            </a:r>
            <a:endParaRPr kumimoji="0" lang="en-US" sz="24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
        <p:nvSpPr>
          <p:cNvPr id="17" name="Content Placeholder 2"/>
          <p:cNvSpPr txBox="1">
            <a:spLocks/>
          </p:cNvSpPr>
          <p:nvPr/>
        </p:nvSpPr>
        <p:spPr bwMode="auto">
          <a:xfrm>
            <a:off x="303211" y="5499230"/>
            <a:ext cx="4040188"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0" i="0" u="none" strike="noStrike" kern="0" cap="none" spc="0" normalizeH="0" baseline="0" noProof="0" dirty="0" err="1" smtClean="0">
                <a:ln>
                  <a:noFill/>
                </a:ln>
                <a:solidFill>
                  <a:schemeClr val="tx1"/>
                </a:solidFill>
                <a:effectLst/>
                <a:uLnTx/>
                <a:uFillTx/>
                <a:latin typeface="Arial" pitchFamily="34" charset="0"/>
                <a:cs typeface="Arial" pitchFamily="34" charset="0"/>
              </a:rPr>
              <a:t>Internationa</a:t>
            </a:r>
            <a:r>
              <a:rPr lang="en-US" sz="2400" kern="0" dirty="0" smtClean="0">
                <a:latin typeface="Arial" pitchFamily="34" charset="0"/>
                <a:cs typeface="Arial" pitchFamily="34" charset="0"/>
              </a:rPr>
              <a:t>l </a:t>
            </a:r>
            <a:r>
              <a:rPr kumimoji="0" lang="en-US" sz="2400" b="0" i="0" u="none" strike="noStrike" kern="0" cap="none" spc="0" normalizeH="0" baseline="0" noProof="0" dirty="0" smtClean="0">
                <a:ln>
                  <a:noFill/>
                </a:ln>
                <a:solidFill>
                  <a:schemeClr val="tx1"/>
                </a:solidFill>
                <a:effectLst/>
                <a:uLnTx/>
                <a:uFillTx/>
                <a:latin typeface="Arial" pitchFamily="34" charset="0"/>
                <a:cs typeface="Arial" pitchFamily="34" charset="0"/>
              </a:rPr>
              <a:t>projects</a:t>
            </a:r>
            <a:endParaRPr kumimoji="0" lang="en-US" sz="24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pic>
        <p:nvPicPr>
          <p:cNvPr id="19" name="Picture 18" descr="CloudBuildings.jpg"/>
          <p:cNvPicPr>
            <a:picLocks noChangeAspect="1"/>
          </p:cNvPicPr>
          <p:nvPr/>
        </p:nvPicPr>
        <p:blipFill>
          <a:blip r:embed="rId3"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descr="SunthroughClouds.jpg"/>
          <p:cNvPicPr>
            <a:picLocks noChangeAspect="1"/>
          </p:cNvPicPr>
          <p:nvPr/>
        </p:nvPicPr>
        <p:blipFill>
          <a:blip r:embed="rId4" cstate="print"/>
          <a:stretch>
            <a:fillRect/>
          </a:stretch>
        </p:blipFill>
        <p:spPr>
          <a:xfrm>
            <a:off x="3510771"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descr="AsiaAtHome.jpg"/>
          <p:cNvPicPr>
            <a:picLocks noChangeAspect="1"/>
          </p:cNvPicPr>
          <p:nvPr/>
        </p:nvPicPr>
        <p:blipFill>
          <a:blip r:embed="rId5"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descr="LittleFeet.jpg"/>
          <p:cNvPicPr>
            <a:picLocks noChangeAspect="1"/>
          </p:cNvPicPr>
          <p:nvPr/>
        </p:nvPicPr>
        <p:blipFill>
          <a:blip r:embed="rId6" cstate="print"/>
          <a:stretch>
            <a:fillRect/>
          </a:stretch>
        </p:blipFill>
        <p:spPr>
          <a:xfrm>
            <a:off x="3510771"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3" name="Picture 22" descr="NewInstruments.jpg"/>
          <p:cNvPicPr>
            <a:picLocks noChangeAspect="1"/>
          </p:cNvPicPr>
          <p:nvPr/>
        </p:nvPicPr>
        <p:blipFill>
          <a:blip r:embed="rId7"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4" name="Picture 23" descr="SimulationsGalaxies.jpg"/>
          <p:cNvPicPr>
            <a:picLocks noChangeAspect="1"/>
          </p:cNvPicPr>
          <p:nvPr/>
        </p:nvPicPr>
        <p:blipFill>
          <a:blip r:embed="rId8" cstate="print"/>
          <a:stretch>
            <a:fillRect/>
          </a:stretch>
        </p:blipFill>
        <p:spPr>
          <a:xfrm>
            <a:off x="3510770"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5" name="Picture 24" descr="KM3NeT.jpg"/>
          <p:cNvPicPr>
            <a:picLocks noChangeAspect="1"/>
          </p:cNvPicPr>
          <p:nvPr/>
        </p:nvPicPr>
        <p:blipFill>
          <a:blip r:embed="rId9" cstate="print"/>
          <a:stretch>
            <a:fillRect/>
          </a:stretch>
        </p:blipFill>
        <p:spPr>
          <a:xfrm>
            <a:off x="5295079" y="135877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6" name="Picture 25" descr="VPH.jpg"/>
          <p:cNvPicPr>
            <a:picLocks noChangeAspect="1"/>
          </p:cNvPicPr>
          <p:nvPr/>
        </p:nvPicPr>
        <p:blipFill>
          <a:blip r:embed="rId10" cstate="print"/>
          <a:stretch>
            <a:fillRect/>
          </a:stretch>
        </p:blipFill>
        <p:spPr>
          <a:xfrm>
            <a:off x="3510769" y="2708921"/>
            <a:ext cx="3568615" cy="367758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9"/>
                                        </p:tgtEl>
                                      </p:cBhvr>
                                      <p:by x="20000" y="20000"/>
                                    </p:animScale>
                                  </p:childTnLst>
                                </p:cTn>
                              </p:par>
                              <p:par>
                                <p:cTn id="15" presetID="0" presetClass="path" presetSubtype="0" accel="50000" decel="50000" fill="hold" nodeType="withEffect">
                                  <p:stCondLst>
                                    <p:cond delay="0"/>
                                  </p:stCondLst>
                                  <p:childTnLst>
                                    <p:animMotion origin="layout" path="M -0.02795 -0.1125 L -0.58906 -0.15186 " pathEditMode="relative" rAng="0" ptsTypes="AA">
                                      <p:cBhvr>
                                        <p:cTn id="16" dur="2000" fill="hold"/>
                                        <p:tgtEl>
                                          <p:spTgt spid="19"/>
                                        </p:tgtEl>
                                        <p:attrNameLst>
                                          <p:attrName>ppt_x</p:attrName>
                                          <p:attrName>ppt_y</p:attrName>
                                        </p:attrNameLst>
                                      </p:cBhvr>
                                      <p:rCtr x="-28100" y="-2000"/>
                                    </p:animMotion>
                                  </p:childTnLst>
                                </p:cTn>
                              </p:par>
                              <p:par>
                                <p:cTn id="17" presetID="6" presetClass="emph" presetSubtype="0" fill="hold" nodeType="withEffect">
                                  <p:stCondLst>
                                    <p:cond delay="0"/>
                                  </p:stCondLst>
                                  <p:childTnLst>
                                    <p:animScale>
                                      <p:cBhvr>
                                        <p:cTn id="18" dur="2000" fill="hold"/>
                                        <p:tgtEl>
                                          <p:spTgt spid="20"/>
                                        </p:tgtEl>
                                      </p:cBhvr>
                                      <p:by x="20000" y="20000"/>
                                    </p:animScale>
                                  </p:childTnLst>
                                </p:cTn>
                              </p:par>
                              <p:par>
                                <p:cTn id="19" presetID="0" presetClass="path" presetSubtype="0" accel="50000" decel="50000" fill="hold" nodeType="withEffect">
                                  <p:stCondLst>
                                    <p:cond delay="0"/>
                                  </p:stCondLst>
                                  <p:childTnLst>
                                    <p:animMotion origin="layout" path="M -0.07899 -0.0449 L -0.47274 -0.34676 " pathEditMode="relative" rAng="0" ptsTypes="AA">
                                      <p:cBhvr>
                                        <p:cTn id="20" dur="2000" fill="hold"/>
                                        <p:tgtEl>
                                          <p:spTgt spid="20"/>
                                        </p:tgtEl>
                                        <p:attrNameLst>
                                          <p:attrName>ppt_x</p:attrName>
                                          <p:attrName>ppt_y</p:attrName>
                                        </p:attrNameLst>
                                      </p:cBhvr>
                                      <p:rCtr x="-19700" y="-151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1"/>
                                        </p:tgtEl>
                                      </p:cBhvr>
                                      <p:by x="20000" y="20000"/>
                                    </p:animScale>
                                  </p:childTnLst>
                                </p:cTn>
                              </p:par>
                              <p:par>
                                <p:cTn id="33" presetID="0" presetClass="path" presetSubtype="0" accel="50000" decel="50000" fill="hold" nodeType="withEffect">
                                  <p:stCondLst>
                                    <p:cond delay="0"/>
                                  </p:stCondLst>
                                  <p:childTnLst>
                                    <p:animMotion origin="layout" path="M 0.01129 -0.06644 L -0.5842 0.05162 " pathEditMode="relative" rAng="0" ptsTypes="AA">
                                      <p:cBhvr>
                                        <p:cTn id="34" dur="2000" fill="hold"/>
                                        <p:tgtEl>
                                          <p:spTgt spid="21"/>
                                        </p:tgtEl>
                                        <p:attrNameLst>
                                          <p:attrName>ppt_x</p:attrName>
                                          <p:attrName>ppt_y</p:attrName>
                                        </p:attrNameLst>
                                      </p:cBhvr>
                                      <p:rCtr x="-29800" y="5900"/>
                                    </p:animMotion>
                                  </p:childTnLst>
                                </p:cTn>
                              </p:par>
                              <p:par>
                                <p:cTn id="35" presetID="6" presetClass="emph" presetSubtype="0" fill="hold" nodeType="withEffect">
                                  <p:stCondLst>
                                    <p:cond delay="0"/>
                                  </p:stCondLst>
                                  <p:childTnLst>
                                    <p:animScale>
                                      <p:cBhvr>
                                        <p:cTn id="36" dur="2000" fill="hold"/>
                                        <p:tgtEl>
                                          <p:spTgt spid="22"/>
                                        </p:tgtEl>
                                      </p:cBhvr>
                                      <p:by x="20000" y="20000"/>
                                    </p:animScale>
                                  </p:childTnLst>
                                </p:cTn>
                              </p:par>
                              <p:par>
                                <p:cTn id="37" presetID="0" presetClass="path" presetSubtype="0" accel="50000" decel="50000" fill="hold" nodeType="withEffect">
                                  <p:stCondLst>
                                    <p:cond delay="0"/>
                                  </p:stCondLst>
                                  <p:childTnLst>
                                    <p:animMotion origin="layout" path="M 0.03907 -0.0449 L -0.46788 -0.14328 " pathEditMode="relative" rAng="0" ptsTypes="AA">
                                      <p:cBhvr>
                                        <p:cTn id="38" dur="2000" fill="hold"/>
                                        <p:tgtEl>
                                          <p:spTgt spid="22"/>
                                        </p:tgtEl>
                                        <p:attrNameLst>
                                          <p:attrName>ppt_x</p:attrName>
                                          <p:attrName>ppt_y</p:attrName>
                                        </p:attrNameLst>
                                      </p:cBhvr>
                                      <p:rCtr x="-25300" y="-49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3"/>
                                        </p:tgtEl>
                                      </p:cBhvr>
                                      <p:by x="20000" y="20000"/>
                                    </p:animScale>
                                  </p:childTnLst>
                                </p:cTn>
                              </p:par>
                              <p:par>
                                <p:cTn id="51" presetID="6" presetClass="emph" presetSubtype="0" fill="hold" nodeType="withEffect">
                                  <p:stCondLst>
                                    <p:cond delay="0"/>
                                  </p:stCondLst>
                                  <p:childTnLst>
                                    <p:animScale>
                                      <p:cBhvr>
                                        <p:cTn id="52" dur="2000" fill="hold"/>
                                        <p:tgtEl>
                                          <p:spTgt spid="24"/>
                                        </p:tgtEl>
                                      </p:cBhvr>
                                      <p:by x="20000" y="20000"/>
                                    </p:animScale>
                                  </p:childTnLst>
                                </p:cTn>
                              </p:par>
                              <p:par>
                                <p:cTn id="53" presetID="0" presetClass="path" presetSubtype="0" accel="50000" decel="50000" fill="hold" nodeType="withEffect">
                                  <p:stCondLst>
                                    <p:cond delay="0"/>
                                  </p:stCondLst>
                                  <p:childTnLst>
                                    <p:animMotion origin="layout" path="M -1.94444E-6 4.44444E-6 L -0.5842 0.26157 " pathEditMode="relative" rAng="0" ptsTypes="AA">
                                      <p:cBhvr>
                                        <p:cTn id="54" dur="2000" fill="hold"/>
                                        <p:tgtEl>
                                          <p:spTgt spid="23"/>
                                        </p:tgtEl>
                                        <p:attrNameLst>
                                          <p:attrName>ppt_x</p:attrName>
                                          <p:attrName>ppt_y</p:attrName>
                                        </p:attrNameLst>
                                      </p:cBhvr>
                                      <p:rCtr x="-29200" y="13100"/>
                                    </p:animMotion>
                                  </p:childTnLst>
                                </p:cTn>
                              </p:par>
                              <p:par>
                                <p:cTn id="55" presetID="0" presetClass="path" presetSubtype="0" accel="50000" decel="50000" fill="hold" nodeType="withEffect">
                                  <p:stCondLst>
                                    <p:cond delay="0"/>
                                  </p:stCondLst>
                                  <p:childTnLst>
                                    <p:animMotion origin="layout" path="M -3.05556E-6 -0.00555 L -0.46788 0.06667 " pathEditMode="relative" rAng="0" ptsTypes="AA">
                                      <p:cBhvr>
                                        <p:cTn id="56" dur="2000" fill="hold"/>
                                        <p:tgtEl>
                                          <p:spTgt spid="24"/>
                                        </p:tgtEl>
                                        <p:attrNameLst>
                                          <p:attrName>ppt_x</p:attrName>
                                          <p:attrName>ppt_y</p:attrName>
                                        </p:attrNameLst>
                                      </p:cBhvr>
                                      <p:rCtr x="-23400" y="360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0" y="0"/>
            <a:ext cx="8229600" cy="818710"/>
          </a:xfrm>
        </p:spPr>
        <p:txBody>
          <a:bodyPr/>
          <a:lstStyle/>
          <a:p>
            <a:r>
              <a:rPr lang="en-US" sz="3600" b="1" dirty="0" smtClean="0"/>
              <a:t>Metrics &amp; analysis</a:t>
            </a:r>
            <a:endParaRPr lang="en-US" sz="3600" b="1" dirty="0"/>
          </a:p>
        </p:txBody>
      </p:sp>
      <p:sp>
        <p:nvSpPr>
          <p:cNvPr id="4" name="Content Placeholder 3"/>
          <p:cNvSpPr>
            <a:spLocks noGrp="1"/>
          </p:cNvSpPr>
          <p:nvPr>
            <p:ph sz="half" idx="2"/>
          </p:nvPr>
        </p:nvSpPr>
        <p:spPr>
          <a:xfrm>
            <a:off x="457199" y="1718810"/>
            <a:ext cx="8390275" cy="4407353"/>
          </a:xfrm>
        </p:spPr>
        <p:txBody>
          <a:bodyPr/>
          <a:lstStyle/>
          <a:p>
            <a:r>
              <a:rPr lang="en-US" dirty="0" smtClean="0"/>
              <a:t>Newsletter subscriber numbers, some indication of how these subscribers interact with the newsletter.</a:t>
            </a:r>
          </a:p>
          <a:p>
            <a:endParaRPr lang="en-US" dirty="0" smtClean="0"/>
          </a:p>
          <a:p>
            <a:r>
              <a:rPr lang="en-US" dirty="0" smtClean="0"/>
              <a:t>Readers’ survey, conducted annually.</a:t>
            </a:r>
          </a:p>
          <a:p>
            <a:endParaRPr lang="en-US" dirty="0" smtClean="0"/>
          </a:p>
          <a:p>
            <a:r>
              <a:rPr lang="en-US" dirty="0" smtClean="0"/>
              <a:t>Website statistics from Google Analytics.</a:t>
            </a:r>
          </a:p>
          <a:p>
            <a:endParaRPr lang="en-US" dirty="0" smtClean="0"/>
          </a:p>
          <a:p>
            <a:r>
              <a:rPr lang="en-US" dirty="0" smtClean="0"/>
              <a:t>Social media interactions.</a:t>
            </a:r>
          </a:p>
          <a:p>
            <a:endParaRPr lang="en-US" dirty="0"/>
          </a:p>
        </p:txBody>
      </p:sp>
      <p:sp>
        <p:nvSpPr>
          <p:cNvPr id="3" name="Footer Placeholder 2"/>
          <p:cNvSpPr>
            <a:spLocks noGrp="1"/>
          </p:cNvSpPr>
          <p:nvPr>
            <p:ph type="ftr" sz="quarter" idx="11"/>
          </p:nvPr>
        </p:nvSpPr>
        <p:spPr>
          <a:xfrm>
            <a:off x="3124200" y="6619875"/>
            <a:ext cx="2895600" cy="476250"/>
          </a:xfrm>
        </p:spPr>
        <p:txBody>
          <a:bodyPr/>
          <a:lstStyle/>
          <a:p>
            <a:pPr>
              <a:defRPr/>
            </a:pPr>
            <a:r>
              <a:rPr lang="en-GB" sz="1200" b="1" dirty="0" smtClean="0">
                <a:solidFill>
                  <a:schemeClr val="bg1"/>
                </a:solidFill>
              </a:rPr>
              <a:t>PY1 Review, 8 Nov 2011</a:t>
            </a:r>
            <a:endParaRPr lang="en-US" sz="1200" b="1" dirty="0">
              <a:solidFill>
                <a:schemeClr val="bg1"/>
              </a:solidFill>
            </a:endParaRPr>
          </a:p>
        </p:txBody>
      </p:sp>
      <p:sp>
        <p:nvSpPr>
          <p:cNvPr id="5" name="Slide Number Placeholder 4"/>
          <p:cNvSpPr>
            <a:spLocks noGrp="1"/>
          </p:cNvSpPr>
          <p:nvPr>
            <p:ph type="sldNum" sz="quarter" idx="12"/>
          </p:nvPr>
        </p:nvSpPr>
        <p:spPr>
          <a:xfrm>
            <a:off x="7010400" y="6619875"/>
            <a:ext cx="2133600" cy="476250"/>
          </a:xfrm>
        </p:spPr>
        <p:txBody>
          <a:bodyPr/>
          <a:lstStyle/>
          <a:p>
            <a:pPr>
              <a:defRPr/>
            </a:pPr>
            <a:fld id="{8B54B761-084D-4DCC-B215-317297BF97FF}" type="slidenum">
              <a:rPr lang="en-US" sz="1200" b="1" smtClean="0">
                <a:solidFill>
                  <a:schemeClr val="bg1"/>
                </a:solidFill>
              </a:rPr>
              <a:pPr>
                <a:defRPr/>
              </a:pPr>
              <a:t>14</a:t>
            </a:fld>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638"/>
            <a:ext cx="8229600" cy="843077"/>
          </a:xfrm>
        </p:spPr>
        <p:txBody>
          <a:bodyPr/>
          <a:lstStyle/>
          <a:p>
            <a:r>
              <a:rPr lang="en-US" sz="3600" b="1" dirty="0" smtClean="0"/>
              <a:t>Subscribers</a:t>
            </a:r>
            <a:endParaRPr lang="en-US" sz="3600" b="1" dirty="0"/>
          </a:p>
        </p:txBody>
      </p:sp>
      <p:sp>
        <p:nvSpPr>
          <p:cNvPr id="3" name="Content Placeholder 2"/>
          <p:cNvSpPr>
            <a:spLocks noGrp="1"/>
          </p:cNvSpPr>
          <p:nvPr>
            <p:ph idx="1"/>
          </p:nvPr>
        </p:nvSpPr>
        <p:spPr>
          <a:xfrm>
            <a:off x="1981200" y="1524000"/>
            <a:ext cx="2819400" cy="533400"/>
          </a:xfrm>
        </p:spPr>
        <p:txBody>
          <a:bodyPr/>
          <a:lstStyle/>
          <a:p>
            <a:pPr>
              <a:buNone/>
            </a:pPr>
            <a:r>
              <a:rPr lang="en-US" altLang="ja-JP" sz="1800" dirty="0" smtClean="0">
                <a:ea typeface="ＭＳ Ｐゴシック" pitchFamily="34" charset="-128"/>
              </a:rPr>
              <a:t>Newsletter subscriptions</a:t>
            </a:r>
          </a:p>
          <a:p>
            <a:pPr>
              <a:buNone/>
            </a:pPr>
            <a:endParaRPr lang="en-US" dirty="0"/>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4"/>
          </p:nvPr>
        </p:nvSpPr>
        <p:spPr/>
        <p:txBody>
          <a:bodyPr/>
          <a:lstStyle/>
          <a:p>
            <a:pPr>
              <a:defRPr/>
            </a:pPr>
            <a:fld id="{E1C54416-D04D-4302-AE4A-A0D4A40FA366}" type="slidenum">
              <a:rPr lang="en-US" smtClean="0"/>
              <a:pPr>
                <a:defRPr/>
              </a:pPr>
              <a:t>15</a:t>
            </a:fld>
            <a:endParaRPr lang="en-US"/>
          </a:p>
        </p:txBody>
      </p:sp>
      <p:sp>
        <p:nvSpPr>
          <p:cNvPr id="6" name="Content Placeholder 2"/>
          <p:cNvSpPr txBox="1">
            <a:spLocks/>
          </p:cNvSpPr>
          <p:nvPr/>
        </p:nvSpPr>
        <p:spPr bwMode="auto">
          <a:xfrm>
            <a:off x="6400800" y="23622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7,800 subscribers</a:t>
            </a:r>
            <a:endParaRPr kumimoji="0" lang="en-US" sz="32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graphicFrame>
        <p:nvGraphicFramePr>
          <p:cNvPr id="7" name="Chart 6"/>
          <p:cNvGraphicFramePr/>
          <p:nvPr/>
        </p:nvGraphicFramePr>
        <p:xfrm>
          <a:off x="228600" y="1981200"/>
          <a:ext cx="6124576"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bwMode="auto">
          <a:xfrm>
            <a:off x="6400800" y="29718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Already exceeded MS8</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(7,545 by Feb 2012)</a:t>
            </a:r>
            <a:endParaRPr kumimoji="0" lang="en-US" altLang="ja-JP" sz="32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endParaRPr>
          </a:p>
        </p:txBody>
      </p:sp>
      <p:sp>
        <p:nvSpPr>
          <p:cNvPr id="10" name="TextBox 9"/>
          <p:cNvSpPr txBox="1"/>
          <p:nvPr/>
        </p:nvSpPr>
        <p:spPr>
          <a:xfrm>
            <a:off x="6386761" y="3969060"/>
            <a:ext cx="2757240" cy="923330"/>
          </a:xfrm>
          <a:prstGeom prst="rect">
            <a:avLst/>
          </a:prstGeom>
          <a:noFill/>
        </p:spPr>
        <p:txBody>
          <a:bodyPr wrap="square" rtlCol="0">
            <a:spAutoFit/>
          </a:bodyPr>
          <a:lstStyle/>
          <a:p>
            <a:r>
              <a:rPr lang="en-US" altLang="ja-JP" sz="1800" kern="0" dirty="0">
                <a:ea typeface="ＭＳ Ｐゴシック" pitchFamily="34" charset="-128"/>
              </a:rPr>
              <a:t>Growth of subscriber numbers is slowing down</a:t>
            </a:r>
          </a:p>
          <a:p>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0440" y="20638"/>
            <a:ext cx="8229600" cy="843077"/>
          </a:xfrm>
        </p:spPr>
        <p:txBody>
          <a:bodyPr/>
          <a:lstStyle/>
          <a:p>
            <a:r>
              <a:rPr lang="en-US" sz="3600" b="1" dirty="0" smtClean="0"/>
              <a:t>Readers’ survey</a:t>
            </a:r>
            <a:endParaRPr lang="en-US" sz="3600" b="1" dirty="0"/>
          </a:p>
        </p:txBody>
      </p:sp>
      <p:sp>
        <p:nvSpPr>
          <p:cNvPr id="3" name="Content Placeholder 2"/>
          <p:cNvSpPr>
            <a:spLocks noGrp="1"/>
          </p:cNvSpPr>
          <p:nvPr>
            <p:ph idx="1"/>
          </p:nvPr>
        </p:nvSpPr>
        <p:spPr>
          <a:noFill/>
        </p:spPr>
        <p:txBody>
          <a:bodyPr>
            <a:normAutofit lnSpcReduction="10000"/>
          </a:bodyPr>
          <a:lstStyle/>
          <a:p>
            <a:r>
              <a:rPr lang="en-US" sz="1800" dirty="0" smtClean="0"/>
              <a:t>In July 2011, </a:t>
            </a:r>
            <a:r>
              <a:rPr lang="en-US" sz="1800" dirty="0" err="1" smtClean="0"/>
              <a:t>iSGTW</a:t>
            </a:r>
            <a:r>
              <a:rPr lang="en-US" sz="1800" dirty="0" smtClean="0"/>
              <a:t> conducted a readers’ survey in which </a:t>
            </a:r>
            <a:r>
              <a:rPr lang="en-GB" sz="1800" dirty="0" smtClean="0"/>
              <a:t>137 readers, 1.7% of our readership, filled in a multiple choice survey and provided comments. </a:t>
            </a:r>
          </a:p>
          <a:p>
            <a:endParaRPr lang="en-GB" sz="1800" dirty="0" smtClean="0"/>
          </a:p>
          <a:p>
            <a:r>
              <a:rPr lang="en-GB" sz="1800" dirty="0" smtClean="0"/>
              <a:t>This number was much lower than usual, at least partly due to the timing of the survey during summer holidays in Europe and the US. However, the cross-section of our readership was similar to previous years.</a:t>
            </a:r>
          </a:p>
          <a:p>
            <a:endParaRPr lang="en-GB" sz="1800" dirty="0" smtClean="0"/>
          </a:p>
          <a:p>
            <a:r>
              <a:rPr lang="en-GB" sz="1800" dirty="0" smtClean="0"/>
              <a:t>We asked readers for their age, profession, gender, interests and what they liked about </a:t>
            </a:r>
            <a:r>
              <a:rPr lang="en-GB" sz="1800" dirty="0" err="1" smtClean="0"/>
              <a:t>iSGTW</a:t>
            </a:r>
            <a:r>
              <a:rPr lang="en-GB" sz="1800" dirty="0" smtClean="0"/>
              <a:t>.</a:t>
            </a:r>
          </a:p>
          <a:p>
            <a:endParaRPr lang="en-GB" sz="1800" dirty="0" smtClean="0"/>
          </a:p>
          <a:p>
            <a:r>
              <a:rPr lang="en-GB" sz="1800" dirty="0" smtClean="0"/>
              <a:t>The most common reader is male, is a scientist or IT professional, involved in an e-infrastructure project as a user or an administrator/staff and is between the ages of 31 and 40. They are most interested in physics and astronomy, as well as future computing technology.</a:t>
            </a:r>
          </a:p>
          <a:p>
            <a:endParaRPr lang="en-GB" sz="1800" dirty="0" smtClean="0"/>
          </a:p>
          <a:p>
            <a:endParaRPr lang="en-GB" sz="1800" dirty="0" smtClean="0"/>
          </a:p>
          <a:p>
            <a:endParaRPr lang="en-GB" sz="1800" dirty="0" smtClean="0"/>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05" y="7938"/>
            <a:ext cx="8229600" cy="855777"/>
          </a:xfrm>
        </p:spPr>
        <p:txBody>
          <a:bodyPr/>
          <a:lstStyle/>
          <a:p>
            <a:r>
              <a:rPr lang="en-US" sz="3600" b="1" dirty="0" smtClean="0"/>
              <a:t>Readers’ survey</a:t>
            </a:r>
            <a:endParaRPr lang="en-US" sz="3600" b="1" dirty="0"/>
          </a:p>
        </p:txBody>
      </p:sp>
      <p:sp>
        <p:nvSpPr>
          <p:cNvPr id="3" name="Content Placeholder 2"/>
          <p:cNvSpPr>
            <a:spLocks noGrp="1"/>
          </p:cNvSpPr>
          <p:nvPr>
            <p:ph idx="1"/>
          </p:nvPr>
        </p:nvSpPr>
        <p:spPr/>
        <p:txBody>
          <a:bodyPr/>
          <a:lstStyle/>
          <a:p>
            <a:r>
              <a:rPr lang="en-GB" sz="1800" dirty="0" smtClean="0"/>
              <a:t>There were two key points we wanted to ask our readers about this year: </a:t>
            </a:r>
            <a:endParaRPr lang="en-GB" sz="1800" dirty="0" smtClean="0"/>
          </a:p>
          <a:p>
            <a:pPr lvl="1"/>
            <a:r>
              <a:rPr lang="en-GB" sz="1800" dirty="0" smtClean="0"/>
              <a:t>whether </a:t>
            </a:r>
            <a:r>
              <a:rPr lang="en-GB" sz="1800" dirty="0" smtClean="0"/>
              <a:t>the expansion of our coverage corresponded to our </a:t>
            </a:r>
            <a:r>
              <a:rPr lang="en-GB" sz="1800" dirty="0" smtClean="0"/>
              <a:t>audience,</a:t>
            </a:r>
          </a:p>
          <a:p>
            <a:pPr lvl="1"/>
            <a:r>
              <a:rPr lang="en-GB" sz="1800" dirty="0" smtClean="0"/>
              <a:t>whether </a:t>
            </a:r>
            <a:r>
              <a:rPr lang="en-GB" sz="1800" dirty="0" smtClean="0"/>
              <a:t>our readers were happy with the new look of the website.</a:t>
            </a:r>
          </a:p>
          <a:p>
            <a:endParaRPr lang="en-GB" sz="1800" dirty="0" smtClean="0"/>
          </a:p>
          <a:p>
            <a:r>
              <a:rPr lang="en-GB" sz="1800" dirty="0" smtClean="0"/>
              <a:t>Expanded coverage: 54% of our readers said they were involved with grids, but our readers are also involved in all other distributed computing in large percentages, including clusters (47%), clouds (42%), HPC (44%) and volunteer computing (31%).</a:t>
            </a:r>
          </a:p>
          <a:p>
            <a:endParaRPr lang="en-GB" sz="1800" dirty="0" smtClean="0"/>
          </a:p>
          <a:p>
            <a:r>
              <a:rPr lang="en-GB" sz="1800" dirty="0" smtClean="0"/>
              <a:t>New website: 73% of respondents saying they liked the new look and 77% said they found it easy to navigate. However, only 41% of respondents agreed with the statement “I know that I can use </a:t>
            </a:r>
            <a:r>
              <a:rPr lang="en-GB" sz="1800" dirty="0" err="1" smtClean="0"/>
              <a:t>iSGTW</a:t>
            </a:r>
            <a:r>
              <a:rPr lang="en-GB" sz="1800" dirty="0" smtClean="0"/>
              <a:t> to post jobs, events and announcements” with 25% disagreeing and 28% unsure. </a:t>
            </a:r>
            <a:endParaRPr lang="en-US" sz="1800" dirty="0" smtClean="0"/>
          </a:p>
          <a:p>
            <a:endParaRPr lang="en-US" sz="1800" dirty="0"/>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0205" y="0"/>
            <a:ext cx="8229600" cy="863715"/>
          </a:xfrm>
        </p:spPr>
        <p:txBody>
          <a:bodyPr/>
          <a:lstStyle/>
          <a:p>
            <a:r>
              <a:rPr lang="en-US" sz="3600" b="1" dirty="0" smtClean="0"/>
              <a:t>Social media</a:t>
            </a:r>
            <a:endParaRPr lang="en-US" sz="3600" b="1" dirty="0"/>
          </a:p>
        </p:txBody>
      </p:sp>
      <p:sp>
        <p:nvSpPr>
          <p:cNvPr id="3" name="Content Placeholder 2"/>
          <p:cNvSpPr>
            <a:spLocks noGrp="1"/>
          </p:cNvSpPr>
          <p:nvPr>
            <p:ph idx="1"/>
          </p:nvPr>
        </p:nvSpPr>
        <p:spPr>
          <a:xfrm>
            <a:off x="472235" y="1088740"/>
            <a:ext cx="8229600" cy="4799130"/>
          </a:xfrm>
          <a:noFill/>
        </p:spPr>
        <p:txBody>
          <a:bodyPr/>
          <a:lstStyle/>
          <a:p>
            <a:pPr eaLnBrk="1" hangingPunct="1">
              <a:lnSpc>
                <a:spcPct val="90000"/>
              </a:lnSpc>
            </a:pPr>
            <a:r>
              <a:rPr lang="en-US" altLang="ja-JP" sz="1800" dirty="0" smtClean="0">
                <a:ea typeface="ＭＳ Ｐゴシック" pitchFamily="34" charset="-128"/>
              </a:rPr>
              <a:t>In May 2011, we started a more aggressive campaign to promote </a:t>
            </a:r>
            <a:r>
              <a:rPr lang="en-US" altLang="ja-JP" sz="1800" dirty="0" err="1" smtClean="0">
                <a:ea typeface="ＭＳ Ｐゴシック" pitchFamily="34" charset="-128"/>
              </a:rPr>
              <a:t>iSGTW</a:t>
            </a:r>
            <a:r>
              <a:rPr lang="en-US" altLang="ja-JP" sz="1800" dirty="0" smtClean="0">
                <a:ea typeface="ＭＳ Ｐゴシック" pitchFamily="34" charset="-128"/>
              </a:rPr>
              <a:t> through branded social media and news aggregators.</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Twitter: increase from 80 to 500 followers, including </a:t>
            </a:r>
            <a:r>
              <a:rPr lang="en-US" altLang="ja-JP" sz="1800" dirty="0" smtClean="0">
                <a:ea typeface="ＭＳ Ｐゴシック" pitchFamily="34" charset="-128"/>
                <a:sym typeface="Wingdings" pitchFamily="2" charset="2"/>
              </a:rPr>
              <a:t>prominent </a:t>
            </a:r>
            <a:r>
              <a:rPr lang="en-US" altLang="ja-JP" sz="1800" dirty="0" err="1" smtClean="0">
                <a:ea typeface="ＭＳ Ｐゴシック" pitchFamily="34" charset="-128"/>
                <a:sym typeface="Wingdings" pitchFamily="2" charset="2"/>
              </a:rPr>
              <a:t>organisations</a:t>
            </a:r>
            <a:r>
              <a:rPr lang="en-US" altLang="ja-JP" sz="1800" dirty="0" smtClean="0">
                <a:ea typeface="ＭＳ Ｐゴシック" pitchFamily="34" charset="-128"/>
                <a:sym typeface="Wingdings" pitchFamily="2" charset="2"/>
              </a:rPr>
              <a:t> such as @CERN (371,000 followers) and @</a:t>
            </a:r>
            <a:r>
              <a:rPr lang="en-US" altLang="ja-JP" sz="1800" dirty="0" err="1" smtClean="0">
                <a:ea typeface="ＭＳ Ｐゴシック" pitchFamily="34" charset="-128"/>
                <a:sym typeface="Wingdings" pitchFamily="2" charset="2"/>
              </a:rPr>
              <a:t>NatureNews</a:t>
            </a:r>
            <a:r>
              <a:rPr lang="en-US" altLang="ja-JP" sz="1800" dirty="0" smtClean="0">
                <a:ea typeface="ＭＳ Ｐゴシック" pitchFamily="34" charset="-128"/>
                <a:sym typeface="Wingdings" pitchFamily="2" charset="2"/>
              </a:rPr>
              <a:t> (255,000 followers).</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Facebook: increase from 130 to 500 followers, with at this stage only basic interaction.</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42,000 visitors arrived at </a:t>
            </a:r>
            <a:r>
              <a:rPr lang="en-US" altLang="ja-JP" sz="1800" dirty="0" err="1" smtClean="0">
                <a:ea typeface="ＭＳ Ｐゴシック" pitchFamily="34" charset="-128"/>
              </a:rPr>
              <a:t>iSGTW</a:t>
            </a:r>
            <a:r>
              <a:rPr lang="en-US" altLang="ja-JP" sz="1800" dirty="0" smtClean="0">
                <a:ea typeface="ＭＳ Ｐゴシック" pitchFamily="34" charset="-128"/>
              </a:rPr>
              <a:t> site traffic between May and September (source: Google analytics) from referral sites such as </a:t>
            </a:r>
            <a:r>
              <a:rPr lang="en-US" altLang="ja-JP" sz="1800" dirty="0" err="1" smtClean="0">
                <a:ea typeface="ＭＳ Ｐゴシック" pitchFamily="34" charset="-128"/>
              </a:rPr>
              <a:t>Stumbleupon</a:t>
            </a:r>
            <a:r>
              <a:rPr lang="en-US" altLang="ja-JP" sz="1800" dirty="0" smtClean="0">
                <a:ea typeface="ＭＳ Ｐゴシック" pitchFamily="34" charset="-128"/>
              </a:rPr>
              <a:t>, Twitter, </a:t>
            </a:r>
            <a:r>
              <a:rPr lang="en-US" altLang="ja-JP" sz="1800" dirty="0" err="1" smtClean="0">
                <a:ea typeface="ＭＳ Ｐゴシック" pitchFamily="34" charset="-128"/>
              </a:rPr>
              <a:t>Facebook</a:t>
            </a:r>
            <a:r>
              <a:rPr lang="en-US" altLang="ja-JP" sz="1800" dirty="0" smtClean="0">
                <a:ea typeface="ＭＳ Ｐゴシック" pitchFamily="34" charset="-128"/>
              </a:rPr>
              <a:t>, </a:t>
            </a:r>
            <a:r>
              <a:rPr lang="en-US" altLang="ja-JP" sz="1800" dirty="0" err="1" smtClean="0">
                <a:ea typeface="ＭＳ Ｐゴシック" pitchFamily="34" charset="-128"/>
              </a:rPr>
              <a:t>Reddit</a:t>
            </a:r>
            <a:r>
              <a:rPr lang="en-US" altLang="ja-JP" sz="1800" dirty="0" smtClean="0">
                <a:ea typeface="ＭＳ Ｐゴシック" pitchFamily="34" charset="-128"/>
              </a:rPr>
              <a:t> and Slashdot. Increased from 32,000 in 2010.</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We continue to monitor the impact of these strategies in attracting our target audiences and promoting </a:t>
            </a:r>
            <a:r>
              <a:rPr lang="en-US" altLang="ja-JP" sz="1800" dirty="0" err="1" smtClean="0">
                <a:ea typeface="ＭＳ Ｐゴシック" pitchFamily="34" charset="-128"/>
              </a:rPr>
              <a:t>iSGTW</a:t>
            </a:r>
            <a:r>
              <a:rPr lang="en-US" altLang="ja-JP" sz="1800" dirty="0" smtClean="0">
                <a:ea typeface="ＭＳ Ｐゴシック" pitchFamily="34" charset="-128"/>
              </a:rPr>
              <a:t>. From year 2, we will record social media metrics in our reporting.</a:t>
            </a:r>
          </a:p>
          <a:p>
            <a:pPr eaLnBrk="1" hangingPunct="1">
              <a:lnSpc>
                <a:spcPct val="90000"/>
              </a:lnSpc>
            </a:pPr>
            <a:endParaRPr lang="en-US" altLang="ja-JP" sz="1800" dirty="0" smtClean="0">
              <a:ea typeface="ＭＳ Ｐゴシック" pitchFamily="34" charset="-128"/>
            </a:endParaRPr>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US" sz="3600" b="1" dirty="0" smtClean="0"/>
              <a:t>Conference posters</a:t>
            </a:r>
            <a:endParaRPr lang="en-US" sz="3600" b="1" dirty="0"/>
          </a:p>
        </p:txBody>
      </p:sp>
      <p:pic>
        <p:nvPicPr>
          <p:cNvPr id="4" name="Content Placeholder 3" descr="Posters1.jpg"/>
          <p:cNvPicPr>
            <a:picLocks noGrp="1" noChangeAspect="1"/>
          </p:cNvPicPr>
          <p:nvPr>
            <p:ph idx="1"/>
          </p:nvPr>
        </p:nvPicPr>
        <p:blipFill>
          <a:blip r:embed="rId3" cstate="print"/>
          <a:stretch>
            <a:fillRect/>
          </a:stretch>
        </p:blipFill>
        <p:spPr>
          <a:xfrm>
            <a:off x="983742" y="1447800"/>
            <a:ext cx="7349490" cy="4827251"/>
          </a:xfrm>
        </p:spPr>
      </p:pic>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780610"/>
          </a:xfrm>
        </p:spPr>
        <p:txBody>
          <a:bodyPr/>
          <a:lstStyle/>
          <a:p>
            <a:r>
              <a:rPr lang="en-GB" sz="3600" b="1" dirty="0" smtClean="0"/>
              <a:t>WP3 Overview</a:t>
            </a:r>
            <a:endParaRPr lang="en-GB" sz="3600" b="1" dirty="0"/>
          </a:p>
        </p:txBody>
      </p:sp>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4"/>
          </p:nvPr>
        </p:nvSpPr>
        <p:spPr/>
        <p:txBody>
          <a:bodyPr/>
          <a:lstStyle/>
          <a:p>
            <a:pPr>
              <a:defRPr/>
            </a:pPr>
            <a:fld id="{E1C54416-D04D-4302-AE4A-A0D4A40FA366}" type="slidenum">
              <a:rPr lang="en-US" smtClean="0"/>
              <a:pPr>
                <a:defRPr/>
              </a:pPr>
              <a:t>2</a:t>
            </a:fld>
            <a:endParaRPr lang="en-US"/>
          </a:p>
        </p:txBody>
      </p:sp>
      <p:sp>
        <p:nvSpPr>
          <p:cNvPr id="5" name="TextBox 4"/>
          <p:cNvSpPr txBox="1"/>
          <p:nvPr/>
        </p:nvSpPr>
        <p:spPr>
          <a:xfrm>
            <a:off x="345377" y="1503275"/>
            <a:ext cx="3240360" cy="923330"/>
          </a:xfrm>
          <a:prstGeom prst="rect">
            <a:avLst/>
          </a:prstGeom>
          <a:noFill/>
        </p:spPr>
        <p:txBody>
          <a:bodyPr wrap="square" rtlCol="0">
            <a:spAutoFit/>
          </a:bodyPr>
          <a:lstStyle/>
          <a:p>
            <a:r>
              <a:rPr lang="en-GB" sz="1800" b="1" dirty="0" smtClean="0"/>
              <a:t>3 Beneficiaries</a:t>
            </a:r>
          </a:p>
          <a:p>
            <a:r>
              <a:rPr lang="en-GB" sz="1800" b="1" dirty="0"/>
              <a:t>5</a:t>
            </a:r>
            <a:r>
              <a:rPr lang="en-GB" sz="1800" b="1" dirty="0" smtClean="0"/>
              <a:t>2 PMs</a:t>
            </a:r>
          </a:p>
          <a:p>
            <a:r>
              <a:rPr lang="en-GB" sz="1800" b="1" dirty="0" smtClean="0"/>
              <a:t>1.6 FTEs</a:t>
            </a:r>
            <a:endParaRPr lang="en-GB" sz="1800" b="1" dirty="0"/>
          </a:p>
        </p:txBody>
      </p:sp>
      <p:sp>
        <p:nvSpPr>
          <p:cNvPr id="7" name="TextBox 6"/>
          <p:cNvSpPr txBox="1"/>
          <p:nvPr/>
        </p:nvSpPr>
        <p:spPr>
          <a:xfrm>
            <a:off x="4495800" y="3352800"/>
            <a:ext cx="4419600" cy="1815882"/>
          </a:xfrm>
          <a:prstGeom prst="rect">
            <a:avLst/>
          </a:prstGeom>
          <a:noFill/>
        </p:spPr>
        <p:txBody>
          <a:bodyPr wrap="square" rtlCol="0">
            <a:spAutoFit/>
          </a:bodyPr>
          <a:lstStyle/>
          <a:p>
            <a:r>
              <a:rPr lang="en-GB" sz="1600" b="1" dirty="0" smtClean="0"/>
              <a:t>Task 3.1 Weekly publication </a:t>
            </a:r>
            <a:br>
              <a:rPr lang="en-GB" sz="1600" b="1" dirty="0" smtClean="0"/>
            </a:br>
            <a:r>
              <a:rPr lang="en-GB" sz="1600" i="1" dirty="0" smtClean="0"/>
              <a:t>(CERN with QMUL)</a:t>
            </a:r>
          </a:p>
          <a:p>
            <a:endParaRPr lang="en-GB" sz="1600" b="1" dirty="0" smtClean="0"/>
          </a:p>
          <a:p>
            <a:endParaRPr lang="en-GB" sz="1600" b="1" dirty="0" smtClean="0"/>
          </a:p>
          <a:p>
            <a:r>
              <a:rPr lang="en-GB" sz="1600" b="1" dirty="0" smtClean="0"/>
              <a:t>Task 3.2 New media outlets </a:t>
            </a:r>
            <a:r>
              <a:rPr lang="en-GB" sz="1600" b="1" dirty="0" err="1" smtClean="0"/>
              <a:t>eg</a:t>
            </a:r>
            <a:r>
              <a:rPr lang="en-GB" sz="1600" b="1" dirty="0" smtClean="0"/>
              <a:t> Twitter, Nature Networks </a:t>
            </a:r>
            <a:br>
              <a:rPr lang="en-GB" sz="1600" b="1" dirty="0" smtClean="0"/>
            </a:br>
            <a:r>
              <a:rPr lang="en-GB" sz="1600" i="1" dirty="0" smtClean="0"/>
              <a:t>(CERN with APO and QMUL)</a:t>
            </a:r>
            <a:endParaRPr lang="en-GB" sz="1600" i="1" dirty="0"/>
          </a:p>
        </p:txBody>
      </p:sp>
      <p:graphicFrame>
        <p:nvGraphicFramePr>
          <p:cNvPr id="8" name="Table 7"/>
          <p:cNvGraphicFramePr>
            <a:graphicFrameLocks noGrp="1"/>
          </p:cNvGraphicFramePr>
          <p:nvPr>
            <p:extLst>
              <p:ext uri="{D42A27DB-BD31-4B8C-83A1-F6EECF244321}">
                <p14:modId xmlns:p14="http://schemas.microsoft.com/office/powerpoint/2010/main" val="1841976349"/>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CERN</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39</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QMUL</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b="0" i="0" u="none" strike="noStrike" dirty="0" smtClean="0">
                          <a:solidFill>
                            <a:schemeClr val="dk1"/>
                          </a:solidFill>
                          <a:effectLst/>
                          <a:latin typeface="Arial" pitchFamily="34" charset="0"/>
                          <a:cs typeface="Arial" pitchFamily="34" charset="0"/>
                        </a:rPr>
                        <a:t>8</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2267850793"/>
              </p:ext>
            </p:extLst>
          </p:nvPr>
        </p:nvGraphicFramePr>
        <p:xfrm>
          <a:off x="-228600" y="2971800"/>
          <a:ext cx="5581650" cy="36052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9028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18710"/>
          </a:xfrm>
        </p:spPr>
        <p:txBody>
          <a:bodyPr/>
          <a:lstStyle/>
          <a:p>
            <a:r>
              <a:rPr lang="en-US" sz="3600" b="1" dirty="0" smtClean="0"/>
              <a:t>Conference posters</a:t>
            </a:r>
            <a:endParaRPr lang="en-US" sz="3600" b="1" dirty="0"/>
          </a:p>
        </p:txBody>
      </p:sp>
      <p:pic>
        <p:nvPicPr>
          <p:cNvPr id="4" name="Content Placeholder 3" descr="Posters2.jpg"/>
          <p:cNvPicPr>
            <a:picLocks noGrp="1" noChangeAspect="1"/>
          </p:cNvPicPr>
          <p:nvPr>
            <p:ph idx="1"/>
          </p:nvPr>
        </p:nvPicPr>
        <p:blipFill>
          <a:blip r:embed="rId3" cstate="print"/>
          <a:stretch>
            <a:fillRect/>
          </a:stretch>
        </p:blipFill>
        <p:spPr>
          <a:xfrm>
            <a:off x="1005834" y="1432910"/>
            <a:ext cx="7299966" cy="4817043"/>
          </a:xfrm>
        </p:spPr>
      </p:pic>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4"/>
          </p:nvPr>
        </p:nvSpPr>
        <p:spPr/>
        <p:txBody>
          <a:bodyPr/>
          <a:lstStyle/>
          <a:p>
            <a:pPr>
              <a:defRPr/>
            </a:pPr>
            <a:fld id="{E1C54416-D04D-4302-AE4A-A0D4A40FA366}" type="slidenum">
              <a:rPr lang="en-US" smtClean="0"/>
              <a:pPr>
                <a:defRPr/>
              </a:pPr>
              <a:t>20</a:t>
            </a:fld>
            <a:endParaRPr lang="en-US"/>
          </a:p>
        </p:txBody>
      </p:sp>
      <p:pic>
        <p:nvPicPr>
          <p:cNvPr id="5" name="Picture 4" descr="Posters2_new.jpg"/>
          <p:cNvPicPr>
            <a:picLocks noChangeAspect="1"/>
          </p:cNvPicPr>
          <p:nvPr/>
        </p:nvPicPr>
        <p:blipFill>
          <a:blip r:embed="rId4" cstate="print"/>
          <a:stretch>
            <a:fillRect/>
          </a:stretch>
        </p:blipFill>
        <p:spPr>
          <a:xfrm>
            <a:off x="971853" y="1432909"/>
            <a:ext cx="7333947" cy="481704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235" y="0"/>
            <a:ext cx="8229600" cy="818710"/>
          </a:xfrm>
        </p:spPr>
        <p:txBody>
          <a:bodyPr/>
          <a:lstStyle/>
          <a:p>
            <a:r>
              <a:rPr lang="en-GB" sz="3600" b="1" dirty="0" smtClean="0"/>
              <a:t>WP3 Issues</a:t>
            </a:r>
            <a:endParaRPr lang="en-GB" sz="3600" b="1" dirty="0"/>
          </a:p>
        </p:txBody>
      </p:sp>
      <p:sp>
        <p:nvSpPr>
          <p:cNvPr id="3" name="Content Placeholder 2"/>
          <p:cNvSpPr>
            <a:spLocks noGrp="1"/>
          </p:cNvSpPr>
          <p:nvPr>
            <p:ph idx="1"/>
          </p:nvPr>
        </p:nvSpPr>
        <p:spPr/>
        <p:txBody>
          <a:bodyPr>
            <a:normAutofit/>
          </a:bodyPr>
          <a:lstStyle/>
          <a:p>
            <a:r>
              <a:rPr lang="en-GB" sz="1800" dirty="0" smtClean="0"/>
              <a:t>During the </a:t>
            </a:r>
            <a:r>
              <a:rPr lang="en-GB" sz="1800" dirty="0" err="1" smtClean="0"/>
              <a:t>relaunch</a:t>
            </a:r>
            <a:r>
              <a:rPr lang="en-GB" sz="1800" dirty="0" smtClean="0"/>
              <a:t> in January, </a:t>
            </a:r>
            <a:r>
              <a:rPr lang="en-GB" sz="1800" dirty="0" err="1" smtClean="0"/>
              <a:t>iSGTW</a:t>
            </a:r>
            <a:r>
              <a:rPr lang="en-GB" sz="1800" dirty="0" smtClean="0"/>
              <a:t> was renamed. However, due to a legal challenge, the team quickly reverted to </a:t>
            </a:r>
            <a:r>
              <a:rPr lang="en-GB" sz="1800" dirty="0" err="1" smtClean="0"/>
              <a:t>iSGTW</a:t>
            </a:r>
            <a:r>
              <a:rPr lang="en-GB" sz="1800" dirty="0" smtClean="0"/>
              <a:t>.</a:t>
            </a:r>
          </a:p>
          <a:p>
            <a:endParaRPr lang="en-GB" sz="1800" dirty="0" smtClean="0"/>
          </a:p>
          <a:p>
            <a:r>
              <a:rPr lang="en-GB" sz="1800" dirty="0" smtClean="0"/>
              <a:t>Took further steps to protect the publication: we secured trademark and domain names for </a:t>
            </a:r>
            <a:r>
              <a:rPr lang="en-GB" sz="1800" dirty="0" err="1" smtClean="0"/>
              <a:t>iSGTW</a:t>
            </a:r>
            <a:r>
              <a:rPr lang="en-GB" sz="1800" dirty="0" smtClean="0"/>
              <a:t>; and we are in the processes of transferring the hosting of the </a:t>
            </a:r>
            <a:r>
              <a:rPr lang="en-GB" sz="1800" dirty="0" err="1" smtClean="0"/>
              <a:t>iSGTW</a:t>
            </a:r>
            <a:r>
              <a:rPr lang="en-GB" sz="1800" dirty="0" smtClean="0"/>
              <a:t> site from </a:t>
            </a:r>
            <a:r>
              <a:rPr lang="en-GB" sz="1800" dirty="0" err="1" smtClean="0"/>
              <a:t>TiltedPlanet</a:t>
            </a:r>
            <a:r>
              <a:rPr lang="en-GB" sz="1800" dirty="0" smtClean="0"/>
              <a:t> in Chicago to QMUL in London. </a:t>
            </a:r>
          </a:p>
          <a:p>
            <a:endParaRPr lang="en-GB" sz="1800" dirty="0" smtClean="0"/>
          </a:p>
          <a:p>
            <a:r>
              <a:rPr lang="en-GB" sz="1800" dirty="0" smtClean="0"/>
              <a:t>The </a:t>
            </a:r>
            <a:r>
              <a:rPr lang="en-GB" sz="1800" dirty="0" err="1" smtClean="0"/>
              <a:t>iSGTW</a:t>
            </a:r>
            <a:r>
              <a:rPr lang="en-GB" sz="1800" dirty="0" smtClean="0"/>
              <a:t> editors and board members are still seeking an appropriate name, without legal restrictions </a:t>
            </a:r>
            <a:r>
              <a:rPr lang="en-GB" sz="1800" dirty="0" err="1" smtClean="0"/>
              <a:t>eg</a:t>
            </a:r>
            <a:r>
              <a:rPr lang="en-GB" sz="1800" dirty="0" smtClean="0"/>
              <a:t> The Analytical Engine, The Punch Card, Ada Lovelace Magazine.</a:t>
            </a:r>
          </a:p>
          <a:p>
            <a:endParaRPr lang="en-GB" sz="1800" dirty="0" smtClean="0"/>
          </a:p>
          <a:p>
            <a:pPr lvl="0"/>
            <a:r>
              <a:rPr lang="en-GB" sz="1800" dirty="0" smtClean="0"/>
              <a:t>OSG/</a:t>
            </a:r>
            <a:r>
              <a:rPr lang="en-GB" sz="1800" dirty="0" err="1" smtClean="0"/>
              <a:t>Fermilab</a:t>
            </a:r>
            <a:r>
              <a:rPr lang="en-GB" sz="1800" dirty="0" smtClean="0"/>
              <a:t> contributions have decreased and are unlikely to be restored. European part of the team has taken over publishing duties, all online promotion, and produces more content.</a:t>
            </a:r>
            <a:endParaRPr lang="en-US" sz="1800" dirty="0" smtClean="0"/>
          </a:p>
          <a:p>
            <a:pPr>
              <a:buNone/>
            </a:pPr>
            <a:endParaRPr lang="en-GB" sz="1800" dirty="0"/>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21</a:t>
            </a:fld>
            <a:endParaRPr lang="en-US"/>
          </a:p>
        </p:txBody>
      </p:sp>
    </p:spTree>
    <p:extLst>
      <p:ext uri="{BB962C8B-B14F-4D97-AF65-F5344CB8AC3E}">
        <p14:creationId xmlns:p14="http://schemas.microsoft.com/office/powerpoint/2010/main" val="2629393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464350" y="1277087"/>
            <a:ext cx="8229600" cy="4525963"/>
          </a:xfrm>
        </p:spPr>
        <p:txBody>
          <a:bodyPr>
            <a:normAutofit/>
          </a:bodyPr>
          <a:lstStyle/>
          <a:p>
            <a:r>
              <a:rPr lang="en-GB" sz="1600" dirty="0" smtClean="0"/>
              <a:t>The redesign went well, and the team rebounded well from the issues that followed. Transition to the new editor went well.</a:t>
            </a:r>
          </a:p>
          <a:p>
            <a:endParaRPr lang="en-GB" sz="1600" dirty="0" smtClean="0"/>
          </a:p>
          <a:p>
            <a:r>
              <a:rPr lang="en-GB" sz="1600" dirty="0" smtClean="0"/>
              <a:t>Expanded the coverage of the publication to include other types of e-infrastructure and to report from Asia, Latin America, Africa and the Asia-Pacific.</a:t>
            </a:r>
          </a:p>
          <a:p>
            <a:endParaRPr lang="en-GB" sz="1600" dirty="0" smtClean="0"/>
          </a:p>
          <a:p>
            <a:r>
              <a:rPr lang="en-GB" sz="1600" dirty="0" smtClean="0"/>
              <a:t>US contributions are decreasing and the EU team has taken on more responsibility for the publication. Seeking new partners in Asia as well as in other areas of distributed computing, in line with out expanded coverage.</a:t>
            </a:r>
          </a:p>
          <a:p>
            <a:endParaRPr lang="en-GB" sz="1600" dirty="0" smtClean="0"/>
          </a:p>
          <a:p>
            <a:r>
              <a:rPr lang="en-GB" sz="1600" dirty="0" smtClean="0"/>
              <a:t>Metrics indicate the audience is growing. Brand presence online is increasing with the new emphasis on marketing and social media, and numbers of followers in social media continues to increase rapidly.</a:t>
            </a:r>
          </a:p>
          <a:p>
            <a:endParaRPr lang="en-GB" sz="1600" dirty="0" smtClean="0"/>
          </a:p>
          <a:p>
            <a:endParaRPr lang="en-GB" sz="1600" dirty="0"/>
          </a:p>
        </p:txBody>
      </p:sp>
      <p:sp>
        <p:nvSpPr>
          <p:cNvPr id="8" name="Footer Placeholder 7"/>
          <p:cNvSpPr>
            <a:spLocks noGrp="1"/>
          </p:cNvSpPr>
          <p:nvPr>
            <p:ph type="ftr" sz="quarter" idx="3"/>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4"/>
          </p:nvPr>
        </p:nvSpPr>
        <p:spPr/>
        <p:txBody>
          <a:bodyPr/>
          <a:lstStyle/>
          <a:p>
            <a:pPr>
              <a:defRPr/>
            </a:pPr>
            <a:fld id="{E1C54416-D04D-4302-AE4A-A0D4A40FA366}" type="slidenum">
              <a:rPr lang="en-US" smtClean="0"/>
              <a:pPr>
                <a:defRPr/>
              </a:pPr>
              <a:t>22</a:t>
            </a:fld>
            <a:endParaRPr lang="en-US"/>
          </a:p>
        </p:txBody>
      </p:sp>
      <p:sp>
        <p:nvSpPr>
          <p:cNvPr id="4" name="Content Placeholder 2"/>
          <p:cNvSpPr txBox="1">
            <a:spLocks/>
          </p:cNvSpPr>
          <p:nvPr/>
        </p:nvSpPr>
        <p:spPr bwMode="auto">
          <a:xfrm>
            <a:off x="-76200" y="48006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defRPr/>
            </a:pPr>
            <a:r>
              <a:rPr lang="en-US" kern="0" dirty="0" smtClean="0">
                <a:solidFill>
                  <a:srgbClr val="FF6600"/>
                </a:solidFill>
                <a:latin typeface="Brush Script MT" pitchFamily="66" charset="0"/>
              </a:rPr>
              <a:t>“Exciting in all respects”</a:t>
            </a:r>
          </a:p>
        </p:txBody>
      </p:sp>
      <p:sp>
        <p:nvSpPr>
          <p:cNvPr id="5" name="Content Placeholder 2"/>
          <p:cNvSpPr txBox="1">
            <a:spLocks/>
          </p:cNvSpPr>
          <p:nvPr/>
        </p:nvSpPr>
        <p:spPr bwMode="auto">
          <a:xfrm>
            <a:off x="751765" y="5432425"/>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2400" dirty="0" smtClean="0">
                <a:solidFill>
                  <a:srgbClr val="0066CC"/>
                </a:solidFill>
                <a:latin typeface="Brush Script MT" pitchFamily="66" charset="0"/>
              </a:rPr>
              <a:t>“</a:t>
            </a:r>
            <a:r>
              <a:rPr lang="en-US" sz="2400" dirty="0" smtClean="0">
                <a:solidFill>
                  <a:srgbClr val="0066CC"/>
                </a:solidFill>
                <a:latin typeface="Brush Script MT" pitchFamily="66" charset="0"/>
              </a:rPr>
              <a:t>Best paper in the business, </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only one with a </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variety of science stories”</a:t>
            </a:r>
            <a:endParaRPr lang="en-US" sz="2400" dirty="0">
              <a:solidFill>
                <a:srgbClr val="0066CC"/>
              </a:solidFill>
              <a:latin typeface="Brush Script MT" pitchFamily="66" charset="0"/>
            </a:endParaRPr>
          </a:p>
        </p:txBody>
      </p:sp>
      <p:sp>
        <p:nvSpPr>
          <p:cNvPr id="6" name="Content Placeholder 2"/>
          <p:cNvSpPr txBox="1">
            <a:spLocks/>
          </p:cNvSpPr>
          <p:nvPr/>
        </p:nvSpPr>
        <p:spPr bwMode="auto">
          <a:xfrm>
            <a:off x="4301970" y="4767935"/>
            <a:ext cx="3048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smtClean="0">
                <a:solidFill>
                  <a:srgbClr val="0066CC"/>
                </a:solidFill>
                <a:latin typeface="Brush Script MT" pitchFamily="66" charset="0"/>
              </a:rPr>
              <a:t>“</a:t>
            </a:r>
            <a:r>
              <a:rPr lang="en-US" sz="2400" dirty="0" err="1" smtClean="0">
                <a:solidFill>
                  <a:srgbClr val="0066CC"/>
                </a:solidFill>
                <a:latin typeface="Brush Script MT" pitchFamily="66" charset="0"/>
              </a:rPr>
              <a:t>iSGTW</a:t>
            </a:r>
            <a:r>
              <a:rPr lang="en-US" sz="2400" dirty="0" smtClean="0">
                <a:solidFill>
                  <a:srgbClr val="0066CC"/>
                </a:solidFill>
                <a:latin typeface="Brush Script MT" pitchFamily="66" charset="0"/>
              </a:rPr>
              <a:t> is great newsletter which links together the technology and science.</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 Well done!”</a:t>
            </a:r>
            <a:endParaRPr lang="en-US" sz="2400" dirty="0">
              <a:solidFill>
                <a:srgbClr val="0066CC"/>
              </a:solidFill>
              <a:latin typeface="Brush Script MT" pitchFamily="66" charset="0"/>
            </a:endParaRPr>
          </a:p>
        </p:txBody>
      </p:sp>
      <p:sp>
        <p:nvSpPr>
          <p:cNvPr id="7" name="Content Placeholder 2"/>
          <p:cNvSpPr txBox="1">
            <a:spLocks/>
          </p:cNvSpPr>
          <p:nvPr/>
        </p:nvSpPr>
        <p:spPr bwMode="auto">
          <a:xfrm>
            <a:off x="7018185" y="5606135"/>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en-US" kern="0" dirty="0" smtClean="0">
                <a:solidFill>
                  <a:srgbClr val="FF6600"/>
                </a:solidFill>
                <a:latin typeface="Brush Script MT" pitchFamily="66" charset="0"/>
              </a:rPr>
              <a:t>“Keep up the </a:t>
            </a:r>
            <a:br>
              <a:rPr lang="en-US" kern="0" dirty="0" smtClean="0">
                <a:solidFill>
                  <a:srgbClr val="FF6600"/>
                </a:solidFill>
                <a:latin typeface="Brush Script MT" pitchFamily="66" charset="0"/>
              </a:rPr>
            </a:br>
            <a:r>
              <a:rPr lang="en-US" kern="0" dirty="0" smtClean="0">
                <a:solidFill>
                  <a:srgbClr val="FF6600"/>
                </a:solidFill>
                <a:latin typeface="Brush Script MT" pitchFamily="66" charset="0"/>
              </a:rPr>
              <a:t>good work.”</a:t>
            </a:r>
          </a:p>
        </p:txBody>
      </p:sp>
    </p:spTree>
    <p:extLst>
      <p:ext uri="{BB962C8B-B14F-4D97-AF65-F5344CB8AC3E}">
        <p14:creationId xmlns:p14="http://schemas.microsoft.com/office/powerpoint/2010/main" val="48664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GB" sz="3600" b="1" dirty="0" smtClean="0"/>
              <a:t>Objectives</a:t>
            </a:r>
            <a:endParaRPr lang="en-GB" sz="3600" b="1" dirty="0"/>
          </a:p>
        </p:txBody>
      </p:sp>
      <p:sp>
        <p:nvSpPr>
          <p:cNvPr id="3" name="Content Placeholder 2"/>
          <p:cNvSpPr>
            <a:spLocks noGrp="1"/>
          </p:cNvSpPr>
          <p:nvPr>
            <p:ph idx="1"/>
          </p:nvPr>
        </p:nvSpPr>
        <p:spPr>
          <a:xfrm>
            <a:off x="457200" y="1403775"/>
            <a:ext cx="8229600" cy="4525963"/>
          </a:xfrm>
        </p:spPr>
        <p:txBody>
          <a:bodyPr>
            <a:normAutofit/>
          </a:bodyPr>
          <a:lstStyle/>
          <a:p>
            <a:pPr lvl="0"/>
            <a:r>
              <a:rPr lang="en-GB" sz="1800" dirty="0"/>
              <a:t>Produce a weekly electronic newsletter in partnership with the US editor to disseminate information about grid-related projects and other e-Infrastructure projects around the world, including EGI and its collaborating projects</a:t>
            </a:r>
            <a:r>
              <a:rPr lang="en-GB" sz="1800" dirty="0" smtClean="0"/>
              <a:t>.</a:t>
            </a:r>
          </a:p>
          <a:p>
            <a:pPr lvl="0"/>
            <a:endParaRPr lang="en-GB" sz="1800" dirty="0"/>
          </a:p>
          <a:p>
            <a:pPr lvl="0"/>
            <a:r>
              <a:rPr lang="en-GB" sz="1800" dirty="0"/>
              <a:t>Expand the coverage of </a:t>
            </a:r>
            <a:r>
              <a:rPr lang="en-GB" sz="1800" dirty="0" err="1"/>
              <a:t>iSGTW</a:t>
            </a:r>
            <a:r>
              <a:rPr lang="en-GB" sz="1800" dirty="0"/>
              <a:t> to report from geographic regions outside Europe and the US, particularly Asia and Latin America</a:t>
            </a:r>
            <a:r>
              <a:rPr lang="en-GB" sz="1800" dirty="0" smtClean="0"/>
              <a:t>.</a:t>
            </a:r>
          </a:p>
          <a:p>
            <a:pPr lvl="0"/>
            <a:endParaRPr lang="en-GB" sz="1800" dirty="0"/>
          </a:p>
          <a:p>
            <a:pPr lvl="0"/>
            <a:r>
              <a:rPr lang="en-GB" sz="1800" dirty="0"/>
              <a:t>Expand the coverage to other forms of distributed computing, such as clouds, volunteer grids and to supercomputing, networks and data</a:t>
            </a:r>
            <a:r>
              <a:rPr lang="en-GB" sz="1800" dirty="0" smtClean="0"/>
              <a:t>.</a:t>
            </a:r>
          </a:p>
          <a:p>
            <a:pPr lvl="0"/>
            <a:endParaRPr lang="en-GB" sz="1800" dirty="0"/>
          </a:p>
          <a:p>
            <a:r>
              <a:rPr lang="en-GB" sz="1800" dirty="0"/>
              <a:t>Draw from the other e-</a:t>
            </a:r>
            <a:r>
              <a:rPr lang="en-GB" sz="1800" dirty="0" err="1"/>
              <a:t>ScienceTalk</a:t>
            </a:r>
            <a:r>
              <a:rPr lang="en-GB" sz="1800" dirty="0"/>
              <a:t> products and events for sources of stories and to maximise the impact of the work.</a:t>
            </a:r>
          </a:p>
        </p:txBody>
      </p:sp>
      <p:sp>
        <p:nvSpPr>
          <p:cNvPr id="4" name="Footer Placeholder 3"/>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3</a:t>
            </a:fld>
            <a:endParaRPr lang="en-US"/>
          </a:p>
        </p:txBody>
      </p:sp>
    </p:spTree>
    <p:extLst>
      <p:ext uri="{BB962C8B-B14F-4D97-AF65-F5344CB8AC3E}">
        <p14:creationId xmlns:p14="http://schemas.microsoft.com/office/powerpoint/2010/main" val="70714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b="1" dirty="0" smtClean="0">
                <a:solidFill>
                  <a:schemeClr val="tx1"/>
                </a:solidFill>
              </a:rPr>
              <a:t>In partnership with the US</a:t>
            </a:r>
          </a:p>
        </p:txBody>
      </p:sp>
      <p:sp>
        <p:nvSpPr>
          <p:cNvPr id="4" name="Content Placeholder 3"/>
          <p:cNvSpPr>
            <a:spLocks noGrp="1"/>
          </p:cNvSpPr>
          <p:nvPr>
            <p:ph idx="1"/>
          </p:nvPr>
        </p:nvSpPr>
        <p:spPr>
          <a:xfrm>
            <a:off x="457200" y="1268760"/>
            <a:ext cx="8229600" cy="4525963"/>
          </a:xfrm>
          <a:noFill/>
        </p:spPr>
        <p:txBody>
          <a:bodyPr>
            <a:noAutofit/>
          </a:bodyPr>
          <a:lstStyle/>
          <a:p>
            <a:pPr marL="0" indent="0">
              <a:buNone/>
            </a:pPr>
            <a:r>
              <a:rPr lang="en-GB" sz="1800" dirty="0"/>
              <a:t>Two editors: one at </a:t>
            </a:r>
            <a:r>
              <a:rPr lang="en-GB" sz="1800" dirty="0" err="1"/>
              <a:t>Fermilab</a:t>
            </a:r>
            <a:r>
              <a:rPr lang="en-GB" sz="1800" dirty="0"/>
              <a:t> in US, one at CERN</a:t>
            </a:r>
          </a:p>
          <a:p>
            <a:pPr marL="0" indent="0">
              <a:buNone/>
            </a:pPr>
            <a:endParaRPr lang="en-GB" sz="1800" dirty="0"/>
          </a:p>
          <a:p>
            <a:pPr marL="0" indent="0">
              <a:buNone/>
            </a:pPr>
            <a:r>
              <a:rPr lang="en-GB" sz="1800" dirty="0"/>
              <a:t>Previously, </a:t>
            </a:r>
            <a:r>
              <a:rPr lang="en-GB" sz="1800" dirty="0" err="1"/>
              <a:t>iSGTW</a:t>
            </a:r>
            <a:r>
              <a:rPr lang="en-GB" sz="1800" dirty="0"/>
              <a:t> advisory board had 8 members: 4 EU and 4 US members. Now, we’re moving towards a two-tiered advisory board. Top tier made up of members who cover costs:</a:t>
            </a:r>
          </a:p>
          <a:p>
            <a:pPr marL="0" indent="0">
              <a:buNone/>
            </a:pPr>
            <a:endParaRPr lang="en-GB" sz="1800" dirty="0"/>
          </a:p>
          <a:p>
            <a:r>
              <a:rPr lang="en-GB" sz="1800" dirty="0"/>
              <a:t>2 positions in the US (Open Science Grid and </a:t>
            </a:r>
            <a:r>
              <a:rPr lang="en-GB" sz="1800" dirty="0" err="1"/>
              <a:t>Fermilab</a:t>
            </a:r>
            <a:r>
              <a:rPr lang="en-GB" sz="1800" dirty="0"/>
              <a:t>)</a:t>
            </a:r>
          </a:p>
          <a:p>
            <a:r>
              <a:rPr lang="en-GB" sz="1800" dirty="0"/>
              <a:t>3 positions in the EU (CERN and </a:t>
            </a:r>
            <a:r>
              <a:rPr lang="en-GB" sz="1800" dirty="0" smtClean="0"/>
              <a:t>EGI.eu)</a:t>
            </a:r>
            <a:endParaRPr lang="en-GB" sz="1800" dirty="0"/>
          </a:p>
          <a:p>
            <a:pPr marL="0" indent="0">
              <a:buNone/>
            </a:pPr>
            <a:endParaRPr lang="en-GB" sz="1800" dirty="0"/>
          </a:p>
          <a:p>
            <a:pPr marL="0" indent="0">
              <a:buNone/>
            </a:pPr>
            <a:r>
              <a:rPr lang="en-GB" sz="1800" dirty="0"/>
              <a:t>Second tier is editorial contributors, pursuing organisations such </a:t>
            </a:r>
            <a:r>
              <a:rPr lang="en-GB" sz="1800" dirty="0" smtClean="0"/>
              <a:t>as:</a:t>
            </a:r>
            <a:endParaRPr lang="en-GB" sz="1800" dirty="0"/>
          </a:p>
          <a:p>
            <a:r>
              <a:rPr lang="en-GB" sz="1800" dirty="0"/>
              <a:t>PRACE in EU</a:t>
            </a:r>
          </a:p>
          <a:p>
            <a:r>
              <a:rPr lang="en-GB" sz="1800" dirty="0"/>
              <a:t>XSEDE in US</a:t>
            </a:r>
          </a:p>
          <a:p>
            <a:pPr marL="0" indent="0">
              <a:buNone/>
            </a:pPr>
            <a:endParaRPr lang="en-GB" sz="1800" dirty="0"/>
          </a:p>
          <a:p>
            <a:pPr marL="0" indent="0">
              <a:buNone/>
            </a:pPr>
            <a:r>
              <a:rPr lang="en-GB" sz="1800" dirty="0"/>
              <a:t>Formed new collaborations with Academia </a:t>
            </a:r>
            <a:r>
              <a:rPr lang="en-GB" sz="1800" dirty="0" err="1"/>
              <a:t>Sinica</a:t>
            </a:r>
            <a:r>
              <a:rPr lang="en-GB" sz="1800" dirty="0"/>
              <a:t> Grid Computing Centre (ASGC) in Taiwan. ASGC are currently searching for a part-time editor to contribute to </a:t>
            </a:r>
            <a:r>
              <a:rPr lang="en-GB" sz="1800" dirty="0" err="1"/>
              <a:t>iSGTW</a:t>
            </a:r>
            <a:r>
              <a:rPr lang="en-GB" sz="1800" dirty="0"/>
              <a:t>.</a:t>
            </a:r>
          </a:p>
          <a:p>
            <a:endParaRPr lang="en-GB" sz="1800" dirty="0"/>
          </a:p>
        </p:txBody>
      </p:sp>
      <p:sp>
        <p:nvSpPr>
          <p:cNvPr id="2" name="Footer Placeholder 1"/>
          <p:cNvSpPr>
            <a:spLocks noGrp="1"/>
          </p:cNvSpPr>
          <p:nvPr>
            <p:ph type="ftr" sz="quarter" idx="3"/>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76545" y="1493785"/>
            <a:ext cx="3311835" cy="369332"/>
          </a:xfrm>
          <a:prstGeom prst="rect">
            <a:avLst/>
          </a:prstGeom>
          <a:noFill/>
        </p:spPr>
        <p:txBody>
          <a:bodyPr wrap="square" rtlCol="0" anchor="ctr" anchorCtr="0">
            <a:spAutoFit/>
          </a:bodyPr>
          <a:lstStyle/>
          <a:p>
            <a:r>
              <a:rPr lang="en-US" sz="1800" dirty="0" smtClean="0"/>
              <a:t>5 weekly elements:</a:t>
            </a:r>
          </a:p>
        </p:txBody>
      </p:sp>
      <p:sp>
        <p:nvSpPr>
          <p:cNvPr id="4" name="TextBox 3"/>
          <p:cNvSpPr txBox="1"/>
          <p:nvPr/>
        </p:nvSpPr>
        <p:spPr>
          <a:xfrm>
            <a:off x="476545" y="2178040"/>
            <a:ext cx="3129623" cy="923330"/>
          </a:xfrm>
          <a:prstGeom prst="rect">
            <a:avLst/>
          </a:prstGeom>
          <a:noFill/>
        </p:spPr>
        <p:txBody>
          <a:bodyPr wrap="square" rtlCol="0" anchor="ctr" anchorCtr="0">
            <a:spAutoFit/>
          </a:bodyPr>
          <a:lstStyle/>
          <a:p>
            <a:r>
              <a:rPr lang="en-US" sz="1800" b="1" dirty="0" smtClean="0"/>
              <a:t>3 feature articles </a:t>
            </a:r>
            <a:r>
              <a:rPr lang="en-US" sz="1800" dirty="0" smtClean="0"/>
              <a:t/>
            </a:r>
            <a:br>
              <a:rPr lang="en-US" sz="1800" dirty="0" smtClean="0"/>
            </a:br>
            <a:r>
              <a:rPr lang="en-US" sz="1800" dirty="0" smtClean="0"/>
              <a:t>500 - 2000 words</a:t>
            </a:r>
          </a:p>
          <a:p>
            <a:r>
              <a:rPr lang="en-US" sz="1800" dirty="0" smtClean="0"/>
              <a:t>EU or US focus</a:t>
            </a:r>
            <a:endParaRPr lang="en-US" sz="1800" dirty="0"/>
          </a:p>
        </p:txBody>
      </p:sp>
      <p:sp>
        <p:nvSpPr>
          <p:cNvPr id="5" name="TextBox 4"/>
          <p:cNvSpPr txBox="1"/>
          <p:nvPr/>
        </p:nvSpPr>
        <p:spPr>
          <a:xfrm>
            <a:off x="476545" y="3654025"/>
            <a:ext cx="3960441" cy="1200329"/>
          </a:xfrm>
          <a:prstGeom prst="rect">
            <a:avLst/>
          </a:prstGeom>
          <a:noFill/>
        </p:spPr>
        <p:txBody>
          <a:bodyPr wrap="square" rtlCol="0" anchor="ctr" anchorCtr="0">
            <a:spAutoFit/>
          </a:bodyPr>
          <a:lstStyle/>
          <a:p>
            <a:r>
              <a:rPr lang="en-US" sz="1800" b="1" dirty="0" smtClean="0"/>
              <a:t>Visual</a:t>
            </a:r>
          </a:p>
          <a:p>
            <a:r>
              <a:rPr lang="en-US" sz="1800" dirty="0" smtClean="0"/>
              <a:t>Nice picture or an </a:t>
            </a:r>
            <a:r>
              <a:rPr lang="en-US" sz="1800" dirty="0" err="1" smtClean="0"/>
              <a:t>infographic</a:t>
            </a:r>
            <a:endParaRPr lang="en-US" sz="1800" dirty="0" smtClean="0"/>
          </a:p>
          <a:p>
            <a:r>
              <a:rPr lang="en-US" sz="1800" dirty="0" smtClean="0"/>
              <a:t>Shorter, 500 words</a:t>
            </a:r>
          </a:p>
          <a:p>
            <a:r>
              <a:rPr lang="en-US" sz="1800" dirty="0" smtClean="0"/>
              <a:t>Worldwide</a:t>
            </a:r>
          </a:p>
        </p:txBody>
      </p:sp>
      <p:sp>
        <p:nvSpPr>
          <p:cNvPr id="6" name="TextBox 5"/>
          <p:cNvSpPr txBox="1"/>
          <p:nvPr/>
        </p:nvSpPr>
        <p:spPr>
          <a:xfrm>
            <a:off x="476545" y="5229200"/>
            <a:ext cx="3311836" cy="1200329"/>
          </a:xfrm>
          <a:prstGeom prst="rect">
            <a:avLst/>
          </a:prstGeom>
          <a:noFill/>
        </p:spPr>
        <p:txBody>
          <a:bodyPr wrap="square" rtlCol="0" anchor="ctr" anchorCtr="0">
            <a:spAutoFit/>
          </a:bodyPr>
          <a:lstStyle/>
          <a:p>
            <a:r>
              <a:rPr lang="en-US" sz="1800" b="1" dirty="0" smtClean="0"/>
              <a:t>Spotlight</a:t>
            </a:r>
          </a:p>
          <a:p>
            <a:r>
              <a:rPr lang="en-US" sz="1800" dirty="0" smtClean="0"/>
              <a:t>Fun topic or link to report</a:t>
            </a:r>
          </a:p>
          <a:p>
            <a:r>
              <a:rPr lang="en-US" sz="1800" dirty="0" smtClean="0"/>
              <a:t>Shorter, 500 words</a:t>
            </a:r>
          </a:p>
          <a:p>
            <a:r>
              <a:rPr lang="en-US" sz="1800" dirty="0" smtClean="0"/>
              <a:t>Worldwide</a:t>
            </a:r>
            <a:endParaRPr lang="en-US" sz="1800" dirty="0"/>
          </a:p>
        </p:txBody>
      </p:sp>
      <p:sp>
        <p:nvSpPr>
          <p:cNvPr id="19" name="Title 4"/>
          <p:cNvSpPr>
            <a:spLocks noGrp="1"/>
          </p:cNvSpPr>
          <p:nvPr>
            <p:ph type="title"/>
          </p:nvPr>
        </p:nvSpPr>
        <p:spPr>
          <a:xfrm>
            <a:off x="904410" y="0"/>
            <a:ext cx="8229600" cy="818710"/>
          </a:xfrm>
        </p:spPr>
        <p:txBody>
          <a:bodyPr/>
          <a:lstStyle/>
          <a:p>
            <a:r>
              <a:rPr lang="en-US" sz="3600" b="1" dirty="0" smtClean="0"/>
              <a:t>A typical issue</a:t>
            </a:r>
            <a:endParaRPr lang="en-US" sz="3600" b="1" dirty="0"/>
          </a:p>
        </p:txBody>
      </p:sp>
      <p:pic>
        <p:nvPicPr>
          <p:cNvPr id="9" name="Content Placeholder 8" descr="iSGTWissue.jpg"/>
          <p:cNvPicPr>
            <a:picLocks noGrp="1" noChangeAspect="1"/>
          </p:cNvPicPr>
          <p:nvPr>
            <p:ph idx="1"/>
          </p:nvPr>
        </p:nvPicPr>
        <p:blipFill>
          <a:blip r:embed="rId3" cstate="print"/>
          <a:stretch>
            <a:fillRect/>
          </a:stretch>
        </p:blipFill>
        <p:spPr>
          <a:xfrm>
            <a:off x="3929475" y="1593690"/>
            <a:ext cx="3523864" cy="4525963"/>
          </a:xfrm>
          <a:ln>
            <a:solidFill>
              <a:schemeClr val="tx1"/>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3"/>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5</a:t>
            </a:fld>
            <a:endParaRPr lang="en-US"/>
          </a:p>
        </p:txBody>
      </p:sp>
      <p:cxnSp>
        <p:nvCxnSpPr>
          <p:cNvPr id="11" name="Straight Arrow Connector 10"/>
          <p:cNvCxnSpPr/>
          <p:nvPr/>
        </p:nvCxnSpPr>
        <p:spPr>
          <a:xfrm flipV="1">
            <a:off x="2366755" y="2600545"/>
            <a:ext cx="1588985" cy="3916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a:off x="2366755" y="2639705"/>
            <a:ext cx="1588985" cy="9514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2366755" y="2639705"/>
            <a:ext cx="1665185" cy="20944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a:off x="1736685" y="3856672"/>
            <a:ext cx="3749715"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1777135" y="5499230"/>
            <a:ext cx="2209800" cy="152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904410" y="0"/>
            <a:ext cx="8229600" cy="863715"/>
          </a:xfrm>
        </p:spPr>
        <p:txBody>
          <a:bodyPr/>
          <a:lstStyle/>
          <a:p>
            <a:r>
              <a:rPr lang="en-US" sz="3600" b="1" dirty="0" smtClean="0"/>
              <a:t>A typical issue</a:t>
            </a:r>
            <a:endParaRPr lang="en-US" sz="3600" b="1" dirty="0"/>
          </a:p>
        </p:txBody>
      </p:sp>
      <p:pic>
        <p:nvPicPr>
          <p:cNvPr id="4" name="Content Placeholder 3" descr="weekly newsletter.jpg"/>
          <p:cNvPicPr>
            <a:picLocks noGrp="1" noChangeAspect="1"/>
          </p:cNvPicPr>
          <p:nvPr>
            <p:ph idx="1"/>
          </p:nvPr>
        </p:nvPicPr>
        <p:blipFill>
          <a:blip r:embed="rId2" cstate="print"/>
          <a:stretch>
            <a:fillRect/>
          </a:stretch>
        </p:blipFill>
        <p:spPr>
          <a:xfrm>
            <a:off x="521550" y="1358770"/>
            <a:ext cx="3965051" cy="5172075"/>
          </a:xfrm>
          <a:ln>
            <a:solidFill>
              <a:schemeClr val="tx1"/>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3"/>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6</a:t>
            </a:fld>
            <a:endParaRPr lang="en-US"/>
          </a:p>
        </p:txBody>
      </p:sp>
      <p:sp>
        <p:nvSpPr>
          <p:cNvPr id="5" name="TextBox 4"/>
          <p:cNvSpPr txBox="1"/>
          <p:nvPr/>
        </p:nvSpPr>
        <p:spPr>
          <a:xfrm>
            <a:off x="4726015" y="1295400"/>
            <a:ext cx="3581400" cy="923330"/>
          </a:xfrm>
          <a:prstGeom prst="rect">
            <a:avLst/>
          </a:prstGeom>
          <a:noFill/>
        </p:spPr>
        <p:txBody>
          <a:bodyPr wrap="square" rtlCol="0">
            <a:spAutoFit/>
          </a:bodyPr>
          <a:lstStyle/>
          <a:p>
            <a:pPr algn="r"/>
            <a:r>
              <a:rPr lang="en-US" sz="1800" dirty="0" smtClean="0"/>
              <a:t>Lists of the latest stories, </a:t>
            </a:r>
            <a:br>
              <a:rPr lang="en-US" sz="1800" dirty="0" smtClean="0"/>
            </a:br>
            <a:r>
              <a:rPr lang="en-US" sz="1800" dirty="0" smtClean="0"/>
              <a:t>most popular (user ratings), </a:t>
            </a:r>
            <a:br>
              <a:rPr lang="en-US" sz="1800" dirty="0" smtClean="0"/>
            </a:br>
            <a:r>
              <a:rPr lang="en-US" sz="1800" dirty="0" smtClean="0"/>
              <a:t>and editor’s pick</a:t>
            </a:r>
          </a:p>
        </p:txBody>
      </p:sp>
      <p:sp>
        <p:nvSpPr>
          <p:cNvPr id="6" name="TextBox 5"/>
          <p:cNvSpPr txBox="1"/>
          <p:nvPr/>
        </p:nvSpPr>
        <p:spPr>
          <a:xfrm>
            <a:off x="4726015" y="2743200"/>
            <a:ext cx="3581400" cy="369332"/>
          </a:xfrm>
          <a:prstGeom prst="rect">
            <a:avLst/>
          </a:prstGeom>
          <a:noFill/>
        </p:spPr>
        <p:txBody>
          <a:bodyPr wrap="square" rtlCol="0">
            <a:spAutoFit/>
          </a:bodyPr>
          <a:lstStyle/>
          <a:p>
            <a:pPr algn="r"/>
            <a:r>
              <a:rPr lang="en-US" sz="1800" dirty="0" smtClean="0"/>
              <a:t>Job adverts</a:t>
            </a:r>
          </a:p>
        </p:txBody>
      </p:sp>
      <p:sp>
        <p:nvSpPr>
          <p:cNvPr id="7" name="TextBox 6"/>
          <p:cNvSpPr txBox="1"/>
          <p:nvPr/>
        </p:nvSpPr>
        <p:spPr>
          <a:xfrm>
            <a:off x="4726015" y="3505200"/>
            <a:ext cx="3581400" cy="646331"/>
          </a:xfrm>
          <a:prstGeom prst="rect">
            <a:avLst/>
          </a:prstGeom>
          <a:noFill/>
        </p:spPr>
        <p:txBody>
          <a:bodyPr wrap="square" rtlCol="0">
            <a:spAutoFit/>
          </a:bodyPr>
          <a:lstStyle/>
          <a:p>
            <a:pPr algn="r"/>
            <a:r>
              <a:rPr lang="en-US" sz="1800" dirty="0" smtClean="0"/>
              <a:t>Twitter feed </a:t>
            </a:r>
            <a:br>
              <a:rPr lang="en-US" sz="1800" dirty="0" smtClean="0"/>
            </a:br>
            <a:r>
              <a:rPr lang="en-US" sz="1800" dirty="0" smtClean="0"/>
              <a:t>from </a:t>
            </a:r>
            <a:r>
              <a:rPr lang="en-US" sz="1800" dirty="0" err="1" smtClean="0"/>
              <a:t>iSGTW</a:t>
            </a:r>
            <a:r>
              <a:rPr lang="en-US" sz="1800" dirty="0" smtClean="0"/>
              <a:t> and others</a:t>
            </a:r>
          </a:p>
        </p:txBody>
      </p:sp>
      <p:sp>
        <p:nvSpPr>
          <p:cNvPr id="8" name="TextBox 7"/>
          <p:cNvSpPr txBox="1"/>
          <p:nvPr/>
        </p:nvSpPr>
        <p:spPr>
          <a:xfrm>
            <a:off x="4726015" y="4687669"/>
            <a:ext cx="3581400" cy="646331"/>
          </a:xfrm>
          <a:prstGeom prst="rect">
            <a:avLst/>
          </a:prstGeom>
          <a:noFill/>
        </p:spPr>
        <p:txBody>
          <a:bodyPr wrap="square" rtlCol="0">
            <a:spAutoFit/>
          </a:bodyPr>
          <a:lstStyle/>
          <a:p>
            <a:pPr algn="r"/>
            <a:r>
              <a:rPr lang="en-US" sz="1800" dirty="0" smtClean="0"/>
              <a:t>Calendar with events </a:t>
            </a:r>
            <a:br>
              <a:rPr lang="en-US" sz="1800" dirty="0" smtClean="0"/>
            </a:br>
            <a:r>
              <a:rPr lang="en-US" sz="1800" dirty="0" smtClean="0"/>
              <a:t>from by </a:t>
            </a:r>
            <a:r>
              <a:rPr lang="en-US" sz="1800" dirty="0" err="1" smtClean="0"/>
              <a:t>organisations</a:t>
            </a:r>
            <a:endParaRPr lang="en-US" sz="1800" dirty="0" smtClean="0"/>
          </a:p>
        </p:txBody>
      </p:sp>
      <p:cxnSp>
        <p:nvCxnSpPr>
          <p:cNvPr id="12" name="Straight Arrow Connector 11"/>
          <p:cNvCxnSpPr/>
          <p:nvPr/>
        </p:nvCxnSpPr>
        <p:spPr>
          <a:xfrm flipH="1">
            <a:off x="4256965" y="2020035"/>
            <a:ext cx="1229435" cy="37385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flipH="1">
            <a:off x="4486601" y="2971800"/>
            <a:ext cx="2525414" cy="533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flipH="1">
            <a:off x="4256965" y="4151531"/>
            <a:ext cx="243840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flipH="1">
            <a:off x="4486601" y="4876800"/>
            <a:ext cx="1443189" cy="71244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4410" y="0"/>
            <a:ext cx="8229600" cy="863715"/>
          </a:xfrm>
        </p:spPr>
        <p:txBody>
          <a:bodyPr/>
          <a:lstStyle/>
          <a:p>
            <a:r>
              <a:rPr lang="en-US" sz="3600" b="1" dirty="0" smtClean="0"/>
              <a:t>A typical issue</a:t>
            </a:r>
            <a:endParaRPr lang="en-US" sz="3600" b="1" dirty="0"/>
          </a:p>
        </p:txBody>
      </p:sp>
      <p:pic>
        <p:nvPicPr>
          <p:cNvPr id="4" name="Content Placeholder 3" descr="around the web.jpg"/>
          <p:cNvPicPr>
            <a:picLocks noGrp="1" noChangeAspect="1"/>
          </p:cNvPicPr>
          <p:nvPr>
            <p:ph idx="1"/>
          </p:nvPr>
        </p:nvPicPr>
        <p:blipFill>
          <a:blip r:embed="rId3" cstate="print"/>
          <a:stretch>
            <a:fillRect/>
          </a:stretch>
        </p:blipFill>
        <p:spPr>
          <a:xfrm>
            <a:off x="228600" y="1371600"/>
            <a:ext cx="5618049" cy="4525963"/>
          </a:xfrm>
        </p:spPr>
      </p:pic>
      <p:sp>
        <p:nvSpPr>
          <p:cNvPr id="2" name="Footer Placeholder 1"/>
          <p:cNvSpPr>
            <a:spLocks noGrp="1"/>
          </p:cNvSpPr>
          <p:nvPr>
            <p:ph type="ftr" sz="quarter" idx="3"/>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4"/>
          </p:nvPr>
        </p:nvSpPr>
        <p:spPr/>
        <p:txBody>
          <a:bodyPr/>
          <a:lstStyle/>
          <a:p>
            <a:pPr>
              <a:defRPr/>
            </a:pPr>
            <a:fld id="{E1C54416-D04D-4302-AE4A-A0D4A40FA366}" type="slidenum">
              <a:rPr lang="en-US" smtClean="0"/>
              <a:pPr>
                <a:defRPr/>
              </a:pPr>
              <a:t>7</a:t>
            </a:fld>
            <a:endParaRPr lang="en-US"/>
          </a:p>
        </p:txBody>
      </p:sp>
      <p:sp>
        <p:nvSpPr>
          <p:cNvPr id="6" name="Content Placeholder 2"/>
          <p:cNvSpPr txBox="1">
            <a:spLocks/>
          </p:cNvSpPr>
          <p:nvPr/>
        </p:nvSpPr>
        <p:spPr bwMode="auto">
          <a:xfrm>
            <a:off x="5501825" y="1447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In the news</a:t>
            </a:r>
            <a:r>
              <a:rPr lang="en-US" sz="1800" dirty="0" smtClean="0"/>
              <a:t/>
            </a:r>
            <a:br>
              <a:rPr lang="en-US" sz="1800" dirty="0" smtClean="0"/>
            </a:br>
            <a:r>
              <a:rPr lang="en-US" sz="1800" dirty="0" smtClean="0"/>
              <a:t>News from other publications</a:t>
            </a:r>
          </a:p>
        </p:txBody>
      </p:sp>
      <p:cxnSp>
        <p:nvCxnSpPr>
          <p:cNvPr id="8" name="Straight Arrow Connector 7"/>
          <p:cNvCxnSpPr/>
          <p:nvPr/>
        </p:nvCxnSpPr>
        <p:spPr>
          <a:xfrm flipH="1">
            <a:off x="1447800" y="1676400"/>
            <a:ext cx="5410200" cy="457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Content Placeholder 2"/>
          <p:cNvSpPr txBox="1">
            <a:spLocks/>
          </p:cNvSpPr>
          <p:nvPr/>
        </p:nvSpPr>
        <p:spPr bwMode="auto">
          <a:xfrm>
            <a:off x="5501825" y="2590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Blogs</a:t>
            </a:r>
          </a:p>
          <a:p>
            <a:pPr algn="r">
              <a:buNone/>
            </a:pPr>
            <a:r>
              <a:rPr lang="en-US" sz="1800" dirty="0" smtClean="0"/>
              <a:t> Other blogs about science or computing</a:t>
            </a:r>
          </a:p>
        </p:txBody>
      </p:sp>
      <p:cxnSp>
        <p:nvCxnSpPr>
          <p:cNvPr id="13" name="Straight Arrow Connector 12"/>
          <p:cNvCxnSpPr/>
          <p:nvPr/>
        </p:nvCxnSpPr>
        <p:spPr>
          <a:xfrm flipH="1" flipV="1">
            <a:off x="2743200" y="2209800"/>
            <a:ext cx="4709120" cy="609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4" name="Content Placeholder 2"/>
          <p:cNvSpPr txBox="1">
            <a:spLocks/>
          </p:cNvSpPr>
          <p:nvPr/>
        </p:nvSpPr>
        <p:spPr bwMode="auto">
          <a:xfrm>
            <a:off x="5501825" y="36576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Announcements</a:t>
            </a:r>
          </a:p>
          <a:p>
            <a:pPr algn="r">
              <a:buNone/>
            </a:pPr>
            <a:r>
              <a:rPr lang="en-US" sz="1800" dirty="0" smtClean="0"/>
              <a:t>Press releases from </a:t>
            </a:r>
            <a:br>
              <a:rPr lang="en-US" sz="1800" dirty="0" smtClean="0"/>
            </a:br>
            <a:r>
              <a:rPr lang="en-US" sz="1800" dirty="0" smtClean="0"/>
              <a:t>other </a:t>
            </a:r>
            <a:r>
              <a:rPr lang="en-US" sz="1800" dirty="0" err="1" smtClean="0"/>
              <a:t>organisations</a:t>
            </a:r>
            <a:endParaRPr lang="en-US" sz="1800" dirty="0" smtClean="0"/>
          </a:p>
        </p:txBody>
      </p:sp>
      <p:cxnSp>
        <p:nvCxnSpPr>
          <p:cNvPr id="15" name="Straight Arrow Connector 14"/>
          <p:cNvCxnSpPr/>
          <p:nvPr/>
        </p:nvCxnSpPr>
        <p:spPr>
          <a:xfrm flipH="1" flipV="1">
            <a:off x="5334000" y="2286000"/>
            <a:ext cx="903185" cy="172806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Content Placeholder 2"/>
          <p:cNvSpPr txBox="1">
            <a:spLocks/>
          </p:cNvSpPr>
          <p:nvPr/>
        </p:nvSpPr>
        <p:spPr bwMode="auto">
          <a:xfrm>
            <a:off x="5501825" y="4495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dirty="0" smtClean="0"/>
              <a:t>which they can </a:t>
            </a:r>
            <a:br>
              <a:rPr lang="en-US" sz="1800" dirty="0" smtClean="0"/>
            </a:br>
            <a:r>
              <a:rPr lang="en-US" sz="1800" dirty="0" smtClean="0"/>
              <a:t>upload themselves</a:t>
            </a:r>
          </a:p>
        </p:txBody>
      </p:sp>
      <p:cxnSp>
        <p:nvCxnSpPr>
          <p:cNvPr id="18" name="Straight Arrow Connector 17"/>
          <p:cNvCxnSpPr/>
          <p:nvPr/>
        </p:nvCxnSpPr>
        <p:spPr>
          <a:xfrm flipH="1">
            <a:off x="5638800" y="4724400"/>
            <a:ext cx="1048435" cy="228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63715"/>
          </a:xfrm>
        </p:spPr>
        <p:txBody>
          <a:bodyPr/>
          <a:lstStyle/>
          <a:p>
            <a:r>
              <a:rPr lang="en-US" sz="3600" b="1" dirty="0" smtClean="0"/>
              <a:t>Top stories</a:t>
            </a:r>
            <a:endParaRPr lang="en-US" sz="3600" b="1" dirty="0"/>
          </a:p>
        </p:txBody>
      </p:sp>
      <p:sp>
        <p:nvSpPr>
          <p:cNvPr id="3" name="Content Placeholder 2"/>
          <p:cNvSpPr>
            <a:spLocks noGrp="1"/>
          </p:cNvSpPr>
          <p:nvPr>
            <p:ph idx="1"/>
          </p:nvPr>
        </p:nvSpPr>
        <p:spPr>
          <a:xfrm>
            <a:off x="457200" y="1600200"/>
            <a:ext cx="3733800" cy="1371600"/>
          </a:xfrm>
        </p:spPr>
        <p:txBody>
          <a:bodyPr/>
          <a:lstStyle/>
          <a:p>
            <a:pPr>
              <a:buNone/>
            </a:pPr>
            <a:r>
              <a:rPr lang="en-GB" altLang="ja-JP" sz="1800" dirty="0" smtClean="0">
                <a:ea typeface="ＭＳ Ｐゴシック" pitchFamily="34" charset="-128"/>
              </a:rPr>
              <a:t>Top story from the last year:</a:t>
            </a:r>
          </a:p>
          <a:p>
            <a:pPr>
              <a:buNone/>
            </a:pPr>
            <a:r>
              <a:rPr lang="en-GB" altLang="ja-JP" sz="1800" dirty="0" smtClean="0">
                <a:ea typeface="ＭＳ Ｐゴシック" pitchFamily="34" charset="-128"/>
              </a:rPr>
              <a:t>“CERN lends a hand to the origin</a:t>
            </a:r>
          </a:p>
          <a:p>
            <a:pPr>
              <a:buNone/>
            </a:pPr>
            <a:r>
              <a:rPr lang="en-GB" altLang="ja-JP" sz="1800" dirty="0" smtClean="0">
                <a:ea typeface="ＭＳ Ｐゴシック" pitchFamily="34" charset="-128"/>
              </a:rPr>
              <a:t>of life”</a:t>
            </a:r>
          </a:p>
          <a:p>
            <a:pPr>
              <a:buNone/>
            </a:pPr>
            <a:endParaRPr lang="en-GB" altLang="ja-JP" sz="1800" dirty="0" smtClean="0">
              <a:ea typeface="ＭＳ Ｐゴシック" pitchFamily="34" charset="-128"/>
            </a:endParaRPr>
          </a:p>
        </p:txBody>
      </p:sp>
      <p:sp>
        <p:nvSpPr>
          <p:cNvPr id="7" name="Footer Placeholder 6"/>
          <p:cNvSpPr>
            <a:spLocks noGrp="1"/>
          </p:cNvSpPr>
          <p:nvPr>
            <p:ph type="ftr" sz="quarter" idx="3"/>
          </p:nvPr>
        </p:nvSpPr>
        <p:spPr/>
        <p:txBody>
          <a:bodyPr/>
          <a:lstStyle/>
          <a:p>
            <a:pPr>
              <a:defRPr/>
            </a:pPr>
            <a:r>
              <a:rPr lang="en-GB" smtClean="0"/>
              <a:t>PY1 Review, 8 Nov 2011</a:t>
            </a:r>
            <a:endParaRPr lang="en-US" dirty="0"/>
          </a:p>
        </p:txBody>
      </p:sp>
      <p:sp>
        <p:nvSpPr>
          <p:cNvPr id="8" name="Slide Number Placeholder 7"/>
          <p:cNvSpPr>
            <a:spLocks noGrp="1"/>
          </p:cNvSpPr>
          <p:nvPr>
            <p:ph type="sldNum" sz="quarter" idx="4"/>
          </p:nvPr>
        </p:nvSpPr>
        <p:spPr/>
        <p:txBody>
          <a:bodyPr/>
          <a:lstStyle/>
          <a:p>
            <a:pPr>
              <a:defRPr/>
            </a:pPr>
            <a:fld id="{E1C54416-D04D-4302-AE4A-A0D4A40FA366}" type="slidenum">
              <a:rPr lang="en-US" smtClean="0"/>
              <a:pPr>
                <a:defRPr/>
              </a:pPr>
              <a:t>8</a:t>
            </a:fld>
            <a:endParaRPr lang="en-US"/>
          </a:p>
        </p:txBody>
      </p:sp>
      <p:pic>
        <p:nvPicPr>
          <p:cNvPr id="4" name="Picture 3" descr="Screenshot CERN OOL story.jpg"/>
          <p:cNvPicPr>
            <a:picLocks noChangeAspect="1"/>
          </p:cNvPicPr>
          <p:nvPr/>
        </p:nvPicPr>
        <p:blipFill>
          <a:blip r:embed="rId3" cstate="print"/>
          <a:stretch>
            <a:fillRect/>
          </a:stretch>
        </p:blipFill>
        <p:spPr>
          <a:xfrm>
            <a:off x="4572000" y="1178750"/>
            <a:ext cx="4061086" cy="5181600"/>
          </a:xfrm>
          <a:prstGeom prst="rect">
            <a:avLst/>
          </a:prstGeom>
          <a:ln>
            <a:solidFill>
              <a:schemeClr val="tx1"/>
            </a:solidFill>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457200" y="44958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More than 10,000 people have read it and the average time they spend on the page is 4:54</a:t>
            </a:r>
          </a:p>
        </p:txBody>
      </p:sp>
      <p:sp>
        <p:nvSpPr>
          <p:cNvPr id="6" name="Content Placeholder 2"/>
          <p:cNvSpPr txBox="1">
            <a:spLocks/>
          </p:cNvSpPr>
          <p:nvPr/>
        </p:nvSpPr>
        <p:spPr bwMode="auto">
          <a:xfrm>
            <a:off x="457200" y="29718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The Origin of Life group of researchers used the WLCG to perform basic calculations and had a conference at CERN</a:t>
            </a:r>
            <a:br>
              <a:rPr lang="en-US" sz="1800" dirty="0" smtClean="0"/>
            </a:b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70" y="0"/>
            <a:ext cx="8229600" cy="863715"/>
          </a:xfrm>
        </p:spPr>
        <p:txBody>
          <a:bodyPr/>
          <a:lstStyle/>
          <a:p>
            <a:r>
              <a:rPr lang="en-US" sz="3600" b="1" dirty="0" smtClean="0"/>
              <a:t>Top stories</a:t>
            </a:r>
            <a:endParaRPr lang="en-US" sz="3600" b="1" dirty="0"/>
          </a:p>
        </p:txBody>
      </p:sp>
      <p:pic>
        <p:nvPicPr>
          <p:cNvPr id="4" name="Content Placeholder 3" descr="Screenshot Evolution of Words.jpg"/>
          <p:cNvPicPr>
            <a:picLocks noGrp="1" noChangeAspect="1"/>
          </p:cNvPicPr>
          <p:nvPr>
            <p:ph idx="1"/>
          </p:nvPr>
        </p:nvPicPr>
        <p:blipFill>
          <a:blip r:embed="rId3" cstate="print"/>
          <a:stretch>
            <a:fillRect/>
          </a:stretch>
        </p:blipFill>
        <p:spPr>
          <a:xfrm>
            <a:off x="4797025" y="1403775"/>
            <a:ext cx="3636149" cy="4525963"/>
          </a:xfrm>
          <a:ln>
            <a:solidFill>
              <a:schemeClr val="tx1"/>
            </a:solidFill>
          </a:ln>
          <a:effectLst>
            <a:outerShdw blurRad="50800" dist="38100" dir="2700000" algn="tl" rotWithShape="0">
              <a:prstClr val="black">
                <a:alpha val="40000"/>
              </a:prstClr>
            </a:outerShdw>
          </a:effectLst>
        </p:spPr>
      </p:pic>
      <p:sp>
        <p:nvSpPr>
          <p:cNvPr id="3" name="Footer Placeholder 2"/>
          <p:cNvSpPr>
            <a:spLocks noGrp="1"/>
          </p:cNvSpPr>
          <p:nvPr>
            <p:ph type="ftr" sz="quarter" idx="3"/>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4"/>
          </p:nvPr>
        </p:nvSpPr>
        <p:spPr/>
        <p:txBody>
          <a:bodyPr/>
          <a:lstStyle/>
          <a:p>
            <a:pPr>
              <a:defRPr/>
            </a:pPr>
            <a:fld id="{E1C54416-D04D-4302-AE4A-A0D4A40FA366}" type="slidenum">
              <a:rPr lang="en-US" smtClean="0"/>
              <a:pPr>
                <a:defRPr/>
              </a:pPr>
              <a:t>9</a:t>
            </a:fld>
            <a:endParaRPr lang="en-US"/>
          </a:p>
        </p:txBody>
      </p:sp>
      <p:sp>
        <p:nvSpPr>
          <p:cNvPr id="6" name="Content Placeholder 2"/>
          <p:cNvSpPr txBox="1">
            <a:spLocks/>
          </p:cNvSpPr>
          <p:nvPr/>
        </p:nvSpPr>
        <p:spPr bwMode="auto">
          <a:xfrm>
            <a:off x="457200" y="160020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GB" altLang="ja-JP" sz="1800" kern="0" dirty="0" smtClean="0">
                <a:latin typeface="Arial" pitchFamily="34" charset="0"/>
                <a:ea typeface="ＭＳ Ｐゴシック" pitchFamily="34" charset="-128"/>
                <a:cs typeface="Arial" pitchFamily="34" charset="0"/>
              </a:rPr>
              <a:t>Another top story: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ja-JP" sz="1800" b="0" i="0" u="none" strike="noStrike" kern="0" cap="none" spc="0" normalizeH="0" baseline="0" noProof="0" dirty="0" smtClean="0">
                <a:ln>
                  <a:noFill/>
                </a:ln>
                <a:solidFill>
                  <a:schemeClr val="tx1"/>
                </a:solidFill>
                <a:effectLst/>
                <a:uLnTx/>
                <a:uFillTx/>
                <a:latin typeface="Arial" pitchFamily="34" charset="0"/>
                <a:ea typeface="ＭＳ Ｐゴシック" pitchFamily="34" charset="-128"/>
                <a:cs typeface="Arial" pitchFamily="34" charset="0"/>
              </a:rPr>
              <a:t>“The evolution of words”</a:t>
            </a:r>
          </a:p>
        </p:txBody>
      </p:sp>
      <p:sp>
        <p:nvSpPr>
          <p:cNvPr id="8" name="Content Placeholder 2"/>
          <p:cNvSpPr txBox="1">
            <a:spLocks/>
          </p:cNvSpPr>
          <p:nvPr/>
        </p:nvSpPr>
        <p:spPr bwMode="auto">
          <a:xfrm>
            <a:off x="457200" y="25146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ja-JP" sz="1800" kern="0" dirty="0" smtClean="0">
                <a:ea typeface="ＭＳ Ｐゴシック" pitchFamily="34" charset="-128"/>
              </a:rPr>
              <a:t>Researchers from the </a:t>
            </a:r>
            <a:r>
              <a:rPr lang="en-US" sz="1800" dirty="0" smtClean="0"/>
              <a:t>University of </a:t>
            </a:r>
            <a:r>
              <a:rPr lang="en-US" sz="1800" dirty="0" err="1" smtClean="0"/>
              <a:t>Würzburg</a:t>
            </a:r>
            <a:r>
              <a:rPr lang="en-US" sz="1800" dirty="0" smtClean="0"/>
              <a:t> in Germany</a:t>
            </a:r>
            <a:r>
              <a:rPr lang="en-GB" altLang="ja-JP" sz="1800" kern="0" dirty="0" smtClean="0">
                <a:ea typeface="ＭＳ Ｐゴシック" pitchFamily="34" charset="-128"/>
              </a:rPr>
              <a:t> digitized texts (in German) from the last 500 years, using the </a:t>
            </a:r>
            <a:r>
              <a:rPr lang="en-GB" altLang="ja-JP" sz="1800" kern="0" dirty="0" err="1" smtClean="0">
                <a:ea typeface="ＭＳ Ｐゴシック" pitchFamily="34" charset="-128"/>
              </a:rPr>
              <a:t>TextGrid</a:t>
            </a:r>
            <a:r>
              <a:rPr lang="en-GB" altLang="ja-JP" sz="1800" kern="0" dirty="0" smtClean="0">
                <a:ea typeface="ＭＳ Ｐゴシック" pitchFamily="34" charset="-128"/>
              </a:rPr>
              <a:t> digital repository</a:t>
            </a:r>
          </a:p>
          <a:p>
            <a:pPr>
              <a:buNone/>
            </a:pPr>
            <a:r>
              <a:rPr lang="en-US" sz="1800" dirty="0" smtClean="0"/>
              <a:t/>
            </a:r>
            <a:br>
              <a:rPr lang="en-US" sz="1800" dirty="0" smtClean="0"/>
            </a:br>
            <a:r>
              <a:rPr lang="en-US" sz="1800" dirty="0" smtClean="0"/>
              <a:t> </a:t>
            </a:r>
          </a:p>
        </p:txBody>
      </p:sp>
      <p:sp>
        <p:nvSpPr>
          <p:cNvPr id="9" name="Content Placeholder 2"/>
          <p:cNvSpPr txBox="1">
            <a:spLocks/>
          </p:cNvSpPr>
          <p:nvPr/>
        </p:nvSpPr>
        <p:spPr bwMode="auto">
          <a:xfrm>
            <a:off x="457200" y="42672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z="1800" kern="0" dirty="0" smtClean="0">
                <a:ea typeface="ＭＳ Ｐゴシック" pitchFamily="34" charset="-128"/>
              </a:rPr>
              <a:t>Almost 3,000 people have read it and they spent 4:22 on page</a:t>
            </a:r>
          </a:p>
          <a:p>
            <a:pPr>
              <a:buNone/>
            </a:pPr>
            <a:r>
              <a:rPr lang="en-US" sz="1800" dirty="0" smtClean="0"/>
              <a:t/>
            </a:r>
            <a:br>
              <a:rPr lang="en-US" sz="1800" dirty="0" smtClean="0"/>
            </a:b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3329</TotalTime>
  <Words>2016</Words>
  <Application>Microsoft Office PowerPoint</Application>
  <PresentationFormat>On-screen Show (4:3)</PresentationFormat>
  <Paragraphs>265</Paragraphs>
  <Slides>22</Slides>
  <Notes>12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1_Custom Design</vt:lpstr>
      <vt:lpstr>Custom Design</vt:lpstr>
      <vt:lpstr>PowerPoint Presentation</vt:lpstr>
      <vt:lpstr>WP3 Overview</vt:lpstr>
      <vt:lpstr>Objectives</vt:lpstr>
      <vt:lpstr>In partnership with the US</vt:lpstr>
      <vt:lpstr>A typical issue</vt:lpstr>
      <vt:lpstr>A typical issue</vt:lpstr>
      <vt:lpstr>A typical issue</vt:lpstr>
      <vt:lpstr>Top stories</vt:lpstr>
      <vt:lpstr>Top stories</vt:lpstr>
      <vt:lpstr>Top stories </vt:lpstr>
      <vt:lpstr>A new iSGTW</vt:lpstr>
      <vt:lpstr>A new iSGTW</vt:lpstr>
      <vt:lpstr>Expanded coverage</vt:lpstr>
      <vt:lpstr>Metrics &amp; analysis</vt:lpstr>
      <vt:lpstr>Subscribers</vt:lpstr>
      <vt:lpstr>Readers’ survey</vt:lpstr>
      <vt:lpstr>Readers’ survey</vt:lpstr>
      <vt:lpstr>Social media</vt:lpstr>
      <vt:lpstr>Conference posters</vt:lpstr>
      <vt:lpstr>Conference posters</vt:lpstr>
      <vt:lpstr>WP3 Issues</vt:lpstr>
      <vt:lpstr>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294</cp:revision>
  <dcterms:created xsi:type="dcterms:W3CDTF">2010-08-31T11:29:02Z</dcterms:created>
  <dcterms:modified xsi:type="dcterms:W3CDTF">2011-11-06T17:50:35Z</dcterms:modified>
</cp:coreProperties>
</file>