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13716000" cx="24384000"/>
  <p:notesSz cx="6858000" cy="9144000"/>
  <p:embeddedFontLst>
    <p:embeddedFont>
      <p:font typeface="Roboto Thin"/>
      <p:regular r:id="rId55"/>
      <p:bold r:id="rId56"/>
      <p:italic r:id="rId57"/>
      <p:boldItalic r:id="rId58"/>
    </p:embeddedFont>
    <p:embeddedFont>
      <p:font typeface="Roboto"/>
      <p:regular r:id="rId59"/>
      <p:bold r:id="rId60"/>
      <p:italic r:id="rId61"/>
      <p:boldItalic r:id="rId62"/>
    </p:embeddedFont>
    <p:embeddedFont>
      <p:font typeface="DM Sans Light"/>
      <p:regular r:id="rId63"/>
      <p:bold r:id="rId64"/>
      <p:italic r:id="rId65"/>
      <p:boldItalic r:id="rId66"/>
    </p:embeddedFont>
    <p:embeddedFont>
      <p:font typeface="Helvetica Neue"/>
      <p:regular r:id="rId67"/>
      <p:bold r:id="rId68"/>
      <p:italic r:id="rId69"/>
      <p:boldItalic r:id="rId70"/>
    </p:embeddedFont>
    <p:embeddedFont>
      <p:font typeface="Roboto Light"/>
      <p:regular r:id="rId71"/>
      <p:bold r:id="rId72"/>
      <p:italic r:id="rId73"/>
      <p:boldItalic r:id="rId74"/>
    </p:embeddedFont>
    <p:embeddedFont>
      <p:font typeface="DM Sans"/>
      <p:bold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2FD0B42-1D86-4188-B328-964A7C31EB75}">
  <a:tblStyle styleId="{32FD0B42-1D86-4188-B328-964A7C31EB75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 b="off" i="off"/>
      <a:tcStyle>
        <a:fill>
          <a:solidFill>
            <a:srgbClr val="E3E5E8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7E65E1B5-8B74-4557-A092-6053550398C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obotoLight-italic.fntdata"/><Relationship Id="rId72" Type="http://schemas.openxmlformats.org/officeDocument/2006/relationships/font" Target="fonts/RobotoLight-bold.fntdata"/><Relationship Id="rId31" Type="http://schemas.openxmlformats.org/officeDocument/2006/relationships/slide" Target="slides/slide25.xml"/><Relationship Id="rId75" Type="http://schemas.openxmlformats.org/officeDocument/2006/relationships/font" Target="fonts/DMSans-bold.fntdata"/><Relationship Id="rId30" Type="http://schemas.openxmlformats.org/officeDocument/2006/relationships/slide" Target="slides/slide24.xml"/><Relationship Id="rId74" Type="http://schemas.openxmlformats.org/officeDocument/2006/relationships/font" Target="fonts/RobotoLight-boldItalic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76" Type="http://schemas.openxmlformats.org/officeDocument/2006/relationships/font" Target="fonts/DMSans-boldItalic.fnt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RobotoLight-regular.fntdata"/><Relationship Id="rId70" Type="http://schemas.openxmlformats.org/officeDocument/2006/relationships/font" Target="fonts/HelveticaNeue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oboto-boldItalic.fntdata"/><Relationship Id="rId61" Type="http://schemas.openxmlformats.org/officeDocument/2006/relationships/font" Target="fonts/Roboto-italic.fntdata"/><Relationship Id="rId20" Type="http://schemas.openxmlformats.org/officeDocument/2006/relationships/slide" Target="slides/slide14.xml"/><Relationship Id="rId64" Type="http://schemas.openxmlformats.org/officeDocument/2006/relationships/font" Target="fonts/DMSansLight-bold.fntdata"/><Relationship Id="rId63" Type="http://schemas.openxmlformats.org/officeDocument/2006/relationships/font" Target="fonts/DMSansLight-regular.fntdata"/><Relationship Id="rId22" Type="http://schemas.openxmlformats.org/officeDocument/2006/relationships/slide" Target="slides/slide16.xml"/><Relationship Id="rId66" Type="http://schemas.openxmlformats.org/officeDocument/2006/relationships/font" Target="fonts/DMSansLight-boldItalic.fntdata"/><Relationship Id="rId21" Type="http://schemas.openxmlformats.org/officeDocument/2006/relationships/slide" Target="slides/slide15.xml"/><Relationship Id="rId65" Type="http://schemas.openxmlformats.org/officeDocument/2006/relationships/font" Target="fonts/DMSansLight-italic.fntdata"/><Relationship Id="rId24" Type="http://schemas.openxmlformats.org/officeDocument/2006/relationships/slide" Target="slides/slide18.xml"/><Relationship Id="rId68" Type="http://schemas.openxmlformats.org/officeDocument/2006/relationships/font" Target="fonts/HelveticaNeue-bold.fntdata"/><Relationship Id="rId23" Type="http://schemas.openxmlformats.org/officeDocument/2006/relationships/slide" Target="slides/slide17.xml"/><Relationship Id="rId67" Type="http://schemas.openxmlformats.org/officeDocument/2006/relationships/font" Target="fonts/HelveticaNeue-regular.fntdata"/><Relationship Id="rId60" Type="http://schemas.openxmlformats.org/officeDocument/2006/relationships/font" Target="fonts/Roboto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HelveticaNeue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obotoThin-regular.fntdata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RobotoThin-italic.fntdata"/><Relationship Id="rId12" Type="http://schemas.openxmlformats.org/officeDocument/2006/relationships/slide" Target="slides/slide6.xml"/><Relationship Id="rId56" Type="http://schemas.openxmlformats.org/officeDocument/2006/relationships/font" Target="fonts/RobotoThin-bold.fntdata"/><Relationship Id="rId15" Type="http://schemas.openxmlformats.org/officeDocument/2006/relationships/slide" Target="slides/slide9.xml"/><Relationship Id="rId59" Type="http://schemas.openxmlformats.org/officeDocument/2006/relationships/font" Target="fonts/Roboto-regular.fntdata"/><Relationship Id="rId14" Type="http://schemas.openxmlformats.org/officeDocument/2006/relationships/slide" Target="slides/slide8.xml"/><Relationship Id="rId58" Type="http://schemas.openxmlformats.org/officeDocument/2006/relationships/font" Target="fonts/RobotoThin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9e5354c53a_0_8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9e5354c53a_0_8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8b5569375e_0_4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8b5569375e_0_4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8b5569375e_0_1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8b5569375e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12f58cb40c_3_3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12f58cb40c_3_3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12f58cb40c_3_3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12f58cb40c_3_3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138b066108_0_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138b066108_0_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138b066108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138b066108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12f58cb40c_3_2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12f58cb40c_3_2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138b066108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138b066108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12f58cb40c_3_3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12f58cb40c_3_3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12f58cb40c_3_1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12f58cb40c_3_1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8b5569375e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8b5569375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12f58cb40c_3_1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12f58cb40c_3_1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12f58cb40c_3_144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g312f58cb40c_3_144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a10292e0cd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a10292e0cd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12f58cb40c_3_3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12f58cb40c_3_3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8b5569375e_0_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Technology providers and development: INDIGO, DEEP and AI4EOSC, supporting use cases coming from the EOSC, the EOSC DIH, the EGI-ACE (like INRAE and JRC) and now iMagine</a:t>
            </a:r>
            <a:endParaRPr/>
          </a:p>
        </p:txBody>
      </p:sp>
      <p:sp>
        <p:nvSpPr>
          <p:cNvPr id="770" name="Google Shape;770;g28b5569375e_0_1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8b5569375e_0_4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28b5569375e_0_4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8b5569375e_0_5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8b5569375e_0_5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8b5569375e_0_4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28b5569375e_0_4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8b5569375e_0_4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28b5569375e_0_4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8b5569375e_0_4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8b5569375e_0_4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9e49a2d36c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9e49a2d36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8b5569375e_0_5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28b5569375e_0_5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a10292e0cd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a10292e0cd_0_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8b5569375e_0_1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8b5569375e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9e5354c53a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9e5354c53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a10292e0cd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2a10292e0cd_0_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12f58cb40c_3_1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12f58cb40c_3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12f58cb40c_3_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12f58cb40c_3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12f58cb40c_3_1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12f58cb40c_3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312f58cb40c_3_2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312f58cb40c_3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12f58cb40c_3_2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312f58cb40c_3_2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16d165b5fe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16d165b5f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312f58cb40c_3_2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312f58cb40c_3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12f58cb40c_3_2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312f58cb40c_3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312f58cb40c_3_2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312f58cb40c_3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312f58cb40c_3_2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312f58cb40c_3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29e5354c53a_0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29e5354c53a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29e5354c53a_0_1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29e5354c53a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9e5354c53a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29e5354c53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29e5354c53a_0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29e5354c53a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9e5354c53a_0_1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29e5354c53a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16d165b5fe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16d165b5fe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8b5569375e_0_4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28b5569375e_0_4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8b5569375e_0_4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8b5569375e_0_4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8b5569375e_0_4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8b5569375e_0_4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99919ee721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99919ee721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7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0" Type="http://schemas.openxmlformats.org/officeDocument/2006/relationships/image" Target="../media/image6.png"/><Relationship Id="rId9" Type="http://schemas.openxmlformats.org/officeDocument/2006/relationships/image" Target="../media/image16.png"/><Relationship Id="rId5" Type="http://schemas.openxmlformats.org/officeDocument/2006/relationships/image" Target="../media/image7.png"/><Relationship Id="rId6" Type="http://schemas.openxmlformats.org/officeDocument/2006/relationships/hyperlink" Target="https://twitter.com/eu_imagine" TargetMode="External"/><Relationship Id="rId7" Type="http://schemas.openxmlformats.org/officeDocument/2006/relationships/image" Target="../media/image15.png"/><Relationship Id="rId8" Type="http://schemas.openxmlformats.org/officeDocument/2006/relationships/hyperlink" Target="https://www.linkedin.com/company/1024536" TargetMode="Externa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11.png"/><Relationship Id="rId4" Type="http://schemas.openxmlformats.org/officeDocument/2006/relationships/hyperlink" Target="https://twitter.com/eu_imagine" TargetMode="External"/><Relationship Id="rId10" Type="http://schemas.openxmlformats.org/officeDocument/2006/relationships/image" Target="../media/image6.png"/><Relationship Id="rId9" Type="http://schemas.openxmlformats.org/officeDocument/2006/relationships/hyperlink" Target="https://www.imagine-ai.eu" TargetMode="External"/><Relationship Id="rId5" Type="http://schemas.openxmlformats.org/officeDocument/2006/relationships/image" Target="../media/image15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16.png"/><Relationship Id="rId8" Type="http://schemas.openxmlformats.org/officeDocument/2006/relationships/hyperlink" Target="https://www.imagine-ai.eu" TargetMode="Externa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Title without Background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Bullet 1">
  <p:cSld name="Content - 3 Vertical with Bullet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5" name="Google Shape;135;p11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1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37" name="Google Shape;137;p1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8" name="Google Shape;138;p11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139" name="Google Shape;139;p11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0" name="Google Shape;140;p11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1" name="Google Shape;141;p11"/>
          <p:cNvSpPr txBox="1"/>
          <p:nvPr>
            <p:ph idx="4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2" name="Google Shape;142;p11"/>
          <p:cNvSpPr txBox="1"/>
          <p:nvPr>
            <p:ph idx="5" type="body"/>
          </p:nvPr>
        </p:nvSpPr>
        <p:spPr>
          <a:xfrm>
            <a:off x="2025375" y="3065325"/>
            <a:ext cx="20198700" cy="69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3" name="Google Shape;143;p11"/>
          <p:cNvSpPr txBox="1"/>
          <p:nvPr>
            <p:ph idx="6" type="body"/>
          </p:nvPr>
        </p:nvSpPr>
        <p:spPr>
          <a:xfrm>
            <a:off x="2025375" y="2705225"/>
            <a:ext cx="19650300" cy="8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with Number Bullet">
  <p:cSld name="Content - 3 Horizontal with Number Bulle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 txBox="1"/>
          <p:nvPr/>
        </p:nvSpPr>
        <p:spPr>
          <a:xfrm>
            <a:off x="20867075" y="13045341"/>
            <a:ext cx="25167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pic>
        <p:nvPicPr>
          <p:cNvPr descr="Image" id="146" name="Google Shape;146;p12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48" name="Google Shape;148;p1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9" name="Google Shape;149;p12"/>
          <p:cNvSpPr txBox="1"/>
          <p:nvPr>
            <p:ph idx="12" type="sldNum"/>
          </p:nvPr>
        </p:nvSpPr>
        <p:spPr>
          <a:xfrm>
            <a:off x="23383674" y="13045350"/>
            <a:ext cx="4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150" name="Google Shape;150;p12"/>
          <p:cNvSpPr txBox="1"/>
          <p:nvPr>
            <p:ph idx="2" type="body"/>
          </p:nvPr>
        </p:nvSpPr>
        <p:spPr>
          <a:xfrm>
            <a:off x="1831774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1" name="Google Shape;151;p12"/>
          <p:cNvSpPr txBox="1"/>
          <p:nvPr>
            <p:ph idx="3" type="body"/>
          </p:nvPr>
        </p:nvSpPr>
        <p:spPr>
          <a:xfrm>
            <a:off x="1831773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2" name="Google Shape;152;p12"/>
          <p:cNvSpPr txBox="1"/>
          <p:nvPr>
            <p:ph idx="4" type="body"/>
          </p:nvPr>
        </p:nvSpPr>
        <p:spPr>
          <a:xfrm>
            <a:off x="9055918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3" name="Google Shape;153;p12"/>
          <p:cNvSpPr txBox="1"/>
          <p:nvPr>
            <p:ph idx="5" type="body"/>
          </p:nvPr>
        </p:nvSpPr>
        <p:spPr>
          <a:xfrm>
            <a:off x="9055918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4" name="Google Shape;154;p12"/>
          <p:cNvSpPr txBox="1"/>
          <p:nvPr>
            <p:ph idx="6" type="body"/>
          </p:nvPr>
        </p:nvSpPr>
        <p:spPr>
          <a:xfrm>
            <a:off x="16786860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5" name="Google Shape;155;p12"/>
          <p:cNvSpPr txBox="1"/>
          <p:nvPr>
            <p:ph idx="7" type="body"/>
          </p:nvPr>
        </p:nvSpPr>
        <p:spPr>
          <a:xfrm>
            <a:off x="16811059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6" name="Google Shape;156;p12"/>
          <p:cNvSpPr txBox="1"/>
          <p:nvPr/>
        </p:nvSpPr>
        <p:spPr>
          <a:xfrm>
            <a:off x="1015862" y="4433997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157" name="Google Shape;157;p12"/>
          <p:cNvSpPr txBox="1"/>
          <p:nvPr/>
        </p:nvSpPr>
        <p:spPr>
          <a:xfrm>
            <a:off x="8079200" y="4433997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158" name="Google Shape;158;p12"/>
          <p:cNvSpPr txBox="1"/>
          <p:nvPr/>
        </p:nvSpPr>
        <p:spPr>
          <a:xfrm>
            <a:off x="15767772" y="4433997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159" name="Google Shape;159;p12"/>
          <p:cNvSpPr txBox="1"/>
          <p:nvPr>
            <p:ph idx="8" type="body"/>
          </p:nvPr>
        </p:nvSpPr>
        <p:spPr>
          <a:xfrm>
            <a:off x="9055918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0" name="Google Shape;160;p12"/>
          <p:cNvSpPr txBox="1"/>
          <p:nvPr>
            <p:ph idx="9" type="body"/>
          </p:nvPr>
        </p:nvSpPr>
        <p:spPr>
          <a:xfrm>
            <a:off x="1831774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1" name="Google Shape;161;p12"/>
          <p:cNvSpPr txBox="1"/>
          <p:nvPr>
            <p:ph idx="13" type="body"/>
          </p:nvPr>
        </p:nvSpPr>
        <p:spPr>
          <a:xfrm>
            <a:off x="16811059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2" name="Google Shape;162;p12"/>
          <p:cNvSpPr txBox="1"/>
          <p:nvPr/>
        </p:nvSpPr>
        <p:spPr>
          <a:xfrm>
            <a:off x="1015862" y="8302522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-NL" sz="48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/>
          </a:p>
        </p:txBody>
      </p:sp>
      <p:sp>
        <p:nvSpPr>
          <p:cNvPr id="163" name="Google Shape;163;p12"/>
          <p:cNvSpPr txBox="1"/>
          <p:nvPr/>
        </p:nvSpPr>
        <p:spPr>
          <a:xfrm>
            <a:off x="8026262" y="8302522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-NL" sz="48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5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Numbers">
  <p:cSld name="Content - 3 Numbers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65" name="Google Shape;165;p13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3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67" name="Google Shape;167;p1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8" name="Google Shape;168;p13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169" name="Google Shape;169;p13"/>
          <p:cNvSpPr txBox="1"/>
          <p:nvPr>
            <p:ph idx="2" type="body"/>
          </p:nvPr>
        </p:nvSpPr>
        <p:spPr>
          <a:xfrm>
            <a:off x="1715859" y="5347556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0" name="Google Shape;170;p13"/>
          <p:cNvSpPr txBox="1"/>
          <p:nvPr>
            <p:ph idx="3" type="body"/>
          </p:nvPr>
        </p:nvSpPr>
        <p:spPr>
          <a:xfrm>
            <a:off x="1715859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1" name="Google Shape;171;p13"/>
          <p:cNvSpPr txBox="1"/>
          <p:nvPr>
            <p:ph idx="4" type="body"/>
          </p:nvPr>
        </p:nvSpPr>
        <p:spPr>
          <a:xfrm>
            <a:off x="901700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2" name="Google Shape;172;p13"/>
          <p:cNvSpPr txBox="1"/>
          <p:nvPr>
            <p:ph idx="5" type="body"/>
          </p:nvPr>
        </p:nvSpPr>
        <p:spPr>
          <a:xfrm>
            <a:off x="901700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3" name="Google Shape;173;p13"/>
          <p:cNvSpPr txBox="1"/>
          <p:nvPr>
            <p:ph idx="6" type="body"/>
          </p:nvPr>
        </p:nvSpPr>
        <p:spPr>
          <a:xfrm>
            <a:off x="1631814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4" name="Google Shape;174;p13"/>
          <p:cNvSpPr txBox="1"/>
          <p:nvPr>
            <p:ph idx="7" type="body"/>
          </p:nvPr>
        </p:nvSpPr>
        <p:spPr>
          <a:xfrm>
            <a:off x="1631814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4 Numbers">
  <p:cSld name="Content - 4 Numbers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6" name="Google Shape;176;p14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4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78" name="Google Shape;178;p1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9" name="Google Shape;179;p14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180" name="Google Shape;180;p14"/>
          <p:cNvSpPr txBox="1"/>
          <p:nvPr>
            <p:ph idx="2" type="body"/>
          </p:nvPr>
        </p:nvSpPr>
        <p:spPr>
          <a:xfrm>
            <a:off x="49749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1" name="Google Shape;181;p14"/>
          <p:cNvSpPr txBox="1"/>
          <p:nvPr>
            <p:ph idx="3" type="body"/>
          </p:nvPr>
        </p:nvSpPr>
        <p:spPr>
          <a:xfrm>
            <a:off x="49749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2" name="Google Shape;182;p14"/>
          <p:cNvSpPr txBox="1"/>
          <p:nvPr>
            <p:ph idx="4" type="body"/>
          </p:nvPr>
        </p:nvSpPr>
        <p:spPr>
          <a:xfrm>
            <a:off x="656133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3" name="Google Shape;183;p14"/>
          <p:cNvSpPr txBox="1"/>
          <p:nvPr>
            <p:ph idx="5" type="body"/>
          </p:nvPr>
        </p:nvSpPr>
        <p:spPr>
          <a:xfrm>
            <a:off x="656133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4" name="Google Shape;184;p14"/>
          <p:cNvSpPr txBox="1"/>
          <p:nvPr>
            <p:ph idx="6" type="body"/>
          </p:nvPr>
        </p:nvSpPr>
        <p:spPr>
          <a:xfrm>
            <a:off x="1261566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5" name="Google Shape;185;p14"/>
          <p:cNvSpPr txBox="1"/>
          <p:nvPr>
            <p:ph idx="7" type="body"/>
          </p:nvPr>
        </p:nvSpPr>
        <p:spPr>
          <a:xfrm>
            <a:off x="1867950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6" name="Google Shape;186;p14"/>
          <p:cNvSpPr txBox="1"/>
          <p:nvPr>
            <p:ph idx="8" type="body"/>
          </p:nvPr>
        </p:nvSpPr>
        <p:spPr>
          <a:xfrm>
            <a:off x="1867950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7" name="Google Shape;187;p14"/>
          <p:cNvSpPr txBox="1"/>
          <p:nvPr>
            <p:ph idx="9" type="body"/>
          </p:nvPr>
        </p:nvSpPr>
        <p:spPr>
          <a:xfrm>
            <a:off x="1261566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6 Numbers">
  <p:cSld name="Content - 6 Numbers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89" name="Google Shape;189;p15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5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91" name="Google Shape;191;p1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2" name="Google Shape;192;p15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193" name="Google Shape;193;p15"/>
          <p:cNvSpPr txBox="1"/>
          <p:nvPr>
            <p:ph idx="2" type="body"/>
          </p:nvPr>
        </p:nvSpPr>
        <p:spPr>
          <a:xfrm>
            <a:off x="1990793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4" name="Google Shape;194;p15"/>
          <p:cNvSpPr txBox="1"/>
          <p:nvPr>
            <p:ph idx="3" type="body"/>
          </p:nvPr>
        </p:nvSpPr>
        <p:spPr>
          <a:xfrm>
            <a:off x="1990793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5" name="Google Shape;195;p15"/>
          <p:cNvSpPr txBox="1"/>
          <p:nvPr>
            <p:ph idx="4" type="body"/>
          </p:nvPr>
        </p:nvSpPr>
        <p:spPr>
          <a:xfrm>
            <a:off x="9588499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6" name="Google Shape;196;p15"/>
          <p:cNvSpPr txBox="1"/>
          <p:nvPr>
            <p:ph idx="5" type="body"/>
          </p:nvPr>
        </p:nvSpPr>
        <p:spPr>
          <a:xfrm>
            <a:off x="9588497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7" name="Google Shape;197;p15"/>
          <p:cNvSpPr txBox="1"/>
          <p:nvPr>
            <p:ph idx="6" type="body"/>
          </p:nvPr>
        </p:nvSpPr>
        <p:spPr>
          <a:xfrm>
            <a:off x="17186205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8" name="Google Shape;198;p15"/>
          <p:cNvSpPr txBox="1"/>
          <p:nvPr>
            <p:ph idx="7" type="body"/>
          </p:nvPr>
        </p:nvSpPr>
        <p:spPr>
          <a:xfrm>
            <a:off x="17186205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9" name="Google Shape;199;p15"/>
          <p:cNvSpPr txBox="1"/>
          <p:nvPr>
            <p:ph idx="8" type="body"/>
          </p:nvPr>
        </p:nvSpPr>
        <p:spPr>
          <a:xfrm>
            <a:off x="199079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0" name="Google Shape;200;p15"/>
          <p:cNvSpPr txBox="1"/>
          <p:nvPr>
            <p:ph idx="9" type="body"/>
          </p:nvPr>
        </p:nvSpPr>
        <p:spPr>
          <a:xfrm>
            <a:off x="199079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1" name="Google Shape;201;p15"/>
          <p:cNvSpPr txBox="1"/>
          <p:nvPr>
            <p:ph idx="13" type="body"/>
          </p:nvPr>
        </p:nvSpPr>
        <p:spPr>
          <a:xfrm>
            <a:off x="9588499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2" name="Google Shape;202;p15"/>
          <p:cNvSpPr txBox="1"/>
          <p:nvPr>
            <p:ph idx="14" type="body"/>
          </p:nvPr>
        </p:nvSpPr>
        <p:spPr>
          <a:xfrm>
            <a:off x="9588497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3" name="Google Shape;203;p15"/>
          <p:cNvSpPr txBox="1"/>
          <p:nvPr>
            <p:ph idx="15" type="body"/>
          </p:nvPr>
        </p:nvSpPr>
        <p:spPr>
          <a:xfrm>
            <a:off x="1718620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4" name="Google Shape;204;p15"/>
          <p:cNvSpPr txBox="1"/>
          <p:nvPr>
            <p:ph idx="16" type="body"/>
          </p:nvPr>
        </p:nvSpPr>
        <p:spPr>
          <a:xfrm>
            <a:off x="1718620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Content Left">
  <p:cSld name="Image - 2 Content Lef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07" name="Google Shape;207;p1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8" name="Google Shape;208;p16"/>
          <p:cNvSpPr txBox="1"/>
          <p:nvPr>
            <p:ph idx="12" type="sldNum"/>
          </p:nvPr>
        </p:nvSpPr>
        <p:spPr>
          <a:xfrm>
            <a:off x="23327399" y="13045350"/>
            <a:ext cx="50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209" name="Google Shape;209;p16"/>
          <p:cNvSpPr txBox="1"/>
          <p:nvPr>
            <p:ph idx="2" type="body"/>
          </p:nvPr>
        </p:nvSpPr>
        <p:spPr>
          <a:xfrm>
            <a:off x="2086903" y="363720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0" name="Google Shape;210;p16"/>
          <p:cNvSpPr txBox="1"/>
          <p:nvPr>
            <p:ph idx="3" type="body"/>
          </p:nvPr>
        </p:nvSpPr>
        <p:spPr>
          <a:xfrm>
            <a:off x="2086903" y="5246215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1" name="Google Shape;211;p16"/>
          <p:cNvSpPr txBox="1"/>
          <p:nvPr>
            <p:ph idx="4" type="body"/>
          </p:nvPr>
        </p:nvSpPr>
        <p:spPr>
          <a:xfrm>
            <a:off x="2086903" y="840857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2" name="Google Shape;212;p16"/>
          <p:cNvSpPr txBox="1"/>
          <p:nvPr>
            <p:ph idx="5" type="body"/>
          </p:nvPr>
        </p:nvSpPr>
        <p:spPr>
          <a:xfrm>
            <a:off x="2086903" y="10017586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213" name="Google Shape;213;p16"/>
          <p:cNvCxnSpPr/>
          <p:nvPr/>
        </p:nvCxnSpPr>
        <p:spPr>
          <a:xfrm>
            <a:off x="1925729" y="7256795"/>
            <a:ext cx="7865700" cy="0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descr="Image" id="214" name="Google Shape;21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15" name="Google Shape;2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6"/>
          <p:cNvSpPr/>
          <p:nvPr>
            <p:ph idx="6" type="pic"/>
          </p:nvPr>
        </p:nvSpPr>
        <p:spPr>
          <a:xfrm>
            <a:off x="15135246" y="-975654"/>
            <a:ext cx="11121000" cy="13333200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217" name="Google Shape;21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8" y="3151514"/>
            <a:ext cx="13097615" cy="622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3 Points with Images &amp; Box">
  <p:cSld name="Image - 3 Points with Images &amp; Box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"/>
          <p:cNvSpPr/>
          <p:nvPr/>
        </p:nvSpPr>
        <p:spPr>
          <a:xfrm>
            <a:off x="869684" y="2587215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17"/>
          <p:cNvSpPr/>
          <p:nvPr/>
        </p:nvSpPr>
        <p:spPr>
          <a:xfrm>
            <a:off x="860733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17"/>
          <p:cNvSpPr/>
          <p:nvPr/>
        </p:nvSpPr>
        <p:spPr>
          <a:xfrm>
            <a:off x="1634498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17"/>
          <p:cNvSpPr txBox="1"/>
          <p:nvPr>
            <p:ph idx="1" type="body"/>
          </p:nvPr>
        </p:nvSpPr>
        <p:spPr>
          <a:xfrm>
            <a:off x="1363387" y="7403909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3" name="Google Shape;223;p17"/>
          <p:cNvSpPr txBox="1"/>
          <p:nvPr>
            <p:ph idx="2" type="body"/>
          </p:nvPr>
        </p:nvSpPr>
        <p:spPr>
          <a:xfrm>
            <a:off x="1363387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4" name="Google Shape;224;p17"/>
          <p:cNvSpPr txBox="1"/>
          <p:nvPr>
            <p:ph idx="3" type="body"/>
          </p:nvPr>
        </p:nvSpPr>
        <p:spPr>
          <a:xfrm>
            <a:off x="9095877" y="728103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5" name="Google Shape;225;p17"/>
          <p:cNvSpPr txBox="1"/>
          <p:nvPr>
            <p:ph idx="4" type="body"/>
          </p:nvPr>
        </p:nvSpPr>
        <p:spPr>
          <a:xfrm>
            <a:off x="9095877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6" name="Google Shape;226;p17"/>
          <p:cNvSpPr txBox="1"/>
          <p:nvPr>
            <p:ph idx="5" type="body"/>
          </p:nvPr>
        </p:nvSpPr>
        <p:spPr>
          <a:xfrm>
            <a:off x="16831806" y="728103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7" name="Google Shape;227;p17"/>
          <p:cNvSpPr txBox="1"/>
          <p:nvPr>
            <p:ph idx="6" type="body"/>
          </p:nvPr>
        </p:nvSpPr>
        <p:spPr>
          <a:xfrm>
            <a:off x="16831806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8" name="Google Shape;228;p17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29" name="Google Shape;229;p17"/>
          <p:cNvSpPr txBox="1"/>
          <p:nvPr>
            <p:ph idx="7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0" name="Google Shape;230;p17"/>
          <p:cNvSpPr txBox="1"/>
          <p:nvPr>
            <p:ph idx="12" type="sldNum"/>
          </p:nvPr>
        </p:nvSpPr>
        <p:spPr>
          <a:xfrm>
            <a:off x="23384924" y="13045350"/>
            <a:ext cx="45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231" name="Google Shape;231;p17"/>
          <p:cNvSpPr/>
          <p:nvPr>
            <p:ph idx="8" type="pic"/>
          </p:nvPr>
        </p:nvSpPr>
        <p:spPr>
          <a:xfrm>
            <a:off x="136338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32" name="Google Shape;232;p17"/>
          <p:cNvSpPr/>
          <p:nvPr>
            <p:ph idx="9" type="pic"/>
          </p:nvPr>
        </p:nvSpPr>
        <p:spPr>
          <a:xfrm>
            <a:off x="909587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33" name="Google Shape;233;p17"/>
          <p:cNvSpPr/>
          <p:nvPr>
            <p:ph idx="13" type="pic"/>
          </p:nvPr>
        </p:nvSpPr>
        <p:spPr>
          <a:xfrm>
            <a:off x="16831806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Big Title">
  <p:cSld name="Image - Big Title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/>
          <p:nvPr>
            <p:ph type="title"/>
          </p:nvPr>
        </p:nvSpPr>
        <p:spPr>
          <a:xfrm>
            <a:off x="2564146" y="9353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36" name="Google Shape;236;p1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7" name="Google Shape;237;p18"/>
          <p:cNvSpPr txBox="1"/>
          <p:nvPr>
            <p:ph idx="12" type="sldNum"/>
          </p:nvPr>
        </p:nvSpPr>
        <p:spPr>
          <a:xfrm>
            <a:off x="23384924" y="13045350"/>
            <a:ext cx="45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238" name="Google Shape;238;p18"/>
          <p:cNvSpPr/>
          <p:nvPr>
            <p:ph idx="2" type="pic"/>
          </p:nvPr>
        </p:nvSpPr>
        <p:spPr>
          <a:xfrm>
            <a:off x="15135246" y="-975655"/>
            <a:ext cx="11121000" cy="13333200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239" name="Google Shape;23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4842048" y="3151514"/>
            <a:ext cx="13097615" cy="622312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>
            <p:ph idx="3" type="body"/>
          </p:nvPr>
        </p:nvSpPr>
        <p:spPr>
          <a:xfrm>
            <a:off x="1406240" y="7682375"/>
            <a:ext cx="10160100" cy="19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DM Sans"/>
              <a:buNone/>
              <a:defRPr sz="55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55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55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55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55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55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55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55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55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1" name="Google Shape;241;p18"/>
          <p:cNvSpPr txBox="1"/>
          <p:nvPr>
            <p:ph idx="4" type="body"/>
          </p:nvPr>
        </p:nvSpPr>
        <p:spPr>
          <a:xfrm>
            <a:off x="1406240" y="5073134"/>
            <a:ext cx="10160100" cy="14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1" sz="85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85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85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85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85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85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85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85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85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Points and Images">
  <p:cSld name="Image - 2 Points and Images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44" name="Google Shape;244;p1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5" name="Google Shape;245;p19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246" name="Google Shape;246;p19"/>
          <p:cNvSpPr/>
          <p:nvPr>
            <p:ph idx="2" type="pic"/>
          </p:nvPr>
        </p:nvSpPr>
        <p:spPr>
          <a:xfrm>
            <a:off x="11430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247" name="Google Shape;247;p19"/>
          <p:cNvSpPr/>
          <p:nvPr>
            <p:ph idx="3" type="pic"/>
          </p:nvPr>
        </p:nvSpPr>
        <p:spPr>
          <a:xfrm>
            <a:off x="11430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248" name="Google Shape;248;p19"/>
          <p:cNvSpPr txBox="1"/>
          <p:nvPr>
            <p:ph idx="4" type="body"/>
          </p:nvPr>
        </p:nvSpPr>
        <p:spPr>
          <a:xfrm>
            <a:off x="7896090" y="3213205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9" name="Google Shape;249;p19"/>
          <p:cNvSpPr txBox="1"/>
          <p:nvPr>
            <p:ph idx="5" type="body"/>
          </p:nvPr>
        </p:nvSpPr>
        <p:spPr>
          <a:xfrm>
            <a:off x="7896090" y="4938653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19"/>
          <p:cNvSpPr txBox="1"/>
          <p:nvPr>
            <p:ph idx="6" type="body"/>
          </p:nvPr>
        </p:nvSpPr>
        <p:spPr>
          <a:xfrm>
            <a:off x="7896090" y="8259990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1" name="Google Shape;251;p19"/>
          <p:cNvSpPr txBox="1"/>
          <p:nvPr>
            <p:ph idx="7" type="body"/>
          </p:nvPr>
        </p:nvSpPr>
        <p:spPr>
          <a:xfrm>
            <a:off x="7896090" y="9985438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Points and Images (Right)">
  <p:cSld name="Image - 2 Points and Images (Right)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54" name="Google Shape;254;p2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5" name="Google Shape;255;p20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256" name="Google Shape;256;p20"/>
          <p:cNvSpPr/>
          <p:nvPr>
            <p:ph idx="2" type="pic"/>
          </p:nvPr>
        </p:nvSpPr>
        <p:spPr>
          <a:xfrm>
            <a:off x="173736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257" name="Google Shape;257;p20"/>
          <p:cNvSpPr/>
          <p:nvPr>
            <p:ph idx="3" type="pic"/>
          </p:nvPr>
        </p:nvSpPr>
        <p:spPr>
          <a:xfrm>
            <a:off x="173736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258" name="Google Shape;258;p20"/>
          <p:cNvSpPr txBox="1"/>
          <p:nvPr>
            <p:ph idx="4" type="body"/>
          </p:nvPr>
        </p:nvSpPr>
        <p:spPr>
          <a:xfrm>
            <a:off x="1143096" y="3213205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9" name="Google Shape;259;p20"/>
          <p:cNvSpPr txBox="1"/>
          <p:nvPr>
            <p:ph idx="5" type="body"/>
          </p:nvPr>
        </p:nvSpPr>
        <p:spPr>
          <a:xfrm>
            <a:off x="1143097" y="4938653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0" name="Google Shape;260;p20"/>
          <p:cNvSpPr txBox="1"/>
          <p:nvPr>
            <p:ph idx="6" type="body"/>
          </p:nvPr>
        </p:nvSpPr>
        <p:spPr>
          <a:xfrm>
            <a:off x="1143096" y="8259990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1" name="Google Shape;261;p20"/>
          <p:cNvSpPr txBox="1"/>
          <p:nvPr>
            <p:ph idx="7" type="body"/>
          </p:nvPr>
        </p:nvSpPr>
        <p:spPr>
          <a:xfrm>
            <a:off x="1143097" y="9985438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3 Points with Images">
  <p:cSld name="Image - 3 Points with Image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" type="body"/>
          </p:nvPr>
        </p:nvSpPr>
        <p:spPr>
          <a:xfrm>
            <a:off x="1363387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2" type="body"/>
          </p:nvPr>
        </p:nvSpPr>
        <p:spPr>
          <a:xfrm>
            <a:off x="9095877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3" type="body"/>
          </p:nvPr>
        </p:nvSpPr>
        <p:spPr>
          <a:xfrm>
            <a:off x="16786860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Google Shape;19;p3"/>
          <p:cNvSpPr/>
          <p:nvPr>
            <p:ph idx="4" type="pic"/>
          </p:nvPr>
        </p:nvSpPr>
        <p:spPr>
          <a:xfrm>
            <a:off x="1363387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5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23" name="Google Shape;23;p3"/>
          <p:cNvSpPr/>
          <p:nvPr>
            <p:ph idx="6" type="pic"/>
          </p:nvPr>
        </p:nvSpPr>
        <p:spPr>
          <a:xfrm>
            <a:off x="9095877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4" name="Google Shape;24;p3"/>
          <p:cNvSpPr/>
          <p:nvPr>
            <p:ph idx="7" type="pic"/>
          </p:nvPr>
        </p:nvSpPr>
        <p:spPr>
          <a:xfrm>
            <a:off x="16831806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5" name="Google Shape;25;p3"/>
          <p:cNvSpPr txBox="1"/>
          <p:nvPr>
            <p:ph idx="8" type="body"/>
          </p:nvPr>
        </p:nvSpPr>
        <p:spPr>
          <a:xfrm>
            <a:off x="1365849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9" type="body"/>
          </p:nvPr>
        </p:nvSpPr>
        <p:spPr>
          <a:xfrm>
            <a:off x="9095877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3" type="body"/>
          </p:nvPr>
        </p:nvSpPr>
        <p:spPr>
          <a:xfrm>
            <a:off x="16786860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MultiBullet">
  <p:cSld name="Content - 3 Horizontal MultiBulle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63" name="Google Shape;263;p21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1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65" name="Google Shape;265;p2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6" name="Google Shape;266;p21"/>
          <p:cNvSpPr txBox="1"/>
          <p:nvPr>
            <p:ph idx="12" type="sldNum"/>
          </p:nvPr>
        </p:nvSpPr>
        <p:spPr>
          <a:xfrm>
            <a:off x="23337024" y="13045350"/>
            <a:ext cx="49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267" name="Google Shape;267;p21"/>
          <p:cNvSpPr txBox="1"/>
          <p:nvPr>
            <p:ph idx="2" type="body"/>
          </p:nvPr>
        </p:nvSpPr>
        <p:spPr>
          <a:xfrm>
            <a:off x="1831774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8" name="Google Shape;268;p21"/>
          <p:cNvSpPr txBox="1"/>
          <p:nvPr>
            <p:ph idx="3" type="body"/>
          </p:nvPr>
        </p:nvSpPr>
        <p:spPr>
          <a:xfrm>
            <a:off x="1831773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4" type="body"/>
          </p:nvPr>
        </p:nvSpPr>
        <p:spPr>
          <a:xfrm>
            <a:off x="9055918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0" name="Google Shape;270;p21"/>
          <p:cNvSpPr txBox="1"/>
          <p:nvPr>
            <p:ph idx="5" type="body"/>
          </p:nvPr>
        </p:nvSpPr>
        <p:spPr>
          <a:xfrm>
            <a:off x="9055918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1" name="Google Shape;271;p21"/>
          <p:cNvSpPr txBox="1"/>
          <p:nvPr>
            <p:ph idx="6" type="body"/>
          </p:nvPr>
        </p:nvSpPr>
        <p:spPr>
          <a:xfrm>
            <a:off x="16786860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2" name="Google Shape;272;p21"/>
          <p:cNvSpPr txBox="1"/>
          <p:nvPr>
            <p:ph idx="7" type="body"/>
          </p:nvPr>
        </p:nvSpPr>
        <p:spPr>
          <a:xfrm>
            <a:off x="16811059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3" name="Google Shape;273;p21"/>
          <p:cNvSpPr txBox="1"/>
          <p:nvPr/>
        </p:nvSpPr>
        <p:spPr>
          <a:xfrm>
            <a:off x="1015862" y="3291304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8079200" y="3291304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15767772" y="3291304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276" name="Google Shape;276;p21"/>
          <p:cNvSpPr txBox="1"/>
          <p:nvPr>
            <p:ph idx="8" type="body"/>
          </p:nvPr>
        </p:nvSpPr>
        <p:spPr>
          <a:xfrm>
            <a:off x="9055918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277" name="Google Shape;277;p21"/>
          <p:cNvCxnSpPr/>
          <p:nvPr/>
        </p:nvCxnSpPr>
        <p:spPr>
          <a:xfrm>
            <a:off x="1046970" y="7582524"/>
            <a:ext cx="22290000" cy="0"/>
          </a:xfrm>
          <a:prstGeom prst="straightConnector1">
            <a:avLst/>
          </a:prstGeom>
          <a:noFill/>
          <a:ln cap="flat" cmpd="sng" w="12700">
            <a:solidFill>
              <a:srgbClr val="275EA5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78" name="Google Shape;278;p21"/>
          <p:cNvSpPr txBox="1"/>
          <p:nvPr>
            <p:ph idx="9" type="body"/>
          </p:nvPr>
        </p:nvSpPr>
        <p:spPr>
          <a:xfrm>
            <a:off x="10068007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9" name="Google Shape;279;p21"/>
          <p:cNvSpPr txBox="1"/>
          <p:nvPr>
            <p:ph idx="13" type="body"/>
          </p:nvPr>
        </p:nvSpPr>
        <p:spPr>
          <a:xfrm>
            <a:off x="1831774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0" name="Google Shape;280;p21"/>
          <p:cNvSpPr txBox="1"/>
          <p:nvPr>
            <p:ph idx="14" type="body"/>
          </p:nvPr>
        </p:nvSpPr>
        <p:spPr>
          <a:xfrm>
            <a:off x="2843863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1" name="Google Shape;281;p21"/>
          <p:cNvSpPr txBox="1"/>
          <p:nvPr>
            <p:ph idx="15" type="body"/>
          </p:nvPr>
        </p:nvSpPr>
        <p:spPr>
          <a:xfrm>
            <a:off x="16811060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2" name="Google Shape;282;p21"/>
          <p:cNvSpPr txBox="1"/>
          <p:nvPr>
            <p:ph idx="16" type="body"/>
          </p:nvPr>
        </p:nvSpPr>
        <p:spPr>
          <a:xfrm>
            <a:off x="17823149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Table Simple">
  <p:cSld name="Image - Table Simple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85" name="Google Shape;285;p2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6" name="Google Shape;286;p22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graphicFrame>
        <p:nvGraphicFramePr>
          <p:cNvPr id="287" name="Google Shape;287;p22"/>
          <p:cNvGraphicFramePr/>
          <p:nvPr/>
        </p:nvGraphicFramePr>
        <p:xfrm>
          <a:off x="1206500" y="3235360"/>
          <a:ext cx="3000000" cy="3000000"/>
        </p:xfrm>
        <a:graphic>
          <a:graphicData uri="http://schemas.openxmlformats.org/drawingml/2006/table">
            <a:tbl>
              <a:tblPr firstCol="1" firstRow="1">
                <a:noFill/>
                <a:tableStyleId>{32FD0B42-1D86-4188-B328-964A7C31EB75}</a:tableStyleId>
              </a:tblPr>
              <a:tblGrid>
                <a:gridCol w="4468625"/>
                <a:gridCol w="4468625"/>
                <a:gridCol w="4468625"/>
                <a:gridCol w="4468625"/>
                <a:gridCol w="4468625"/>
              </a:tblGrid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Big Title (Right)" showMasterSp="0">
  <p:cSld name="Image - Big Title (Right)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"/>
          <p:cNvSpPr txBox="1"/>
          <p:nvPr>
            <p:ph idx="12" type="sldNum"/>
          </p:nvPr>
        </p:nvSpPr>
        <p:spPr>
          <a:xfrm>
            <a:off x="23283324" y="13045350"/>
            <a:ext cx="55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290" name="Google Shape;290;p23"/>
          <p:cNvSpPr/>
          <p:nvPr>
            <p:ph idx="2" type="pic"/>
          </p:nvPr>
        </p:nvSpPr>
        <p:spPr>
          <a:xfrm>
            <a:off x="-1512277" y="955533"/>
            <a:ext cx="13404600" cy="11679900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291" name="Google Shape;291;p23"/>
          <p:cNvSpPr txBox="1"/>
          <p:nvPr>
            <p:ph idx="1" type="body"/>
          </p:nvPr>
        </p:nvSpPr>
        <p:spPr>
          <a:xfrm>
            <a:off x="13035190" y="6354190"/>
            <a:ext cx="1015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2" name="Google Shape;292;p23"/>
          <p:cNvSpPr txBox="1"/>
          <p:nvPr>
            <p:ph idx="3" type="body"/>
          </p:nvPr>
        </p:nvSpPr>
        <p:spPr>
          <a:xfrm>
            <a:off x="13035190" y="7894938"/>
            <a:ext cx="10160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293" name="Google Shape;29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3" cy="10496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" showMasterSp="0">
  <p:cSld name="TITLE_AND_BODY_2">
    <p:bg>
      <p:bgPr>
        <a:solidFill>
          <a:schemeClr val="accen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"/>
          <p:cNvSpPr/>
          <p:nvPr/>
        </p:nvSpPr>
        <p:spPr>
          <a:xfrm>
            <a:off x="1031425" y="-1417975"/>
            <a:ext cx="3599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p24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7" name="Google Shape;297;p24"/>
          <p:cNvSpPr txBox="1"/>
          <p:nvPr>
            <p:ph idx="2" type="body"/>
          </p:nvPr>
        </p:nvSpPr>
        <p:spPr>
          <a:xfrm>
            <a:off x="1079500" y="5707173"/>
            <a:ext cx="222249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8" name="Google Shape;298;p24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9" name="Google Shape;299;p24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0" name="Google Shape;300;p24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1" name="Google Shape;301;p24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6@4x.png" id="302" name="Google Shape;30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4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4" name="Google Shape;304;p24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305" name="Google Shape;3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700" y="86451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ight" showMasterSp="0">
  <p:cSld name="Title - Light">
    <p:bg>
      <p:bgPr>
        <a:solidFill>
          <a:srgbClr val="FFFFFF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6@4x.png" id="308" name="Google Shape;308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5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0" name="Google Shape;310;p25"/>
          <p:cNvSpPr txBox="1"/>
          <p:nvPr>
            <p:ph idx="2" type="body"/>
          </p:nvPr>
        </p:nvSpPr>
        <p:spPr>
          <a:xfrm>
            <a:off x="1079500" y="5824288"/>
            <a:ext cx="222249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1" name="Google Shape;311;p25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2" name="Google Shape;312;p25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3" name="Google Shape;313;p25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4" name="Google Shape;314;p25"/>
          <p:cNvSpPr txBox="1"/>
          <p:nvPr>
            <p:ph idx="6" type="body"/>
          </p:nvPr>
        </p:nvSpPr>
        <p:spPr>
          <a:xfrm>
            <a:off x="15133502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5" name="Google Shape;315;p25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6" name="Google Shape;316;p25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317" name="Google Shape;3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5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rgbClr val="828282"/>
                </a:solidFill>
              </a:defRPr>
            </a:lvl1pPr>
            <a:lvl2pPr lvl="1">
              <a:buNone/>
              <a:defRPr sz="3200">
                <a:solidFill>
                  <a:srgbClr val="828282"/>
                </a:solidFill>
              </a:defRPr>
            </a:lvl2pPr>
            <a:lvl3pPr lvl="2">
              <a:buNone/>
              <a:defRPr sz="3200">
                <a:solidFill>
                  <a:srgbClr val="828282"/>
                </a:solidFill>
              </a:defRPr>
            </a:lvl3pPr>
            <a:lvl4pPr lvl="3">
              <a:buNone/>
              <a:defRPr sz="3200">
                <a:solidFill>
                  <a:srgbClr val="828282"/>
                </a:solidFill>
              </a:defRPr>
            </a:lvl4pPr>
            <a:lvl5pPr lvl="4">
              <a:buNone/>
              <a:defRPr sz="3200">
                <a:solidFill>
                  <a:srgbClr val="828282"/>
                </a:solidFill>
              </a:defRPr>
            </a:lvl5pPr>
            <a:lvl6pPr lvl="5">
              <a:buNone/>
              <a:defRPr sz="3200">
                <a:solidFill>
                  <a:srgbClr val="828282"/>
                </a:solidFill>
              </a:defRPr>
            </a:lvl6pPr>
            <a:lvl7pPr lvl="6">
              <a:buNone/>
              <a:defRPr sz="3200">
                <a:solidFill>
                  <a:srgbClr val="828282"/>
                </a:solidFill>
              </a:defRPr>
            </a:lvl7pPr>
            <a:lvl8pPr lvl="7">
              <a:buNone/>
              <a:defRPr sz="3200">
                <a:solidFill>
                  <a:srgbClr val="828282"/>
                </a:solidFill>
              </a:defRPr>
            </a:lvl8pPr>
            <a:lvl9pPr lvl="8">
              <a:buNone/>
              <a:defRPr sz="3200">
                <a:solidFill>
                  <a:srgbClr val="82828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 Image" showMasterSp="0">
  <p:cSld name="Title - Dark Image">
    <p:bg>
      <p:bgPr>
        <a:solidFill>
          <a:schemeClr val="accen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6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p26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2" name="Google Shape;322;p26"/>
          <p:cNvSpPr txBox="1"/>
          <p:nvPr>
            <p:ph idx="2" type="body"/>
          </p:nvPr>
        </p:nvSpPr>
        <p:spPr>
          <a:xfrm>
            <a:off x="1243200" y="5707173"/>
            <a:ext cx="222249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3" name="Google Shape;323;p26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4" name="Google Shape;324;p26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5" name="Google Shape;325;p26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6" name="Google Shape;326;p26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7" name="Google Shape;327;p26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8" name="Google Shape;328;p26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6@4x.png" id="329" name="Google Shape;32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6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rgbClr val="FFFFFF"/>
                </a:solidFill>
              </a:defRPr>
            </a:lvl1pPr>
            <a:lvl2pPr lvl="1">
              <a:buNone/>
              <a:defRPr sz="3200">
                <a:solidFill>
                  <a:srgbClr val="FFFFFF"/>
                </a:solidFill>
              </a:defRPr>
            </a:lvl2pPr>
            <a:lvl3pPr lvl="2">
              <a:buNone/>
              <a:defRPr sz="3200">
                <a:solidFill>
                  <a:srgbClr val="FFFFFF"/>
                </a:solidFill>
              </a:defRPr>
            </a:lvl3pPr>
            <a:lvl4pPr lvl="3">
              <a:buNone/>
              <a:defRPr sz="3200">
                <a:solidFill>
                  <a:srgbClr val="FFFFFF"/>
                </a:solidFill>
              </a:defRPr>
            </a:lvl4pPr>
            <a:lvl5pPr lvl="4">
              <a:buNone/>
              <a:defRPr sz="3200">
                <a:solidFill>
                  <a:srgbClr val="FFFFFF"/>
                </a:solidFill>
              </a:defRPr>
            </a:lvl5pPr>
            <a:lvl6pPr lvl="5">
              <a:buNone/>
              <a:defRPr sz="3200">
                <a:solidFill>
                  <a:srgbClr val="FFFFFF"/>
                </a:solidFill>
              </a:defRPr>
            </a:lvl6pPr>
            <a:lvl7pPr lvl="6">
              <a:buNone/>
              <a:defRPr sz="3200">
                <a:solidFill>
                  <a:srgbClr val="FFFFFF"/>
                </a:solidFill>
              </a:defRPr>
            </a:lvl7pPr>
            <a:lvl8pPr lvl="7">
              <a:buNone/>
              <a:defRPr sz="3200">
                <a:solidFill>
                  <a:srgbClr val="FFFFFF"/>
                </a:solidFill>
              </a:defRPr>
            </a:lvl8pPr>
            <a:lvl9pPr lvl="8">
              <a:buNone/>
              <a:defRPr sz="3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Dark" showMasterSp="0">
  <p:cSld name="Divider - Dark">
    <p:bg>
      <p:bgPr>
        <a:solidFill>
          <a:schemeClr val="accen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4" name="Google Shape;334;p27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27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32x.png" id="336" name="Google Shape;33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337" name="Google Shape;33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7"/>
          <p:cNvSpPr txBox="1"/>
          <p:nvPr>
            <p:ph idx="12" type="sldNum"/>
          </p:nvPr>
        </p:nvSpPr>
        <p:spPr>
          <a:xfrm>
            <a:off x="23075153" y="13034682"/>
            <a:ext cx="75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pic>
        <p:nvPicPr>
          <p:cNvPr id="339" name="Google Shape;3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" showMasterSp="0">
  <p:cSld name="Divider - Light">
    <p:bg>
      <p:bgPr>
        <a:solidFill>
          <a:srgbClr val="FFFFFF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32x.png" id="342" name="Google Shape;34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343" name="Google Shape;34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8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5" name="Google Shape;345;p28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346" name="Google Shape;3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5700" y="10251"/>
            <a:ext cx="3368376" cy="261925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8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Image" showMasterSp="0">
  <p:cSld name="Divider - Image">
    <p:bg>
      <p:bgPr>
        <a:solidFill>
          <a:schemeClr val="accen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9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32x.png" id="350" name="Google Shape;35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351" name="Google Shape;35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9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3" name="Google Shape;353;p29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4" name="Google Shape;354;p29"/>
          <p:cNvSpPr txBox="1"/>
          <p:nvPr>
            <p:ph idx="12" type="sldNum"/>
          </p:nvPr>
        </p:nvSpPr>
        <p:spPr>
          <a:xfrm>
            <a:off x="23147873" y="1304535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pic>
        <p:nvPicPr>
          <p:cNvPr id="355" name="Google Shape;3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Light" showMasterSp="0">
  <p:cSld name="Contact - Light">
    <p:bg>
      <p:bgPr>
        <a:solidFill>
          <a:srgbClr val="FFFFFF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"/>
          <p:cNvSpPr/>
          <p:nvPr/>
        </p:nvSpPr>
        <p:spPr>
          <a:xfrm>
            <a:off x="1119253" y="10552007"/>
            <a:ext cx="6321300" cy="1269900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" name="Google Shape;358;p30"/>
          <p:cNvSpPr txBox="1"/>
          <p:nvPr>
            <p:ph idx="1" type="body"/>
          </p:nvPr>
        </p:nvSpPr>
        <p:spPr>
          <a:xfrm>
            <a:off x="1147521" y="10837757"/>
            <a:ext cx="62646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9" name="Google Shape;359;p30"/>
          <p:cNvSpPr txBox="1"/>
          <p:nvPr>
            <p:ph idx="2" type="body"/>
          </p:nvPr>
        </p:nvSpPr>
        <p:spPr>
          <a:xfrm>
            <a:off x="1185056" y="5747995"/>
            <a:ext cx="134334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0" name="Google Shape;360;p30"/>
          <p:cNvSpPr txBox="1"/>
          <p:nvPr>
            <p:ph idx="3" type="body"/>
          </p:nvPr>
        </p:nvSpPr>
        <p:spPr>
          <a:xfrm>
            <a:off x="1185056" y="9264484"/>
            <a:ext cx="134334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1" name="Google Shape;361;p30"/>
          <p:cNvSpPr txBox="1"/>
          <p:nvPr>
            <p:ph idx="4" type="body"/>
          </p:nvPr>
        </p:nvSpPr>
        <p:spPr>
          <a:xfrm>
            <a:off x="1185056" y="4343093"/>
            <a:ext cx="36711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2" name="Google Shape;362;p30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30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64" name="Google Shape;36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0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30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7" name="Google Shape;367;p30"/>
          <p:cNvSpPr txBox="1"/>
          <p:nvPr>
            <p:ph idx="12" type="sldNum"/>
          </p:nvPr>
        </p:nvSpPr>
        <p:spPr>
          <a:xfrm>
            <a:off x="23225274" y="1304535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pic>
        <p:nvPicPr>
          <p:cNvPr id="368" name="Google Shape;36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Title and Background">
  <p:cSld name="Content with Title and Background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/>
        </p:nvSpPr>
        <p:spPr>
          <a:xfrm>
            <a:off x="20867075" y="13045342"/>
            <a:ext cx="25167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pic>
        <p:nvPicPr>
          <p:cNvPr descr="Image" id="30" name="Google Shape;30;p4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23383674" y="13045350"/>
            <a:ext cx="4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 without &quot;" showMasterSp="0">
  <p:cSld name="Quote - Light without &quot;">
    <p:bg>
      <p:bgPr>
        <a:solidFill>
          <a:srgbClr val="FFFFFF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70" name="Google Shape;37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1"/>
          <p:cNvSpPr txBox="1"/>
          <p:nvPr>
            <p:ph idx="1" type="body"/>
          </p:nvPr>
        </p:nvSpPr>
        <p:spPr>
          <a:xfrm>
            <a:off x="2438050" y="5693747"/>
            <a:ext cx="12751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2" name="Google Shape;372;p31"/>
          <p:cNvSpPr/>
          <p:nvPr>
            <p:ph idx="2" type="pic"/>
          </p:nvPr>
        </p:nvSpPr>
        <p:spPr>
          <a:xfrm>
            <a:off x="2584376" y="8918881"/>
            <a:ext cx="1781400" cy="178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3" name="Google Shape;373;p31"/>
          <p:cNvSpPr/>
          <p:nvPr/>
        </p:nvSpPr>
        <p:spPr>
          <a:xfrm>
            <a:off x="2586281" y="8922124"/>
            <a:ext cx="1778100" cy="1778100"/>
          </a:xfrm>
          <a:prstGeom prst="ellipse">
            <a:avLst/>
          </a:prstGeom>
          <a:solidFill>
            <a:srgbClr val="005FAA">
              <a:alpha val="4941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4" name="Google Shape;374;p31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5" name="Google Shape;375;p31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376" name="Google Shape;376;p31"/>
          <p:cNvSpPr txBox="1"/>
          <p:nvPr>
            <p:ph idx="3" type="body"/>
          </p:nvPr>
        </p:nvSpPr>
        <p:spPr>
          <a:xfrm>
            <a:off x="4944943" y="9173020"/>
            <a:ext cx="773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7" name="Google Shape;377;p31"/>
          <p:cNvSpPr txBox="1"/>
          <p:nvPr>
            <p:ph idx="4" type="body"/>
          </p:nvPr>
        </p:nvSpPr>
        <p:spPr>
          <a:xfrm>
            <a:off x="4944943" y="9953199"/>
            <a:ext cx="773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378" name="Google Shape;3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 &amp; no image" showMasterSp="0">
  <p:cSld name="Quote - Light &amp; no image">
    <p:bg>
      <p:bgPr>
        <a:solidFill>
          <a:srgbClr val="FFFFFF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80" name="Google Shape;38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2"/>
          <p:cNvSpPr txBox="1"/>
          <p:nvPr>
            <p:ph idx="1" type="body"/>
          </p:nvPr>
        </p:nvSpPr>
        <p:spPr>
          <a:xfrm>
            <a:off x="2589076" y="9715650"/>
            <a:ext cx="12699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2" name="Google Shape;382;p32"/>
          <p:cNvSpPr txBox="1"/>
          <p:nvPr>
            <p:ph idx="2" type="body"/>
          </p:nvPr>
        </p:nvSpPr>
        <p:spPr>
          <a:xfrm>
            <a:off x="2589076" y="10546712"/>
            <a:ext cx="126999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3" name="Google Shape;383;p32"/>
          <p:cNvSpPr txBox="1"/>
          <p:nvPr/>
        </p:nvSpPr>
        <p:spPr>
          <a:xfrm>
            <a:off x="2000100" y="577597"/>
            <a:ext cx="6828900" cy="9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60000"/>
              <a:buFont typeface="Arial"/>
              <a:buNone/>
            </a:pPr>
            <a:r>
              <a:rPr b="1" i="0" lang="en-NL" sz="600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384" name="Google Shape;384;p32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5" name="Google Shape;385;p32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6" name="Google Shape;386;p32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pic>
        <p:nvPicPr>
          <p:cNvPr id="387" name="Google Shape;3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&amp; no image" showMasterSp="0">
  <p:cSld name="Quote - Blue &amp; no image">
    <p:bg>
      <p:bgPr>
        <a:solidFill>
          <a:srgbClr val="005FAA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89" name="Google Shape;38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3"/>
          <p:cNvSpPr txBox="1"/>
          <p:nvPr>
            <p:ph idx="1" type="body"/>
          </p:nvPr>
        </p:nvSpPr>
        <p:spPr>
          <a:xfrm>
            <a:off x="2589076" y="9715650"/>
            <a:ext cx="12699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1" name="Google Shape;391;p33"/>
          <p:cNvSpPr txBox="1"/>
          <p:nvPr>
            <p:ph idx="2" type="body"/>
          </p:nvPr>
        </p:nvSpPr>
        <p:spPr>
          <a:xfrm>
            <a:off x="2589076" y="10546712"/>
            <a:ext cx="126999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2" name="Google Shape;392;p33"/>
          <p:cNvSpPr txBox="1"/>
          <p:nvPr/>
        </p:nvSpPr>
        <p:spPr>
          <a:xfrm>
            <a:off x="2000100" y="577597"/>
            <a:ext cx="6828900" cy="9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60000"/>
              <a:buFont typeface="Arial"/>
              <a:buNone/>
            </a:pPr>
            <a:r>
              <a:rPr b="1" i="0" lang="en-NL" sz="600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4" name="Google Shape;394;p33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1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5" name="Google Shape;395;p33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pic>
        <p:nvPicPr>
          <p:cNvPr id="396" name="Google Shape;3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Light" showMasterSp="0">
  <p:cSld name="Closing - Light">
    <p:bg>
      <p:bgPr>
        <a:solidFill>
          <a:srgbClr val="FFFFFF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98" name="Google Shape;39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4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4"/>
          <p:cNvSpPr txBox="1"/>
          <p:nvPr>
            <p:ph idx="1" type="body"/>
          </p:nvPr>
        </p:nvSpPr>
        <p:spPr>
          <a:xfrm>
            <a:off x="13019212" y="2334101"/>
            <a:ext cx="895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0" name="Google Shape;400;p34"/>
          <p:cNvSpPr txBox="1"/>
          <p:nvPr>
            <p:ph idx="2" type="body"/>
          </p:nvPr>
        </p:nvSpPr>
        <p:spPr>
          <a:xfrm>
            <a:off x="13019213" y="5729097"/>
            <a:ext cx="89721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1" name="Google Shape;401;p34"/>
          <p:cNvSpPr txBox="1"/>
          <p:nvPr>
            <p:ph idx="3" type="body"/>
          </p:nvPr>
        </p:nvSpPr>
        <p:spPr>
          <a:xfrm>
            <a:off x="13019212" y="8750802"/>
            <a:ext cx="89721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1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02" name="Google Shape;40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954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4"/>
          <p:cNvSpPr txBox="1"/>
          <p:nvPr/>
        </p:nvSpPr>
        <p:spPr>
          <a:xfrm>
            <a:off x="14251175" y="10252475"/>
            <a:ext cx="77262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lang="en-NL" sz="24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Europe research and innovation programme under grant agreement No. 101058625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t/>
            </a:r>
            <a:endParaRPr sz="24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4" name="Google Shape;404;p34"/>
          <p:cNvSpPr/>
          <p:nvPr/>
        </p:nvSpPr>
        <p:spPr>
          <a:xfrm>
            <a:off x="1287822" y="-2530978"/>
            <a:ext cx="6196800" cy="77739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34"/>
          <p:cNvSpPr txBox="1"/>
          <p:nvPr/>
        </p:nvSpPr>
        <p:spPr>
          <a:xfrm>
            <a:off x="13019213" y="6714498"/>
            <a:ext cx="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-NL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/>
          </a:p>
        </p:txBody>
      </p:sp>
      <p:sp>
        <p:nvSpPr>
          <p:cNvPr id="406" name="Google Shape;406;p34"/>
          <p:cNvSpPr txBox="1"/>
          <p:nvPr/>
        </p:nvSpPr>
        <p:spPr>
          <a:xfrm>
            <a:off x="13019213" y="7641598"/>
            <a:ext cx="417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-NL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/>
          </a:p>
        </p:txBody>
      </p:sp>
      <p:sp>
        <p:nvSpPr>
          <p:cNvPr id="407" name="Google Shape;407;p34"/>
          <p:cNvSpPr txBox="1"/>
          <p:nvPr>
            <p:ph idx="4" type="body"/>
          </p:nvPr>
        </p:nvSpPr>
        <p:spPr>
          <a:xfrm>
            <a:off x="13682636" y="6714498"/>
            <a:ext cx="82950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8" name="Google Shape;408;p34"/>
          <p:cNvSpPr txBox="1"/>
          <p:nvPr>
            <p:ph idx="5" type="body"/>
          </p:nvPr>
        </p:nvSpPr>
        <p:spPr>
          <a:xfrm>
            <a:off x="13682636" y="7674261"/>
            <a:ext cx="8295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409" name="Google Shape;40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6751" y="114151"/>
            <a:ext cx="5785651" cy="449892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4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Dark" showMasterSp="0">
  <p:cSld name="Closing - Dark">
    <p:bg>
      <p:bgPr>
        <a:solidFill>
          <a:schemeClr val="accent1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5"/>
          <p:cNvSpPr txBox="1"/>
          <p:nvPr>
            <p:ph idx="1" type="body"/>
          </p:nvPr>
        </p:nvSpPr>
        <p:spPr>
          <a:xfrm>
            <a:off x="2438050" y="4854090"/>
            <a:ext cx="937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3" name="Google Shape;413;p35"/>
          <p:cNvSpPr txBox="1"/>
          <p:nvPr>
            <p:ph idx="2" type="body"/>
          </p:nvPr>
        </p:nvSpPr>
        <p:spPr>
          <a:xfrm>
            <a:off x="2438050" y="6909472"/>
            <a:ext cx="937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4" name="Google Shape;414;p35"/>
          <p:cNvSpPr txBox="1"/>
          <p:nvPr>
            <p:ph idx="3" type="body"/>
          </p:nvPr>
        </p:nvSpPr>
        <p:spPr>
          <a:xfrm>
            <a:off x="2438050" y="10646726"/>
            <a:ext cx="60126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15" name="Google Shape;415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16" name="Google Shape;4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5"/>
          <p:cNvSpPr/>
          <p:nvPr/>
        </p:nvSpPr>
        <p:spPr>
          <a:xfrm>
            <a:off x="2438047" y="-1845208"/>
            <a:ext cx="4614900" cy="57894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418" name="Google Shape;41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5"/>
          <p:cNvSpPr txBox="1"/>
          <p:nvPr/>
        </p:nvSpPr>
        <p:spPr>
          <a:xfrm>
            <a:off x="3771641" y="12648720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lang="en-NL" sz="24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Europe research and innovation programme under grant agreement No. 101058625</a:t>
            </a:r>
            <a:endParaRPr/>
          </a:p>
        </p:txBody>
      </p:sp>
      <p:pic>
        <p:nvPicPr>
          <p:cNvPr descr="img 32x.png" id="420" name="Google Shape;42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5" y="-5088052"/>
            <a:ext cx="8811388" cy="18493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21" name="Google Shape;421;p3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22" name="Google Shape;422;p35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35"/>
          <p:cNvCxnSpPr/>
          <p:nvPr/>
        </p:nvCxnSpPr>
        <p:spPr>
          <a:xfrm rot="10800000">
            <a:off x="73069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4" name="Google Shape;424;p35"/>
          <p:cNvSpPr txBox="1"/>
          <p:nvPr>
            <p:ph idx="4" type="body"/>
          </p:nvPr>
        </p:nvSpPr>
        <p:spPr>
          <a:xfrm>
            <a:off x="3523239" y="8010452"/>
            <a:ext cx="82932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5" name="Google Shape;425;p35"/>
          <p:cNvSpPr txBox="1"/>
          <p:nvPr>
            <p:ph idx="5" type="body"/>
          </p:nvPr>
        </p:nvSpPr>
        <p:spPr>
          <a:xfrm>
            <a:off x="3523239" y="8925831"/>
            <a:ext cx="82932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426" name="Google Shape;426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50025" y="0"/>
            <a:ext cx="4269773" cy="332017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5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Dark (Simple)" showMasterSp="0">
  <p:cSld name="Closing - Dark (Simple)">
    <p:bg>
      <p:bgPr>
        <a:solidFill>
          <a:schemeClr val="accen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/>
          <p:nvPr>
            <p:ph idx="1" type="body"/>
          </p:nvPr>
        </p:nvSpPr>
        <p:spPr>
          <a:xfrm>
            <a:off x="2438050" y="5092234"/>
            <a:ext cx="123189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0" name="Google Shape;430;p36"/>
          <p:cNvSpPr txBox="1"/>
          <p:nvPr>
            <p:ph idx="2" type="body"/>
          </p:nvPr>
        </p:nvSpPr>
        <p:spPr>
          <a:xfrm>
            <a:off x="2438049" y="6667500"/>
            <a:ext cx="12317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31" name="Google Shape;431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32" name="Google Shape;43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6"/>
          <p:cNvSpPr txBox="1"/>
          <p:nvPr/>
        </p:nvSpPr>
        <p:spPr>
          <a:xfrm>
            <a:off x="3771641" y="12648720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lang="en-NL" sz="24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NL" sz="24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Magine receives funding from the European Union’s Horizon Europe research and innovation programme under grant agreement No. 101058625</a:t>
            </a:r>
            <a:endParaRPr/>
          </a:p>
        </p:txBody>
      </p:sp>
      <p:pic>
        <p:nvPicPr>
          <p:cNvPr descr="Image" id="434" name="Google Shape;434;p3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35" name="Google Shape;435;p3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6" name="Google Shape;436;p36"/>
          <p:cNvCxnSpPr/>
          <p:nvPr/>
        </p:nvCxnSpPr>
        <p:spPr>
          <a:xfrm rot="10800000">
            <a:off x="73069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7" name="Google Shape;437;p36"/>
          <p:cNvSpPr/>
          <p:nvPr/>
        </p:nvSpPr>
        <p:spPr>
          <a:xfrm>
            <a:off x="2438047" y="-1870608"/>
            <a:ext cx="4614900" cy="57894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8" name="Google Shape;438;p36"/>
          <p:cNvSpPr txBox="1"/>
          <p:nvPr/>
        </p:nvSpPr>
        <p:spPr>
          <a:xfrm>
            <a:off x="2438050" y="10646725"/>
            <a:ext cx="5056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1" lang="en-NL" sz="2900">
                <a:solidFill>
                  <a:schemeClr val="accent4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https://www.imagine-ai.e</a:t>
            </a:r>
            <a:r>
              <a:rPr b="1" lang="en-NL" sz="2900">
                <a:solidFill>
                  <a:schemeClr val="accent4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</a:t>
            </a:r>
            <a:r>
              <a:rPr b="1" lang="en-NL" sz="29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300">
              <a:solidFill>
                <a:schemeClr val="accent4"/>
              </a:solidFill>
            </a:endParaRPr>
          </a:p>
        </p:txBody>
      </p:sp>
      <p:pic>
        <p:nvPicPr>
          <p:cNvPr id="439" name="Google Shape;439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50025" y="0"/>
            <a:ext cx="4269773" cy="33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(Only Title)" showMasterSp="0">
  <p:cSld name="Divider - Light (Only Title)">
    <p:bg>
      <p:bgPr>
        <a:solidFill>
          <a:srgbClr val="FFFFFF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/>
          <p:nvPr>
            <p:ph idx="1" type="body"/>
          </p:nvPr>
        </p:nvSpPr>
        <p:spPr>
          <a:xfrm>
            <a:off x="1198153" y="5867398"/>
            <a:ext cx="134028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2" name="Google Shape;442;p37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443" name="Google Shape;44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625" y="-125155"/>
            <a:ext cx="3435898" cy="2671753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7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Logo and Footer">
  <p:cSld name="Logo and Footer (Blank)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8"/>
          <p:cNvSpPr txBox="1"/>
          <p:nvPr>
            <p:ph idx="12" type="sldNum"/>
          </p:nvPr>
        </p:nvSpPr>
        <p:spPr>
          <a:xfrm>
            <a:off x="23580042" y="13067768"/>
            <a:ext cx="34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448" name="Google Shape;448;p38"/>
          <p:cNvSpPr/>
          <p:nvPr/>
        </p:nvSpPr>
        <p:spPr>
          <a:xfrm>
            <a:off x="313400" y="13067775"/>
            <a:ext cx="23266800" cy="5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>
  <p:cSld name="TITLE_AND_BODY_3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9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0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DM Sans"/>
              <a:buChar char="•"/>
              <a:defRPr i="0" sz="5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▪"/>
              <a:defRPr i="0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o"/>
              <a:defRPr i="0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M Sans"/>
              <a:buChar char="⮚"/>
              <a:defRPr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M Sans"/>
              <a:buChar char="•"/>
              <a:defRPr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3" name="Google Shape;453;p40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4" name="Google Shape;454;p40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i="0" sz="4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5" name="Google Shape;455;p40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Icon">
  <p:cSld name="Content - 3 Horizontal Ic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5" name="Google Shape;35;p5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>
            <p:ph type="title"/>
          </p:nvPr>
        </p:nvSpPr>
        <p:spPr>
          <a:xfrm>
            <a:off x="2564146" y="810823"/>
            <a:ext cx="210312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1763211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3" type="body"/>
          </p:nvPr>
        </p:nvSpPr>
        <p:spPr>
          <a:xfrm>
            <a:off x="1763211" y="7922928"/>
            <a:ext cx="6350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4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5" type="body"/>
          </p:nvPr>
        </p:nvSpPr>
        <p:spPr>
          <a:xfrm>
            <a:off x="901700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6" type="body"/>
          </p:nvPr>
        </p:nvSpPr>
        <p:spPr>
          <a:xfrm>
            <a:off x="1678686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7" type="body"/>
          </p:nvPr>
        </p:nvSpPr>
        <p:spPr>
          <a:xfrm>
            <a:off x="1678686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45" name="Google Shape;45;p5"/>
          <p:cNvSpPr/>
          <p:nvPr>
            <p:ph idx="8" type="pic"/>
          </p:nvPr>
        </p:nvSpPr>
        <p:spPr>
          <a:xfrm>
            <a:off x="1763211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5"/>
          <p:cNvSpPr/>
          <p:nvPr>
            <p:ph idx="9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5"/>
          <p:cNvSpPr/>
          <p:nvPr>
            <p:ph idx="13" type="pic"/>
          </p:nvPr>
        </p:nvSpPr>
        <p:spPr>
          <a:xfrm>
            <a:off x="1678686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"/>
          <p:cNvSpPr txBox="1"/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/>
        </p:txBody>
      </p:sp>
      <p:sp>
        <p:nvSpPr>
          <p:cNvPr id="458" name="Google Shape;458;p41"/>
          <p:cNvSpPr txBox="1"/>
          <p:nvPr>
            <p:ph idx="1" type="subTitle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/>
        </p:txBody>
      </p:sp>
      <p:sp>
        <p:nvSpPr>
          <p:cNvPr id="459" name="Google Shape;459;p4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2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2" name="Google Shape;462;p42"/>
          <p:cNvSpPr txBox="1"/>
          <p:nvPr>
            <p:ph idx="1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3" name="Google Shape;463;p42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rgbClr val="7F7F7F"/>
                </a:solidFill>
              </a:defRPr>
            </a:lvl1pPr>
            <a:lvl2pPr lvl="1">
              <a:buNone/>
              <a:defRPr sz="3200">
                <a:solidFill>
                  <a:srgbClr val="7F7F7F"/>
                </a:solidFill>
              </a:defRPr>
            </a:lvl2pPr>
            <a:lvl3pPr lvl="2">
              <a:buNone/>
              <a:defRPr sz="3200">
                <a:solidFill>
                  <a:srgbClr val="7F7F7F"/>
                </a:solidFill>
              </a:defRPr>
            </a:lvl3pPr>
            <a:lvl4pPr lvl="3">
              <a:buNone/>
              <a:defRPr sz="3200">
                <a:solidFill>
                  <a:srgbClr val="7F7F7F"/>
                </a:solidFill>
              </a:defRPr>
            </a:lvl4pPr>
            <a:lvl5pPr lvl="4">
              <a:buNone/>
              <a:defRPr sz="3200">
                <a:solidFill>
                  <a:srgbClr val="7F7F7F"/>
                </a:solidFill>
              </a:defRPr>
            </a:lvl5pPr>
            <a:lvl6pPr lvl="5">
              <a:buNone/>
              <a:defRPr sz="3200">
                <a:solidFill>
                  <a:srgbClr val="7F7F7F"/>
                </a:solidFill>
              </a:defRPr>
            </a:lvl6pPr>
            <a:lvl7pPr lvl="6">
              <a:buNone/>
              <a:defRPr sz="3200">
                <a:solidFill>
                  <a:srgbClr val="7F7F7F"/>
                </a:solidFill>
              </a:defRPr>
            </a:lvl7pPr>
            <a:lvl8pPr lvl="7">
              <a:buNone/>
              <a:defRPr sz="3200">
                <a:solidFill>
                  <a:srgbClr val="7F7F7F"/>
                </a:solidFill>
              </a:defRPr>
            </a:lvl8pPr>
            <a:lvl9pPr lvl="8">
              <a:buNone/>
              <a:defRPr sz="3200">
                <a:solidFill>
                  <a:srgbClr val="7F7F7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 columns">
  <p:cSld name="Text 2 columns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3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6" name="Google Shape;466;p43"/>
          <p:cNvSpPr txBox="1"/>
          <p:nvPr>
            <p:ph idx="1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7" name="Google Shape;467;p43"/>
          <p:cNvSpPr txBox="1"/>
          <p:nvPr>
            <p:ph idx="2" type="body"/>
          </p:nvPr>
        </p:nvSpPr>
        <p:spPr>
          <a:xfrm>
            <a:off x="471056" y="3651251"/>
            <a:ext cx="11512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DM Sans"/>
              <a:buChar char="•"/>
              <a:defRPr i="0" sz="5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▪"/>
              <a:defRPr i="0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o"/>
              <a:defRPr i="0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M Sans"/>
              <a:buChar char="⮚"/>
              <a:defRPr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M Sans"/>
              <a:buChar char="•"/>
              <a:defRPr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8" name="Google Shape;468;p43"/>
          <p:cNvSpPr txBox="1"/>
          <p:nvPr>
            <p:ph idx="3" type="body"/>
          </p:nvPr>
        </p:nvSpPr>
        <p:spPr>
          <a:xfrm>
            <a:off x="12399819" y="3651251"/>
            <a:ext cx="11512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DM Sans"/>
              <a:buChar char="•"/>
              <a:defRPr i="0" sz="5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▪"/>
              <a:defRPr i="0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o"/>
              <a:defRPr i="0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M Sans"/>
              <a:buChar char="⮚"/>
              <a:defRPr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M Sans"/>
              <a:buChar char="•"/>
              <a:defRPr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9" name="Google Shape;469;p43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chemeClr val="dk1"/>
                </a:solidFill>
              </a:defRPr>
            </a:lvl1pPr>
            <a:lvl2pPr lvl="1">
              <a:buNone/>
              <a:defRPr sz="3200">
                <a:solidFill>
                  <a:schemeClr val="dk1"/>
                </a:solidFill>
              </a:defRPr>
            </a:lvl2pPr>
            <a:lvl3pPr lvl="2">
              <a:buNone/>
              <a:defRPr sz="3200">
                <a:solidFill>
                  <a:schemeClr val="dk1"/>
                </a:solidFill>
              </a:defRPr>
            </a:lvl3pPr>
            <a:lvl4pPr lvl="3">
              <a:buNone/>
              <a:defRPr sz="3200">
                <a:solidFill>
                  <a:schemeClr val="dk1"/>
                </a:solidFill>
              </a:defRPr>
            </a:lvl4pPr>
            <a:lvl5pPr lvl="4">
              <a:buNone/>
              <a:defRPr sz="3200">
                <a:solidFill>
                  <a:schemeClr val="dk1"/>
                </a:solidFill>
              </a:defRPr>
            </a:lvl5pPr>
            <a:lvl6pPr lvl="5">
              <a:buNone/>
              <a:defRPr sz="3200">
                <a:solidFill>
                  <a:schemeClr val="dk1"/>
                </a:solidFill>
              </a:defRPr>
            </a:lvl6pPr>
            <a:lvl7pPr lvl="6">
              <a:buNone/>
              <a:defRPr sz="3200">
                <a:solidFill>
                  <a:schemeClr val="dk1"/>
                </a:solidFill>
              </a:defRPr>
            </a:lvl7pPr>
            <a:lvl8pPr lvl="7">
              <a:buNone/>
              <a:defRPr sz="3200">
                <a:solidFill>
                  <a:schemeClr val="dk1"/>
                </a:solidFill>
              </a:defRPr>
            </a:lvl8pPr>
            <a:lvl9pPr lvl="8">
              <a:buNone/>
              <a:defRPr sz="32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4"/>
          <p:cNvSpPr txBox="1"/>
          <p:nvPr>
            <p:ph type="title"/>
          </p:nvPr>
        </p:nvSpPr>
        <p:spPr>
          <a:xfrm>
            <a:off x="1676400" y="7302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472" name="Google Shape;472;p44"/>
          <p:cNvSpPr txBox="1"/>
          <p:nvPr>
            <p:ph idx="10" type="dt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3" name="Google Shape;473;p44"/>
          <p:cNvSpPr txBox="1"/>
          <p:nvPr>
            <p:ph idx="11" type="ftr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4" name="Google Shape;474;p44"/>
          <p:cNvSpPr txBox="1"/>
          <p:nvPr>
            <p:ph idx="12" type="sldNum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Lines 1">
  <p:cSld name="Content - 3 Vertical with Lines_1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76" name="Google Shape;476;p45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-936669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5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478" name="Google Shape;478;p45"/>
          <p:cNvSpPr txBox="1"/>
          <p:nvPr>
            <p:ph idx="1" type="body"/>
          </p:nvPr>
        </p:nvSpPr>
        <p:spPr>
          <a:xfrm>
            <a:off x="2563814" y="16033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9" name="Google Shape;479;p45"/>
          <p:cNvSpPr txBox="1"/>
          <p:nvPr>
            <p:ph idx="12" type="sldNum"/>
          </p:nvPr>
        </p:nvSpPr>
        <p:spPr>
          <a:xfrm>
            <a:off x="23351074" y="128929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480" name="Google Shape;480;p45"/>
          <p:cNvSpPr txBox="1"/>
          <p:nvPr>
            <p:ph idx="2" type="body"/>
          </p:nvPr>
        </p:nvSpPr>
        <p:spPr>
          <a:xfrm>
            <a:off x="2025367" y="43571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1" name="Google Shape;481;p45"/>
          <p:cNvSpPr txBox="1"/>
          <p:nvPr>
            <p:ph idx="3" type="body"/>
          </p:nvPr>
        </p:nvSpPr>
        <p:spPr>
          <a:xfrm>
            <a:off x="2025366" y="53078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2" name="Google Shape;482;p45"/>
          <p:cNvSpPr txBox="1"/>
          <p:nvPr/>
        </p:nvSpPr>
        <p:spPr>
          <a:xfrm>
            <a:off x="1015862" y="4295705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483" name="Google Shape;483;p45"/>
          <p:cNvSpPr txBox="1"/>
          <p:nvPr>
            <p:ph idx="4" type="body"/>
          </p:nvPr>
        </p:nvSpPr>
        <p:spPr>
          <a:xfrm>
            <a:off x="2025368" y="75801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4" name="Google Shape;484;p45"/>
          <p:cNvSpPr txBox="1"/>
          <p:nvPr>
            <p:ph idx="5" type="body"/>
          </p:nvPr>
        </p:nvSpPr>
        <p:spPr>
          <a:xfrm>
            <a:off x="2025367" y="85308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5" name="Google Shape;485;p45"/>
          <p:cNvSpPr txBox="1"/>
          <p:nvPr/>
        </p:nvSpPr>
        <p:spPr>
          <a:xfrm>
            <a:off x="1015862" y="75187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486" name="Google Shape;486;p45"/>
          <p:cNvSpPr txBox="1"/>
          <p:nvPr>
            <p:ph idx="6" type="body"/>
          </p:nvPr>
        </p:nvSpPr>
        <p:spPr>
          <a:xfrm>
            <a:off x="2025368" y="13127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7" name="Google Shape;487;p45"/>
          <p:cNvSpPr txBox="1"/>
          <p:nvPr>
            <p:ph idx="7" type="body"/>
          </p:nvPr>
        </p:nvSpPr>
        <p:spPr>
          <a:xfrm>
            <a:off x="2025366" y="21491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8" name="Google Shape;488;p45"/>
          <p:cNvSpPr txBox="1"/>
          <p:nvPr/>
        </p:nvSpPr>
        <p:spPr>
          <a:xfrm>
            <a:off x="1015862" y="1632288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cxnSp>
        <p:nvCxnSpPr>
          <p:cNvPr id="489" name="Google Shape;489;p45"/>
          <p:cNvCxnSpPr/>
          <p:nvPr/>
        </p:nvCxnSpPr>
        <p:spPr>
          <a:xfrm>
            <a:off x="2025368" y="38828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90" name="Google Shape;490;p45"/>
          <p:cNvCxnSpPr/>
          <p:nvPr/>
        </p:nvCxnSpPr>
        <p:spPr>
          <a:xfrm>
            <a:off x="2025368" y="6908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91" name="Google Shape;491;p45"/>
          <p:cNvSpPr txBox="1"/>
          <p:nvPr>
            <p:ph idx="8" type="body"/>
          </p:nvPr>
        </p:nvSpPr>
        <p:spPr>
          <a:xfrm>
            <a:off x="2025368" y="102131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2" name="Google Shape;492;p45"/>
          <p:cNvSpPr txBox="1"/>
          <p:nvPr>
            <p:ph idx="9" type="body"/>
          </p:nvPr>
        </p:nvSpPr>
        <p:spPr>
          <a:xfrm>
            <a:off x="2025367" y="111638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3" name="Google Shape;493;p45"/>
          <p:cNvSpPr txBox="1"/>
          <p:nvPr/>
        </p:nvSpPr>
        <p:spPr>
          <a:xfrm>
            <a:off x="1015862" y="101517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-NL" sz="48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/>
          </a:p>
        </p:txBody>
      </p:sp>
      <p:cxnSp>
        <p:nvCxnSpPr>
          <p:cNvPr id="494" name="Google Shape;494;p45"/>
          <p:cNvCxnSpPr/>
          <p:nvPr/>
        </p:nvCxnSpPr>
        <p:spPr>
          <a:xfrm>
            <a:off x="2025368" y="96937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">
  <p:cSld name="TITLE_ONLY_1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"/>
          <p:cNvSpPr txBox="1"/>
          <p:nvPr>
            <p:ph type="title"/>
          </p:nvPr>
        </p:nvSpPr>
        <p:spPr>
          <a:xfrm>
            <a:off x="1679600" y="1679700"/>
            <a:ext cx="22012200" cy="21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97" name="Google Shape;497;p46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1">
  <p:cSld name="TITLE_ONLY_2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"/>
          <p:cNvSpPr txBox="1"/>
          <p:nvPr>
            <p:ph type="title"/>
          </p:nvPr>
        </p:nvSpPr>
        <p:spPr>
          <a:xfrm>
            <a:off x="1679600" y="1679700"/>
            <a:ext cx="22012200" cy="21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0" name="Google Shape;500;p47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_1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8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1">
  <p:cSld name="BLANK_2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9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 sz="3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Icon with Box">
  <p:cSld name="Content - 3 Horizontal Icon with Box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869684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860733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1634498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52" name="Google Shape;52;p6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13625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" name="Google Shape;56;p6"/>
          <p:cNvSpPr txBox="1"/>
          <p:nvPr>
            <p:ph idx="3" type="body"/>
          </p:nvPr>
        </p:nvSpPr>
        <p:spPr>
          <a:xfrm>
            <a:off x="1362528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idx="4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5" type="body"/>
          </p:nvPr>
        </p:nvSpPr>
        <p:spPr>
          <a:xfrm>
            <a:off x="901700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" name="Google Shape;59;p6"/>
          <p:cNvSpPr txBox="1"/>
          <p:nvPr>
            <p:ph idx="6" type="body"/>
          </p:nvPr>
        </p:nvSpPr>
        <p:spPr>
          <a:xfrm>
            <a:off x="168378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" name="Google Shape;60;p6"/>
          <p:cNvSpPr txBox="1"/>
          <p:nvPr>
            <p:ph idx="7" type="body"/>
          </p:nvPr>
        </p:nvSpPr>
        <p:spPr>
          <a:xfrm>
            <a:off x="16837828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62" name="Google Shape;62;p6"/>
          <p:cNvSpPr/>
          <p:nvPr>
            <p:ph idx="8" type="pic"/>
          </p:nvPr>
        </p:nvSpPr>
        <p:spPr>
          <a:xfrm>
            <a:off x="13625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6"/>
          <p:cNvSpPr/>
          <p:nvPr>
            <p:ph idx="9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"/>
          <p:cNvSpPr/>
          <p:nvPr>
            <p:ph idx="13" type="pic"/>
          </p:nvPr>
        </p:nvSpPr>
        <p:spPr>
          <a:xfrm>
            <a:off x="168378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Icon with Big title">
  <p:cSld name="Content - 3 Vertical Icon with Big titl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6" name="Google Shape;66;p7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9" name="Google Shape;69;p7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70" name="Google Shape;70;p7"/>
          <p:cNvSpPr txBox="1"/>
          <p:nvPr>
            <p:ph idx="2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1" name="Google Shape;71;p7"/>
          <p:cNvSpPr txBox="1"/>
          <p:nvPr>
            <p:ph idx="3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" name="Google Shape;72;p7"/>
          <p:cNvSpPr txBox="1"/>
          <p:nvPr>
            <p:ph idx="4" type="body"/>
          </p:nvPr>
        </p:nvSpPr>
        <p:spPr>
          <a:xfrm>
            <a:off x="13238491" y="9755637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0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3" name="Google Shape;73;p7"/>
          <p:cNvSpPr txBox="1"/>
          <p:nvPr>
            <p:ph idx="5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" name="Google Shape;74;p7"/>
          <p:cNvSpPr txBox="1"/>
          <p:nvPr>
            <p:ph idx="6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5" name="Google Shape;75;p7"/>
          <p:cNvSpPr txBox="1"/>
          <p:nvPr>
            <p:ph idx="7" type="body"/>
          </p:nvPr>
        </p:nvSpPr>
        <p:spPr>
          <a:xfrm>
            <a:off x="13238491" y="10552221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6" name="Google Shape;76;p7"/>
          <p:cNvSpPr txBox="1"/>
          <p:nvPr>
            <p:ph idx="8" type="body"/>
          </p:nvPr>
        </p:nvSpPr>
        <p:spPr>
          <a:xfrm>
            <a:off x="999052" y="6026169"/>
            <a:ext cx="81759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1" sz="7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7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7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7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7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7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7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7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72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7" name="Google Shape;77;p7"/>
          <p:cNvSpPr txBox="1"/>
          <p:nvPr>
            <p:ph idx="9" type="body"/>
          </p:nvPr>
        </p:nvSpPr>
        <p:spPr>
          <a:xfrm>
            <a:off x="999052" y="8663253"/>
            <a:ext cx="657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40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" name="Google Shape;78;p7"/>
          <p:cNvSpPr/>
          <p:nvPr>
            <p:ph idx="13" type="pic"/>
          </p:nvPr>
        </p:nvSpPr>
        <p:spPr>
          <a:xfrm>
            <a:off x="10427608" y="3586441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7"/>
          <p:cNvSpPr/>
          <p:nvPr>
            <p:ph idx="14" type="pic"/>
          </p:nvPr>
        </p:nvSpPr>
        <p:spPr>
          <a:xfrm>
            <a:off x="10427608" y="6472695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7"/>
          <p:cNvSpPr/>
          <p:nvPr>
            <p:ph idx="15" type="pic"/>
          </p:nvPr>
        </p:nvSpPr>
        <p:spPr>
          <a:xfrm>
            <a:off x="10427608" y="9358949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4 Icon">
  <p:cSld name="Content - 4 Ic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2" name="Google Shape;82;p8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8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84" name="Google Shape;84;p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5" name="Google Shape;85;p8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86" name="Google Shape;86;p8"/>
          <p:cNvSpPr txBox="1"/>
          <p:nvPr>
            <p:ph idx="2" type="body"/>
          </p:nvPr>
        </p:nvSpPr>
        <p:spPr>
          <a:xfrm>
            <a:off x="1094735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7" name="Google Shape;87;p8"/>
          <p:cNvSpPr txBox="1"/>
          <p:nvPr>
            <p:ph idx="3" type="body"/>
          </p:nvPr>
        </p:nvSpPr>
        <p:spPr>
          <a:xfrm>
            <a:off x="1094738" y="6070641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8" name="Google Shape;88;p8"/>
          <p:cNvSpPr txBox="1"/>
          <p:nvPr>
            <p:ph idx="4" type="body"/>
          </p:nvPr>
        </p:nvSpPr>
        <p:spPr>
          <a:xfrm>
            <a:off x="9969729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" name="Google Shape;89;p8"/>
          <p:cNvSpPr txBox="1"/>
          <p:nvPr>
            <p:ph idx="5" type="body"/>
          </p:nvPr>
        </p:nvSpPr>
        <p:spPr>
          <a:xfrm>
            <a:off x="9969730" y="6070643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6" type="body"/>
          </p:nvPr>
        </p:nvSpPr>
        <p:spPr>
          <a:xfrm>
            <a:off x="1094736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1" name="Google Shape;91;p8"/>
          <p:cNvSpPr txBox="1"/>
          <p:nvPr>
            <p:ph idx="7" type="body"/>
          </p:nvPr>
        </p:nvSpPr>
        <p:spPr>
          <a:xfrm>
            <a:off x="1094738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" name="Google Shape;92;p8"/>
          <p:cNvSpPr txBox="1"/>
          <p:nvPr>
            <p:ph idx="8" type="body"/>
          </p:nvPr>
        </p:nvSpPr>
        <p:spPr>
          <a:xfrm>
            <a:off x="9969730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4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" name="Google Shape;93;p8"/>
          <p:cNvSpPr txBox="1"/>
          <p:nvPr>
            <p:ph idx="9" type="body"/>
          </p:nvPr>
        </p:nvSpPr>
        <p:spPr>
          <a:xfrm>
            <a:off x="9969730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" name="Google Shape;94;p8"/>
          <p:cNvSpPr/>
          <p:nvPr>
            <p:ph idx="13" type="pic"/>
          </p:nvPr>
        </p:nvSpPr>
        <p:spPr>
          <a:xfrm>
            <a:off x="1110331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8"/>
          <p:cNvSpPr/>
          <p:nvPr>
            <p:ph idx="14" type="pic"/>
          </p:nvPr>
        </p:nvSpPr>
        <p:spPr>
          <a:xfrm>
            <a:off x="9969730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8"/>
          <p:cNvSpPr/>
          <p:nvPr>
            <p:ph idx="15" type="pic"/>
          </p:nvPr>
        </p:nvSpPr>
        <p:spPr>
          <a:xfrm>
            <a:off x="1110331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8"/>
          <p:cNvSpPr/>
          <p:nvPr>
            <p:ph idx="16" type="pic"/>
          </p:nvPr>
        </p:nvSpPr>
        <p:spPr>
          <a:xfrm>
            <a:off x="9969730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Lines">
  <p:cSld name="Content - 3 Vertical with Lines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99" name="Google Shape;99;p9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-936669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01" name="Google Shape;101;p9"/>
          <p:cNvSpPr txBox="1"/>
          <p:nvPr>
            <p:ph idx="1" type="body"/>
          </p:nvPr>
        </p:nvSpPr>
        <p:spPr>
          <a:xfrm>
            <a:off x="2563814" y="16033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23351074" y="128929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103" name="Google Shape;103;p9"/>
          <p:cNvSpPr txBox="1"/>
          <p:nvPr>
            <p:ph idx="2" type="body"/>
          </p:nvPr>
        </p:nvSpPr>
        <p:spPr>
          <a:xfrm>
            <a:off x="2025367" y="43571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4" name="Google Shape;104;p9"/>
          <p:cNvSpPr txBox="1"/>
          <p:nvPr>
            <p:ph idx="3" type="body"/>
          </p:nvPr>
        </p:nvSpPr>
        <p:spPr>
          <a:xfrm>
            <a:off x="2025366" y="53078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5" name="Google Shape;105;p9"/>
          <p:cNvSpPr txBox="1"/>
          <p:nvPr/>
        </p:nvSpPr>
        <p:spPr>
          <a:xfrm>
            <a:off x="1015862" y="4295705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106" name="Google Shape;106;p9"/>
          <p:cNvSpPr txBox="1"/>
          <p:nvPr>
            <p:ph idx="4" type="body"/>
          </p:nvPr>
        </p:nvSpPr>
        <p:spPr>
          <a:xfrm>
            <a:off x="2025368" y="75801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7" name="Google Shape;107;p9"/>
          <p:cNvSpPr txBox="1"/>
          <p:nvPr>
            <p:ph idx="5" type="body"/>
          </p:nvPr>
        </p:nvSpPr>
        <p:spPr>
          <a:xfrm>
            <a:off x="2025367" y="85308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8" name="Google Shape;108;p9"/>
          <p:cNvSpPr txBox="1"/>
          <p:nvPr/>
        </p:nvSpPr>
        <p:spPr>
          <a:xfrm>
            <a:off x="1015862" y="75187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109" name="Google Shape;109;p9"/>
          <p:cNvSpPr txBox="1"/>
          <p:nvPr>
            <p:ph idx="6" type="body"/>
          </p:nvPr>
        </p:nvSpPr>
        <p:spPr>
          <a:xfrm>
            <a:off x="2025368" y="13127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0" name="Google Shape;110;p9"/>
          <p:cNvSpPr txBox="1"/>
          <p:nvPr>
            <p:ph idx="7" type="body"/>
          </p:nvPr>
        </p:nvSpPr>
        <p:spPr>
          <a:xfrm>
            <a:off x="2025366" y="21491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1" name="Google Shape;111;p9"/>
          <p:cNvSpPr txBox="1"/>
          <p:nvPr/>
        </p:nvSpPr>
        <p:spPr>
          <a:xfrm>
            <a:off x="1015862" y="1632288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cxnSp>
        <p:nvCxnSpPr>
          <p:cNvPr id="112" name="Google Shape;112;p9"/>
          <p:cNvCxnSpPr/>
          <p:nvPr/>
        </p:nvCxnSpPr>
        <p:spPr>
          <a:xfrm>
            <a:off x="2025368" y="38828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13" name="Google Shape;113;p9"/>
          <p:cNvCxnSpPr/>
          <p:nvPr/>
        </p:nvCxnSpPr>
        <p:spPr>
          <a:xfrm>
            <a:off x="2025368" y="6908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4" name="Google Shape;114;p9"/>
          <p:cNvSpPr txBox="1"/>
          <p:nvPr>
            <p:ph idx="8" type="body"/>
          </p:nvPr>
        </p:nvSpPr>
        <p:spPr>
          <a:xfrm>
            <a:off x="2025368" y="102131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5" name="Google Shape;115;p9"/>
          <p:cNvSpPr txBox="1"/>
          <p:nvPr>
            <p:ph idx="9" type="body"/>
          </p:nvPr>
        </p:nvSpPr>
        <p:spPr>
          <a:xfrm>
            <a:off x="2025367" y="111638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6" name="Google Shape;116;p9"/>
          <p:cNvSpPr txBox="1"/>
          <p:nvPr/>
        </p:nvSpPr>
        <p:spPr>
          <a:xfrm>
            <a:off x="1015862" y="101517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-NL" sz="48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/>
          </a:p>
        </p:txBody>
      </p:sp>
      <p:cxnSp>
        <p:nvCxnSpPr>
          <p:cNvPr id="117" name="Google Shape;117;p9"/>
          <p:cNvCxnSpPr/>
          <p:nvPr/>
        </p:nvCxnSpPr>
        <p:spPr>
          <a:xfrm>
            <a:off x="2025368" y="96937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Bullet">
  <p:cSld name="Content - 3 Vertical with Bulle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9" name="Google Shape;119;p10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0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21" name="Google Shape;121;p1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b="0" i="0" u="none" cap="none" strike="noStrike"/>
          </a:p>
        </p:txBody>
      </p:sp>
      <p:sp>
        <p:nvSpPr>
          <p:cNvPr id="123" name="Google Shape;123;p10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4" name="Google Shape;124;p10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5" name="Google Shape;125;p10"/>
          <p:cNvSpPr txBox="1"/>
          <p:nvPr>
            <p:ph idx="4" type="body"/>
          </p:nvPr>
        </p:nvSpPr>
        <p:spPr>
          <a:xfrm>
            <a:off x="2025368" y="93327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6" name="Google Shape;126;p10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7" name="Google Shape;127;p10"/>
          <p:cNvSpPr txBox="1"/>
          <p:nvPr>
            <p:ph idx="6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8" name="Google Shape;128;p10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129" name="Google Shape;129;p10"/>
          <p:cNvCxnSpPr/>
          <p:nvPr/>
        </p:nvCxnSpPr>
        <p:spPr>
          <a:xfrm>
            <a:off x="2025368" y="56354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30" name="Google Shape;130;p10"/>
          <p:cNvCxnSpPr/>
          <p:nvPr/>
        </p:nvCxnSpPr>
        <p:spPr>
          <a:xfrm>
            <a:off x="2025368" y="8813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1" name="Google Shape;131;p10"/>
          <p:cNvSpPr/>
          <p:nvPr/>
        </p:nvSpPr>
        <p:spPr>
          <a:xfrm>
            <a:off x="1083888" y="3331529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10"/>
          <p:cNvSpPr/>
          <p:nvPr/>
        </p:nvSpPr>
        <p:spPr>
          <a:xfrm>
            <a:off x="1083888" y="6395571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10"/>
          <p:cNvSpPr/>
          <p:nvPr/>
        </p:nvSpPr>
        <p:spPr>
          <a:xfrm>
            <a:off x="1083888" y="9603992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27485" y="-4889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564146" y="720667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411525" y="163100"/>
            <a:ext cx="1709875" cy="13296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buNone/>
              <a:defRPr sz="3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487725" y="13067800"/>
            <a:ext cx="1427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</a:pPr>
            <a:r>
              <a:rPr lang="en-NL" sz="20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21</a:t>
            </a:r>
            <a:r>
              <a:rPr baseline="30000" lang="en-NL" sz="20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st</a:t>
            </a:r>
            <a:r>
              <a:rPr b="0" i="0" lang="en-NL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NL" sz="20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Novemb</a:t>
            </a:r>
            <a:r>
              <a:rPr b="0" i="0" lang="en-NL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er 2024  |  iMagine </a:t>
            </a:r>
            <a:r>
              <a:rPr lang="en-NL" sz="20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RP2 Project Review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hyperlink" Target="mailto:aloga@ifca.unican.es" TargetMode="External"/><Relationship Id="rId7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ashboard.cloud.imagine-ai.eu/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45.png"/><Relationship Id="rId7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hyperlink" Target="https://fair.dev.imagine-ai.eu/en" TargetMode="External"/><Relationship Id="rId6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50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hyperlink" Target="https://share.services.ai4os.eu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51.png"/><Relationship Id="rId5" Type="http://schemas.openxmlformats.org/officeDocument/2006/relationships/image" Target="../media/image69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51.png"/><Relationship Id="rId5" Type="http://schemas.openxmlformats.org/officeDocument/2006/relationships/image" Target="../media/image69.png"/><Relationship Id="rId6" Type="http://schemas.openxmlformats.org/officeDocument/2006/relationships/image" Target="../media/image55.png"/><Relationship Id="rId7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Relationship Id="rId5" Type="http://schemas.openxmlformats.org/officeDocument/2006/relationships/image" Target="../media/image69.png"/><Relationship Id="rId6" Type="http://schemas.openxmlformats.org/officeDocument/2006/relationships/image" Target="../media/image63.png"/><Relationship Id="rId7" Type="http://schemas.openxmlformats.org/officeDocument/2006/relationships/image" Target="../media/image58.png"/><Relationship Id="rId8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Relationship Id="rId4" Type="http://schemas.openxmlformats.org/officeDocument/2006/relationships/image" Target="../media/image61.png"/><Relationship Id="rId5" Type="http://schemas.openxmlformats.org/officeDocument/2006/relationships/image" Target="../media/image60.png"/><Relationship Id="rId6" Type="http://schemas.openxmlformats.org/officeDocument/2006/relationships/image" Target="../media/image62.png"/><Relationship Id="rId7" Type="http://schemas.openxmlformats.org/officeDocument/2006/relationships/image" Target="../media/image64.png"/><Relationship Id="rId8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status.ai4eosc.eu" TargetMode="External"/><Relationship Id="rId4" Type="http://schemas.openxmlformats.org/officeDocument/2006/relationships/hyperlink" Target="https://ai4eosc.eu/platform/" TargetMode="External"/><Relationship Id="rId9" Type="http://schemas.openxmlformats.org/officeDocument/2006/relationships/hyperlink" Target="https://www.imagine-ai.eu/services/imagine-ai-platform/" TargetMode="External"/><Relationship Id="rId5" Type="http://schemas.openxmlformats.org/officeDocument/2006/relationships/hyperlink" Target="https://github.com/AI4OS" TargetMode="External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32.png"/><Relationship Id="rId11" Type="http://schemas.openxmlformats.org/officeDocument/2006/relationships/hyperlink" Target="https://dashboard.cloud.imagine-ai.eu" TargetMode="External"/><Relationship Id="rId10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ashboard.cloud.imagine-ai.eu/" TargetMode="External"/><Relationship Id="rId4" Type="http://schemas.openxmlformats.org/officeDocument/2006/relationships/hyperlink" Target="https://dashboard.dev.imagine-ai.eu/" TargetMode="External"/><Relationship Id="rId5" Type="http://schemas.openxmlformats.org/officeDocument/2006/relationships/image" Target="../media/image104.png"/><Relationship Id="rId6" Type="http://schemas.openxmlformats.org/officeDocument/2006/relationships/image" Target="../media/image117.png"/><Relationship Id="rId7" Type="http://schemas.openxmlformats.org/officeDocument/2006/relationships/image" Target="../media/image6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Relationship Id="rId4" Type="http://schemas.openxmlformats.org/officeDocument/2006/relationships/image" Target="../media/image73.png"/><Relationship Id="rId9" Type="http://schemas.openxmlformats.org/officeDocument/2006/relationships/image" Target="../media/image68.png"/><Relationship Id="rId5" Type="http://schemas.openxmlformats.org/officeDocument/2006/relationships/image" Target="../media/image71.png"/><Relationship Id="rId6" Type="http://schemas.openxmlformats.org/officeDocument/2006/relationships/image" Target="../media/image70.png"/><Relationship Id="rId7" Type="http://schemas.openxmlformats.org/officeDocument/2006/relationships/image" Target="../media/image27.png"/><Relationship Id="rId8" Type="http://schemas.openxmlformats.org/officeDocument/2006/relationships/image" Target="../media/image72.png"/><Relationship Id="rId11" Type="http://schemas.openxmlformats.org/officeDocument/2006/relationships/image" Target="../media/image78.png"/><Relationship Id="rId10" Type="http://schemas.openxmlformats.org/officeDocument/2006/relationships/image" Target="../media/image75.png"/><Relationship Id="rId13" Type="http://schemas.openxmlformats.org/officeDocument/2006/relationships/image" Target="../media/image74.png"/><Relationship Id="rId12" Type="http://schemas.openxmlformats.org/officeDocument/2006/relationships/image" Target="../media/image77.png"/><Relationship Id="rId15" Type="http://schemas.openxmlformats.org/officeDocument/2006/relationships/image" Target="../media/image79.png"/><Relationship Id="rId14" Type="http://schemas.openxmlformats.org/officeDocument/2006/relationships/image" Target="../media/image7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registry.services.ai4os.eu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3.png"/><Relationship Id="rId4" Type="http://schemas.openxmlformats.org/officeDocument/2006/relationships/hyperlink" Target="https://structurizr.com/share/73873/2f769b91-f208-41b0-b79f-5e196435bdb1" TargetMode="External"/><Relationship Id="rId5" Type="http://schemas.openxmlformats.org/officeDocument/2006/relationships/hyperlink" Target="https://structurizr.com/share/73873/2f769b91-f208-41b0-b79f-5e196435bdb1/images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1.png"/><Relationship Id="rId4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7.png"/><Relationship Id="rId4" Type="http://schemas.openxmlformats.org/officeDocument/2006/relationships/image" Target="../media/image89.png"/><Relationship Id="rId5" Type="http://schemas.openxmlformats.org/officeDocument/2006/relationships/image" Target="../media/image28.png"/><Relationship Id="rId6" Type="http://schemas.openxmlformats.org/officeDocument/2006/relationships/image" Target="../media/image86.png"/><Relationship Id="rId7" Type="http://schemas.openxmlformats.org/officeDocument/2006/relationships/hyperlink" Target="https://dashboard.cloud.imagine-ai.eu/marketplace" TargetMode="External"/><Relationship Id="rId8" Type="http://schemas.openxmlformats.org/officeDocument/2006/relationships/hyperlink" Target="https://marketplace.eosc-portal.eu/services/imaging-ai-platform-for-aquatic-science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4.png"/><Relationship Id="rId4" Type="http://schemas.openxmlformats.org/officeDocument/2006/relationships/image" Target="../media/image93.png"/><Relationship Id="rId5" Type="http://schemas.openxmlformats.org/officeDocument/2006/relationships/image" Target="../media/image28.png"/><Relationship Id="rId6" Type="http://schemas.openxmlformats.org/officeDocument/2006/relationships/image" Target="../media/image8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5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Relationship Id="rId5" Type="http://schemas.openxmlformats.org/officeDocument/2006/relationships/image" Target="../media/image94.png"/><Relationship Id="rId6" Type="http://schemas.openxmlformats.org/officeDocument/2006/relationships/image" Target="../media/image91.png"/><Relationship Id="rId7" Type="http://schemas.openxmlformats.org/officeDocument/2006/relationships/image" Target="../media/image28.png"/><Relationship Id="rId8" Type="http://schemas.openxmlformats.org/officeDocument/2006/relationships/image" Target="../media/image86.png"/><Relationship Id="rId10" Type="http://schemas.openxmlformats.org/officeDocument/2006/relationships/image" Target="../media/image9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Relationship Id="rId4" Type="http://schemas.openxmlformats.org/officeDocument/2006/relationships/image" Target="../media/image86.png"/><Relationship Id="rId5" Type="http://schemas.openxmlformats.org/officeDocument/2006/relationships/image" Target="../media/image95.png"/><Relationship Id="rId6" Type="http://schemas.openxmlformats.org/officeDocument/2006/relationships/image" Target="../media/image10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7.png"/><Relationship Id="rId4" Type="http://schemas.openxmlformats.org/officeDocument/2006/relationships/image" Target="../media/image96.png"/><Relationship Id="rId5" Type="http://schemas.openxmlformats.org/officeDocument/2006/relationships/image" Target="../media/image28.png"/><Relationship Id="rId6" Type="http://schemas.openxmlformats.org/officeDocument/2006/relationships/image" Target="../media/image8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Relationship Id="rId4" Type="http://schemas.openxmlformats.org/officeDocument/2006/relationships/image" Target="../media/image86.png"/><Relationship Id="rId5" Type="http://schemas.openxmlformats.org/officeDocument/2006/relationships/hyperlink" Target="https://inference.cloud.imagine-ai.eu/ui/" TargetMode="External"/><Relationship Id="rId6" Type="http://schemas.openxmlformats.org/officeDocument/2006/relationships/hyperlink" Target="http://flows.dev.ai4eosc.eu/" TargetMode="External"/><Relationship Id="rId7" Type="http://schemas.openxmlformats.org/officeDocument/2006/relationships/hyperlink" Target="https://jenkins.services.ai4os.eu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1.png"/><Relationship Id="rId4" Type="http://schemas.openxmlformats.org/officeDocument/2006/relationships/image" Target="../media/image106.png"/><Relationship Id="rId5" Type="http://schemas.openxmlformats.org/officeDocument/2006/relationships/image" Target="../media/image99.png"/><Relationship Id="rId6" Type="http://schemas.openxmlformats.org/officeDocument/2006/relationships/image" Target="../media/image103.png"/><Relationship Id="rId7" Type="http://schemas.openxmlformats.org/officeDocument/2006/relationships/image" Target="../media/image28.png"/><Relationship Id="rId8" Type="http://schemas.openxmlformats.org/officeDocument/2006/relationships/image" Target="../media/image8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8.png"/><Relationship Id="rId4" Type="http://schemas.openxmlformats.org/officeDocument/2006/relationships/image" Target="../media/image105.png"/><Relationship Id="rId9" Type="http://schemas.openxmlformats.org/officeDocument/2006/relationships/image" Target="../media/image107.png"/><Relationship Id="rId5" Type="http://schemas.openxmlformats.org/officeDocument/2006/relationships/image" Target="../media/image100.jpg"/><Relationship Id="rId6" Type="http://schemas.openxmlformats.org/officeDocument/2006/relationships/image" Target="../media/image98.png"/><Relationship Id="rId7" Type="http://schemas.openxmlformats.org/officeDocument/2006/relationships/image" Target="../media/image111.png"/><Relationship Id="rId8" Type="http://schemas.openxmlformats.org/officeDocument/2006/relationships/image" Target="../media/image114.png"/><Relationship Id="rId11" Type="http://schemas.openxmlformats.org/officeDocument/2006/relationships/image" Target="../media/image109.png"/><Relationship Id="rId10" Type="http://schemas.openxmlformats.org/officeDocument/2006/relationships/image" Target="../media/image110.png"/><Relationship Id="rId13" Type="http://schemas.openxmlformats.org/officeDocument/2006/relationships/image" Target="../media/image86.png"/><Relationship Id="rId12" Type="http://schemas.openxmlformats.org/officeDocument/2006/relationships/image" Target="../media/image2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5.png"/><Relationship Id="rId4" Type="http://schemas.openxmlformats.org/officeDocument/2006/relationships/hyperlink" Target="https://github.com/IFCA/frouros" TargetMode="External"/><Relationship Id="rId5" Type="http://schemas.openxmlformats.org/officeDocument/2006/relationships/image" Target="../media/image116.png"/><Relationship Id="rId6" Type="http://schemas.openxmlformats.org/officeDocument/2006/relationships/image" Target="../media/image28.png"/><Relationship Id="rId7" Type="http://schemas.openxmlformats.org/officeDocument/2006/relationships/image" Target="../media/image8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png"/><Relationship Id="rId4" Type="http://schemas.openxmlformats.org/officeDocument/2006/relationships/image" Target="../media/image8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8.png"/><Relationship Id="rId5" Type="http://schemas.openxmlformats.org/officeDocument/2006/relationships/image" Target="../media/image28.png"/><Relationship Id="rId6" Type="http://schemas.openxmlformats.org/officeDocument/2006/relationships/image" Target="../media/image86.png"/><Relationship Id="rId7" Type="http://schemas.openxmlformats.org/officeDocument/2006/relationships/image" Target="../media/image123.png"/><Relationship Id="rId8" Type="http://schemas.openxmlformats.org/officeDocument/2006/relationships/image" Target="../media/image12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oscar.grycap.net" TargetMode="External"/><Relationship Id="rId4" Type="http://schemas.openxmlformats.org/officeDocument/2006/relationships/hyperlink" Target="https://inference.cloud.imagine-ai.eu/ui/" TargetMode="External"/><Relationship Id="rId5" Type="http://schemas.openxmlformats.org/officeDocument/2006/relationships/image" Target="../media/image122.png"/><Relationship Id="rId6" Type="http://schemas.openxmlformats.org/officeDocument/2006/relationships/image" Target="../media/image124.png"/><Relationship Id="rId7" Type="http://schemas.openxmlformats.org/officeDocument/2006/relationships/image" Target="../media/image28.png"/><Relationship Id="rId8" Type="http://schemas.openxmlformats.org/officeDocument/2006/relationships/image" Target="../media/image8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5.png"/><Relationship Id="rId4" Type="http://schemas.openxmlformats.org/officeDocument/2006/relationships/hyperlink" Target="https://github.com/IFCA/frouros" TargetMode="External"/><Relationship Id="rId5" Type="http://schemas.openxmlformats.org/officeDocument/2006/relationships/image" Target="../media/image116.png"/><Relationship Id="rId6" Type="http://schemas.openxmlformats.org/officeDocument/2006/relationships/image" Target="../media/image28.png"/><Relationship Id="rId7" Type="http://schemas.openxmlformats.org/officeDocument/2006/relationships/image" Target="../media/image8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8.png"/><Relationship Id="rId4" Type="http://schemas.openxmlformats.org/officeDocument/2006/relationships/image" Target="../media/image8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accounting.egi.eu/cloud/countries/sum_elap_processors/SITE/DATE/2023/9/2024/8/custom-vo.imagine-ai.eu/onlyinfrajobs/" TargetMode="External"/><Relationship Id="rId4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ashboard.cloud.imagine-ai.eu/" TargetMode="External"/><Relationship Id="rId4" Type="http://schemas.openxmlformats.org/officeDocument/2006/relationships/hyperlink" Target="https://dashboard.dev.imagine-ai.eu/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48.png"/><Relationship Id="rId7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1"/>
          <p:cNvSpPr txBox="1"/>
          <p:nvPr>
            <p:ph idx="2" type="body"/>
          </p:nvPr>
        </p:nvSpPr>
        <p:spPr>
          <a:xfrm>
            <a:off x="1032900" y="4255224"/>
            <a:ext cx="22224900" cy="29502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lt1"/>
                </a:solidFill>
              </a:rPr>
              <a:t>The iMagine AI platform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100"/>
          </a:p>
        </p:txBody>
      </p:sp>
      <p:sp>
        <p:nvSpPr>
          <p:cNvPr id="511" name="Google Shape;511;p51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lt1"/>
                </a:solidFill>
              </a:rPr>
              <a:t>iMagine RP2 review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2" name="Google Shape;512;p51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lt1"/>
                </a:solidFill>
              </a:rPr>
              <a:t>November 21st</a:t>
            </a:r>
            <a:r>
              <a:rPr lang="en-NL">
                <a:solidFill>
                  <a:schemeClr val="lt1"/>
                </a:solidFill>
              </a:rPr>
              <a:t> 2024</a:t>
            </a:r>
            <a:endParaRPr/>
          </a:p>
        </p:txBody>
      </p:sp>
      <p:sp>
        <p:nvSpPr>
          <p:cNvPr id="513" name="Google Shape;513;p51"/>
          <p:cNvSpPr txBox="1"/>
          <p:nvPr>
            <p:ph idx="2" type="body"/>
          </p:nvPr>
        </p:nvSpPr>
        <p:spPr>
          <a:xfrm>
            <a:off x="1079550" y="6012723"/>
            <a:ext cx="22224900" cy="10722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6300"/>
              <a:t>WP4 update and status</a:t>
            </a:r>
            <a:endParaRPr sz="6300"/>
          </a:p>
        </p:txBody>
      </p:sp>
      <p:pic>
        <p:nvPicPr>
          <p:cNvPr id="514" name="Google Shape;51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624" y="10969427"/>
            <a:ext cx="2681984" cy="1061989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5" name="Google Shape;51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0150" y="10969425"/>
            <a:ext cx="2552246" cy="10620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6" name="Google Shape;51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1230" y="10969425"/>
            <a:ext cx="1060750" cy="1061999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7" name="Google Shape;517;p51"/>
          <p:cNvSpPr txBox="1"/>
          <p:nvPr/>
        </p:nvSpPr>
        <p:spPr>
          <a:xfrm>
            <a:off x="1231900" y="7837823"/>
            <a:ext cx="222249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64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Álvaro López García </a:t>
            </a:r>
            <a:r>
              <a:rPr lang="en-NL" sz="6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&lt;</a:t>
            </a:r>
            <a:r>
              <a:rPr lang="en-NL" sz="6400" u="sng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aloga@ifca.unican.es</a:t>
            </a:r>
            <a:r>
              <a:rPr lang="en-NL" sz="6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&gt; </a:t>
            </a:r>
            <a:endParaRPr sz="64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4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Advanced Computing and e-Science Group (IFCA-CSIC-UC)</a:t>
            </a:r>
            <a:endParaRPr sz="4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4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iMagine WP4 leader</a:t>
            </a:r>
            <a:endParaRPr sz="4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8" name="Google Shape;518;p51"/>
          <p:cNvSpPr txBox="1"/>
          <p:nvPr/>
        </p:nvSpPr>
        <p:spPr>
          <a:xfrm>
            <a:off x="2353149" y="12746850"/>
            <a:ext cx="10629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4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2020 research and innovation programme under grant agreement No. 101058625.</a:t>
            </a:r>
            <a:endParaRPr sz="24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19" name="Google Shape;51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0275" y="12746850"/>
            <a:ext cx="1056675" cy="702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0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Platform features</a:t>
            </a:r>
            <a:endParaRPr/>
          </a:p>
        </p:txBody>
      </p:sp>
      <p:sp>
        <p:nvSpPr>
          <p:cNvPr id="611" name="Google Shape;611;p60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612" name="Google Shape;612;p60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For end users and user communities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1"/>
          <p:cNvSpPr txBox="1"/>
          <p:nvPr>
            <p:ph type="title"/>
          </p:nvPr>
        </p:nvSpPr>
        <p:spPr>
          <a:xfrm>
            <a:off x="2520000" y="360000"/>
            <a:ext cx="220122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AI/ML application development lifecycle</a:t>
            </a:r>
            <a:endParaRPr/>
          </a:p>
        </p:txBody>
      </p:sp>
      <p:pic>
        <p:nvPicPr>
          <p:cNvPr id="618" name="Google Shape;61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3650" y="2030950"/>
            <a:ext cx="19069050" cy="88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1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620" name="Google Shape;620;p61"/>
          <p:cNvSpPr/>
          <p:nvPr/>
        </p:nvSpPr>
        <p:spPr>
          <a:xfrm>
            <a:off x="4921450" y="11527475"/>
            <a:ext cx="16489500" cy="849000"/>
          </a:xfrm>
          <a:prstGeom prst="homePlate">
            <a:avLst>
              <a:gd fmla="val 50000" name="adj"/>
            </a:avLst>
          </a:prstGeom>
          <a:solidFill>
            <a:srgbClr val="008792">
              <a:alpha val="176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800">
                <a:solidFill>
                  <a:srgbClr val="008792"/>
                </a:solidFill>
                <a:latin typeface="DM Sans Light"/>
                <a:ea typeface="DM Sans Light"/>
                <a:cs typeface="DM Sans Light"/>
                <a:sym typeface="DM Sans Light"/>
              </a:rPr>
              <a:t>Development												Training													Delivery</a:t>
            </a:r>
            <a:endParaRPr sz="2800">
              <a:solidFill>
                <a:srgbClr val="008792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2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accent1"/>
                </a:solidFill>
              </a:rPr>
              <a:t>AI platform features and updates</a:t>
            </a:r>
            <a:endParaRPr/>
          </a:p>
        </p:txBody>
      </p:sp>
      <p:sp>
        <p:nvSpPr>
          <p:cNvPr id="626" name="Google Shape;626;p62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Dashboard and </a:t>
            </a:r>
            <a:r>
              <a:rPr lang="en-NL" sz="5000" u="sng"/>
              <a:t>marketplace: new L&amp;F</a:t>
            </a:r>
            <a:endParaRPr sz="5000" u="sng"/>
          </a:p>
        </p:txBody>
      </p:sp>
      <p:sp>
        <p:nvSpPr>
          <p:cNvPr id="627" name="Google Shape;627;p62"/>
          <p:cNvSpPr txBox="1"/>
          <p:nvPr/>
        </p:nvSpPr>
        <p:spPr>
          <a:xfrm>
            <a:off x="1307925" y="12019725"/>
            <a:ext cx="9424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100" u="sng">
                <a:solidFill>
                  <a:schemeClr val="hlink"/>
                </a:solidFill>
                <a:latin typeface="DM Sans Light"/>
                <a:ea typeface="DM Sans Light"/>
                <a:cs typeface="DM Sans Light"/>
                <a:sym typeface="DM Sans Light"/>
                <a:hlinkClick r:id="rId3"/>
              </a:rPr>
              <a:t>https://dashboard.cloud.imagine-ai.eu/</a:t>
            </a:r>
            <a:r>
              <a:rPr lang="en-NL" sz="31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rPr>
              <a:t> </a:t>
            </a:r>
            <a:endParaRPr sz="3100">
              <a:solidFill>
                <a:schemeClr val="dk1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pic>
        <p:nvPicPr>
          <p:cNvPr id="628" name="Google Shape;62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72925" y="272050"/>
            <a:ext cx="4143322" cy="1890384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2"/>
          <p:cNvSpPr/>
          <p:nvPr/>
        </p:nvSpPr>
        <p:spPr>
          <a:xfrm>
            <a:off x="19432600" y="85199"/>
            <a:ext cx="1339500" cy="2160000"/>
          </a:xfrm>
          <a:prstGeom prst="rect">
            <a:avLst/>
          </a:prstGeom>
          <a:solidFill>
            <a:srgbClr val="008792">
              <a:alpha val="17650"/>
            </a:srgbClr>
          </a:solidFill>
          <a:ln cap="flat" cmpd="sng" w="19050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62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631" name="Google Shape;63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75400" y="11195677"/>
            <a:ext cx="2286795" cy="22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875" y="2607650"/>
            <a:ext cx="16564577" cy="8221775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3" name="Google Shape;633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24874" y="5340500"/>
            <a:ext cx="10126751" cy="7806275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3"/>
          <p:cNvSpPr txBox="1"/>
          <p:nvPr>
            <p:ph type="title"/>
          </p:nvPr>
        </p:nvSpPr>
        <p:spPr>
          <a:xfrm>
            <a:off x="2520000" y="1679700"/>
            <a:ext cx="220122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Storage services &amp; data synchronization</a:t>
            </a:r>
            <a:endParaRPr sz="5000" u="sng"/>
          </a:p>
        </p:txBody>
      </p:sp>
      <p:sp>
        <p:nvSpPr>
          <p:cNvPr id="639" name="Google Shape;639;p63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accent1"/>
                </a:solidFill>
              </a:rPr>
              <a:t>AI platform features and updates</a:t>
            </a:r>
            <a:endParaRPr/>
          </a:p>
        </p:txBody>
      </p:sp>
      <p:pic>
        <p:nvPicPr>
          <p:cNvPr id="640" name="Google Shape;64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25" y="2916300"/>
            <a:ext cx="7711999" cy="7679725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1" name="Google Shape;64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0794" y="2916300"/>
            <a:ext cx="15456281" cy="7679725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2" name="Google Shape;642;p63"/>
          <p:cNvSpPr txBox="1"/>
          <p:nvPr/>
        </p:nvSpPr>
        <p:spPr>
          <a:xfrm>
            <a:off x="548625" y="11139925"/>
            <a:ext cx="199593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DM Sans Light"/>
              <a:buChar char="●"/>
            </a:pPr>
            <a:r>
              <a:rPr lang="en-NL" sz="3000">
                <a:latin typeface="DM Sans Light"/>
                <a:ea typeface="DM Sans Light"/>
                <a:cs typeface="DM Sans Light"/>
                <a:sym typeface="DM Sans Light"/>
              </a:rPr>
              <a:t>The platform allows to link with external storage systems (currently NextCloud)</a:t>
            </a:r>
            <a:endParaRPr sz="30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DM Sans Light"/>
              <a:buChar char="●"/>
            </a:pPr>
            <a:r>
              <a:rPr lang="en-NL" sz="3000">
                <a:latin typeface="DM Sans Light"/>
                <a:ea typeface="DM Sans Light"/>
                <a:cs typeface="DM Sans Light"/>
                <a:sym typeface="DM Sans Light"/>
              </a:rPr>
              <a:t>Once linked, it allows to download and sync data from external sources (default Zenodo) via DOI</a:t>
            </a:r>
            <a:endParaRPr sz="30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-412750" lvl="1" marL="914400" rtl="0" algn="l">
              <a:spcBef>
                <a:spcPts val="0"/>
              </a:spcBef>
              <a:spcAft>
                <a:spcPts val="0"/>
              </a:spcAft>
              <a:buSzPts val="2900"/>
              <a:buFont typeface="DM Sans"/>
              <a:buChar char="○"/>
            </a:pPr>
            <a:r>
              <a:rPr lang="en-NL" sz="2900">
                <a:latin typeface="DM Sans Light"/>
                <a:ea typeface="DM Sans Light"/>
                <a:cs typeface="DM Sans Light"/>
                <a:sym typeface="DM Sans Light"/>
              </a:rPr>
              <a:t>FAIR evaluation of datasets performed via FAIR-EVA: </a:t>
            </a:r>
            <a:r>
              <a:rPr lang="en-NL" sz="2900" u="sng">
                <a:solidFill>
                  <a:schemeClr val="hlink"/>
                </a:solidFill>
                <a:latin typeface="DM Sans Light"/>
                <a:ea typeface="DM Sans Light"/>
                <a:cs typeface="DM Sans Light"/>
                <a:sym typeface="DM Sans Light"/>
                <a:hlinkClick r:id="rId5"/>
              </a:rPr>
              <a:t>https://fair.dev.imagine-ai.eu/en</a:t>
            </a:r>
            <a:r>
              <a:rPr lang="en-NL" sz="2900">
                <a:latin typeface="DM Sans Light"/>
                <a:ea typeface="DM Sans Light"/>
                <a:cs typeface="DM Sans Light"/>
                <a:sym typeface="DM Sans Light"/>
              </a:rPr>
              <a:t> </a:t>
            </a:r>
            <a:endParaRPr sz="2900"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pic>
        <p:nvPicPr>
          <p:cNvPr id="643" name="Google Shape;643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72925" y="272050"/>
            <a:ext cx="4143322" cy="189038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3"/>
          <p:cNvSpPr/>
          <p:nvPr/>
        </p:nvSpPr>
        <p:spPr>
          <a:xfrm>
            <a:off x="19432600" y="85200"/>
            <a:ext cx="3603600" cy="2160000"/>
          </a:xfrm>
          <a:prstGeom prst="rect">
            <a:avLst/>
          </a:prstGeom>
          <a:solidFill>
            <a:srgbClr val="008792">
              <a:alpha val="17650"/>
            </a:srgbClr>
          </a:solidFill>
          <a:ln cap="flat" cmpd="sng" w="19050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63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4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accent1"/>
                </a:solidFill>
              </a:rPr>
              <a:t>AI platform features and updates</a:t>
            </a:r>
            <a:endParaRPr/>
          </a:p>
        </p:txBody>
      </p:sp>
      <p:sp>
        <p:nvSpPr>
          <p:cNvPr id="651" name="Google Shape;651;p64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Image annotation tools via the dashboard</a:t>
            </a:r>
            <a:endParaRPr sz="5000" u="sng"/>
          </a:p>
        </p:txBody>
      </p:sp>
      <p:pic>
        <p:nvPicPr>
          <p:cNvPr id="652" name="Google Shape;65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72925" y="272050"/>
            <a:ext cx="4143322" cy="189038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4"/>
          <p:cNvSpPr/>
          <p:nvPr/>
        </p:nvSpPr>
        <p:spPr>
          <a:xfrm>
            <a:off x="19432600" y="85199"/>
            <a:ext cx="1339500" cy="2160000"/>
          </a:xfrm>
          <a:prstGeom prst="rect">
            <a:avLst/>
          </a:prstGeom>
          <a:solidFill>
            <a:srgbClr val="008792">
              <a:alpha val="17650"/>
            </a:srgbClr>
          </a:solidFill>
          <a:ln cap="flat" cmpd="sng" w="19050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4" name="Google Shape;654;p64"/>
          <p:cNvPicPr preferRelativeResize="0"/>
          <p:nvPr/>
        </p:nvPicPr>
        <p:blipFill rotWithShape="1">
          <a:blip r:embed="rId4">
            <a:alphaModFix/>
          </a:blip>
          <a:srcRect b="27274" l="0" r="0" t="23046"/>
          <a:stretch/>
        </p:blipFill>
        <p:spPr>
          <a:xfrm>
            <a:off x="858975" y="8422375"/>
            <a:ext cx="9105900" cy="450490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5" name="Google Shape;655;p64"/>
          <p:cNvPicPr preferRelativeResize="0"/>
          <p:nvPr/>
        </p:nvPicPr>
        <p:blipFill rotWithShape="1">
          <a:blip r:embed="rId5">
            <a:alphaModFix/>
          </a:blip>
          <a:srcRect b="38404" l="0" r="0" t="0"/>
          <a:stretch/>
        </p:blipFill>
        <p:spPr>
          <a:xfrm>
            <a:off x="858975" y="2665000"/>
            <a:ext cx="9105900" cy="5585374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6" name="Google Shape;656;p64"/>
          <p:cNvSpPr/>
          <p:nvPr/>
        </p:nvSpPr>
        <p:spPr>
          <a:xfrm>
            <a:off x="7422075" y="7441875"/>
            <a:ext cx="336600" cy="1484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8792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64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658" name="Google Shape;658;p64"/>
          <p:cNvPicPr preferRelativeResize="0"/>
          <p:nvPr/>
        </p:nvPicPr>
        <p:blipFill rotWithShape="1">
          <a:blip r:embed="rId6">
            <a:alphaModFix/>
          </a:blip>
          <a:srcRect b="30608" l="0" r="0" t="0"/>
          <a:stretch/>
        </p:blipFill>
        <p:spPr>
          <a:xfrm>
            <a:off x="11471950" y="2817400"/>
            <a:ext cx="12153900" cy="5756824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9" name="Google Shape;659;p64"/>
          <p:cNvSpPr/>
          <p:nvPr/>
        </p:nvSpPr>
        <p:spPr>
          <a:xfrm>
            <a:off x="9274025" y="7180875"/>
            <a:ext cx="2460000" cy="1364400"/>
          </a:xfrm>
          <a:prstGeom prst="bentArrow">
            <a:avLst>
              <a:gd fmla="val 6983" name="adj1"/>
              <a:gd fmla="val 6313" name="adj2"/>
              <a:gd fmla="val 8579" name="adj3"/>
              <a:gd fmla="val 43750" name="adj4"/>
            </a:avLst>
          </a:prstGeom>
          <a:solidFill>
            <a:srgbClr val="008792"/>
          </a:solidFill>
          <a:ln cap="flat" cmpd="sng" w="28575">
            <a:solidFill>
              <a:srgbClr val="EF8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0" name="Google Shape;660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30875" y="10342225"/>
            <a:ext cx="2244451" cy="2244451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4"/>
          <p:cNvSpPr/>
          <p:nvPr/>
        </p:nvSpPr>
        <p:spPr>
          <a:xfrm>
            <a:off x="12746950" y="8831400"/>
            <a:ext cx="612300" cy="1364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8792">
              <a:alpha val="17650"/>
            </a:srgbClr>
          </a:solidFill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64"/>
          <p:cNvSpPr txBox="1"/>
          <p:nvPr/>
        </p:nvSpPr>
        <p:spPr>
          <a:xfrm>
            <a:off x="14248125" y="10589600"/>
            <a:ext cx="9377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DM Sans Light"/>
              <a:buChar char="●"/>
            </a:pPr>
            <a:r>
              <a:rPr lang="en-NL" sz="3000">
                <a:latin typeface="DM Sans Light"/>
                <a:ea typeface="DM Sans Light"/>
                <a:cs typeface="DM Sans Light"/>
                <a:sym typeface="DM Sans Light"/>
              </a:rPr>
              <a:t>Annotations synced with linked storage (e.g. </a:t>
            </a:r>
            <a:r>
              <a:rPr lang="en-NL" sz="3000" u="sng">
                <a:solidFill>
                  <a:schemeClr val="hlink"/>
                </a:solidFill>
                <a:latin typeface="DM Sans Light"/>
                <a:ea typeface="DM Sans Light"/>
                <a:cs typeface="DM Sans Light"/>
                <a:sym typeface="DM Sans Light"/>
                <a:hlinkClick r:id="rId8"/>
              </a:rPr>
              <a:t>https://share.services.ai4os.eu</a:t>
            </a:r>
            <a:r>
              <a:rPr lang="en-NL" sz="3000">
                <a:latin typeface="DM Sans Light"/>
                <a:ea typeface="DM Sans Light"/>
                <a:cs typeface="DM Sans Light"/>
                <a:sym typeface="DM Sans Light"/>
              </a:rPr>
              <a:t>) </a:t>
            </a:r>
            <a:endParaRPr sz="30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DM Sans Light"/>
              <a:buChar char="●"/>
            </a:pPr>
            <a:r>
              <a:rPr lang="en-NL" sz="3000">
                <a:latin typeface="DM Sans Light"/>
                <a:ea typeface="DM Sans Light"/>
                <a:cs typeface="DM Sans Light"/>
                <a:sym typeface="DM Sans Light"/>
              </a:rPr>
              <a:t>No need to work offline and sync data with the platform</a:t>
            </a:r>
            <a:endParaRPr sz="3000"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pic>
        <p:nvPicPr>
          <p:cNvPr id="663" name="Google Shape;663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8083" y="10140175"/>
            <a:ext cx="5247539" cy="216000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5"/>
          <p:cNvSpPr txBox="1"/>
          <p:nvPr>
            <p:ph type="title"/>
          </p:nvPr>
        </p:nvSpPr>
        <p:spPr>
          <a:xfrm>
            <a:off x="2520000" y="1698550"/>
            <a:ext cx="220122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Dashboard as central hub for model management</a:t>
            </a:r>
            <a:endParaRPr sz="5000" u="sng"/>
          </a:p>
        </p:txBody>
      </p:sp>
      <p:pic>
        <p:nvPicPr>
          <p:cNvPr id="669" name="Google Shape;66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72925" y="272050"/>
            <a:ext cx="4143322" cy="189038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65"/>
          <p:cNvSpPr/>
          <p:nvPr/>
        </p:nvSpPr>
        <p:spPr>
          <a:xfrm>
            <a:off x="20841200" y="85200"/>
            <a:ext cx="2216700" cy="2160000"/>
          </a:xfrm>
          <a:prstGeom prst="rect">
            <a:avLst/>
          </a:prstGeom>
          <a:solidFill>
            <a:srgbClr val="008792">
              <a:alpha val="17650"/>
            </a:srgbClr>
          </a:solidFill>
          <a:ln cap="flat" cmpd="sng" w="19050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65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accent1"/>
                </a:solidFill>
              </a:rPr>
              <a:t>AI platform features and updates</a:t>
            </a:r>
            <a:endParaRPr/>
          </a:p>
        </p:txBody>
      </p:sp>
      <p:pic>
        <p:nvPicPr>
          <p:cNvPr id="672" name="Google Shape;67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000" y="3691625"/>
            <a:ext cx="9105900" cy="906780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3" name="Google Shape;67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000" y="3691625"/>
            <a:ext cx="9105900" cy="906780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4" name="Google Shape;674;p65"/>
          <p:cNvPicPr preferRelativeResize="0"/>
          <p:nvPr/>
        </p:nvPicPr>
        <p:blipFill rotWithShape="1">
          <a:blip r:embed="rId6">
            <a:alphaModFix/>
          </a:blip>
          <a:srcRect b="63413" l="71586" r="0" t="26513"/>
          <a:stretch/>
        </p:blipFill>
        <p:spPr>
          <a:xfrm>
            <a:off x="7758550" y="6096000"/>
            <a:ext cx="2587349" cy="91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63625" y="3691625"/>
            <a:ext cx="9105900" cy="906780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6" name="Google Shape;676;p65"/>
          <p:cNvSpPr/>
          <p:nvPr/>
        </p:nvSpPr>
        <p:spPr>
          <a:xfrm flipH="1" rot="10800000">
            <a:off x="9005450" y="6780750"/>
            <a:ext cx="4862100" cy="421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8792"/>
          </a:solidFill>
          <a:ln cap="flat" cmpd="sng" w="28575">
            <a:solidFill>
              <a:srgbClr val="EF8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65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6"/>
          <p:cNvSpPr txBox="1"/>
          <p:nvPr>
            <p:ph type="title"/>
          </p:nvPr>
        </p:nvSpPr>
        <p:spPr>
          <a:xfrm>
            <a:off x="2520000" y="1698550"/>
            <a:ext cx="220122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Dashboard as central hub for model management</a:t>
            </a:r>
            <a:endParaRPr sz="5000" u="sng"/>
          </a:p>
        </p:txBody>
      </p:sp>
      <p:pic>
        <p:nvPicPr>
          <p:cNvPr id="683" name="Google Shape;68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72925" y="272050"/>
            <a:ext cx="4143322" cy="189038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6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accent1"/>
                </a:solidFill>
              </a:rPr>
              <a:t>AI platform features and updates</a:t>
            </a:r>
            <a:endParaRPr/>
          </a:p>
        </p:txBody>
      </p:sp>
      <p:pic>
        <p:nvPicPr>
          <p:cNvPr id="685" name="Google Shape;68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000" y="3691625"/>
            <a:ext cx="9105900" cy="906780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6" name="Google Shape;686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000" y="3691625"/>
            <a:ext cx="9105900" cy="906780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7" name="Google Shape;687;p66"/>
          <p:cNvPicPr preferRelativeResize="0"/>
          <p:nvPr/>
        </p:nvPicPr>
        <p:blipFill rotWithShape="1">
          <a:blip r:embed="rId6">
            <a:alphaModFix/>
          </a:blip>
          <a:srcRect b="57919" l="23541" r="28207" t="24987"/>
          <a:stretch/>
        </p:blipFill>
        <p:spPr>
          <a:xfrm>
            <a:off x="3383475" y="5957450"/>
            <a:ext cx="4393874" cy="1549899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8" name="Google Shape;688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28925" y="3691625"/>
            <a:ext cx="91059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66"/>
          <p:cNvSpPr/>
          <p:nvPr/>
        </p:nvSpPr>
        <p:spPr>
          <a:xfrm flipH="1" rot="10800000">
            <a:off x="7257000" y="7009350"/>
            <a:ext cx="6610500" cy="421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8792"/>
          </a:solidFill>
          <a:ln cap="flat" cmpd="sng" w="28575">
            <a:solidFill>
              <a:srgbClr val="EF8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66"/>
          <p:cNvSpPr/>
          <p:nvPr/>
        </p:nvSpPr>
        <p:spPr>
          <a:xfrm>
            <a:off x="23038125" y="85200"/>
            <a:ext cx="1054500" cy="2160000"/>
          </a:xfrm>
          <a:prstGeom prst="rect">
            <a:avLst/>
          </a:prstGeom>
          <a:solidFill>
            <a:srgbClr val="008792">
              <a:alpha val="17650"/>
            </a:srgbClr>
          </a:solidFill>
          <a:ln cap="flat" cmpd="sng" w="19050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66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7"/>
          <p:cNvSpPr txBox="1"/>
          <p:nvPr>
            <p:ph type="title"/>
          </p:nvPr>
        </p:nvSpPr>
        <p:spPr>
          <a:xfrm>
            <a:off x="2520000" y="1698550"/>
            <a:ext cx="220122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Dashboard as central hub for model management</a:t>
            </a:r>
            <a:endParaRPr sz="5000" u="sng"/>
          </a:p>
        </p:txBody>
      </p:sp>
      <p:pic>
        <p:nvPicPr>
          <p:cNvPr id="697" name="Google Shape;69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72925" y="272050"/>
            <a:ext cx="4143322" cy="1890384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67"/>
          <p:cNvSpPr/>
          <p:nvPr/>
        </p:nvSpPr>
        <p:spPr>
          <a:xfrm>
            <a:off x="23038125" y="85200"/>
            <a:ext cx="1054500" cy="2160000"/>
          </a:xfrm>
          <a:prstGeom prst="rect">
            <a:avLst/>
          </a:prstGeom>
          <a:solidFill>
            <a:srgbClr val="008792">
              <a:alpha val="17650"/>
            </a:srgbClr>
          </a:solidFill>
          <a:ln cap="flat" cmpd="sng" w="19050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67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accent1"/>
                </a:solidFill>
              </a:rPr>
              <a:t>AI platform features and updates</a:t>
            </a:r>
            <a:endParaRPr/>
          </a:p>
        </p:txBody>
      </p:sp>
      <p:pic>
        <p:nvPicPr>
          <p:cNvPr id="700" name="Google Shape;70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000" y="3691625"/>
            <a:ext cx="9105900" cy="906780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1" name="Google Shape;701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000" y="3691625"/>
            <a:ext cx="9105900" cy="906780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2" name="Google Shape;702;p67"/>
          <p:cNvPicPr preferRelativeResize="0"/>
          <p:nvPr/>
        </p:nvPicPr>
        <p:blipFill rotWithShape="1">
          <a:blip r:embed="rId6">
            <a:alphaModFix/>
          </a:blip>
          <a:srcRect b="40741" l="36375" r="16676" t="27172"/>
          <a:stretch/>
        </p:blipFill>
        <p:spPr>
          <a:xfrm>
            <a:off x="4552200" y="6155375"/>
            <a:ext cx="4275124" cy="29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42850" y="3444848"/>
            <a:ext cx="7855560" cy="7822701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67"/>
          <p:cNvSpPr/>
          <p:nvPr/>
        </p:nvSpPr>
        <p:spPr>
          <a:xfrm>
            <a:off x="7257000" y="5056350"/>
            <a:ext cx="6610500" cy="1364400"/>
          </a:xfrm>
          <a:prstGeom prst="bentArrow">
            <a:avLst>
              <a:gd fmla="val 6983" name="adj1"/>
              <a:gd fmla="val 6313" name="adj2"/>
              <a:gd fmla="val 8579" name="adj3"/>
              <a:gd fmla="val 43750" name="adj4"/>
            </a:avLst>
          </a:prstGeom>
          <a:solidFill>
            <a:srgbClr val="008792"/>
          </a:solidFill>
          <a:ln cap="flat" cmpd="sng" w="28575">
            <a:solidFill>
              <a:srgbClr val="EF8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5" name="Google Shape;705;p67"/>
          <p:cNvPicPr preferRelativeResize="0"/>
          <p:nvPr/>
        </p:nvPicPr>
        <p:blipFill rotWithShape="1">
          <a:blip r:embed="rId8">
            <a:alphaModFix/>
          </a:blip>
          <a:srcRect b="60170" l="0" r="0" t="0"/>
          <a:stretch/>
        </p:blipFill>
        <p:spPr>
          <a:xfrm>
            <a:off x="13742850" y="6419663"/>
            <a:ext cx="9105900" cy="3611726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6" name="Google Shape;706;p67"/>
          <p:cNvSpPr/>
          <p:nvPr/>
        </p:nvSpPr>
        <p:spPr>
          <a:xfrm flipH="1" rot="10800000">
            <a:off x="7257000" y="7825775"/>
            <a:ext cx="6610500" cy="421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8792"/>
          </a:solidFill>
          <a:ln cap="flat" cmpd="sng" w="28575">
            <a:solidFill>
              <a:srgbClr val="EF8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7" name="Google Shape;707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742850" y="8868722"/>
            <a:ext cx="7855551" cy="2360778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8" name="Google Shape;708;p67"/>
          <p:cNvSpPr/>
          <p:nvPr/>
        </p:nvSpPr>
        <p:spPr>
          <a:xfrm flipH="1" rot="10800000">
            <a:off x="7257000" y="8819725"/>
            <a:ext cx="6610500" cy="1364400"/>
          </a:xfrm>
          <a:prstGeom prst="bentArrow">
            <a:avLst>
              <a:gd fmla="val 6983" name="adj1"/>
              <a:gd fmla="val 6313" name="adj2"/>
              <a:gd fmla="val 8579" name="adj3"/>
              <a:gd fmla="val 43750" name="adj4"/>
            </a:avLst>
          </a:prstGeom>
          <a:solidFill>
            <a:srgbClr val="008792"/>
          </a:solidFill>
          <a:ln cap="flat" cmpd="sng" w="28575">
            <a:solidFill>
              <a:srgbClr val="EF8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67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25" y="5448150"/>
            <a:ext cx="15821025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9725" y="9630600"/>
            <a:ext cx="15821025" cy="30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68"/>
          <p:cNvSpPr/>
          <p:nvPr/>
        </p:nvSpPr>
        <p:spPr>
          <a:xfrm flipH="1" rot="10800000">
            <a:off x="6135075" y="6800000"/>
            <a:ext cx="442800" cy="40764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68"/>
          <p:cNvSpPr/>
          <p:nvPr/>
        </p:nvSpPr>
        <p:spPr>
          <a:xfrm>
            <a:off x="11849425" y="2240400"/>
            <a:ext cx="442800" cy="3966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8" name="Google Shape;71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28673" y="1491225"/>
            <a:ext cx="5051725" cy="199165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9" name="Google Shape;719;p68"/>
          <p:cNvSpPr/>
          <p:nvPr/>
        </p:nvSpPr>
        <p:spPr>
          <a:xfrm flipH="1" rot="10800000">
            <a:off x="14958650" y="6747275"/>
            <a:ext cx="3615900" cy="403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68"/>
          <p:cNvSpPr/>
          <p:nvPr/>
        </p:nvSpPr>
        <p:spPr>
          <a:xfrm>
            <a:off x="12978750" y="3595075"/>
            <a:ext cx="442800" cy="2612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1" name="Google Shape;721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03675" y="2511988"/>
            <a:ext cx="5697171" cy="268785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2" name="Google Shape;722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94575" y="3868625"/>
            <a:ext cx="5411950" cy="5564651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3" name="Google Shape;723;p68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solidFill>
                  <a:schemeClr val="accent1"/>
                </a:solidFill>
              </a:rPr>
              <a:t>AI platform features and updates</a:t>
            </a:r>
            <a:endParaRPr/>
          </a:p>
        </p:txBody>
      </p:sp>
      <p:sp>
        <p:nvSpPr>
          <p:cNvPr id="724" name="Google Shape;724;p68"/>
          <p:cNvSpPr txBox="1"/>
          <p:nvPr>
            <p:ph type="title"/>
          </p:nvPr>
        </p:nvSpPr>
        <p:spPr>
          <a:xfrm>
            <a:off x="2520000" y="1743700"/>
            <a:ext cx="90729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MLOps pipelines, CI and CD</a:t>
            </a:r>
            <a:endParaRPr sz="5000" u="sng"/>
          </a:p>
        </p:txBody>
      </p:sp>
      <p:pic>
        <p:nvPicPr>
          <p:cNvPr id="725" name="Google Shape;725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772925" y="272050"/>
            <a:ext cx="4143322" cy="1890384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68"/>
          <p:cNvSpPr/>
          <p:nvPr/>
        </p:nvSpPr>
        <p:spPr>
          <a:xfrm>
            <a:off x="22979500" y="85200"/>
            <a:ext cx="1113000" cy="2160000"/>
          </a:xfrm>
          <a:prstGeom prst="rect">
            <a:avLst/>
          </a:prstGeom>
          <a:solidFill>
            <a:srgbClr val="008792">
              <a:alpha val="17650"/>
            </a:srgbClr>
          </a:solidFill>
          <a:ln cap="flat" cmpd="sng" w="19050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68"/>
          <p:cNvSpPr/>
          <p:nvPr/>
        </p:nvSpPr>
        <p:spPr>
          <a:xfrm>
            <a:off x="19528400" y="879075"/>
            <a:ext cx="1113000" cy="1366200"/>
          </a:xfrm>
          <a:prstGeom prst="rect">
            <a:avLst/>
          </a:prstGeom>
          <a:solidFill>
            <a:srgbClr val="008792">
              <a:alpha val="17650"/>
            </a:srgbClr>
          </a:solidFill>
          <a:ln cap="flat" cmpd="sng" w="19050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68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9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Wrap-up</a:t>
            </a:r>
            <a:endParaRPr/>
          </a:p>
        </p:txBody>
      </p:sp>
      <p:sp>
        <p:nvSpPr>
          <p:cNvPr id="734" name="Google Shape;734;p69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735" name="Google Shape;735;p69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Conclusions, next steps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2"/>
          <p:cNvSpPr txBox="1"/>
          <p:nvPr>
            <p:ph type="title"/>
          </p:nvPr>
        </p:nvSpPr>
        <p:spPr>
          <a:xfrm>
            <a:off x="2520000" y="360000"/>
            <a:ext cx="220122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DEEP-HDC, AI4EOSC, iMagine, AI4OS…</a:t>
            </a:r>
            <a:endParaRPr/>
          </a:p>
        </p:txBody>
      </p:sp>
      <p:sp>
        <p:nvSpPr>
          <p:cNvPr id="525" name="Google Shape;525;p52"/>
          <p:cNvSpPr txBox="1"/>
          <p:nvPr>
            <p:ph idx="1" type="body"/>
          </p:nvPr>
        </p:nvSpPr>
        <p:spPr>
          <a:xfrm>
            <a:off x="1211800" y="5056850"/>
            <a:ext cx="10307400" cy="20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660400" lvl="0" marL="914400" rtl="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DEEP-1</a:t>
            </a: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b="1"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DEEP-2</a:t>
            </a: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Platform releases</a:t>
            </a:r>
            <a:endParaRPr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6040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Char char="●"/>
            </a:pP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Platform and software tightly coupled and interlinked, complicated to self-deploy and customize</a:t>
            </a:r>
            <a:endParaRPr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6" name="Google Shape;526;p52"/>
          <p:cNvSpPr txBox="1"/>
          <p:nvPr>
            <p:ph idx="2" type="body"/>
          </p:nvPr>
        </p:nvSpPr>
        <p:spPr>
          <a:xfrm>
            <a:off x="11519200" y="4675850"/>
            <a:ext cx="11580600" cy="2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660400" lvl="0" marL="914400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AI4EOSC platform</a:t>
            </a: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→ Platform “powered by AIOS”</a:t>
            </a:r>
            <a:endParaRPr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09600" lvl="1" marL="18288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</a:pPr>
            <a:r>
              <a:rPr lang="en-NL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DEEP-3  → AI4EOSC-3</a:t>
            </a:r>
            <a:endParaRPr sz="2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09600" lvl="1" marL="18288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</a:pPr>
            <a:r>
              <a:rPr lang="en-NL" sz="24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https://status.ai4eosc.eu</a:t>
            </a:r>
            <a:r>
              <a:rPr lang="en-NL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- </a:t>
            </a:r>
            <a:r>
              <a:rPr lang="en-NL" sz="24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https://ai4eosc.eu/platform/</a:t>
            </a:r>
            <a:r>
              <a:rPr lang="en-NL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NL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2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60400" lvl="0" marL="9144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AI4OS</a:t>
            </a: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→ software distribution</a:t>
            </a:r>
            <a:endParaRPr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09600" lvl="1" marL="18288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</a:pPr>
            <a:r>
              <a:rPr lang="en-NL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Possible to build custom platforms, partially integrated with AI4EOSC platform (i.e. reusing services) or not</a:t>
            </a:r>
            <a:endParaRPr sz="2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09600" lvl="1" marL="18288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</a:pPr>
            <a:r>
              <a:rPr lang="en-NL" sz="24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https://github.com/AI4OS</a:t>
            </a:r>
            <a:r>
              <a:rPr lang="en-NL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2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27" name="Google Shape;527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4800" y="2338297"/>
            <a:ext cx="5021225" cy="21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64650" y="1379550"/>
            <a:ext cx="10535799" cy="37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7500" y="9871500"/>
            <a:ext cx="2583551" cy="258355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2"/>
          <p:cNvSpPr txBox="1"/>
          <p:nvPr>
            <p:ph idx="3" type="body"/>
          </p:nvPr>
        </p:nvSpPr>
        <p:spPr>
          <a:xfrm>
            <a:off x="5311050" y="9366300"/>
            <a:ext cx="14957400" cy="3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660400" lvl="0" marL="914400" rtl="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Char char="●"/>
            </a:pPr>
            <a:r>
              <a:rPr b="1"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iMagine AI platform</a:t>
            </a:r>
            <a:endParaRPr b="1"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60400" lvl="1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Char char="○"/>
            </a:pP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Customized platform for AI image processing</a:t>
            </a:r>
            <a:endParaRPr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60400" lvl="1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Char char="○"/>
            </a:pP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Support for AI service deployment and creation</a:t>
            </a:r>
            <a:endParaRPr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60400" lvl="1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Char char="○"/>
            </a:pP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Exploitation of DEEP/AI4OS software as technology provider</a:t>
            </a:r>
            <a:endParaRPr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60400" lvl="1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Char char="○"/>
            </a:pPr>
            <a:r>
              <a:rPr lang="en-NL" sz="32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9"/>
              </a:rPr>
              <a:t>https://www.imagine-ai.eu/services/imagine-ai-platform/</a:t>
            </a: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1" name="Google Shape;531;p52"/>
          <p:cNvSpPr/>
          <p:nvPr/>
        </p:nvSpPr>
        <p:spPr>
          <a:xfrm>
            <a:off x="11014200" y="7622125"/>
            <a:ext cx="3960000" cy="1947300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008792">
              <a:alpha val="1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719999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  <a:t>(large) User input,</a:t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marR="719999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  <a:t>missing features</a:t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532" name="Google Shape;532;p52"/>
          <p:cNvSpPr/>
          <p:nvPr/>
        </p:nvSpPr>
        <p:spPr>
          <a:xfrm>
            <a:off x="14974200" y="8305200"/>
            <a:ext cx="3960000" cy="19473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008792">
              <a:alpha val="1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19999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  <a:t>Feature delivery </a:t>
            </a:r>
            <a:b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</a:br>
            <a: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  <a:t>via AI4OS software</a:t>
            </a:r>
            <a:endParaRPr/>
          </a:p>
        </p:txBody>
      </p:sp>
      <p:sp>
        <p:nvSpPr>
          <p:cNvPr id="533" name="Google Shape;533;p52"/>
          <p:cNvSpPr/>
          <p:nvPr/>
        </p:nvSpPr>
        <p:spPr>
          <a:xfrm>
            <a:off x="14227375" y="8471100"/>
            <a:ext cx="1488900" cy="957300"/>
          </a:xfrm>
          <a:prstGeom prst="rect">
            <a:avLst/>
          </a:prstGeom>
          <a:solidFill>
            <a:srgbClr val="008792">
              <a:alpha val="1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latin typeface="DM Sans Light"/>
                <a:ea typeface="DM Sans Light"/>
                <a:cs typeface="DM Sans Light"/>
                <a:sym typeface="DM Sans Light"/>
              </a:rPr>
              <a:t>iMagine WP3</a:t>
            </a:r>
            <a:endParaRPr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>
                <a:latin typeface="DM Sans Light"/>
                <a:ea typeface="DM Sans Light"/>
                <a:cs typeface="DM Sans Light"/>
                <a:sym typeface="DM Sans Light"/>
              </a:rPr>
              <a:t>Competence Center</a:t>
            </a:r>
            <a:endParaRPr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534" name="Google Shape;534;p52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535" name="Google Shape;535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185175" y="9601800"/>
            <a:ext cx="3090000" cy="30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2"/>
          <p:cNvSpPr txBox="1"/>
          <p:nvPr/>
        </p:nvSpPr>
        <p:spPr>
          <a:xfrm>
            <a:off x="18483425" y="12691800"/>
            <a:ext cx="6493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100" u="sng">
                <a:solidFill>
                  <a:schemeClr val="hlink"/>
                </a:solidFill>
                <a:latin typeface="DM Sans Light"/>
                <a:ea typeface="DM Sans Light"/>
                <a:cs typeface="DM Sans Light"/>
                <a:sym typeface="DM Sans Light"/>
                <a:hlinkClick r:id="rId11"/>
              </a:rPr>
              <a:t>https://dashboard.cloud.imagine-ai.eu</a:t>
            </a:r>
            <a:r>
              <a:rPr lang="en-NL" sz="21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rPr>
              <a:t> </a:t>
            </a:r>
            <a:endParaRPr sz="2100">
              <a:solidFill>
                <a:schemeClr val="dk1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0"/>
          <p:cNvSpPr txBox="1"/>
          <p:nvPr>
            <p:ph idx="1" type="body"/>
          </p:nvPr>
        </p:nvSpPr>
        <p:spPr>
          <a:xfrm>
            <a:off x="471050" y="3095850"/>
            <a:ext cx="23344800" cy="103590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PY1-2 PY2: user application development and initial application delivery</a:t>
            </a:r>
            <a:endParaRPr/>
          </a:p>
          <a:p>
            <a:pPr indent="-5334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Platform: Capacity (GPU, CPU and storage) and integrating providers</a:t>
            </a:r>
            <a:endParaRPr/>
          </a:p>
          <a:p>
            <a:pPr indent="-5334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User: Codespaces, secret management, storage linking, dataset retrieval, integration of tools (e.g. CVAT and MLFlow)</a:t>
            </a:r>
            <a:endParaRPr/>
          </a:p>
          <a:p>
            <a:pPr indent="-565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PY3: final application delivery as services</a:t>
            </a:r>
            <a:endParaRPr/>
          </a:p>
          <a:p>
            <a:pPr indent="-5334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Work during PY2 to streamline deployment as services: OSCAR (serverless), short-lived try-me, dedicated (platform, cloud)</a:t>
            </a:r>
            <a:endParaRPr/>
          </a:p>
          <a:p>
            <a:pPr indent="-565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Expected (relevant) features PY3</a:t>
            </a:r>
            <a:endParaRPr/>
          </a:p>
          <a:p>
            <a:pPr indent="-533400" lvl="1" marL="914400" rtl="0" algn="l"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Integration of domain specific and model provenance metadata</a:t>
            </a:r>
            <a:endParaRPr/>
          </a:p>
          <a:p>
            <a:pPr indent="-533400" lvl="1" marL="914400" rtl="0" algn="l"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Zenodo model automated delivery, improved asset linking via metadata</a:t>
            </a:r>
            <a:endParaRPr/>
          </a:p>
          <a:p>
            <a:pPr indent="-533400" lvl="1" marL="914400" rtl="0" algn="l"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Additional serving architectures (e.g. streaming) to deal with a wide variety of use cases</a:t>
            </a:r>
            <a:endParaRPr/>
          </a:p>
        </p:txBody>
      </p:sp>
      <p:sp>
        <p:nvSpPr>
          <p:cNvPr id="741" name="Google Shape;741;p70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Conclusions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742" name="Google Shape;742;p70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NL"/>
              <a:t>And expected (user) features for 2025</a:t>
            </a:r>
            <a:endParaRPr/>
          </a:p>
        </p:txBody>
      </p:sp>
      <p:sp>
        <p:nvSpPr>
          <p:cNvPr id="743" name="Google Shape;743;p70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1"/>
          <p:cNvSpPr txBox="1"/>
          <p:nvPr>
            <p:ph idx="1" type="body"/>
          </p:nvPr>
        </p:nvSpPr>
        <p:spPr>
          <a:xfrm>
            <a:off x="2438050" y="5092234"/>
            <a:ext cx="123189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b="1" i="0" lang="en-NL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Thank you!</a:t>
            </a:r>
            <a:endParaRPr b="0" i="0" sz="8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1"/>
          <p:cNvSpPr txBox="1"/>
          <p:nvPr>
            <p:ph idx="2" type="body"/>
          </p:nvPr>
        </p:nvSpPr>
        <p:spPr>
          <a:xfrm>
            <a:off x="2438049" y="6667500"/>
            <a:ext cx="123171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71"/>
          <p:cNvSpPr txBox="1"/>
          <p:nvPr>
            <p:ph idx="4294967295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2"/>
          <p:cNvSpPr txBox="1"/>
          <p:nvPr>
            <p:ph idx="1" type="body"/>
          </p:nvPr>
        </p:nvSpPr>
        <p:spPr>
          <a:xfrm>
            <a:off x="1209173" y="9219550"/>
            <a:ext cx="15048300" cy="123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Backup slides</a:t>
            </a:r>
            <a:endParaRPr/>
          </a:p>
        </p:txBody>
      </p:sp>
      <p:sp>
        <p:nvSpPr>
          <p:cNvPr id="756" name="Google Shape;756;p72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73"/>
          <p:cNvSpPr txBox="1"/>
          <p:nvPr>
            <p:ph idx="1" type="body"/>
          </p:nvPr>
        </p:nvSpPr>
        <p:spPr>
          <a:xfrm>
            <a:off x="471050" y="3651250"/>
            <a:ext cx="12868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Rolling updates of AI4OS software, providing latest features and preview access for early developments</a:t>
            </a:r>
            <a:endParaRPr/>
          </a:p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Production system, actively used by iMagine communities</a:t>
            </a:r>
            <a:br>
              <a:rPr lang="en-NL"/>
            </a:br>
            <a:r>
              <a:rPr lang="en-NL" sz="5000" u="sng">
                <a:solidFill>
                  <a:schemeClr val="hlink"/>
                </a:solidFill>
                <a:hlinkClick r:id="rId3"/>
              </a:rPr>
              <a:t>https://dashboard.cloud.imagine-ai.eu/</a:t>
            </a:r>
            <a:r>
              <a:rPr lang="en-NL" sz="5000"/>
              <a:t> </a:t>
            </a:r>
            <a:endParaRPr sz="5000"/>
          </a:p>
          <a:p>
            <a:pPr indent="-533400" lvl="1" marL="914400" rtl="0" algn="l"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CSIC, INCD, TUBITAK (GPU), Walton (CPU)</a:t>
            </a:r>
            <a:endParaRPr/>
          </a:p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Development testbed</a:t>
            </a:r>
            <a:br>
              <a:rPr lang="en-NL" sz="5000"/>
            </a:br>
            <a:r>
              <a:rPr lang="en-NL" sz="5000" u="sng">
                <a:solidFill>
                  <a:schemeClr val="hlink"/>
                </a:solidFill>
                <a:hlinkClick r:id="rId4"/>
              </a:rPr>
              <a:t>https://dashboard.dev.imagine-ai.eu/</a:t>
            </a:r>
            <a:r>
              <a:rPr lang="en-NL"/>
              <a:t> </a:t>
            </a:r>
            <a:endParaRPr/>
          </a:p>
          <a:p>
            <a:pPr indent="-533400" lvl="1" marL="914400" rtl="0" algn="l"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CSIC, INCD</a:t>
            </a:r>
            <a:endParaRPr/>
          </a:p>
        </p:txBody>
      </p:sp>
      <p:sp>
        <p:nvSpPr>
          <p:cNvPr id="762" name="Google Shape;762;p73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Integration </a:t>
            </a:r>
            <a:r>
              <a:rPr lang="en-NL"/>
              <a:t>status</a:t>
            </a:r>
            <a:endParaRPr/>
          </a:p>
        </p:txBody>
      </p:sp>
      <p:sp>
        <p:nvSpPr>
          <p:cNvPr id="763" name="Google Shape;763;p73"/>
          <p:cNvSpPr txBox="1"/>
          <p:nvPr>
            <p:ph idx="2" type="subTitle"/>
          </p:nvPr>
        </p:nvSpPr>
        <p:spPr>
          <a:xfrm>
            <a:off x="6877524" y="1675625"/>
            <a:ext cx="136863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NL"/>
              <a:t>Imagine AI </a:t>
            </a:r>
            <a:r>
              <a:rPr b="1" lang="en-NL"/>
              <a:t>development</a:t>
            </a:r>
            <a:r>
              <a:rPr lang="en-NL"/>
              <a:t> platform (T4.1)</a:t>
            </a:r>
            <a:endParaRPr/>
          </a:p>
        </p:txBody>
      </p:sp>
      <p:pic>
        <p:nvPicPr>
          <p:cNvPr id="764" name="Google Shape;764;p73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13416050" y="2788275"/>
            <a:ext cx="10739362" cy="53360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5" name="Google Shape;765;p73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3416050" y="8200526"/>
            <a:ext cx="10739348" cy="533604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6" name="Google Shape;766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79025" y="4971875"/>
            <a:ext cx="11119150" cy="49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73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4"/>
          <p:cNvSpPr txBox="1"/>
          <p:nvPr/>
        </p:nvSpPr>
        <p:spPr>
          <a:xfrm>
            <a:off x="2843100" y="97800"/>
            <a:ext cx="208485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50" spcFirstLastPara="1" rIns="182850" wrap="square" tIns="914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54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Background, ecosystem, collaborations</a:t>
            </a:r>
            <a:endParaRPr i="0" sz="54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73" name="Google Shape;773;p74"/>
          <p:cNvSpPr txBox="1"/>
          <p:nvPr>
            <p:ph idx="4294967295" type="sldNum"/>
          </p:nvPr>
        </p:nvSpPr>
        <p:spPr>
          <a:xfrm>
            <a:off x="22818090" y="12666269"/>
            <a:ext cx="14634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graphicFrame>
        <p:nvGraphicFramePr>
          <p:cNvPr id="774" name="Google Shape;774;p74"/>
          <p:cNvGraphicFramePr/>
          <p:nvPr/>
        </p:nvGraphicFramePr>
        <p:xfrm>
          <a:off x="692400" y="136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{7E65E1B5-8B74-4557-A092-6053550398C6}</a:tableStyleId>
              </a:tblPr>
              <a:tblGrid>
                <a:gridCol w="1916600"/>
                <a:gridCol w="1916600"/>
                <a:gridCol w="1916600"/>
                <a:gridCol w="1916600"/>
                <a:gridCol w="1916600"/>
                <a:gridCol w="1916600"/>
                <a:gridCol w="1916600"/>
                <a:gridCol w="1916600"/>
                <a:gridCol w="1916600"/>
                <a:gridCol w="1916600"/>
                <a:gridCol w="1916600"/>
                <a:gridCol w="1916600"/>
              </a:tblGrid>
              <a:tr h="433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2016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2017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2018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2019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2020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2021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2022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2023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2024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2025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2026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1600"/>
                        <a:t>…</a:t>
                      </a:r>
                      <a:endParaRPr sz="1600"/>
                    </a:p>
                  </a:txBody>
                  <a:tcPr marT="108000" marB="36000" marR="182850" marL="182850">
                    <a:solidFill>
                      <a:srgbClr val="008792">
                        <a:alpha val="1765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775" name="Google Shape;775;p74"/>
          <p:cNvGrpSpPr/>
          <p:nvPr/>
        </p:nvGrpSpPr>
        <p:grpSpPr>
          <a:xfrm>
            <a:off x="672075" y="2921052"/>
            <a:ext cx="5207910" cy="1440057"/>
            <a:chOff x="336049" y="1460475"/>
            <a:chExt cx="2957024" cy="817100"/>
          </a:xfrm>
        </p:grpSpPr>
        <p:grpSp>
          <p:nvGrpSpPr>
            <p:cNvPr id="776" name="Google Shape;776;p74"/>
            <p:cNvGrpSpPr/>
            <p:nvPr/>
          </p:nvGrpSpPr>
          <p:grpSpPr>
            <a:xfrm>
              <a:off x="336049" y="1460475"/>
              <a:ext cx="2957024" cy="738900"/>
              <a:chOff x="6828374" y="4266325"/>
              <a:chExt cx="2957024" cy="738900"/>
            </a:xfrm>
          </p:grpSpPr>
          <p:pic>
            <p:nvPicPr>
              <p:cNvPr id="777" name="Google Shape;777;p74"/>
              <p:cNvPicPr preferRelativeResize="0"/>
              <p:nvPr/>
            </p:nvPicPr>
            <p:blipFill rotWithShape="1">
              <a:blip r:embed="rId3">
                <a:alphaModFix/>
              </a:blip>
              <a:srcRect b="18541" l="7585" r="8040" t="16808"/>
              <a:stretch/>
            </p:blipFill>
            <p:spPr>
              <a:xfrm>
                <a:off x="6828374" y="4365775"/>
                <a:ext cx="7020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8" name="Google Shape;778;p74"/>
              <p:cNvSpPr txBox="1"/>
              <p:nvPr/>
            </p:nvSpPr>
            <p:spPr>
              <a:xfrm>
                <a:off x="7659597" y="4266325"/>
                <a:ext cx="2125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NL" sz="2400">
                    <a:latin typeface="Roboto"/>
                    <a:ea typeface="Roboto"/>
                    <a:cs typeface="Roboto"/>
                    <a:sym typeface="Roboto"/>
                  </a:rPr>
                  <a:t>INDIGO-DataCloud</a:t>
                </a:r>
                <a:b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  <a:t>PaaS-based cloud solution for e-Science</a:t>
                </a:r>
                <a:endParaRPr sz="24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779" name="Google Shape;779;p74"/>
            <p:cNvCxnSpPr/>
            <p:nvPr/>
          </p:nvCxnSpPr>
          <p:spPr>
            <a:xfrm>
              <a:off x="424650" y="2277575"/>
              <a:ext cx="14850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grpSp>
        <p:nvGrpSpPr>
          <p:cNvPr id="780" name="Google Shape;780;p74"/>
          <p:cNvGrpSpPr/>
          <p:nvPr/>
        </p:nvGrpSpPr>
        <p:grpSpPr>
          <a:xfrm>
            <a:off x="4505499" y="12058470"/>
            <a:ext cx="9635789" cy="1440048"/>
            <a:chOff x="2252650" y="4290812"/>
            <a:chExt cx="4697635" cy="700413"/>
          </a:xfrm>
        </p:grpSpPr>
        <p:grpSp>
          <p:nvGrpSpPr>
            <p:cNvPr id="781" name="Google Shape;781;p74"/>
            <p:cNvGrpSpPr/>
            <p:nvPr/>
          </p:nvGrpSpPr>
          <p:grpSpPr>
            <a:xfrm>
              <a:off x="2252661" y="4290812"/>
              <a:ext cx="4697624" cy="540000"/>
              <a:chOff x="5246173" y="3664137"/>
              <a:chExt cx="4697624" cy="540000"/>
            </a:xfrm>
          </p:grpSpPr>
          <p:pic>
            <p:nvPicPr>
              <p:cNvPr id="782" name="Google Shape;782;p7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246173" y="3664138"/>
                <a:ext cx="22842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3" name="Google Shape;783;p74"/>
              <p:cNvSpPr txBox="1"/>
              <p:nvPr/>
            </p:nvSpPr>
            <p:spPr>
              <a:xfrm>
                <a:off x="7659597" y="3664137"/>
                <a:ext cx="2284200" cy="5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NL" sz="2400">
                    <a:latin typeface="Roboto"/>
                    <a:ea typeface="Roboto"/>
                    <a:cs typeface="Roboto"/>
                    <a:sym typeface="Roboto"/>
                  </a:rPr>
                  <a:t>EOSC-Hub</a:t>
                </a:r>
                <a:endParaRPr b="1" sz="24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  <a:t>Industry and innovate SME support</a:t>
                </a:r>
                <a:endParaRPr sz="24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784" name="Google Shape;784;p74"/>
            <p:cNvCxnSpPr/>
            <p:nvPr/>
          </p:nvCxnSpPr>
          <p:spPr>
            <a:xfrm>
              <a:off x="2252650" y="4991225"/>
              <a:ext cx="34206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grpSp>
        <p:nvGrpSpPr>
          <p:cNvPr id="785" name="Google Shape;785;p74"/>
          <p:cNvGrpSpPr/>
          <p:nvPr/>
        </p:nvGrpSpPr>
        <p:grpSpPr>
          <a:xfrm>
            <a:off x="10177347" y="10277272"/>
            <a:ext cx="7385437" cy="1287644"/>
            <a:chOff x="5088774" y="5148179"/>
            <a:chExt cx="4156126" cy="725596"/>
          </a:xfrm>
        </p:grpSpPr>
        <p:grpSp>
          <p:nvGrpSpPr>
            <p:cNvPr id="786" name="Google Shape;786;p74"/>
            <p:cNvGrpSpPr/>
            <p:nvPr/>
          </p:nvGrpSpPr>
          <p:grpSpPr>
            <a:xfrm>
              <a:off x="5088774" y="5148179"/>
              <a:ext cx="4156126" cy="554100"/>
              <a:chOff x="6590774" y="1458204"/>
              <a:chExt cx="4156126" cy="554100"/>
            </a:xfrm>
          </p:grpSpPr>
          <p:pic>
            <p:nvPicPr>
              <p:cNvPr id="787" name="Google Shape;787;p7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590774" y="1471787"/>
                <a:ext cx="9396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8" name="Google Shape;788;p74"/>
              <p:cNvSpPr txBox="1"/>
              <p:nvPr/>
            </p:nvSpPr>
            <p:spPr>
              <a:xfrm>
                <a:off x="7659600" y="1458204"/>
                <a:ext cx="3087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NL" sz="2400">
                    <a:latin typeface="Roboto"/>
                    <a:ea typeface="Roboto"/>
                    <a:cs typeface="Roboto"/>
                    <a:sym typeface="Roboto"/>
                  </a:rPr>
                  <a:t>EGI-ACE</a:t>
                </a:r>
                <a:b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  <a:t>AI services for the EOSC Compute</a:t>
                </a:r>
                <a:endParaRPr sz="24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789" name="Google Shape;789;p74"/>
            <p:cNvCxnSpPr/>
            <p:nvPr/>
          </p:nvCxnSpPr>
          <p:spPr>
            <a:xfrm>
              <a:off x="5088775" y="5873775"/>
              <a:ext cx="24693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grpSp>
        <p:nvGrpSpPr>
          <p:cNvPr id="790" name="Google Shape;790;p74"/>
          <p:cNvGrpSpPr/>
          <p:nvPr/>
        </p:nvGrpSpPr>
        <p:grpSpPr>
          <a:xfrm>
            <a:off x="2756439" y="6442000"/>
            <a:ext cx="6966352" cy="1135177"/>
            <a:chOff x="1378276" y="2493828"/>
            <a:chExt cx="3900096" cy="635313"/>
          </a:xfrm>
        </p:grpSpPr>
        <p:grpSp>
          <p:nvGrpSpPr>
            <p:cNvPr id="791" name="Google Shape;791;p74"/>
            <p:cNvGrpSpPr/>
            <p:nvPr/>
          </p:nvGrpSpPr>
          <p:grpSpPr>
            <a:xfrm>
              <a:off x="1378276" y="2493828"/>
              <a:ext cx="3900096" cy="540000"/>
              <a:chOff x="6445701" y="5497528"/>
              <a:chExt cx="3900096" cy="540000"/>
            </a:xfrm>
          </p:grpSpPr>
          <p:pic>
            <p:nvPicPr>
              <p:cNvPr id="792" name="Google Shape;792;p7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445701" y="5533669"/>
                <a:ext cx="1084673" cy="4677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3" name="Google Shape;793;p74"/>
              <p:cNvSpPr txBox="1"/>
              <p:nvPr/>
            </p:nvSpPr>
            <p:spPr>
              <a:xfrm>
                <a:off x="7659597" y="5497528"/>
                <a:ext cx="2686200" cy="5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NL" sz="2400">
                    <a:latin typeface="Roboto"/>
                    <a:ea typeface="Roboto"/>
                    <a:cs typeface="Roboto"/>
                    <a:sym typeface="Roboto"/>
                  </a:rPr>
                  <a:t>DEEP-Hybrid-DataCloud</a:t>
                </a:r>
                <a:b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  <a:t>AI/ML/DL PaaS, access to GPUs</a:t>
                </a:r>
                <a:endParaRPr sz="24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794" name="Google Shape;794;p74"/>
            <p:cNvCxnSpPr/>
            <p:nvPr/>
          </p:nvCxnSpPr>
          <p:spPr>
            <a:xfrm>
              <a:off x="2160975" y="3129141"/>
              <a:ext cx="25380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grpSp>
        <p:nvGrpSpPr>
          <p:cNvPr id="795" name="Google Shape;795;p74"/>
          <p:cNvGrpSpPr/>
          <p:nvPr/>
        </p:nvGrpSpPr>
        <p:grpSpPr>
          <a:xfrm>
            <a:off x="12543249" y="2532950"/>
            <a:ext cx="9346982" cy="1176152"/>
            <a:chOff x="6271314" y="1571224"/>
            <a:chExt cx="4928803" cy="620399"/>
          </a:xfrm>
        </p:grpSpPr>
        <p:grpSp>
          <p:nvGrpSpPr>
            <p:cNvPr id="796" name="Google Shape;796;p74"/>
            <p:cNvGrpSpPr/>
            <p:nvPr/>
          </p:nvGrpSpPr>
          <p:grpSpPr>
            <a:xfrm>
              <a:off x="6271314" y="1571224"/>
              <a:ext cx="4928803" cy="540000"/>
              <a:chOff x="5610781" y="6183649"/>
              <a:chExt cx="4928803" cy="540000"/>
            </a:xfrm>
          </p:grpSpPr>
          <p:pic>
            <p:nvPicPr>
              <p:cNvPr id="797" name="Google Shape;797;p74"/>
              <p:cNvPicPr preferRelativeResize="0"/>
              <p:nvPr/>
            </p:nvPicPr>
            <p:blipFill rotWithShape="1">
              <a:blip r:embed="rId7">
                <a:alphaModFix/>
              </a:blip>
              <a:srcRect b="18912" l="8559" r="7442" t="23793"/>
              <a:stretch/>
            </p:blipFill>
            <p:spPr>
              <a:xfrm>
                <a:off x="5610781" y="6219798"/>
                <a:ext cx="1919593" cy="4677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8" name="Google Shape;798;p74"/>
              <p:cNvSpPr txBox="1"/>
              <p:nvPr/>
            </p:nvSpPr>
            <p:spPr>
              <a:xfrm>
                <a:off x="7659584" y="6183649"/>
                <a:ext cx="2880000" cy="5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NL" sz="2400">
                    <a:latin typeface="Roboto"/>
                    <a:ea typeface="Roboto"/>
                    <a:cs typeface="Roboto"/>
                    <a:sym typeface="Roboto"/>
                  </a:rPr>
                  <a:t>AI4EOSC</a:t>
                </a:r>
                <a:b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  <a:t>Enhanced AI Platform for the #EOSC</a:t>
                </a:r>
                <a:endParaRPr sz="24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799" name="Google Shape;799;p74"/>
            <p:cNvCxnSpPr/>
            <p:nvPr/>
          </p:nvCxnSpPr>
          <p:spPr>
            <a:xfrm>
              <a:off x="6654227" y="2191623"/>
              <a:ext cx="28800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grpSp>
        <p:nvGrpSpPr>
          <p:cNvPr id="800" name="Google Shape;800;p74"/>
          <p:cNvGrpSpPr/>
          <p:nvPr/>
        </p:nvGrpSpPr>
        <p:grpSpPr>
          <a:xfrm>
            <a:off x="12695647" y="9009386"/>
            <a:ext cx="8587297" cy="1135236"/>
            <a:chOff x="6271314" y="4049700"/>
            <a:chExt cx="4656886" cy="615771"/>
          </a:xfrm>
        </p:grpSpPr>
        <p:grpSp>
          <p:nvGrpSpPr>
            <p:cNvPr id="801" name="Google Shape;801;p74"/>
            <p:cNvGrpSpPr/>
            <p:nvPr/>
          </p:nvGrpSpPr>
          <p:grpSpPr>
            <a:xfrm>
              <a:off x="6271314" y="4049700"/>
              <a:ext cx="4656886" cy="540000"/>
              <a:chOff x="6231914" y="2558725"/>
              <a:chExt cx="4656886" cy="540000"/>
            </a:xfrm>
          </p:grpSpPr>
          <p:pic>
            <p:nvPicPr>
              <p:cNvPr id="802" name="Google Shape;802;p7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31914" y="2594869"/>
                <a:ext cx="1298459" cy="4677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03" name="Google Shape;803;p74"/>
              <p:cNvSpPr txBox="1"/>
              <p:nvPr/>
            </p:nvSpPr>
            <p:spPr>
              <a:xfrm>
                <a:off x="7659600" y="2558725"/>
                <a:ext cx="3229200" cy="5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NL" sz="2400">
                    <a:latin typeface="Roboto"/>
                    <a:ea typeface="Roboto"/>
                    <a:cs typeface="Roboto"/>
                    <a:sym typeface="Roboto"/>
                  </a:rPr>
                  <a:t>iMagine</a:t>
                </a:r>
                <a: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  <a:t> (powered by AI4OS)</a:t>
                </a:r>
                <a:b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NL" sz="2400">
                    <a:latin typeface="Roboto Light"/>
                    <a:ea typeface="Roboto Light"/>
                    <a:cs typeface="Roboto Light"/>
                    <a:sym typeface="Roboto Light"/>
                  </a:rPr>
                  <a:t>AI imaging platform for aquatic sciences</a:t>
                </a:r>
                <a:endParaRPr sz="24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804" name="Google Shape;804;p74"/>
            <p:cNvCxnSpPr/>
            <p:nvPr/>
          </p:nvCxnSpPr>
          <p:spPr>
            <a:xfrm>
              <a:off x="6603763" y="4665471"/>
              <a:ext cx="28800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cxnSp>
        <p:nvCxnSpPr>
          <p:cNvPr id="805" name="Google Shape;805;p74"/>
          <p:cNvCxnSpPr>
            <a:stCxn id="777" idx="2"/>
            <a:endCxn id="792" idx="1"/>
          </p:cNvCxnSpPr>
          <p:nvPr/>
        </p:nvCxnSpPr>
        <p:spPr>
          <a:xfrm flipH="1" rot="-5400000">
            <a:off x="585106" y="4753169"/>
            <a:ext cx="2876400" cy="1466100"/>
          </a:xfrm>
          <a:prstGeom prst="curvedConnector2">
            <a:avLst/>
          </a:prstGeom>
          <a:noFill/>
          <a:ln cap="flat" cmpd="sng" w="28575">
            <a:solidFill>
              <a:srgbClr val="00879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6" name="Google Shape;806;p74"/>
          <p:cNvCxnSpPr>
            <a:stCxn id="793" idx="3"/>
            <a:endCxn id="797" idx="1"/>
          </p:cNvCxnSpPr>
          <p:nvPr/>
        </p:nvCxnSpPr>
        <p:spPr>
          <a:xfrm flipH="1" rot="10800000">
            <a:off x="9722790" y="3044836"/>
            <a:ext cx="2820600" cy="3879600"/>
          </a:xfrm>
          <a:prstGeom prst="curvedConnector3">
            <a:avLst>
              <a:gd fmla="val 49997" name="adj1"/>
            </a:avLst>
          </a:prstGeom>
          <a:noFill/>
          <a:ln cap="flat" cmpd="sng" w="28575">
            <a:solidFill>
              <a:srgbClr val="00879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7" name="Google Shape;807;p74"/>
          <p:cNvCxnSpPr>
            <a:stCxn id="792" idx="2"/>
            <a:endCxn id="782" idx="0"/>
          </p:cNvCxnSpPr>
          <p:nvPr/>
        </p:nvCxnSpPr>
        <p:spPr>
          <a:xfrm flipH="1" rot="-5400000">
            <a:off x="2928510" y="8138935"/>
            <a:ext cx="4716300" cy="3123000"/>
          </a:xfrm>
          <a:prstGeom prst="curvedConnector3">
            <a:avLst>
              <a:gd fmla="val 50002" name="adj1"/>
            </a:avLst>
          </a:prstGeom>
          <a:noFill/>
          <a:ln cap="flat" cmpd="sng" w="28575">
            <a:solidFill>
              <a:srgbClr val="E06666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808" name="Google Shape;808;p74"/>
          <p:cNvCxnSpPr>
            <a:stCxn id="792" idx="2"/>
            <a:endCxn id="787" idx="1"/>
          </p:cNvCxnSpPr>
          <p:nvPr/>
        </p:nvCxnSpPr>
        <p:spPr>
          <a:xfrm flipH="1" rot="-5400000">
            <a:off x="5232060" y="5835385"/>
            <a:ext cx="3438300" cy="6452100"/>
          </a:xfrm>
          <a:prstGeom prst="curvedConnector2">
            <a:avLst/>
          </a:prstGeom>
          <a:noFill/>
          <a:ln cap="flat" cmpd="sng" w="28575">
            <a:solidFill>
              <a:srgbClr val="E06666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809" name="Google Shape;809;p74"/>
          <p:cNvCxnSpPr>
            <a:stCxn id="793" idx="3"/>
            <a:endCxn id="802" idx="1"/>
          </p:cNvCxnSpPr>
          <p:nvPr/>
        </p:nvCxnSpPr>
        <p:spPr>
          <a:xfrm>
            <a:off x="9722790" y="6924436"/>
            <a:ext cx="2973000" cy="25827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rgbClr val="E06666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810" name="Google Shape;810;p74"/>
          <p:cNvSpPr txBox="1"/>
          <p:nvPr/>
        </p:nvSpPr>
        <p:spPr>
          <a:xfrm>
            <a:off x="1825150" y="4616150"/>
            <a:ext cx="43974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uDocker</a:t>
            </a:r>
            <a:endParaRPr sz="2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PaaS Orchestrator</a:t>
            </a:r>
            <a:endParaRPr sz="2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Infrastructure Manager</a:t>
            </a:r>
            <a:endParaRPr sz="2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Identity and Access Manager</a:t>
            </a:r>
            <a:endParaRPr sz="2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811" name="Google Shape;811;p74"/>
          <p:cNvSpPr/>
          <p:nvPr/>
        </p:nvSpPr>
        <p:spPr>
          <a:xfrm flipH="1">
            <a:off x="17036850" y="1891693"/>
            <a:ext cx="6174600" cy="718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NL" sz="2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DEEP 3 → AI4EOSC 3 platform</a:t>
            </a:r>
            <a:endParaRPr sz="2000">
              <a:solidFill>
                <a:srgbClr val="008792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AI4OS   → platform agnostic software stack</a:t>
            </a:r>
            <a:endParaRPr sz="2800"/>
          </a:p>
        </p:txBody>
      </p:sp>
      <p:sp>
        <p:nvSpPr>
          <p:cNvPr id="812" name="Google Shape;812;p74"/>
          <p:cNvSpPr txBox="1"/>
          <p:nvPr/>
        </p:nvSpPr>
        <p:spPr>
          <a:xfrm>
            <a:off x="-153850" y="10750850"/>
            <a:ext cx="6174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Support to SME support </a:t>
            </a:r>
            <a:endParaRPr sz="2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in EOSC DIH</a:t>
            </a:r>
            <a:endParaRPr sz="2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813" name="Google Shape;813;p74"/>
          <p:cNvSpPr txBox="1"/>
          <p:nvPr/>
        </p:nvSpPr>
        <p:spPr>
          <a:xfrm>
            <a:off x="6630200" y="9267750"/>
            <a:ext cx="4397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AI Compute platform for</a:t>
            </a:r>
            <a:endParaRPr sz="2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the EOSC Compute Platform</a:t>
            </a:r>
            <a:endParaRPr sz="2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814" name="Google Shape;814;p74"/>
          <p:cNvSpPr/>
          <p:nvPr/>
        </p:nvSpPr>
        <p:spPr>
          <a:xfrm>
            <a:off x="6553100" y="5424350"/>
            <a:ext cx="2820600" cy="718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DEEP 1 platform</a:t>
            </a:r>
            <a:endParaRPr sz="2000">
              <a:solidFill>
                <a:srgbClr val="008792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DEEP 2 platform</a:t>
            </a:r>
            <a:endParaRPr sz="2000">
              <a:solidFill>
                <a:srgbClr val="008792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815" name="Google Shape;815;p74"/>
          <p:cNvSpPr txBox="1"/>
          <p:nvPr/>
        </p:nvSpPr>
        <p:spPr>
          <a:xfrm>
            <a:off x="9143475" y="2246825"/>
            <a:ext cx="3718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DEEP Platform and services</a:t>
            </a:r>
            <a:endParaRPr sz="2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816" name="Google Shape;816;p74"/>
          <p:cNvPicPr preferRelativeResize="0"/>
          <p:nvPr/>
        </p:nvPicPr>
        <p:blipFill rotWithShape="1">
          <a:blip r:embed="rId9">
            <a:alphaModFix/>
          </a:blip>
          <a:srcRect b="25335" l="21912" r="18818" t="24937"/>
          <a:stretch/>
        </p:blipFill>
        <p:spPr>
          <a:xfrm>
            <a:off x="15098100" y="12000548"/>
            <a:ext cx="1117199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7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19593" y="11344135"/>
            <a:ext cx="1474199" cy="50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8" name="Google Shape;818;p74"/>
          <p:cNvCxnSpPr/>
          <p:nvPr/>
        </p:nvCxnSpPr>
        <p:spPr>
          <a:xfrm>
            <a:off x="12963799" y="13498519"/>
            <a:ext cx="70164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819" name="Google Shape;819;p74"/>
          <p:cNvSpPr/>
          <p:nvPr/>
        </p:nvSpPr>
        <p:spPr>
          <a:xfrm flipH="1">
            <a:off x="17341036" y="8349677"/>
            <a:ext cx="5566200" cy="7200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NL" sz="2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iMagine platform, powered by AI4OS</a:t>
            </a:r>
            <a:endParaRPr sz="2000">
              <a:solidFill>
                <a:srgbClr val="008792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820" name="Google Shape;820;p74"/>
          <p:cNvGrpSpPr/>
          <p:nvPr/>
        </p:nvGrpSpPr>
        <p:grpSpPr>
          <a:xfrm>
            <a:off x="14981550" y="3834700"/>
            <a:ext cx="7478400" cy="2144400"/>
            <a:chOff x="7414575" y="1993550"/>
            <a:chExt cx="3739200" cy="1072200"/>
          </a:xfrm>
        </p:grpSpPr>
        <p:pic>
          <p:nvPicPr>
            <p:cNvPr id="821" name="Google Shape;821;p7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602025" y="2091721"/>
              <a:ext cx="1413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7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624900" y="2328257"/>
              <a:ext cx="1222199" cy="25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74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9168025" y="2091722"/>
              <a:ext cx="1161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4" name="Google Shape;824;p7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8932525" y="2310257"/>
              <a:ext cx="1632002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5" name="Google Shape;825;p7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8319725" y="2654100"/>
              <a:ext cx="1368898" cy="1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6" name="Google Shape;826;p74"/>
            <p:cNvSpPr/>
            <p:nvPr/>
          </p:nvSpPr>
          <p:spPr>
            <a:xfrm>
              <a:off x="7414575" y="1993550"/>
              <a:ext cx="3739200" cy="1072200"/>
            </a:xfrm>
            <a:prstGeom prst="rect">
              <a:avLst/>
            </a:prstGeom>
            <a:noFill/>
            <a:ln cap="flat" cmpd="sng" w="9525">
              <a:solidFill>
                <a:srgbClr val="FF9BB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b" bIns="72000" lIns="72000" spcFirstLastPara="1" rIns="72000" wrap="square" tIns="72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1800">
                  <a:solidFill>
                    <a:srgbClr val="FF9BB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Collaboration with INFRAEOSC projects</a:t>
              </a:r>
              <a:endParaRPr sz="1800">
                <a:solidFill>
                  <a:srgbClr val="FF9BB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5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Platform features</a:t>
            </a:r>
            <a:endParaRPr/>
          </a:p>
        </p:txBody>
      </p:sp>
      <p:sp>
        <p:nvSpPr>
          <p:cNvPr id="832" name="Google Shape;832;p75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833" name="Google Shape;833;p75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For Operators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6"/>
          <p:cNvSpPr txBox="1"/>
          <p:nvPr>
            <p:ph idx="1" type="body"/>
          </p:nvPr>
        </p:nvSpPr>
        <p:spPr>
          <a:xfrm>
            <a:off x="471050" y="3095850"/>
            <a:ext cx="23344800" cy="103590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Final delivery of resource consumption accounting in the dashboard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Improving GPU usage and release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Work in progress for preemptible, interactive jobs</a:t>
            </a:r>
            <a:endParaRPr/>
          </a:p>
          <a:p>
            <a:pPr indent="-565150" lvl="0" marL="457200" rtl="0" algn="l"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Streamlined model deployment as services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Including initial MLOps pipelines</a:t>
            </a:r>
            <a:endParaRPr/>
          </a:p>
          <a:p>
            <a:pPr indent="-565150" lvl="0" marL="457200" rtl="0" algn="l"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Distributed learning schemes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Horovod and Tensorflow parameter server</a:t>
            </a:r>
            <a:endParaRPr/>
          </a:p>
          <a:p>
            <a:pPr indent="-565150" lvl="0" marL="457200" rtl="0" algn="l"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Experiment centric dashboard (Q2 2024)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Integration of related tools (CVAT), tracking (MLFlow), training deployments and service deployments in a single space</a:t>
            </a:r>
            <a:endParaRPr/>
          </a:p>
          <a:p>
            <a:pPr indent="-565150" lvl="0" marL="457200" rtl="0" algn="l"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Integrating metadata schemes in the model registry and dashboard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Both generic for ML and domain-specific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FAIRness of models and ML assets</a:t>
            </a:r>
            <a:endParaRPr/>
          </a:p>
        </p:txBody>
      </p:sp>
      <p:sp>
        <p:nvSpPr>
          <p:cNvPr id="839" name="Google Shape;839;p76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Next features</a:t>
            </a:r>
            <a:r>
              <a:rPr lang="en-NL">
                <a:solidFill>
                  <a:schemeClr val="accent5"/>
                </a:solidFill>
              </a:rPr>
              <a:t> (RP1)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840" name="Google Shape;840;p76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NL"/>
              <a:t>Expected (user) features for 2024</a:t>
            </a:r>
            <a:endParaRPr/>
          </a:p>
        </p:txBody>
      </p:sp>
      <p:sp>
        <p:nvSpPr>
          <p:cNvPr id="841" name="Google Shape;841;p76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77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Platform based on service mesh approach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Nomad: as workload management system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Consul: to enable service mesh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Traefik: to provide LB and proxy for running jobs</a:t>
            </a:r>
            <a:endParaRPr/>
          </a:p>
          <a:p>
            <a:pPr indent="-565150" lvl="0" marL="457200" rtl="0" algn="l"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AI4-PAPI (AI4 - Platform API)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Unified access to the platform, integrated with EGI AAI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Share-nothing </a:t>
            </a:r>
            <a:r>
              <a:rPr lang="en-NL"/>
              <a:t>architecture → horizontal scalability</a:t>
            </a:r>
            <a:endParaRPr/>
          </a:p>
          <a:p>
            <a:pPr indent="-565150" lvl="0" marL="457200" rtl="0" algn="l"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Automation of the deployment through Ansible roles</a:t>
            </a:r>
            <a:endParaRPr/>
          </a:p>
          <a:p>
            <a:pPr indent="-565150" lvl="0" marL="457200" rtl="0" algn="l"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Additional job (task) types to deliver more complex services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E.g. Image annotation, etc.</a:t>
            </a:r>
            <a:endParaRPr/>
          </a:p>
          <a:p>
            <a:pPr indent="-565150" lvl="0" marL="457200" rtl="0" algn="l"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AI4OS platform-wide container registry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Harbor </a:t>
            </a:r>
            <a:r>
              <a:rPr lang="en-NL" u="sng">
                <a:solidFill>
                  <a:schemeClr val="hlink"/>
                </a:solidFill>
                <a:hlinkClick r:id="rId3"/>
              </a:rPr>
              <a:t>https://registry.services.ai4os.eu/</a:t>
            </a:r>
            <a:r>
              <a:rPr lang="en-NL"/>
              <a:t> </a:t>
            </a:r>
            <a:endParaRPr/>
          </a:p>
        </p:txBody>
      </p:sp>
      <p:sp>
        <p:nvSpPr>
          <p:cNvPr id="847" name="Google Shape;847;p77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Multi-site deployment</a:t>
            </a:r>
            <a:endParaRPr/>
          </a:p>
        </p:txBody>
      </p:sp>
      <p:sp>
        <p:nvSpPr>
          <p:cNvPr id="848" name="Google Shape;848;p77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NL"/>
              <a:t>A service mesh approach</a:t>
            </a:r>
            <a:endParaRPr/>
          </a:p>
        </p:txBody>
      </p:sp>
      <p:sp>
        <p:nvSpPr>
          <p:cNvPr id="849" name="Google Shape;849;p77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78"/>
          <p:cNvSpPr txBox="1"/>
          <p:nvPr>
            <p:ph idx="1" type="body"/>
          </p:nvPr>
        </p:nvSpPr>
        <p:spPr>
          <a:xfrm>
            <a:off x="471052" y="3651250"/>
            <a:ext cx="128262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Providing access to underlying tasks</a:t>
            </a:r>
            <a:endParaRPr/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Rick monitoring of </a:t>
            </a:r>
            <a:r>
              <a:rPr lang="en-NL"/>
              <a:t>traffic</a:t>
            </a:r>
            <a:r>
              <a:rPr lang="en-NL"/>
              <a:t> status</a:t>
            </a:r>
            <a:endParaRPr/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Multi-traefik deployment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1 per Nomad datacenter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Pro: ensure access to user jobs in case of failure of other sites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Con: hostname will change if tasks are migrated</a:t>
            </a:r>
            <a:endParaRPr/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Dynamic creation of endpoints (secure) for user tasks, e.g.: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IDE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API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Monitoring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Federated server</a:t>
            </a:r>
            <a:endParaRPr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78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Traefik as service proxy</a:t>
            </a:r>
            <a:endParaRPr/>
          </a:p>
        </p:txBody>
      </p:sp>
      <p:sp>
        <p:nvSpPr>
          <p:cNvPr id="856" name="Google Shape;856;p78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7" name="Google Shape;8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7931" y="3511550"/>
            <a:ext cx="9867074" cy="96814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8" name="Google Shape;858;p78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79"/>
          <p:cNvSpPr txBox="1"/>
          <p:nvPr>
            <p:ph idx="1" type="body"/>
          </p:nvPr>
        </p:nvSpPr>
        <p:spPr>
          <a:xfrm>
            <a:off x="471051" y="3651250"/>
            <a:ext cx="157863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Nomad provides very basic AuthN/Z system</a:t>
            </a:r>
            <a:endParaRPr/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AI4-PAPI proxies user requests to the platform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i.e. no direct access to Nomad for the users</a:t>
            </a:r>
            <a:endParaRPr/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Additional </a:t>
            </a:r>
            <a:r>
              <a:rPr lang="en-NL"/>
              <a:t>sidecar</a:t>
            </a:r>
            <a:r>
              <a:rPr lang="en-NL"/>
              <a:t> containers and tasks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Storage sidecar container</a:t>
            </a:r>
            <a:endParaRPr/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Currently supporting </a:t>
            </a:r>
            <a:r>
              <a:rPr lang="en-NL"/>
              <a:t>remote</a:t>
            </a:r>
            <a:r>
              <a:rPr lang="en-NL"/>
              <a:t> mounting through rclone</a:t>
            </a:r>
            <a:endParaRPr/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Integrating with EOSC-RAISE storage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Creation of metering tasks</a:t>
            </a:r>
            <a:endParaRPr/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Fine-grained accounting system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Execution of complex tooling deployments</a:t>
            </a:r>
            <a:endParaRPr/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E.g. image annotation, development environments, tracking services…</a:t>
            </a:r>
            <a:endParaRPr/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Multi-API deployments are possible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Share-nothing architecture and stateless service</a:t>
            </a:r>
            <a:endParaRPr/>
          </a:p>
        </p:txBody>
      </p:sp>
      <p:sp>
        <p:nvSpPr>
          <p:cNvPr id="864" name="Google Shape;864;p79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AI4-Platform API</a:t>
            </a:r>
            <a:endParaRPr/>
          </a:p>
        </p:txBody>
      </p:sp>
      <p:sp>
        <p:nvSpPr>
          <p:cNvPr id="865" name="Google Shape;865;p79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NL"/>
              <a:t>Operator features</a:t>
            </a:r>
            <a:endParaRPr/>
          </a:p>
        </p:txBody>
      </p:sp>
      <p:pic>
        <p:nvPicPr>
          <p:cNvPr id="866" name="Google Shape;866;p79"/>
          <p:cNvPicPr preferRelativeResize="0"/>
          <p:nvPr/>
        </p:nvPicPr>
        <p:blipFill rotWithShape="1">
          <a:blip r:embed="rId3">
            <a:alphaModFix/>
          </a:blip>
          <a:srcRect b="0" l="0" r="0" t="8900"/>
          <a:stretch/>
        </p:blipFill>
        <p:spPr>
          <a:xfrm>
            <a:off x="16593025" y="1553025"/>
            <a:ext cx="7251876" cy="11274573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79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3"/>
          <p:cNvSpPr txBox="1"/>
          <p:nvPr>
            <p:ph type="title"/>
          </p:nvPr>
        </p:nvSpPr>
        <p:spPr>
          <a:xfrm>
            <a:off x="2520000" y="360000"/>
            <a:ext cx="220122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A distributed and federated platform</a:t>
            </a:r>
            <a:endParaRPr/>
          </a:p>
        </p:txBody>
      </p:sp>
      <p:sp>
        <p:nvSpPr>
          <p:cNvPr id="542" name="Google Shape;542;p53"/>
          <p:cNvSpPr txBox="1"/>
          <p:nvPr/>
        </p:nvSpPr>
        <p:spPr>
          <a:xfrm>
            <a:off x="10518575" y="1697200"/>
            <a:ext cx="13166400" cy="113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-6985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DM Sans"/>
              <a:buChar char="●"/>
            </a:pPr>
            <a:r>
              <a:rPr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Integration of different </a:t>
            </a:r>
            <a:r>
              <a:rPr b="1"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cloud computing</a:t>
            </a:r>
            <a:r>
              <a:rPr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 providers from the EGI Federated Cloud (T4.3)</a:t>
            </a:r>
            <a:endParaRPr sz="38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985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DM Sans"/>
              <a:buChar char="●"/>
            </a:pPr>
            <a:r>
              <a:rPr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To deliver the </a:t>
            </a:r>
            <a:r>
              <a:rPr b="1"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iMagine AI </a:t>
            </a:r>
            <a:r>
              <a:rPr b="1" lang="en-NL" sz="3800" u="sng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development</a:t>
            </a:r>
            <a:r>
              <a:rPr b="1"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 platform</a:t>
            </a:r>
            <a:r>
              <a:rPr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 (T4.1) to build AI models</a:t>
            </a:r>
            <a:endParaRPr sz="38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985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DM Sans"/>
              <a:buChar char="●"/>
            </a:pPr>
            <a:r>
              <a:rPr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To be deployed in the </a:t>
            </a:r>
            <a:r>
              <a:rPr b="1"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iMagine AI </a:t>
            </a:r>
            <a:r>
              <a:rPr b="1" lang="en-NL" sz="3800" u="sng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service</a:t>
            </a:r>
            <a:r>
              <a:rPr b="1"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 platform</a:t>
            </a:r>
            <a:r>
              <a:rPr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 (T4.2) to provide services and applications</a:t>
            </a:r>
            <a:endParaRPr sz="38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858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DM Sans"/>
              <a:buChar char="●"/>
            </a:pPr>
            <a:r>
              <a:rPr lang="en-NL" sz="36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A federated and distributed platform, spanning </a:t>
            </a:r>
            <a:r>
              <a:rPr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pan-EU e-Infrastructures state of the art resources:</a:t>
            </a:r>
            <a:endParaRPr sz="36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85800" lvl="1" marL="18288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DM Sans"/>
              <a:buChar char="○"/>
            </a:pPr>
            <a:r>
              <a:rPr lang="en-NL" sz="36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GPU access</a:t>
            </a:r>
            <a:endParaRPr sz="36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85800" lvl="2" marL="2743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DM Sans"/>
              <a:buChar char="■"/>
            </a:pPr>
            <a:r>
              <a:rPr lang="en-NL" sz="36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CSIC Scientific Cloud (Spain), INCD Cloud (Portugal), TÜBITAK-ULAKBIM (Turkey)</a:t>
            </a:r>
            <a:endParaRPr sz="36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85800" lvl="1" marL="18288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DM Sans"/>
              <a:buChar char="○"/>
            </a:pPr>
            <a:r>
              <a:rPr lang="en-NL" sz="36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CPU access</a:t>
            </a:r>
            <a:endParaRPr sz="36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85800" lvl="2" marL="2743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DM Sans"/>
              <a:buChar char="■"/>
            </a:pPr>
            <a:r>
              <a:rPr lang="en-NL" sz="36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Walton Institute (Ireland)</a:t>
            </a:r>
            <a:endParaRPr sz="36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985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DM Sans"/>
              <a:buChar char="●"/>
            </a:pPr>
            <a:r>
              <a:rPr lang="en-NL" sz="38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EOSC integration enabled by upstream software (AI4OS) therefore low entry barrier for the iMagine platform in the EOSC</a:t>
            </a:r>
            <a:endParaRPr sz="38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3" name="Google Shape;543;p53"/>
          <p:cNvPicPr preferRelativeResize="0"/>
          <p:nvPr/>
        </p:nvPicPr>
        <p:blipFill rotWithShape="1">
          <a:blip r:embed="rId3">
            <a:alphaModFix/>
          </a:blip>
          <a:srcRect b="0" l="0" r="0" t="7270"/>
          <a:stretch/>
        </p:blipFill>
        <p:spPr>
          <a:xfrm>
            <a:off x="1110800" y="2280650"/>
            <a:ext cx="8662051" cy="10158424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4" name="Google Shape;54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3151" y="12092650"/>
            <a:ext cx="4368087" cy="775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5" name="Google Shape;545;p53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80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S</a:t>
            </a:r>
            <a:r>
              <a:rPr lang="en-NL"/>
              <a:t>treamlining integration of new sites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Semi-automatically through Ansible (</a:t>
            </a:r>
            <a:r>
              <a:rPr lang="en-NL">
                <a:solidFill>
                  <a:srgbClr val="B6D7A8"/>
                </a:solidFill>
              </a:rPr>
              <a:t>done</a:t>
            </a:r>
            <a:r>
              <a:rPr lang="en-NL"/>
              <a:t>)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Implement automation through IM (</a:t>
            </a:r>
            <a:r>
              <a:rPr lang="en-NL">
                <a:solidFill>
                  <a:srgbClr val="B45F06"/>
                </a:solidFill>
              </a:rPr>
              <a:t>mid-term</a:t>
            </a:r>
            <a:r>
              <a:rPr lang="en-NL"/>
              <a:t>)</a:t>
            </a:r>
            <a:endParaRPr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Delivering iMagine AI Application Deployment Service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Initial work ongoing, but waiting for WP5 work to start</a:t>
            </a:r>
            <a:endParaRPr/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Different possibilities for deployment:</a:t>
            </a:r>
            <a:endParaRPr/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Through IM an a different cloud (</a:t>
            </a:r>
            <a:r>
              <a:rPr lang="en-NL">
                <a:solidFill>
                  <a:srgbClr val="93C47D"/>
                </a:solidFill>
              </a:rPr>
              <a:t>done</a:t>
            </a:r>
            <a:r>
              <a:rPr lang="en-NL"/>
              <a:t>)</a:t>
            </a:r>
            <a:endParaRPr/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Through OSCAR in a platform-managed cluster (</a:t>
            </a:r>
            <a:r>
              <a:rPr lang="en-NL">
                <a:solidFill>
                  <a:srgbClr val="6AA84F"/>
                </a:solidFill>
              </a:rPr>
              <a:t>partially done</a:t>
            </a:r>
            <a:r>
              <a:rPr lang="en-NL"/>
              <a:t>)</a:t>
            </a:r>
            <a:endParaRPr/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Through OSCAR in user own resources (</a:t>
            </a:r>
            <a:r>
              <a:rPr lang="en-NL">
                <a:solidFill>
                  <a:srgbClr val="F6B26B"/>
                </a:solidFill>
              </a:rPr>
              <a:t>in progress</a:t>
            </a:r>
            <a:r>
              <a:rPr lang="en-NL"/>
              <a:t>)</a:t>
            </a:r>
            <a:endParaRPr/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Through AI4-PAPI in iMagine AI platform resources (</a:t>
            </a:r>
            <a:r>
              <a:rPr lang="en-NL">
                <a:solidFill>
                  <a:srgbClr val="B45F06"/>
                </a:solidFill>
              </a:rPr>
              <a:t>planned</a:t>
            </a:r>
            <a:r>
              <a:rPr lang="en-NL"/>
              <a:t>)</a:t>
            </a:r>
            <a:endParaRPr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80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Platform next steps</a:t>
            </a:r>
            <a:endParaRPr/>
          </a:p>
        </p:txBody>
      </p:sp>
      <p:sp>
        <p:nvSpPr>
          <p:cNvPr id="874" name="Google Shape;874;p80"/>
          <p:cNvSpPr txBox="1"/>
          <p:nvPr>
            <p:ph idx="2" type="subTitle"/>
          </p:nvPr>
        </p:nvSpPr>
        <p:spPr>
          <a:xfrm>
            <a:off x="6877524" y="1675625"/>
            <a:ext cx="137541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NL"/>
              <a:t>Expected (operators) features for 2024</a:t>
            </a:r>
            <a:endParaRPr/>
          </a:p>
        </p:txBody>
      </p:sp>
      <p:sp>
        <p:nvSpPr>
          <p:cNvPr id="875" name="Google Shape;875;p80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1"/>
          <p:cNvSpPr txBox="1"/>
          <p:nvPr>
            <p:ph idx="1" type="body"/>
          </p:nvPr>
        </p:nvSpPr>
        <p:spPr>
          <a:xfrm>
            <a:off x="1209173" y="9219550"/>
            <a:ext cx="15048300" cy="123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Platform Architecture</a:t>
            </a:r>
            <a:endParaRPr/>
          </a:p>
        </p:txBody>
      </p:sp>
      <p:sp>
        <p:nvSpPr>
          <p:cNvPr id="881" name="Google Shape;881;p81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882" name="Google Shape;882;p81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For Operators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82"/>
          <p:cNvSpPr txBox="1"/>
          <p:nvPr>
            <p:ph type="title"/>
          </p:nvPr>
        </p:nvSpPr>
        <p:spPr>
          <a:xfrm>
            <a:off x="2520000" y="360000"/>
            <a:ext cx="220122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AI4OS high level </a:t>
            </a:r>
            <a:r>
              <a:rPr lang="en-NL"/>
              <a:t>architecture</a:t>
            </a:r>
            <a:endParaRPr/>
          </a:p>
        </p:txBody>
      </p:sp>
      <p:grpSp>
        <p:nvGrpSpPr>
          <p:cNvPr id="888" name="Google Shape;888;p82"/>
          <p:cNvGrpSpPr/>
          <p:nvPr/>
        </p:nvGrpSpPr>
        <p:grpSpPr>
          <a:xfrm>
            <a:off x="399617" y="3107844"/>
            <a:ext cx="16242137" cy="10543993"/>
            <a:chOff x="2772825" y="1962600"/>
            <a:chExt cx="7278900" cy="4633500"/>
          </a:xfrm>
        </p:grpSpPr>
        <p:sp>
          <p:nvSpPr>
            <p:cNvPr id="889" name="Google Shape;889;p82"/>
            <p:cNvSpPr/>
            <p:nvPr/>
          </p:nvSpPr>
          <p:spPr>
            <a:xfrm>
              <a:off x="2772825" y="1962600"/>
              <a:ext cx="7278900" cy="4633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90" name="Google Shape;890;p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72825" y="1962600"/>
              <a:ext cx="7221535" cy="46333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1" name="Google Shape;891;p82"/>
          <p:cNvSpPr txBox="1"/>
          <p:nvPr/>
        </p:nvSpPr>
        <p:spPr>
          <a:xfrm>
            <a:off x="17045900" y="5401700"/>
            <a:ext cx="72486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800">
                <a:latin typeface="Roboto"/>
                <a:ea typeface="Roboto"/>
                <a:cs typeface="Roboto"/>
                <a:sym typeface="Roboto"/>
              </a:rPr>
              <a:t>Detailed C4 architecture can be found here: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Roboto"/>
              <a:ea typeface="Roboto"/>
              <a:cs typeface="Roboto"/>
              <a:sym typeface="Roboto"/>
            </a:endParaRPr>
          </a:p>
          <a:p>
            <a:pPr indent="-635000" lvl="0" marL="914400" rtl="0" algn="l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</a:pPr>
            <a:r>
              <a:rPr lang="en-NL" sz="2800">
                <a:latin typeface="Roboto"/>
                <a:ea typeface="Roboto"/>
                <a:cs typeface="Roboto"/>
                <a:sym typeface="Roboto"/>
              </a:rPr>
              <a:t>Workspace </a:t>
            </a:r>
            <a:r>
              <a:rPr lang="en-NL" sz="2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https://structurizr.com/share/73873/2f769b91-f208-41b0-b79f-5e196435bdb1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Roboto"/>
              <a:ea typeface="Roboto"/>
              <a:cs typeface="Roboto"/>
              <a:sym typeface="Roboto"/>
            </a:endParaRPr>
          </a:p>
          <a:p>
            <a:pPr indent="-635000" lvl="0" marL="914400" rtl="0" algn="l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</a:pPr>
            <a:r>
              <a:rPr lang="en-NL" sz="2800">
                <a:latin typeface="Roboto"/>
                <a:ea typeface="Roboto"/>
                <a:cs typeface="Roboto"/>
                <a:sym typeface="Roboto"/>
              </a:rPr>
              <a:t>Diagrams: </a:t>
            </a:r>
            <a:r>
              <a:rPr lang="en-NL" sz="2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https://structurizr.com/share/73873/2f769b91-f208-41b0-b79f-5e196435bdb1/images</a:t>
            </a:r>
            <a:r>
              <a:rPr lang="en-NL" sz="2800">
                <a:latin typeface="Roboto"/>
                <a:ea typeface="Roboto"/>
                <a:cs typeface="Roboto"/>
                <a:sym typeface="Roboto"/>
              </a:rPr>
              <a:t> 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2" name="Google Shape;892;p82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83"/>
          <p:cNvSpPr txBox="1"/>
          <p:nvPr>
            <p:ph type="title"/>
          </p:nvPr>
        </p:nvSpPr>
        <p:spPr>
          <a:xfrm>
            <a:off x="2520000" y="360000"/>
            <a:ext cx="220122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iMagine AI Platform system context (C4 Model)</a:t>
            </a:r>
            <a:endParaRPr/>
          </a:p>
        </p:txBody>
      </p:sp>
      <p:pic>
        <p:nvPicPr>
          <p:cNvPr id="898" name="Google Shape;89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0" y="1288200"/>
            <a:ext cx="19249633" cy="122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83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4"/>
          <p:cNvSpPr txBox="1"/>
          <p:nvPr>
            <p:ph idx="1" type="body"/>
          </p:nvPr>
        </p:nvSpPr>
        <p:spPr>
          <a:xfrm>
            <a:off x="1209173" y="9219550"/>
            <a:ext cx="15048300" cy="123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Platform features</a:t>
            </a:r>
            <a:endParaRPr/>
          </a:p>
        </p:txBody>
      </p:sp>
      <p:sp>
        <p:nvSpPr>
          <p:cNvPr id="906" name="Google Shape;906;p84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907" name="Google Shape;907;p84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For users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85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913" name="Google Shape;913;p85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Model marketplace</a:t>
            </a:r>
            <a:endParaRPr sz="5000" u="sng"/>
          </a:p>
        </p:txBody>
      </p:sp>
      <p:pic>
        <p:nvPicPr>
          <p:cNvPr id="914" name="Google Shape;91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50" y="3520400"/>
            <a:ext cx="17546389" cy="77901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5" name="Google Shape;915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67752" y="5666050"/>
            <a:ext cx="10813500" cy="71982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6" name="Google Shape;916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98050" y="2327700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18" name="Google Shape;918;p85"/>
          <p:cNvSpPr txBox="1"/>
          <p:nvPr/>
        </p:nvSpPr>
        <p:spPr>
          <a:xfrm>
            <a:off x="1559775" y="11952775"/>
            <a:ext cx="9424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100" u="sng">
                <a:solidFill>
                  <a:schemeClr val="hlink"/>
                </a:solidFill>
                <a:hlinkClick r:id="rId7"/>
              </a:rPr>
              <a:t>https://dashboard.cloud.imagine-ai.eu/marketplace</a:t>
            </a:r>
            <a:r>
              <a:rPr lang="en-NL" sz="3100">
                <a:solidFill>
                  <a:schemeClr val="dk1"/>
                </a:solidFill>
              </a:rPr>
              <a:t> </a:t>
            </a:r>
            <a:endParaRPr sz="3100">
              <a:solidFill>
                <a:schemeClr val="dk1"/>
              </a:solidFill>
            </a:endParaRPr>
          </a:p>
        </p:txBody>
      </p:sp>
      <p:sp>
        <p:nvSpPr>
          <p:cNvPr id="919" name="Google Shape;919;p85"/>
          <p:cNvSpPr txBox="1"/>
          <p:nvPr/>
        </p:nvSpPr>
        <p:spPr>
          <a:xfrm>
            <a:off x="267750" y="12864300"/>
            <a:ext cx="14765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7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https://marketplace.eosc-portal.eu/services/imaging-ai-platform-for-aquatic-science</a:t>
            </a:r>
            <a:r>
              <a:rPr lang="en-NL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/>
          </a:p>
        </p:txBody>
      </p:sp>
      <p:sp>
        <p:nvSpPr>
          <p:cNvPr id="920" name="Google Shape;920;p85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86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926" name="Google Shape;926;p86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Dev tools: CVAT annotation</a:t>
            </a:r>
            <a:endParaRPr sz="5000" u="sng"/>
          </a:p>
        </p:txBody>
      </p:sp>
      <p:pic>
        <p:nvPicPr>
          <p:cNvPr id="927" name="Google Shape;92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5259749"/>
            <a:ext cx="15900252" cy="81598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8" name="Google Shape;92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6650" y="3897700"/>
            <a:ext cx="16786100" cy="87959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29" name="Google Shape;929;p86"/>
          <p:cNvCxnSpPr>
            <a:endCxn id="928" idx="1"/>
          </p:cNvCxnSpPr>
          <p:nvPr/>
        </p:nvCxnSpPr>
        <p:spPr>
          <a:xfrm>
            <a:off x="3528650" y="6395450"/>
            <a:ext cx="2298000" cy="19002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930" name="Google Shape;930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81100" y="1135800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32" name="Google Shape;932;p86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87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938" name="Google Shape;938;p87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Dev tools: sandbox and online IDE</a:t>
            </a:r>
            <a:endParaRPr sz="5000" u="sng"/>
          </a:p>
        </p:txBody>
      </p:sp>
      <p:pic>
        <p:nvPicPr>
          <p:cNvPr id="939" name="Google Shape;93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5400" y="4231025"/>
            <a:ext cx="6161702" cy="6335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40" name="Google Shape;940;p87"/>
          <p:cNvCxnSpPr>
            <a:stCxn id="941" idx="3"/>
            <a:endCxn id="942" idx="2"/>
          </p:cNvCxnSpPr>
          <p:nvPr/>
        </p:nvCxnSpPr>
        <p:spPr>
          <a:xfrm flipH="1" rot="10800000">
            <a:off x="9333200" y="6320188"/>
            <a:ext cx="809700" cy="3063900"/>
          </a:xfrm>
          <a:prstGeom prst="curvedConnector2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943" name="Google Shape;943;p87"/>
          <p:cNvCxnSpPr>
            <a:stCxn id="942" idx="3"/>
            <a:endCxn id="939" idx="1"/>
          </p:cNvCxnSpPr>
          <p:nvPr/>
        </p:nvCxnSpPr>
        <p:spPr>
          <a:xfrm>
            <a:off x="13094688" y="4491727"/>
            <a:ext cx="4550700" cy="29070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944" name="Google Shape;94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42999" y="7001000"/>
            <a:ext cx="6349797" cy="6528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5" name="Google Shape;945;p87"/>
          <p:cNvCxnSpPr>
            <a:stCxn id="942" idx="3"/>
            <a:endCxn id="944" idx="0"/>
          </p:cNvCxnSpPr>
          <p:nvPr/>
        </p:nvCxnSpPr>
        <p:spPr>
          <a:xfrm>
            <a:off x="13094688" y="4491727"/>
            <a:ext cx="623100" cy="2509200"/>
          </a:xfrm>
          <a:prstGeom prst="curvedConnector2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946" name="Google Shape;946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14100" y="8502929"/>
            <a:ext cx="1241143" cy="144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7" name="Google Shape;947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61801" y="11609200"/>
            <a:ext cx="1440000" cy="144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8" name="Google Shape;948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677000" y="1743725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41" name="Google Shape;941;p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5450" y="5810100"/>
            <a:ext cx="9197750" cy="7147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2" name="Google Shape;942;p87"/>
          <p:cNvPicPr preferRelativeResize="0"/>
          <p:nvPr/>
        </p:nvPicPr>
        <p:blipFill rotWithShape="1">
          <a:blip r:embed="rId10">
            <a:alphaModFix/>
          </a:blip>
          <a:srcRect b="37791" l="0" r="0" t="0"/>
          <a:stretch/>
        </p:blipFill>
        <p:spPr>
          <a:xfrm>
            <a:off x="7191288" y="2663250"/>
            <a:ext cx="5903400" cy="365695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0" name="Google Shape;950;p87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88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956" name="Google Shape;956;p88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Training: Transparent GPU access</a:t>
            </a:r>
            <a:endParaRPr sz="5000" u="sng"/>
          </a:p>
        </p:txBody>
      </p:sp>
      <p:pic>
        <p:nvPicPr>
          <p:cNvPr id="957" name="Google Shape;95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39950" y="1813600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59" name="Google Shape;959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4048" y="4709101"/>
            <a:ext cx="15102179" cy="8616626"/>
          </a:xfrm>
          <a:prstGeom prst="rect">
            <a:avLst/>
          </a:prstGeom>
          <a:noFill/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0" name="Google Shape;960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588800"/>
            <a:ext cx="6719247" cy="6908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1" name="Google Shape;961;p88"/>
          <p:cNvCxnSpPr>
            <a:endCxn id="959" idx="1"/>
          </p:cNvCxnSpPr>
          <p:nvPr/>
        </p:nvCxnSpPr>
        <p:spPr>
          <a:xfrm>
            <a:off x="3505948" y="5499314"/>
            <a:ext cx="3518100" cy="35181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962" name="Google Shape;962;p88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89"/>
          <p:cNvSpPr txBox="1"/>
          <p:nvPr>
            <p:ph idx="1" type="body"/>
          </p:nvPr>
        </p:nvSpPr>
        <p:spPr>
          <a:xfrm>
            <a:off x="471050" y="3651250"/>
            <a:ext cx="12687900" cy="93228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88950" lvl="0" marL="457200" rtl="0" algn="l">
              <a:spcBef>
                <a:spcPts val="2000"/>
              </a:spcBef>
              <a:spcAft>
                <a:spcPts val="0"/>
              </a:spcAft>
              <a:buSzPts val="4100"/>
              <a:buChar char="●"/>
            </a:pPr>
            <a:r>
              <a:rPr lang="en-NL" sz="4100"/>
              <a:t>Automatic platform tasks to collect information from running jobs, then aggregation is performed</a:t>
            </a:r>
            <a:endParaRPr sz="4100"/>
          </a:p>
          <a:p>
            <a:pPr indent="-488950" lvl="0" marL="457200" rtl="0" algn="l">
              <a:spcBef>
                <a:spcPts val="1000"/>
              </a:spcBef>
              <a:spcAft>
                <a:spcPts val="0"/>
              </a:spcAft>
              <a:buSzPts val="4100"/>
              <a:buChar char="●"/>
            </a:pPr>
            <a:r>
              <a:rPr lang="en-NL" sz="4100"/>
              <a:t>Time series delivered directly by API</a:t>
            </a:r>
            <a:endParaRPr sz="4100"/>
          </a:p>
          <a:p>
            <a:pPr indent="-488950" lvl="0" marL="457200" rtl="0" algn="l">
              <a:spcBef>
                <a:spcPts val="2000"/>
              </a:spcBef>
              <a:spcAft>
                <a:spcPts val="0"/>
              </a:spcAft>
              <a:buSzPts val="4100"/>
              <a:buChar char="●"/>
            </a:pPr>
            <a:r>
              <a:rPr lang="en-NL" sz="4100"/>
              <a:t>Integration in upstream</a:t>
            </a:r>
            <a:br>
              <a:rPr lang="en-NL" sz="4100"/>
            </a:br>
            <a:r>
              <a:rPr lang="en-NL" sz="4100"/>
              <a:t>dashboard is </a:t>
            </a:r>
            <a:r>
              <a:rPr lang="en-NL" sz="4100">
                <a:solidFill>
                  <a:srgbClr val="E69138"/>
                </a:solidFill>
              </a:rPr>
              <a:t>in progress</a:t>
            </a:r>
            <a:endParaRPr sz="4100">
              <a:solidFill>
                <a:srgbClr val="E69138"/>
              </a:solidFill>
            </a:endParaRPr>
          </a:p>
          <a:p>
            <a:pPr indent="0" lvl="0" marL="45720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  <a:p>
            <a:pPr indent="-488950" lvl="0" marL="457200" rtl="0" algn="l">
              <a:spcBef>
                <a:spcPts val="2000"/>
              </a:spcBef>
              <a:spcAft>
                <a:spcPts val="0"/>
              </a:spcAft>
              <a:buSzPts val="4100"/>
              <a:buChar char="●"/>
            </a:pPr>
            <a:r>
              <a:rPr lang="en-NL" sz="4100"/>
              <a:t>Sidecar containers</a:t>
            </a:r>
            <a:endParaRPr sz="4100"/>
          </a:p>
          <a:p>
            <a:pPr indent="-457200" lvl="1" marL="914400" rtl="0" algn="l">
              <a:spcBef>
                <a:spcPts val="1000"/>
              </a:spcBef>
              <a:spcAft>
                <a:spcPts val="0"/>
              </a:spcAft>
              <a:buSzPts val="3600"/>
              <a:buChar char="○"/>
            </a:pPr>
            <a:r>
              <a:rPr lang="en-NL" sz="3600"/>
              <a:t>Handle complex tasks transparently for the users</a:t>
            </a:r>
            <a:endParaRPr sz="3600"/>
          </a:p>
          <a:p>
            <a:pPr indent="-457200" lvl="1" marL="914400" rtl="0" algn="l">
              <a:spcBef>
                <a:spcPts val="1000"/>
              </a:spcBef>
              <a:spcAft>
                <a:spcPts val="0"/>
              </a:spcAft>
              <a:buSzPts val="3600"/>
              <a:buChar char="○"/>
            </a:pPr>
            <a:r>
              <a:rPr lang="en-NL" sz="3600"/>
              <a:t>Provide access to different external storage technologies</a:t>
            </a:r>
            <a:endParaRPr sz="3600"/>
          </a:p>
          <a:p>
            <a:pPr indent="-457200" lvl="1" marL="914400" rtl="0" algn="l">
              <a:spcBef>
                <a:spcPts val="1000"/>
              </a:spcBef>
              <a:spcAft>
                <a:spcPts val="1000"/>
              </a:spcAft>
              <a:buSzPts val="3600"/>
              <a:buChar char="○"/>
            </a:pPr>
            <a:r>
              <a:rPr lang="en-NL" sz="3600"/>
              <a:t>Platform </a:t>
            </a:r>
            <a:r>
              <a:rPr b="1" lang="en-NL" sz="3600"/>
              <a:t>independent of image sources</a:t>
            </a:r>
            <a:r>
              <a:rPr lang="en-NL" sz="3600"/>
              <a:t> and storage systems</a:t>
            </a:r>
            <a:endParaRPr sz="3600"/>
          </a:p>
        </p:txBody>
      </p:sp>
      <p:pic>
        <p:nvPicPr>
          <p:cNvPr id="968" name="Google Shape;96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1633" y="3803650"/>
            <a:ext cx="6044200" cy="961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76550" y="4578800"/>
            <a:ext cx="7079001" cy="53871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0" name="Google Shape;970;p89"/>
          <p:cNvSpPr txBox="1"/>
          <p:nvPr>
            <p:ph idx="4294967295" type="title"/>
          </p:nvPr>
        </p:nvSpPr>
        <p:spPr>
          <a:xfrm>
            <a:off x="2520000" y="337325"/>
            <a:ext cx="15832800" cy="77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971" name="Google Shape;971;p89"/>
          <p:cNvSpPr txBox="1"/>
          <p:nvPr>
            <p:ph idx="4294967295" type="title"/>
          </p:nvPr>
        </p:nvSpPr>
        <p:spPr>
          <a:xfrm>
            <a:off x="2520000" y="1742400"/>
            <a:ext cx="13643400" cy="691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Training: Transparent GPU and storage</a:t>
            </a:r>
            <a:endParaRPr sz="5000" u="sng"/>
          </a:p>
        </p:txBody>
      </p:sp>
      <p:pic>
        <p:nvPicPr>
          <p:cNvPr id="972" name="Google Shape;972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39950" y="1813600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74" name="Google Shape;974;p89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4"/>
          <p:cNvSpPr txBox="1"/>
          <p:nvPr>
            <p:ph type="title"/>
          </p:nvPr>
        </p:nvSpPr>
        <p:spPr>
          <a:xfrm>
            <a:off x="2520000" y="360000"/>
            <a:ext cx="220122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AI/ML application development lifecycle</a:t>
            </a:r>
            <a:endParaRPr/>
          </a:p>
        </p:txBody>
      </p:sp>
      <p:pic>
        <p:nvPicPr>
          <p:cNvPr id="551" name="Google Shape;5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3650" y="2030950"/>
            <a:ext cx="19069050" cy="88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4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53" name="Google Shape;553;p54"/>
          <p:cNvSpPr/>
          <p:nvPr/>
        </p:nvSpPr>
        <p:spPr>
          <a:xfrm>
            <a:off x="4921450" y="11527475"/>
            <a:ext cx="16489500" cy="849000"/>
          </a:xfrm>
          <a:prstGeom prst="homePlate">
            <a:avLst>
              <a:gd fmla="val 50000" name="adj"/>
            </a:avLst>
          </a:prstGeom>
          <a:solidFill>
            <a:srgbClr val="008792">
              <a:alpha val="176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800">
                <a:solidFill>
                  <a:srgbClr val="008792"/>
                </a:solidFill>
                <a:latin typeface="DM Sans Light"/>
                <a:ea typeface="DM Sans Light"/>
                <a:cs typeface="DM Sans Light"/>
                <a:sym typeface="DM Sans Light"/>
              </a:rPr>
              <a:t>Development												Training													Delivery</a:t>
            </a:r>
            <a:endParaRPr sz="2800">
              <a:solidFill>
                <a:srgbClr val="008792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90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980" name="Google Shape;980;p90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Deploy and monitor</a:t>
            </a:r>
            <a:endParaRPr sz="5000" u="sng"/>
          </a:p>
        </p:txBody>
      </p:sp>
      <p:pic>
        <p:nvPicPr>
          <p:cNvPr id="981" name="Google Shape;98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0750" y="1902550"/>
            <a:ext cx="3433251" cy="3433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83" name="Google Shape;983;p90"/>
          <p:cNvSpPr txBox="1"/>
          <p:nvPr>
            <p:ph idx="1" type="body"/>
          </p:nvPr>
        </p:nvSpPr>
        <p:spPr>
          <a:xfrm>
            <a:off x="831200" y="3073250"/>
            <a:ext cx="19758600" cy="10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7747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DM Sans"/>
              <a:buChar char="●"/>
            </a:pPr>
            <a:r>
              <a:rPr lang="en-NL" sz="5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Deployment</a:t>
            </a:r>
            <a:endParaRPr sz="5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429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ans"/>
              <a:buChar char="○"/>
            </a:pPr>
            <a:r>
              <a:rPr lang="en-NL" sz="4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Providing services for deployment as services:</a:t>
            </a:r>
            <a:endParaRPr sz="4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04850" lvl="2" marL="274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■"/>
            </a:pPr>
            <a:r>
              <a:rPr lang="en-NL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Through IM an a different cloud (</a:t>
            </a:r>
            <a:r>
              <a:rPr lang="en-NL" sz="3900">
                <a:solidFill>
                  <a:srgbClr val="93C47D"/>
                </a:solidFill>
                <a:latin typeface="DM Sans"/>
                <a:ea typeface="DM Sans"/>
                <a:cs typeface="DM Sans"/>
                <a:sym typeface="DM Sans"/>
              </a:rPr>
              <a:t>done</a:t>
            </a:r>
            <a:r>
              <a:rPr lang="en-NL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  <a:endParaRPr sz="3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04850" lvl="2" marL="274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■"/>
            </a:pPr>
            <a:r>
              <a:rPr lang="en-NL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Through OSCAR in a platform-managed cluster</a:t>
            </a:r>
            <a:endParaRPr sz="3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47700" lvl="3" marL="3657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Char char="●"/>
            </a:pPr>
            <a:r>
              <a:rPr lang="en-NL" sz="30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https://inference.cloud.imagine-ai.eu/ui/</a:t>
            </a:r>
            <a:r>
              <a:rPr lang="en-NL" sz="3000"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NL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NL" sz="3000">
                <a:solidFill>
                  <a:srgbClr val="6AA84F"/>
                </a:solidFill>
                <a:latin typeface="DM Sans"/>
                <a:ea typeface="DM Sans"/>
                <a:cs typeface="DM Sans"/>
                <a:sym typeface="DM Sans"/>
              </a:rPr>
              <a:t>partially done</a:t>
            </a:r>
            <a:r>
              <a:rPr lang="en-NL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  <a:endParaRPr sz="3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30250" lvl="2" marL="274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■"/>
            </a:pPr>
            <a:r>
              <a:rPr lang="en-NL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Through OSCAR in user own resources (</a:t>
            </a:r>
            <a:r>
              <a:rPr lang="en-NL" sz="3900">
                <a:solidFill>
                  <a:srgbClr val="F6B26B"/>
                </a:solidFill>
                <a:latin typeface="DM Sans"/>
                <a:ea typeface="DM Sans"/>
                <a:cs typeface="DM Sans"/>
                <a:sym typeface="DM Sans"/>
              </a:rPr>
              <a:t>in progress</a:t>
            </a:r>
            <a:r>
              <a:rPr lang="en-NL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  <a:endParaRPr sz="3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04850" lvl="2" marL="274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■"/>
            </a:pPr>
            <a:r>
              <a:rPr lang="en-NL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Through AI4-PAPI in iMagine AI platform resources (</a:t>
            </a:r>
            <a:r>
              <a:rPr lang="en-NL" sz="3900">
                <a:solidFill>
                  <a:srgbClr val="B45F06"/>
                </a:solidFill>
                <a:latin typeface="DM Sans"/>
                <a:ea typeface="DM Sans"/>
                <a:cs typeface="DM Sans"/>
                <a:sym typeface="DM Sans"/>
              </a:rPr>
              <a:t>planned</a:t>
            </a:r>
            <a:r>
              <a:rPr lang="en-NL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  <a:endParaRPr sz="4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429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ans"/>
              <a:buChar char="○"/>
            </a:pPr>
            <a:r>
              <a:rPr lang="en-NL" sz="4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Composite-AI tools (visually build more complex models)</a:t>
            </a:r>
            <a:endParaRPr sz="4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47700" lvl="2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Char char="■"/>
            </a:pPr>
            <a:r>
              <a:rPr lang="en-NL" sz="30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http://flows.dev.imagine-ai.eu/</a:t>
            </a:r>
            <a:r>
              <a:rPr lang="en-NL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(</a:t>
            </a:r>
            <a:r>
              <a:rPr lang="en-NL" sz="3000">
                <a:solidFill>
                  <a:srgbClr val="F6B26B"/>
                </a:solidFill>
                <a:latin typeface="DM Sans"/>
                <a:ea typeface="DM Sans"/>
                <a:cs typeface="DM Sans"/>
                <a:sym typeface="DM Sans"/>
              </a:rPr>
              <a:t>in progress</a:t>
            </a:r>
            <a:r>
              <a:rPr lang="en-NL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  <a:endParaRPr sz="3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747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DM Sans"/>
              <a:buChar char="●"/>
            </a:pPr>
            <a:r>
              <a:rPr lang="en-NL" sz="5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MLOps</a:t>
            </a:r>
            <a:endParaRPr sz="5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429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ans"/>
              <a:buChar char="○"/>
            </a:pPr>
            <a:r>
              <a:rPr lang="en-NL" sz="4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CI/CD for ML development, deployment, monitoring and operations</a:t>
            </a:r>
            <a:endParaRPr sz="4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47700" lvl="2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Char char="■"/>
            </a:pPr>
            <a:r>
              <a:rPr lang="en-NL" sz="30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https://jenkins.services.ai4os.eu/</a:t>
            </a:r>
            <a:r>
              <a:rPr lang="en-NL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3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747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DM Sans"/>
              <a:buChar char="●"/>
            </a:pPr>
            <a:r>
              <a:rPr lang="en-NL" sz="5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Monitoring</a:t>
            </a:r>
            <a:endParaRPr sz="5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429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M Sans"/>
              <a:buChar char="○"/>
            </a:pPr>
            <a:r>
              <a:rPr lang="en-NL" sz="4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Tools to instrument ML models in production (i.e. drift detection)</a:t>
            </a:r>
            <a:endParaRPr sz="4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84" name="Google Shape;984;p90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91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990" name="Google Shape;990;p91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Deployment: standalone service</a:t>
            </a:r>
            <a:endParaRPr sz="5000" u="sng"/>
          </a:p>
        </p:txBody>
      </p:sp>
      <p:pic>
        <p:nvPicPr>
          <p:cNvPr id="991" name="Google Shape;99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50" y="3073800"/>
            <a:ext cx="11099350" cy="57862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2" name="Google Shape;99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86851" y="3656900"/>
            <a:ext cx="10046753" cy="52375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3" name="Google Shape;993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29099" y="9015051"/>
            <a:ext cx="5257247" cy="455489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94" name="Google Shape;994;p91"/>
          <p:cNvCxnSpPr/>
          <p:nvPr/>
        </p:nvCxnSpPr>
        <p:spPr>
          <a:xfrm flipH="1" rot="10800000">
            <a:off x="10223150" y="6669500"/>
            <a:ext cx="2556000" cy="864000"/>
          </a:xfrm>
          <a:prstGeom prst="curvedConnector3">
            <a:avLst>
              <a:gd fmla="val 12856" name="adj1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995" name="Google Shape;995;p91"/>
          <p:cNvCxnSpPr>
            <a:endCxn id="993" idx="3"/>
          </p:cNvCxnSpPr>
          <p:nvPr/>
        </p:nvCxnSpPr>
        <p:spPr>
          <a:xfrm flipH="1" rot="-5400000">
            <a:off x="17751847" y="9158000"/>
            <a:ext cx="3868200" cy="400800"/>
          </a:xfrm>
          <a:prstGeom prst="curvedConnector4">
            <a:avLst>
              <a:gd fmla="val 20562" name="adj1"/>
              <a:gd fmla="val 218825" name="adj2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996" name="Google Shape;996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11301" y="8214950"/>
            <a:ext cx="7551950" cy="53059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97" name="Google Shape;997;p91"/>
          <p:cNvCxnSpPr>
            <a:stCxn id="993" idx="1"/>
            <a:endCxn id="996" idx="3"/>
          </p:cNvCxnSpPr>
          <p:nvPr/>
        </p:nvCxnSpPr>
        <p:spPr>
          <a:xfrm rot="10800000">
            <a:off x="11063299" y="10868000"/>
            <a:ext cx="3565800" cy="424500"/>
          </a:xfrm>
          <a:prstGeom prst="curvedConnector3">
            <a:avLst>
              <a:gd fmla="val 50001" name="adj1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998" name="Google Shape;998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25050" y="3202700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00" name="Google Shape;1000;p91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92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1006" name="Google Shape;1006;p92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>
                <a:solidFill>
                  <a:schemeClr val="accent1"/>
                </a:solidFill>
              </a:rPr>
              <a:t>Deployment: </a:t>
            </a:r>
            <a:r>
              <a:rPr lang="en-NL" sz="5000" u="sng"/>
              <a:t>Composite AI</a:t>
            </a:r>
            <a:endParaRPr sz="5000" u="sng"/>
          </a:p>
        </p:txBody>
      </p:sp>
      <p:pic>
        <p:nvPicPr>
          <p:cNvPr id="1007" name="Google Shape;100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3600" y="6076012"/>
            <a:ext cx="1897950" cy="18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5856" y="6049988"/>
            <a:ext cx="1950000" cy="19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63450" y="6108462"/>
            <a:ext cx="1669258" cy="183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92"/>
          <p:cNvSpPr txBox="1"/>
          <p:nvPr/>
        </p:nvSpPr>
        <p:spPr>
          <a:xfrm>
            <a:off x="486832" y="2067100"/>
            <a:ext cx="288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200">
                <a:solidFill>
                  <a:schemeClr val="dk1"/>
                </a:solidFill>
              </a:rPr>
              <a:t>Load video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1011" name="Google Shape;1011;p92"/>
          <p:cNvSpPr txBox="1"/>
          <p:nvPr/>
        </p:nvSpPr>
        <p:spPr>
          <a:xfrm>
            <a:off x="7719850" y="3520100"/>
            <a:ext cx="3899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200">
                <a:solidFill>
                  <a:schemeClr val="dk1"/>
                </a:solidFill>
              </a:rPr>
              <a:t>Species identifier 1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1012" name="Google Shape;1012;p92"/>
          <p:cNvSpPr txBox="1"/>
          <p:nvPr/>
        </p:nvSpPr>
        <p:spPr>
          <a:xfrm>
            <a:off x="14353571" y="5334200"/>
            <a:ext cx="435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200">
                <a:solidFill>
                  <a:schemeClr val="dk1"/>
                </a:solidFill>
              </a:rPr>
              <a:t>Mean Probabilities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1013" name="Google Shape;1013;p92"/>
          <p:cNvSpPr txBox="1"/>
          <p:nvPr/>
        </p:nvSpPr>
        <p:spPr>
          <a:xfrm>
            <a:off x="20304925" y="5334200"/>
            <a:ext cx="4017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200">
                <a:solidFill>
                  <a:schemeClr val="dk1"/>
                </a:solidFill>
              </a:rPr>
              <a:t>Visualization Result</a:t>
            </a:r>
            <a:endParaRPr sz="3200">
              <a:solidFill>
                <a:schemeClr val="dk1"/>
              </a:solidFill>
            </a:endParaRPr>
          </a:p>
        </p:txBody>
      </p:sp>
      <p:cxnSp>
        <p:nvCxnSpPr>
          <p:cNvPr id="1014" name="Google Shape;1014;p92"/>
          <p:cNvCxnSpPr/>
          <p:nvPr/>
        </p:nvCxnSpPr>
        <p:spPr>
          <a:xfrm>
            <a:off x="14810425" y="7024988"/>
            <a:ext cx="1950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015" name="Google Shape;1015;p92"/>
          <p:cNvCxnSpPr/>
          <p:nvPr/>
        </p:nvCxnSpPr>
        <p:spPr>
          <a:xfrm flipH="1" rot="10800000">
            <a:off x="7513147" y="5719848"/>
            <a:ext cx="1780800" cy="1172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6" name="Google Shape;1016;p92"/>
          <p:cNvCxnSpPr/>
          <p:nvPr/>
        </p:nvCxnSpPr>
        <p:spPr>
          <a:xfrm>
            <a:off x="11403266" y="4851822"/>
            <a:ext cx="1512600" cy="1670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7" name="Google Shape;1017;p92"/>
          <p:cNvCxnSpPr/>
          <p:nvPr/>
        </p:nvCxnSpPr>
        <p:spPr>
          <a:xfrm>
            <a:off x="1818250" y="4416950"/>
            <a:ext cx="3600" cy="1686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18" name="Google Shape;1018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19906" y="3897725"/>
            <a:ext cx="2315913" cy="128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92"/>
          <p:cNvSpPr txBox="1"/>
          <p:nvPr/>
        </p:nvSpPr>
        <p:spPr>
          <a:xfrm>
            <a:off x="81900" y="10138100"/>
            <a:ext cx="237798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-723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M Sans"/>
              <a:buChar char="●"/>
            </a:pPr>
            <a:r>
              <a:rPr lang="en-NL" sz="4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Use case: multiple AI models can be triggered for inference and later aggregate the results for enhanced accuracy</a:t>
            </a:r>
            <a:endParaRPr sz="4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23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M Sans"/>
              <a:buChar char="●"/>
            </a:pPr>
            <a:r>
              <a:rPr lang="en-NL" sz="4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Reuse functions (subflow)</a:t>
            </a:r>
            <a:endParaRPr sz="4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23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M Sans"/>
              <a:buChar char="●"/>
            </a:pPr>
            <a:r>
              <a:rPr lang="en-NL" sz="4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Visual support (drag &amp; drop + customization)</a:t>
            </a:r>
            <a:endParaRPr sz="4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23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M Sans"/>
              <a:buChar char="●"/>
            </a:pPr>
            <a:r>
              <a:rPr lang="en-NL" sz="4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Minimize orchestration costs</a:t>
            </a:r>
            <a:endParaRPr sz="4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20" name="Google Shape;1020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25" y="6055427"/>
            <a:ext cx="2583601" cy="16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6847" y="2883275"/>
            <a:ext cx="2063011" cy="142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2" name="Google Shape;1022;p92"/>
          <p:cNvGrpSpPr/>
          <p:nvPr/>
        </p:nvGrpSpPr>
        <p:grpSpPr>
          <a:xfrm>
            <a:off x="294350" y="6295350"/>
            <a:ext cx="2881656" cy="1190613"/>
            <a:chOff x="7150850" y="5366894"/>
            <a:chExt cx="3001725" cy="1193956"/>
          </a:xfrm>
        </p:grpSpPr>
        <p:pic>
          <p:nvPicPr>
            <p:cNvPr id="1023" name="Google Shape;1023;p9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92352" y="5366898"/>
              <a:ext cx="1556306" cy="64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4" name="Google Shape;1024;p9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50850" y="5366894"/>
              <a:ext cx="1441500" cy="119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" name="Google Shape;1025;p92"/>
            <p:cNvPicPr preferRelativeResize="0"/>
            <p:nvPr/>
          </p:nvPicPr>
          <p:blipFill rotWithShape="1">
            <a:blip r:embed="rId11">
              <a:alphaModFix/>
            </a:blip>
            <a:srcRect b="5994" l="6530" r="6971" t="9331"/>
            <a:stretch/>
          </p:blipFill>
          <p:spPr>
            <a:xfrm>
              <a:off x="8588425" y="6013400"/>
              <a:ext cx="1564150" cy="547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6" name="Google Shape;1026;p92"/>
          <p:cNvGrpSpPr/>
          <p:nvPr/>
        </p:nvGrpSpPr>
        <p:grpSpPr>
          <a:xfrm>
            <a:off x="8228722" y="4381300"/>
            <a:ext cx="2881656" cy="1190613"/>
            <a:chOff x="7150850" y="5366894"/>
            <a:chExt cx="3001725" cy="1193956"/>
          </a:xfrm>
        </p:grpSpPr>
        <p:pic>
          <p:nvPicPr>
            <p:cNvPr id="1027" name="Google Shape;1027;p9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92352" y="5366898"/>
              <a:ext cx="1556306" cy="64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8" name="Google Shape;1028;p9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50850" y="5366894"/>
              <a:ext cx="1441500" cy="119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92"/>
            <p:cNvPicPr preferRelativeResize="0"/>
            <p:nvPr/>
          </p:nvPicPr>
          <p:blipFill rotWithShape="1">
            <a:blip r:embed="rId11">
              <a:alphaModFix/>
            </a:blip>
            <a:srcRect b="5994" l="6530" r="6971" t="9331"/>
            <a:stretch/>
          </p:blipFill>
          <p:spPr>
            <a:xfrm>
              <a:off x="8588425" y="6013400"/>
              <a:ext cx="1564150" cy="547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0" name="Google Shape;1030;p92"/>
          <p:cNvGrpSpPr/>
          <p:nvPr/>
        </p:nvGrpSpPr>
        <p:grpSpPr>
          <a:xfrm>
            <a:off x="8228722" y="8252650"/>
            <a:ext cx="2881656" cy="1190613"/>
            <a:chOff x="7150850" y="5366894"/>
            <a:chExt cx="3001725" cy="1193956"/>
          </a:xfrm>
        </p:grpSpPr>
        <p:pic>
          <p:nvPicPr>
            <p:cNvPr id="1031" name="Google Shape;1031;p9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92352" y="5366898"/>
              <a:ext cx="1556306" cy="64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2" name="Google Shape;1032;p9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50850" y="5366894"/>
              <a:ext cx="1441500" cy="119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3" name="Google Shape;1033;p92"/>
            <p:cNvPicPr preferRelativeResize="0"/>
            <p:nvPr/>
          </p:nvPicPr>
          <p:blipFill rotWithShape="1">
            <a:blip r:embed="rId11">
              <a:alphaModFix/>
            </a:blip>
            <a:srcRect b="5994" l="6530" r="6971" t="9331"/>
            <a:stretch/>
          </p:blipFill>
          <p:spPr>
            <a:xfrm>
              <a:off x="8588425" y="6013400"/>
              <a:ext cx="1564150" cy="547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4" name="Google Shape;1034;p92"/>
          <p:cNvSpPr txBox="1"/>
          <p:nvPr/>
        </p:nvSpPr>
        <p:spPr>
          <a:xfrm>
            <a:off x="7719850" y="9428300"/>
            <a:ext cx="3899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200">
                <a:solidFill>
                  <a:schemeClr val="dk1"/>
                </a:solidFill>
              </a:rPr>
              <a:t>Species identifier 2</a:t>
            </a:r>
            <a:endParaRPr sz="3200">
              <a:solidFill>
                <a:schemeClr val="dk1"/>
              </a:solidFill>
            </a:endParaRPr>
          </a:p>
        </p:txBody>
      </p:sp>
      <p:cxnSp>
        <p:nvCxnSpPr>
          <p:cNvPr id="1035" name="Google Shape;1035;p92"/>
          <p:cNvCxnSpPr/>
          <p:nvPr/>
        </p:nvCxnSpPr>
        <p:spPr>
          <a:xfrm>
            <a:off x="7509922" y="6910048"/>
            <a:ext cx="1780800" cy="1172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6" name="Google Shape;1036;p92"/>
          <p:cNvCxnSpPr/>
          <p:nvPr/>
        </p:nvCxnSpPr>
        <p:spPr>
          <a:xfrm>
            <a:off x="3337850" y="6828550"/>
            <a:ext cx="853800" cy="1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37" name="Google Shape;1037;p92"/>
          <p:cNvSpPr txBox="1"/>
          <p:nvPr/>
        </p:nvSpPr>
        <p:spPr>
          <a:xfrm>
            <a:off x="-160050" y="7689750"/>
            <a:ext cx="4351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200">
                <a:solidFill>
                  <a:schemeClr val="dk1"/>
                </a:solidFill>
              </a:rPr>
              <a:t>Extract relevant frames</a:t>
            </a:r>
            <a:endParaRPr sz="3200">
              <a:solidFill>
                <a:schemeClr val="dk1"/>
              </a:solidFill>
            </a:endParaRPr>
          </a:p>
        </p:txBody>
      </p:sp>
      <p:cxnSp>
        <p:nvCxnSpPr>
          <p:cNvPr id="1038" name="Google Shape;1038;p92"/>
          <p:cNvCxnSpPr/>
          <p:nvPr/>
        </p:nvCxnSpPr>
        <p:spPr>
          <a:xfrm>
            <a:off x="19281175" y="7024988"/>
            <a:ext cx="1950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039" name="Google Shape;1039;p92"/>
          <p:cNvCxnSpPr/>
          <p:nvPr/>
        </p:nvCxnSpPr>
        <p:spPr>
          <a:xfrm flipH="1" rot="10800000">
            <a:off x="11403266" y="7362822"/>
            <a:ext cx="1512600" cy="1670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40" name="Google Shape;1040;p9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9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625050" y="3202700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42" name="Google Shape;1042;p92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93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1048" name="Google Shape;1048;p93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Deployment: Drift detection</a:t>
            </a:r>
            <a:endParaRPr sz="5000" u="sng"/>
          </a:p>
        </p:txBody>
      </p:sp>
      <p:pic>
        <p:nvPicPr>
          <p:cNvPr id="1049" name="Google Shape;104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1700" y="4378286"/>
            <a:ext cx="7757301" cy="3600951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0" name="Google Shape;1050;p93"/>
          <p:cNvSpPr txBox="1"/>
          <p:nvPr>
            <p:ph idx="1" type="body"/>
          </p:nvPr>
        </p:nvSpPr>
        <p:spPr>
          <a:xfrm>
            <a:off x="831200" y="3073250"/>
            <a:ext cx="13692000" cy="10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Monitoring of models in production is not enough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Model learns from data, data is not stationary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Concept learnt by them model may change over time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Data and concept drift detection → essential to build more robust models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Frouros: state-of-the-art library for drift detection in ML problems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DM Sans"/>
              <a:buChar char="○"/>
            </a:pPr>
            <a:r>
              <a:rPr lang="en-NL" sz="41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https://github.com/IFCA/frouros</a:t>
            </a:r>
            <a:r>
              <a:rPr lang="en-NL" sz="4100">
                <a:latin typeface="DM Sans"/>
                <a:ea typeface="DM Sans"/>
                <a:cs typeface="DM Sans"/>
                <a:sym typeface="DM Sans"/>
              </a:rPr>
              <a:t> 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Ongoing work towards online services for drift detection → MLOps pipelines with drift detection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51" name="Google Shape;1051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78977" y="8744098"/>
            <a:ext cx="7670496" cy="38352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2" name="Google Shape;1052;p93"/>
          <p:cNvSpPr txBox="1"/>
          <p:nvPr/>
        </p:nvSpPr>
        <p:spPr>
          <a:xfrm>
            <a:off x="16045225" y="12535950"/>
            <a:ext cx="7338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800">
                <a:latin typeface="Roboto Thin"/>
                <a:ea typeface="Roboto Thin"/>
                <a:cs typeface="Roboto Thin"/>
                <a:sym typeface="Roboto Thin"/>
              </a:rPr>
              <a:t>Example: data drift detection in underwater video</a:t>
            </a:r>
            <a:endParaRPr sz="1800"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1053" name="Google Shape;1053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41050" y="1743725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55" name="Google Shape;1055;p93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94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1061" name="Google Shape;1061;p94"/>
          <p:cNvSpPr txBox="1"/>
          <p:nvPr>
            <p:ph type="title"/>
          </p:nvPr>
        </p:nvSpPr>
        <p:spPr>
          <a:xfrm>
            <a:off x="2520000" y="1743700"/>
            <a:ext cx="13643400" cy="942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6800" u="sng"/>
              <a:t>Training: upcoming features</a:t>
            </a:r>
            <a:endParaRPr sz="6800" u="sng"/>
          </a:p>
        </p:txBody>
      </p:sp>
      <p:pic>
        <p:nvPicPr>
          <p:cNvPr id="1062" name="Google Shape;106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39950" y="1813600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64" name="Google Shape;1064;p94"/>
          <p:cNvSpPr txBox="1"/>
          <p:nvPr>
            <p:ph idx="1" type="body"/>
          </p:nvPr>
        </p:nvSpPr>
        <p:spPr>
          <a:xfrm>
            <a:off x="831200" y="3073250"/>
            <a:ext cx="18221400" cy="10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Other distributed training schemes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Split learning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Parallel training with Horovod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TF Parameter server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Model provenance system (MLFlow)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Including FAIR principles for ML models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Experiment centric dashboard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i.e. group different models, data, trainings into one experiment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Allow to compare easily compare results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Integration with additional online storage systems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5" name="Google Shape;1065;p94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95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1071" name="Google Shape;1071;p95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Training: federated learning</a:t>
            </a:r>
            <a:endParaRPr sz="5000" u="sng"/>
          </a:p>
        </p:txBody>
      </p:sp>
      <p:pic>
        <p:nvPicPr>
          <p:cNvPr id="1072" name="Google Shape;107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2301" y="4725500"/>
            <a:ext cx="4423948" cy="44291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3" name="Google Shape;1073;p95"/>
          <p:cNvSpPr txBox="1"/>
          <p:nvPr>
            <p:ph idx="1" type="body"/>
          </p:nvPr>
        </p:nvSpPr>
        <p:spPr>
          <a:xfrm>
            <a:off x="798200" y="2620500"/>
            <a:ext cx="14792400" cy="59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711200" lvl="0" marL="914400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Char char="●"/>
            </a:pPr>
            <a:r>
              <a:rPr lang="en-NL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Collaborative and decentralized approach to build ML models</a:t>
            </a:r>
            <a:endParaRPr sz="4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60400" lvl="1" marL="18288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Char char="○"/>
            </a:pPr>
            <a:r>
              <a:rPr lang="en-NL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No need to centralize a dataset (i.e. technical or privacy restrictions)</a:t>
            </a:r>
            <a:endParaRPr sz="3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1200" lvl="0" marL="9144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Char char="●"/>
            </a:pPr>
            <a:r>
              <a:rPr lang="en-NL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Management of experiments through platform dashboard</a:t>
            </a:r>
            <a:endParaRPr sz="4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1200" lvl="0" marL="9144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Char char="●"/>
            </a:pPr>
            <a:r>
              <a:rPr lang="en-NL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Participating clients both within</a:t>
            </a:r>
            <a:br>
              <a:rPr lang="en-NL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NL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AI4EOSC platform or external</a:t>
            </a:r>
            <a:br>
              <a:rPr lang="en-NL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NL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(with authentication)</a:t>
            </a:r>
            <a:endParaRPr sz="4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74" name="Google Shape;107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1950" y="6486825"/>
            <a:ext cx="3539422" cy="4292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5" name="Google Shape;107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39950" y="1813600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77" name="Google Shape;1077;p95"/>
          <p:cNvPicPr preferRelativeResize="0"/>
          <p:nvPr/>
        </p:nvPicPr>
        <p:blipFill rotWithShape="1">
          <a:blip r:embed="rId7">
            <a:alphaModFix/>
          </a:blip>
          <a:srcRect b="1564" l="3400" r="0" t="11053"/>
          <a:stretch/>
        </p:blipFill>
        <p:spPr>
          <a:xfrm>
            <a:off x="450900" y="8714000"/>
            <a:ext cx="9136147" cy="46490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8" name="Google Shape;1078;p95"/>
          <p:cNvPicPr preferRelativeResize="0"/>
          <p:nvPr/>
        </p:nvPicPr>
        <p:blipFill rotWithShape="1">
          <a:blip r:embed="rId8">
            <a:alphaModFix/>
          </a:blip>
          <a:srcRect b="0" l="2661" r="47681" t="3306"/>
          <a:stretch/>
        </p:blipFill>
        <p:spPr>
          <a:xfrm>
            <a:off x="13936252" y="6289406"/>
            <a:ext cx="6257654" cy="685409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9" name="Google Shape;107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832775" y="10293140"/>
            <a:ext cx="4258800" cy="319411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0" name="Google Shape;1080;p95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96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1086" name="Google Shape;1086;p96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Deployment: OSCAR</a:t>
            </a:r>
            <a:endParaRPr sz="5000" u="sng"/>
          </a:p>
        </p:txBody>
      </p:sp>
      <p:sp>
        <p:nvSpPr>
          <p:cNvPr id="1087" name="Google Shape;1087;p96"/>
          <p:cNvSpPr txBox="1"/>
          <p:nvPr>
            <p:ph idx="1" type="body"/>
          </p:nvPr>
        </p:nvSpPr>
        <p:spPr>
          <a:xfrm>
            <a:off x="831200" y="3073248"/>
            <a:ext cx="22721400" cy="10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7493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DM Sans"/>
              <a:buChar char="●"/>
            </a:pPr>
            <a:r>
              <a:rPr lang="en-NL" sz="4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OSCAR (</a:t>
            </a:r>
            <a:r>
              <a:rPr lang="en-NL" sz="4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https://oscar.grycap.net</a:t>
            </a:r>
            <a:r>
              <a:rPr lang="en-NL" sz="4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  <a:br>
              <a:rPr lang="en-NL" sz="4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NL" sz="4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run the AI models for inference (AI as a Service)</a:t>
            </a:r>
            <a:endParaRPr sz="4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239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M Sans"/>
              <a:buChar char="○"/>
            </a:pPr>
            <a:r>
              <a:rPr lang="en-NL" sz="4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Serverless event-driven execution </a:t>
            </a:r>
            <a:endParaRPr sz="4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73100" lvl="2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ans"/>
              <a:buChar char="■"/>
            </a:pPr>
            <a:r>
              <a:rPr lang="en-NL" sz="3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Asynchronous Mode: Files uploaded to the object-store trigger the invocation of a data-processing script that is run inside a container (out of user-defined Docker image) within a scalable Kubernetes cluster (e.g. batch jobs)</a:t>
            </a:r>
            <a:endParaRPr sz="3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673100" lvl="2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ans"/>
              <a:buChar char="■"/>
            </a:pPr>
            <a:r>
              <a:rPr lang="en-NL" sz="3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Synchronous mode: Scalable HTTP-based endpoints (based on KNative)</a:t>
            </a:r>
            <a:endParaRPr sz="3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DM Sans"/>
              <a:ea typeface="DM Sans"/>
              <a:cs typeface="DM Sans"/>
              <a:sym typeface="DM Sans"/>
            </a:endParaRPr>
          </a:p>
          <a:p>
            <a:pPr indent="-6350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M Sans"/>
              <a:buChar char="●"/>
            </a:pPr>
            <a:r>
              <a:rPr lang="en-NL" sz="28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https://inference.cloud.imagine-ai.eu/ui/</a:t>
            </a:r>
            <a:r>
              <a:rPr lang="en-NL" sz="2800">
                <a:latin typeface="DM Sans"/>
                <a:ea typeface="DM Sans"/>
                <a:cs typeface="DM Sans"/>
                <a:sym typeface="DM Sans"/>
              </a:rPr>
              <a:t> </a:t>
            </a:r>
            <a:endParaRPr sz="2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88" name="Google Shape;1088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8450" y="8204800"/>
            <a:ext cx="6996509" cy="16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32150" y="11273001"/>
            <a:ext cx="6691749" cy="162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25050" y="3202700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92" name="Google Shape;1092;p96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97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1098" name="Google Shape;1098;p97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Deployment: Drift detection</a:t>
            </a:r>
            <a:endParaRPr sz="5000" u="sng"/>
          </a:p>
        </p:txBody>
      </p:sp>
      <p:pic>
        <p:nvPicPr>
          <p:cNvPr id="1099" name="Google Shape;109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1700" y="4378286"/>
            <a:ext cx="7757301" cy="3600951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0" name="Google Shape;1100;p97"/>
          <p:cNvSpPr txBox="1"/>
          <p:nvPr>
            <p:ph idx="1" type="body"/>
          </p:nvPr>
        </p:nvSpPr>
        <p:spPr>
          <a:xfrm>
            <a:off x="831200" y="3073250"/>
            <a:ext cx="13692000" cy="10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Monitoring of models in production is not enough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Model learns from data, data is not stationary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○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Concept learnt by them model may change over time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Data and concept drift detection → essential to build more robust models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Frouros: state-of-the-art library for drift detection in ML problems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175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DM Sans"/>
              <a:buChar char="○"/>
            </a:pPr>
            <a:r>
              <a:rPr lang="en-NL" sz="41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https://github.com/IFCA/frouros</a:t>
            </a:r>
            <a:r>
              <a:rPr lang="en-NL" sz="4100">
                <a:latin typeface="DM Sans"/>
                <a:ea typeface="DM Sans"/>
                <a:cs typeface="DM Sans"/>
                <a:sym typeface="DM Sans"/>
              </a:rPr>
              <a:t> 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-717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DM Sans"/>
              <a:buChar char="●"/>
            </a:pPr>
            <a:r>
              <a:rPr lang="en-NL" sz="4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Ongoing work towards online services for drift detection → MLOps pipelines with drift detection</a:t>
            </a:r>
            <a:endParaRPr sz="4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01" name="Google Shape;110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78977" y="8744098"/>
            <a:ext cx="7670496" cy="38352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2" name="Google Shape;1102;p97"/>
          <p:cNvSpPr txBox="1"/>
          <p:nvPr/>
        </p:nvSpPr>
        <p:spPr>
          <a:xfrm>
            <a:off x="16045225" y="12535950"/>
            <a:ext cx="7338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800">
                <a:latin typeface="Roboto Thin"/>
                <a:ea typeface="Roboto Thin"/>
                <a:cs typeface="Roboto Thin"/>
                <a:sym typeface="Roboto Thin"/>
              </a:rPr>
              <a:t>Example: data drift detection in underwater video</a:t>
            </a:r>
            <a:endParaRPr sz="1800"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1103" name="Google Shape;1103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41050" y="1743725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05" name="Google Shape;1105;p97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98"/>
          <p:cNvSpPr txBox="1"/>
          <p:nvPr>
            <p:ph type="title"/>
          </p:nvPr>
        </p:nvSpPr>
        <p:spPr>
          <a:xfrm>
            <a:off x="2520000" y="360000"/>
            <a:ext cx="158334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Services for AI/ML development</a:t>
            </a:r>
            <a:endParaRPr/>
          </a:p>
        </p:txBody>
      </p:sp>
      <p:sp>
        <p:nvSpPr>
          <p:cNvPr id="1111" name="Google Shape;1111;p98"/>
          <p:cNvSpPr txBox="1"/>
          <p:nvPr>
            <p:ph type="title"/>
          </p:nvPr>
        </p:nvSpPr>
        <p:spPr>
          <a:xfrm>
            <a:off x="2520000" y="1743700"/>
            <a:ext cx="136434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5000" u="sng"/>
              <a:t>Deploy and monitor: upcoming</a:t>
            </a:r>
            <a:endParaRPr sz="5000" u="sng"/>
          </a:p>
        </p:txBody>
      </p:sp>
      <p:pic>
        <p:nvPicPr>
          <p:cNvPr id="1112" name="Google Shape;111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4150" y="1643650"/>
            <a:ext cx="5903398" cy="27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41050" y="1743725"/>
            <a:ext cx="2281999" cy="2281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14" name="Google Shape;1114;p98"/>
          <p:cNvSpPr txBox="1"/>
          <p:nvPr>
            <p:ph idx="1" type="body"/>
          </p:nvPr>
        </p:nvSpPr>
        <p:spPr>
          <a:xfrm>
            <a:off x="831200" y="3073250"/>
            <a:ext cx="18582600" cy="10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-7683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DM Sans"/>
              <a:buChar char="●"/>
            </a:pPr>
            <a:r>
              <a:rPr lang="en-NL" sz="4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Streamlining deployment and monitoring of models  through CI/CD for ML applications and services</a:t>
            </a:r>
            <a:endParaRPr sz="4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683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DM Sans"/>
              <a:buChar char="●"/>
            </a:pPr>
            <a:r>
              <a:rPr lang="en-NL" sz="4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MLOps pipelines definition</a:t>
            </a:r>
            <a:endParaRPr sz="4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683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DM Sans"/>
              <a:buChar char="○"/>
            </a:pPr>
            <a:r>
              <a:rPr lang="en-NL" sz="4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Automation for the whole ML lifecycle</a:t>
            </a:r>
            <a:endParaRPr sz="4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6835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DM Sans"/>
              <a:buChar char="○"/>
            </a:pPr>
            <a:r>
              <a:rPr lang="en-NL" sz="4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Retraining based on given events (e.g. low accuracy)</a:t>
            </a:r>
            <a:endParaRPr sz="4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683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DM Sans"/>
              <a:buChar char="●"/>
            </a:pPr>
            <a:r>
              <a:rPr lang="en-NL" sz="4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Compatibility with other ML deployment frameworks</a:t>
            </a:r>
            <a:endParaRPr sz="4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683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DM Sans"/>
              <a:buChar char="●"/>
            </a:pPr>
            <a:r>
              <a:rPr lang="en-NL" sz="4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Improvements in API model definition (i.e. DEEPaaS)</a:t>
            </a:r>
            <a:endParaRPr sz="4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15" name="Google Shape;1115;p98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5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Main updates since RP1</a:t>
            </a:r>
            <a:endParaRPr>
              <a:solidFill>
                <a:schemeClr val="accent5"/>
              </a:solidFill>
            </a:endParaRPr>
          </a:p>
        </p:txBody>
      </p:sp>
      <p:graphicFrame>
        <p:nvGraphicFramePr>
          <p:cNvPr id="559" name="Google Shape;559;p55"/>
          <p:cNvGraphicFramePr/>
          <p:nvPr/>
        </p:nvGraphicFramePr>
        <p:xfrm>
          <a:off x="952500" y="2057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{7E65E1B5-8B74-4557-A092-6053550398C6}</a:tableStyleId>
              </a:tblPr>
              <a:tblGrid>
                <a:gridCol w="10397750"/>
                <a:gridCol w="2182225"/>
                <a:gridCol w="9899025"/>
              </a:tblGrid>
              <a:tr h="10814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NL" sz="29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Use case identified gap / platform need</a:t>
                      </a:r>
                      <a:endParaRPr b="1" sz="29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 anchor="ctr">
                    <a:solidFill>
                      <a:srgbClr val="005FAA">
                        <a:alpha val="49410"/>
                      </a:srgbClr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NL" sz="29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Updated solution</a:t>
                      </a:r>
                      <a:endParaRPr b="1" sz="29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 anchor="ctr">
                    <a:solidFill>
                      <a:srgbClr val="005FAA">
                        <a:alpha val="49410"/>
                      </a:srgbClr>
                    </a:solidFill>
                  </a:tcPr>
                </a:tc>
              </a:tr>
              <a:tr h="108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B45F06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Lack of ability to monitor GPU/CPU/Storage consumption</a:t>
                      </a:r>
                      <a:endParaRPr sz="2900">
                        <a:solidFill>
                          <a:srgbClr val="B45F06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900"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38761D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Fine-grained resource consumption accounting delivered through the dashboard</a:t>
                      </a:r>
                      <a:endParaRPr sz="2900">
                        <a:solidFill>
                          <a:srgbClr val="38761D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</a:tr>
              <a:tr h="108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B45F06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Manual process for the integration of new sites</a:t>
                      </a:r>
                      <a:endParaRPr sz="2900">
                        <a:solidFill>
                          <a:srgbClr val="B45F06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900"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38761D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Semi-automated inclusion of new sites in the platform</a:t>
                      </a:r>
                      <a:endParaRPr sz="2900">
                        <a:solidFill>
                          <a:srgbClr val="38761D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</a:tr>
              <a:tr h="108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B45F06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Non-rich metadata and lack of searching and filtering options in the dashboard</a:t>
                      </a:r>
                      <a:endParaRPr sz="2900">
                        <a:solidFill>
                          <a:srgbClr val="B45F06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900"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38761D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Updated module metadata and updated dashboard look and feel</a:t>
                      </a:r>
                      <a:endParaRPr sz="2900">
                        <a:solidFill>
                          <a:srgbClr val="38761D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</a:tr>
              <a:tr h="108145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B45F06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Integration with storage systems and data repositories, including automated data retrieval</a:t>
                      </a:r>
                      <a:endParaRPr sz="2900">
                        <a:solidFill>
                          <a:srgbClr val="B45F06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900"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38761D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Data synchronization from Zenodo, DataOne, Figshare, etc</a:t>
                      </a:r>
                      <a:endParaRPr sz="2900">
                        <a:solidFill>
                          <a:srgbClr val="38761D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</a:tr>
              <a:tr h="108145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38761D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Link with internal and external storage (NextCloud) and secret management</a:t>
                      </a:r>
                      <a:endParaRPr sz="2900">
                        <a:solidFill>
                          <a:srgbClr val="38761D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</a:tr>
              <a:tr h="108145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B45F06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Lack of experiment-centric features and use-case focused additional tools</a:t>
                      </a:r>
                      <a:endParaRPr sz="2900">
                        <a:solidFill>
                          <a:srgbClr val="B45F06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900"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38761D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Integration with MLFlow for experiment tracking</a:t>
                      </a:r>
                      <a:endParaRPr sz="2900">
                        <a:solidFill>
                          <a:srgbClr val="38761D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</a:tr>
              <a:tr h="108145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38761D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Additional tools for image classification (e.g. CVAT)</a:t>
                      </a:r>
                      <a:endParaRPr sz="2900">
                        <a:solidFill>
                          <a:srgbClr val="38761D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</a:tr>
              <a:tr h="108145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B45F06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Streamlined deployment of model as service </a:t>
                      </a:r>
                      <a:endParaRPr sz="2900">
                        <a:solidFill>
                          <a:srgbClr val="B45F06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900"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38761D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Implementation of short-lived try-me endpoints</a:t>
                      </a:r>
                      <a:endParaRPr sz="2900">
                        <a:solidFill>
                          <a:srgbClr val="38761D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</a:tr>
              <a:tr h="108145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900">
                          <a:solidFill>
                            <a:srgbClr val="38761D"/>
                          </a:solidFill>
                          <a:latin typeface="DM Sans Light"/>
                          <a:ea typeface="DM Sans Light"/>
                          <a:cs typeface="DM Sans Light"/>
                          <a:sym typeface="DM Sans Light"/>
                        </a:rPr>
                        <a:t>Serverless (OSCAR), dedicated (Nomad), BYOR (IM)</a:t>
                      </a:r>
                      <a:endParaRPr sz="2900">
                        <a:solidFill>
                          <a:srgbClr val="38761D"/>
                        </a:solidFill>
                        <a:latin typeface="DM Sans Light"/>
                        <a:ea typeface="DM Sans Light"/>
                        <a:cs typeface="DM Sans Light"/>
                        <a:sym typeface="DM Sans Light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560" name="Google Shape;5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7550" y="4344362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4700" y="1136227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4700" y="912725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45825" y="434435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7538" y="3242374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45813" y="324237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4700" y="7004388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4700" y="5370125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5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6"/>
          <p:cNvSpPr txBox="1"/>
          <p:nvPr>
            <p:ph idx="1" type="body"/>
          </p:nvPr>
        </p:nvSpPr>
        <p:spPr>
          <a:xfrm>
            <a:off x="1198153" y="5867398"/>
            <a:ext cx="13402800" cy="369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Platform &amp; integration status</a:t>
            </a:r>
            <a:endParaRPr/>
          </a:p>
        </p:txBody>
      </p:sp>
      <p:sp>
        <p:nvSpPr>
          <p:cNvPr id="574" name="Google Shape;574;p56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7"/>
          <p:cNvSpPr txBox="1"/>
          <p:nvPr>
            <p:ph idx="1" type="body"/>
          </p:nvPr>
        </p:nvSpPr>
        <p:spPr>
          <a:xfrm>
            <a:off x="471053" y="3117851"/>
            <a:ext cx="23344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All sites now supporting iMagine VO (Operators group) to deploy platform services</a:t>
            </a:r>
            <a:endParaRPr/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Usage reported through EGI accounting system (</a:t>
            </a:r>
            <a:r>
              <a:rPr lang="en-NL" u="sng">
                <a:solidFill>
                  <a:schemeClr val="hlink"/>
                </a:solidFill>
                <a:hlinkClick r:id="rId3"/>
              </a:rPr>
              <a:t>link</a:t>
            </a:r>
            <a:r>
              <a:rPr lang="en-NL"/>
              <a:t>)</a:t>
            </a:r>
            <a:endParaRPr/>
          </a:p>
        </p:txBody>
      </p:sp>
      <p:sp>
        <p:nvSpPr>
          <p:cNvPr id="580" name="Google Shape;580;p57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Integration </a:t>
            </a:r>
            <a:r>
              <a:rPr lang="en-NL"/>
              <a:t>status</a:t>
            </a:r>
            <a:endParaRPr/>
          </a:p>
        </p:txBody>
      </p:sp>
      <p:sp>
        <p:nvSpPr>
          <p:cNvPr id="581" name="Google Shape;581;p57"/>
          <p:cNvSpPr txBox="1"/>
          <p:nvPr>
            <p:ph idx="2" type="subTitle"/>
          </p:nvPr>
        </p:nvSpPr>
        <p:spPr>
          <a:xfrm>
            <a:off x="6877523" y="1675625"/>
            <a:ext cx="145680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NL"/>
              <a:t>Federated Compute Infrastructure (T4.3)</a:t>
            </a:r>
            <a:endParaRPr/>
          </a:p>
        </p:txBody>
      </p:sp>
      <p:pic>
        <p:nvPicPr>
          <p:cNvPr id="582" name="Google Shape;582;p57"/>
          <p:cNvPicPr preferRelativeResize="0"/>
          <p:nvPr/>
        </p:nvPicPr>
        <p:blipFill rotWithShape="1">
          <a:blip r:embed="rId4">
            <a:alphaModFix/>
          </a:blip>
          <a:srcRect b="7132" l="0" r="0" t="0"/>
          <a:stretch/>
        </p:blipFill>
        <p:spPr>
          <a:xfrm>
            <a:off x="882325" y="5777350"/>
            <a:ext cx="20862526" cy="6826175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3" name="Google Shape;583;p57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84" name="Google Shape;584;p57"/>
          <p:cNvSpPr txBox="1"/>
          <p:nvPr/>
        </p:nvSpPr>
        <p:spPr>
          <a:xfrm>
            <a:off x="21821050" y="7982900"/>
            <a:ext cx="31695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  <a:t>CSIC-IFCA</a:t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  <a:t>INCD Cloud</a:t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  <a:t>TÜBITAK-ULAKBI</a:t>
            </a:r>
            <a: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  <a:t>M</a:t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NL" sz="2200">
                <a:latin typeface="DM Sans Light"/>
                <a:ea typeface="DM Sans Light"/>
                <a:cs typeface="DM Sans Light"/>
                <a:sym typeface="DM Sans Light"/>
              </a:rPr>
              <a:t>WaltonCloud</a:t>
            </a:r>
            <a:endParaRPr sz="2200">
              <a:latin typeface="DM Sans Light"/>
              <a:ea typeface="DM Sans Light"/>
              <a:cs typeface="DM Sans Light"/>
              <a:sym typeface="DM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8"/>
          <p:cNvSpPr txBox="1"/>
          <p:nvPr>
            <p:ph idx="1" type="body"/>
          </p:nvPr>
        </p:nvSpPr>
        <p:spPr>
          <a:xfrm>
            <a:off x="471050" y="3651250"/>
            <a:ext cx="12868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Rolling updates of AI4OS software, providing latest features and preview access for early developments</a:t>
            </a:r>
            <a:endParaRPr/>
          </a:p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Production system, actively used by iMagine communities</a:t>
            </a:r>
            <a:br>
              <a:rPr lang="en-NL"/>
            </a:br>
            <a:r>
              <a:rPr lang="en-NL" sz="5000" u="sng">
                <a:solidFill>
                  <a:schemeClr val="hlink"/>
                </a:solidFill>
                <a:hlinkClick r:id="rId3"/>
              </a:rPr>
              <a:t>https://dashboard.cloud.imagine-ai.eu/</a:t>
            </a:r>
            <a:r>
              <a:rPr lang="en-NL" sz="5000"/>
              <a:t> </a:t>
            </a:r>
            <a:endParaRPr sz="5000"/>
          </a:p>
          <a:p>
            <a:pPr indent="-533400" lvl="1" marL="914400" rtl="0" algn="l"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CSIC, INCD, TUBITAK (GPU), Walton (CPU)</a:t>
            </a:r>
            <a:endParaRPr/>
          </a:p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Development testbed</a:t>
            </a:r>
            <a:br>
              <a:rPr lang="en-NL" sz="5000"/>
            </a:br>
            <a:r>
              <a:rPr lang="en-NL" sz="5000" u="sng">
                <a:solidFill>
                  <a:schemeClr val="hlink"/>
                </a:solidFill>
                <a:hlinkClick r:id="rId4"/>
              </a:rPr>
              <a:t>https://dashboard.dev.imagine-ai.eu/</a:t>
            </a:r>
            <a:r>
              <a:rPr lang="en-NL"/>
              <a:t> </a:t>
            </a:r>
            <a:endParaRPr/>
          </a:p>
          <a:p>
            <a:pPr indent="-533400" lvl="1" marL="914400" rtl="0" algn="l">
              <a:spcBef>
                <a:spcPts val="100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CSIC, INCD</a:t>
            </a:r>
            <a:endParaRPr/>
          </a:p>
        </p:txBody>
      </p:sp>
      <p:sp>
        <p:nvSpPr>
          <p:cNvPr id="590" name="Google Shape;590;p58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Integration </a:t>
            </a:r>
            <a:r>
              <a:rPr lang="en-NL"/>
              <a:t>status</a:t>
            </a:r>
            <a:endParaRPr/>
          </a:p>
        </p:txBody>
      </p:sp>
      <p:sp>
        <p:nvSpPr>
          <p:cNvPr id="591" name="Google Shape;591;p58"/>
          <p:cNvSpPr txBox="1"/>
          <p:nvPr>
            <p:ph idx="2" type="subTitle"/>
          </p:nvPr>
        </p:nvSpPr>
        <p:spPr>
          <a:xfrm>
            <a:off x="6877524" y="1675625"/>
            <a:ext cx="136863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NL"/>
              <a:t>Imagine AI </a:t>
            </a:r>
            <a:r>
              <a:rPr b="1" lang="en-NL"/>
              <a:t>development</a:t>
            </a:r>
            <a:r>
              <a:rPr lang="en-NL"/>
              <a:t> platform (T4.1)</a:t>
            </a:r>
            <a:endParaRPr/>
          </a:p>
        </p:txBody>
      </p:sp>
      <p:pic>
        <p:nvPicPr>
          <p:cNvPr id="592" name="Google Shape;59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16050" y="2788275"/>
            <a:ext cx="10739362" cy="5336050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3" name="Google Shape;59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16050" y="8200526"/>
            <a:ext cx="10739348" cy="5336043"/>
          </a:xfrm>
          <a:prstGeom prst="rect">
            <a:avLst/>
          </a:prstGeom>
          <a:noFill/>
          <a:ln cap="flat" cmpd="sng" w="9525">
            <a:solidFill>
              <a:srgbClr val="00879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4" name="Google Shape;594;p58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595" name="Google Shape;595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556975" y="7058200"/>
            <a:ext cx="2179850" cy="21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9"/>
          <p:cNvSpPr txBox="1"/>
          <p:nvPr>
            <p:ph idx="1" type="body"/>
          </p:nvPr>
        </p:nvSpPr>
        <p:spPr>
          <a:xfrm>
            <a:off x="471053" y="3117851"/>
            <a:ext cx="23344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Currently exploiting CPU resources for inference</a:t>
            </a:r>
            <a:endParaRPr/>
          </a:p>
          <a:p>
            <a:pPr indent="-565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Different application and service delivery scenarios</a:t>
            </a:r>
            <a:endParaRPr/>
          </a:p>
          <a:p>
            <a:pPr indent="-533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Dashboard delivery (self-contained in platform)</a:t>
            </a:r>
            <a:endParaRPr/>
          </a:p>
          <a:p>
            <a:pPr indent="-533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Standalone </a:t>
            </a:r>
            <a:r>
              <a:rPr i="1" lang="en-NL"/>
              <a:t>bring your own resources</a:t>
            </a:r>
            <a:r>
              <a:rPr lang="en-NL"/>
              <a:t> (e.g a VM through EGI IM)</a:t>
            </a:r>
            <a:endParaRPr/>
          </a:p>
          <a:p>
            <a:pPr indent="-533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</a:pPr>
            <a:r>
              <a:rPr lang="en-NL"/>
              <a:t>Serverless OSCAR clusters (serverless inference)</a:t>
            </a:r>
            <a:endParaRPr/>
          </a:p>
          <a:p>
            <a:pPr indent="-5016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Catch-all instance (managed by WP4) with automated model update</a:t>
            </a:r>
            <a:endParaRPr/>
          </a:p>
          <a:p>
            <a:pPr indent="-5016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Char char="■"/>
            </a:pPr>
            <a:r>
              <a:rPr lang="en-NL"/>
              <a:t>Dedicated instances per use cases (managed by users)</a:t>
            </a:r>
            <a:endParaRPr/>
          </a:p>
          <a:p>
            <a:pPr indent="-565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300"/>
              <a:buChar char="●"/>
            </a:pPr>
            <a:r>
              <a:rPr lang="en-NL"/>
              <a:t>Deployment of models via platform dashboard / API and automated through CI/CD pipelines</a:t>
            </a:r>
            <a:endParaRPr/>
          </a:p>
          <a:p>
            <a:pPr indent="0" lvl="0" marL="45720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9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Integration status</a:t>
            </a:r>
            <a:endParaRPr/>
          </a:p>
        </p:txBody>
      </p:sp>
      <p:sp>
        <p:nvSpPr>
          <p:cNvPr id="602" name="Google Shape;602;p59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NL"/>
              <a:t>Imagine AI </a:t>
            </a:r>
            <a:r>
              <a:rPr b="1" lang="en-NL"/>
              <a:t>service</a:t>
            </a:r>
            <a:r>
              <a:rPr lang="en-NL"/>
              <a:t> platform (T4.2)</a:t>
            </a:r>
            <a:endParaRPr/>
          </a:p>
        </p:txBody>
      </p:sp>
      <p:pic>
        <p:nvPicPr>
          <p:cNvPr id="603" name="Google Shape;60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00" y="10521550"/>
            <a:ext cx="19507200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9"/>
          <p:cNvSpPr/>
          <p:nvPr/>
        </p:nvSpPr>
        <p:spPr>
          <a:xfrm>
            <a:off x="19147700" y="10262900"/>
            <a:ext cx="1302600" cy="29178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59"/>
          <p:cNvSpPr txBox="1"/>
          <p:nvPr>
            <p:ph idx="12" type="sldNum"/>
          </p:nvPr>
        </p:nvSpPr>
        <p:spPr>
          <a:xfrm>
            <a:off x="22818100" y="13142250"/>
            <a:ext cx="14631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GI Templa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5FAA"/>
      </a:accent1>
      <a:accent2>
        <a:srgbClr val="16E7CF"/>
      </a:accent2>
      <a:accent3>
        <a:srgbClr val="61D836"/>
      </a:accent3>
      <a:accent4>
        <a:srgbClr val="EF8200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