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1"/>
  </p:notes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64" r:id="rId10"/>
  </p:sldIdLst>
  <p:sldSz cx="24384000" cy="13716000"/>
  <p:notesSz cx="6858000" cy="9144000"/>
  <p:embeddedFontLs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gely Sipos" initials="" lastIdx="2" clrIdx="0"/>
  <p:cmAuthor id="1" name="Dick Schaa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482033-A3BD-4860-9619-8E4824C875AF}">
  <a:tblStyle styleId="{2F482033-A3BD-4860-9619-8E4824C875AF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9" y="20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2d08e37f1c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2d08e37f1c_0_4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e4f0624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9e4f06244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818C0A02-8958-6863-AD40-6ABFCC16E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e4f06244d_0_0:notes">
            <a:extLst>
              <a:ext uri="{FF2B5EF4-FFF2-40B4-BE49-F238E27FC236}">
                <a16:creationId xmlns:a16="http://schemas.microsoft.com/office/drawing/2014/main" id="{73B7CD85-36BE-65D6-43D4-0903B869AA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9e4f06244d_0_0:notes">
            <a:extLst>
              <a:ext uri="{FF2B5EF4-FFF2-40B4-BE49-F238E27FC236}">
                <a16:creationId xmlns:a16="http://schemas.microsoft.com/office/drawing/2014/main" id="{ED142808-928C-BD16-DE2A-B0ABAE8233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69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EA0A40BC-37DC-2B24-709D-5DA8F566A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e4f06244d_0_0:notes">
            <a:extLst>
              <a:ext uri="{FF2B5EF4-FFF2-40B4-BE49-F238E27FC236}">
                <a16:creationId xmlns:a16="http://schemas.microsoft.com/office/drawing/2014/main" id="{EEB0AC69-8E03-D289-67CB-3F0CD0AC45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9e4f06244d_0_0:notes">
            <a:extLst>
              <a:ext uri="{FF2B5EF4-FFF2-40B4-BE49-F238E27FC236}">
                <a16:creationId xmlns:a16="http://schemas.microsoft.com/office/drawing/2014/main" id="{90CF5591-F310-786C-1D98-8395C23290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71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39D99DDA-8D5F-C562-50C5-FD311FF76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e4f06244d_0_0:notes">
            <a:extLst>
              <a:ext uri="{FF2B5EF4-FFF2-40B4-BE49-F238E27FC236}">
                <a16:creationId xmlns:a16="http://schemas.microsoft.com/office/drawing/2014/main" id="{99899DD8-C452-57C7-60BF-EE2572FFF0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9e4f06244d_0_0:notes">
            <a:extLst>
              <a:ext uri="{FF2B5EF4-FFF2-40B4-BE49-F238E27FC236}">
                <a16:creationId xmlns:a16="http://schemas.microsoft.com/office/drawing/2014/main" id="{A675640F-3906-F69E-B976-A5FF6422B7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64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3B61ED2C-864F-9CA1-903E-1184F3BD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e4f06244d_0_0:notes">
            <a:extLst>
              <a:ext uri="{FF2B5EF4-FFF2-40B4-BE49-F238E27FC236}">
                <a16:creationId xmlns:a16="http://schemas.microsoft.com/office/drawing/2014/main" id="{DF3D3DA4-E4B9-5754-3716-A15F16F75A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9e4f06244d_0_0:notes">
            <a:extLst>
              <a:ext uri="{FF2B5EF4-FFF2-40B4-BE49-F238E27FC236}">
                <a16:creationId xmlns:a16="http://schemas.microsoft.com/office/drawing/2014/main" id="{AD67505F-3C65-2A9C-2E57-A6A7049BD8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314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A6B9E6BF-5768-A4BD-0724-5EBF04A2E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e4f06244d_0_0:notes">
            <a:extLst>
              <a:ext uri="{FF2B5EF4-FFF2-40B4-BE49-F238E27FC236}">
                <a16:creationId xmlns:a16="http://schemas.microsoft.com/office/drawing/2014/main" id="{07A392FE-3372-3283-DD6D-0A626DF2A4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9e4f06244d_0_0:notes">
            <a:extLst>
              <a:ext uri="{FF2B5EF4-FFF2-40B4-BE49-F238E27FC236}">
                <a16:creationId xmlns:a16="http://schemas.microsoft.com/office/drawing/2014/main" id="{C75A4807-D039-6839-8C07-3423D69ED2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95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A50ADDA2-E09D-E3CA-BC15-4AC3D1D04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e4f06244d_0_0:notes">
            <a:extLst>
              <a:ext uri="{FF2B5EF4-FFF2-40B4-BE49-F238E27FC236}">
                <a16:creationId xmlns:a16="http://schemas.microsoft.com/office/drawing/2014/main" id="{3528D681-BEEF-B000-B16A-7C76702C82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9e4f06244d_0_0:notes">
            <a:extLst>
              <a:ext uri="{FF2B5EF4-FFF2-40B4-BE49-F238E27FC236}">
                <a16:creationId xmlns:a16="http://schemas.microsoft.com/office/drawing/2014/main" id="{6A7E3712-0314-41ED-EDB3-50F9A4F13D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68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1024536" TargetMode="External"/><Relationship Id="rId2" Type="http://schemas.openxmlformats.org/officeDocument/2006/relationships/hyperlink" Target="https://twitter.com/EGI_eInfra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c/EGIFederation" TargetMode="Externa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hyperlink" Target="https://www.linkedin.com/company/1024536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hyperlink" Target="https://twitter.com/eu_imagine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u_imagine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- 3 Points with Images">
  <p:cSld name="Image - 3 Points with Image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363387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9095877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16786860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4"/>
          </p:nvPr>
        </p:nvSpPr>
        <p:spPr>
          <a:xfrm>
            <a:off x="1363387" y="2657163"/>
            <a:ext cx="6354900" cy="4051800"/>
          </a:xfrm>
          <a:prstGeom prst="roundRect">
            <a:avLst>
              <a:gd name="adj" fmla="val 6685"/>
            </a:avLst>
          </a:prstGeom>
          <a:noFill/>
          <a:ln>
            <a:noFill/>
          </a:ln>
        </p:spPr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5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23" name="Google Shape;23;p3"/>
          <p:cNvSpPr>
            <a:spLocks noGrp="1"/>
          </p:cNvSpPr>
          <p:nvPr>
            <p:ph type="pic" idx="6"/>
          </p:nvPr>
        </p:nvSpPr>
        <p:spPr>
          <a:xfrm>
            <a:off x="9095877" y="2657163"/>
            <a:ext cx="6354900" cy="4051800"/>
          </a:xfrm>
          <a:prstGeom prst="roundRect">
            <a:avLst>
              <a:gd name="adj" fmla="val 6685"/>
            </a:avLst>
          </a:prstGeom>
          <a:noFill/>
          <a:ln>
            <a:noFill/>
          </a:ln>
        </p:spPr>
      </p:sp>
      <p:sp>
        <p:nvSpPr>
          <p:cNvPr id="24" name="Google Shape;24;p3"/>
          <p:cNvSpPr>
            <a:spLocks noGrp="1"/>
          </p:cNvSpPr>
          <p:nvPr>
            <p:ph type="pic" idx="7"/>
          </p:nvPr>
        </p:nvSpPr>
        <p:spPr>
          <a:xfrm>
            <a:off x="16831806" y="2657163"/>
            <a:ext cx="6354900" cy="4051800"/>
          </a:xfrm>
          <a:prstGeom prst="roundRect">
            <a:avLst>
              <a:gd name="adj" fmla="val 6685"/>
            </a:avLst>
          </a:prstGeom>
          <a:noFill/>
          <a:ln>
            <a:noFill/>
          </a:ln>
        </p:spPr>
      </p:sp>
      <p:sp>
        <p:nvSpPr>
          <p:cNvPr id="25" name="Google Shape;25;p3"/>
          <p:cNvSpPr txBox="1">
            <a:spLocks noGrp="1"/>
          </p:cNvSpPr>
          <p:nvPr>
            <p:ph type="body" idx="8"/>
          </p:nvPr>
        </p:nvSpPr>
        <p:spPr>
          <a:xfrm>
            <a:off x="1365849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9"/>
          </p:nvPr>
        </p:nvSpPr>
        <p:spPr>
          <a:xfrm>
            <a:off x="9095877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3"/>
          </p:nvPr>
        </p:nvSpPr>
        <p:spPr>
          <a:xfrm>
            <a:off x="16786860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4 Numbers">
  <p:cSld name="Content - 4 Number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154" name="Google Shape;154;p13"/>
          <p:cNvSpPr txBox="1">
            <a:spLocks noGrp="1"/>
          </p:cNvSpPr>
          <p:nvPr>
            <p:ph type="body" idx="2"/>
          </p:nvPr>
        </p:nvSpPr>
        <p:spPr>
          <a:xfrm>
            <a:off x="497496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3"/>
          </p:nvPr>
        </p:nvSpPr>
        <p:spPr>
          <a:xfrm>
            <a:off x="497496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body" idx="4"/>
          </p:nvPr>
        </p:nvSpPr>
        <p:spPr>
          <a:xfrm>
            <a:off x="6561331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body" idx="5"/>
          </p:nvPr>
        </p:nvSpPr>
        <p:spPr>
          <a:xfrm>
            <a:off x="6561331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body" idx="6"/>
          </p:nvPr>
        </p:nvSpPr>
        <p:spPr>
          <a:xfrm>
            <a:off x="12615666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body" idx="7"/>
          </p:nvPr>
        </p:nvSpPr>
        <p:spPr>
          <a:xfrm>
            <a:off x="18679501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body" idx="8"/>
          </p:nvPr>
        </p:nvSpPr>
        <p:spPr>
          <a:xfrm>
            <a:off x="18679501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body" idx="9"/>
          </p:nvPr>
        </p:nvSpPr>
        <p:spPr>
          <a:xfrm>
            <a:off x="12615666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6 Numbers">
  <p:cSld name="Content - 6 Number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1990793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body" idx="3"/>
          </p:nvPr>
        </p:nvSpPr>
        <p:spPr>
          <a:xfrm>
            <a:off x="1990793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4"/>
          </p:nvPr>
        </p:nvSpPr>
        <p:spPr>
          <a:xfrm>
            <a:off x="9588499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body" idx="5"/>
          </p:nvPr>
        </p:nvSpPr>
        <p:spPr>
          <a:xfrm>
            <a:off x="9588497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6"/>
          </p:nvPr>
        </p:nvSpPr>
        <p:spPr>
          <a:xfrm>
            <a:off x="17186205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body" idx="7"/>
          </p:nvPr>
        </p:nvSpPr>
        <p:spPr>
          <a:xfrm>
            <a:off x="17186205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body" idx="8"/>
          </p:nvPr>
        </p:nvSpPr>
        <p:spPr>
          <a:xfrm>
            <a:off x="1990793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body" idx="9"/>
          </p:nvPr>
        </p:nvSpPr>
        <p:spPr>
          <a:xfrm>
            <a:off x="1990793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3"/>
          </p:nvPr>
        </p:nvSpPr>
        <p:spPr>
          <a:xfrm>
            <a:off x="9588499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14"/>
          </p:nvPr>
        </p:nvSpPr>
        <p:spPr>
          <a:xfrm>
            <a:off x="9588497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body" idx="15"/>
          </p:nvPr>
        </p:nvSpPr>
        <p:spPr>
          <a:xfrm>
            <a:off x="17186203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body" idx="16"/>
          </p:nvPr>
        </p:nvSpPr>
        <p:spPr>
          <a:xfrm>
            <a:off x="17186203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- 2 Content Left">
  <p:cSld name="Image - 2 Content Lef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ldNum" idx="12"/>
          </p:nvPr>
        </p:nvSpPr>
        <p:spPr>
          <a:xfrm>
            <a:off x="23327399" y="13045350"/>
            <a:ext cx="50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182" name="Google Shape;182;p15"/>
          <p:cNvSpPr txBox="1">
            <a:spLocks noGrp="1"/>
          </p:cNvSpPr>
          <p:nvPr>
            <p:ph type="body" idx="2"/>
          </p:nvPr>
        </p:nvSpPr>
        <p:spPr>
          <a:xfrm>
            <a:off x="2086903" y="3637208"/>
            <a:ext cx="75435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body" idx="3"/>
          </p:nvPr>
        </p:nvSpPr>
        <p:spPr>
          <a:xfrm>
            <a:off x="2086903" y="5246215"/>
            <a:ext cx="75435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4"/>
          </p:nvPr>
        </p:nvSpPr>
        <p:spPr>
          <a:xfrm>
            <a:off x="2086903" y="8408578"/>
            <a:ext cx="75435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5"/>
          </p:nvPr>
        </p:nvSpPr>
        <p:spPr>
          <a:xfrm>
            <a:off x="2086903" y="10017586"/>
            <a:ext cx="75435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86" name="Google Shape;186;p15"/>
          <p:cNvCxnSpPr/>
          <p:nvPr/>
        </p:nvCxnSpPr>
        <p:spPr>
          <a:xfrm>
            <a:off x="1925729" y="7256795"/>
            <a:ext cx="7865700" cy="0"/>
          </a:xfrm>
          <a:prstGeom prst="straightConnector1">
            <a:avLst/>
          </a:prstGeom>
          <a:noFill/>
          <a:ln w="88900" cap="rnd" cmpd="sng">
            <a:solidFill>
              <a:srgbClr val="EF8200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87" name="Google Shape;187;p1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5"/>
          <p:cNvSpPr>
            <a:spLocks noGrp="1"/>
          </p:cNvSpPr>
          <p:nvPr>
            <p:ph type="pic" idx="6"/>
          </p:nvPr>
        </p:nvSpPr>
        <p:spPr>
          <a:xfrm>
            <a:off x="15135246" y="-975654"/>
            <a:ext cx="11121000" cy="13333200"/>
          </a:xfrm>
          <a:prstGeom prst="roundRect">
            <a:avLst>
              <a:gd name="adj" fmla="val 575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- 3 Points with Images &amp; Box">
  <p:cSld name="Image - 3 Points with Images &amp; Box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/>
          <p:nvPr/>
        </p:nvSpPr>
        <p:spPr>
          <a:xfrm>
            <a:off x="869684" y="2587215"/>
            <a:ext cx="7335600" cy="10160100"/>
          </a:xfrm>
          <a:prstGeom prst="roundRect">
            <a:avLst>
              <a:gd name="adj" fmla="val 4218"/>
            </a:avLst>
          </a:prstGeom>
          <a:solidFill>
            <a:srgbClr val="FFFFFF"/>
          </a:solidFill>
          <a:ln>
            <a:noFill/>
          </a:ln>
          <a:effectLst>
            <a:outerShdw blurRad="228600" dist="25400" dir="5400000" rotWithShape="0">
              <a:srgbClr val="000000">
                <a:alpha val="588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8607335" y="2587214"/>
            <a:ext cx="7335600" cy="10160100"/>
          </a:xfrm>
          <a:prstGeom prst="roundRect">
            <a:avLst>
              <a:gd name="adj" fmla="val 4218"/>
            </a:avLst>
          </a:prstGeom>
          <a:solidFill>
            <a:srgbClr val="FFFFFF"/>
          </a:solidFill>
          <a:ln>
            <a:noFill/>
          </a:ln>
          <a:effectLst>
            <a:outerShdw blurRad="228600" dist="25400" dir="5400000" rotWithShape="0">
              <a:srgbClr val="000000">
                <a:alpha val="588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16344985" y="2587214"/>
            <a:ext cx="7335600" cy="10160100"/>
          </a:xfrm>
          <a:prstGeom prst="roundRect">
            <a:avLst>
              <a:gd name="adj" fmla="val 4218"/>
            </a:avLst>
          </a:prstGeom>
          <a:solidFill>
            <a:srgbClr val="FFFFFF"/>
          </a:solidFill>
          <a:ln>
            <a:noFill/>
          </a:ln>
          <a:effectLst>
            <a:outerShdw blurRad="228600" dist="25400" dir="5400000" rotWithShape="0">
              <a:srgbClr val="000000">
                <a:alpha val="588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1363387" y="7403909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2"/>
          </p:nvPr>
        </p:nvSpPr>
        <p:spPr>
          <a:xfrm>
            <a:off x="1363387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body" idx="3"/>
          </p:nvPr>
        </p:nvSpPr>
        <p:spPr>
          <a:xfrm>
            <a:off x="9095877" y="7281036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4"/>
          </p:nvPr>
        </p:nvSpPr>
        <p:spPr>
          <a:xfrm>
            <a:off x="9095877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5"/>
          </p:nvPr>
        </p:nvSpPr>
        <p:spPr>
          <a:xfrm>
            <a:off x="16831806" y="7281036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6"/>
          </p:nvPr>
        </p:nvSpPr>
        <p:spPr>
          <a:xfrm>
            <a:off x="16831806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7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ldNum" idx="12"/>
          </p:nvPr>
        </p:nvSpPr>
        <p:spPr>
          <a:xfrm>
            <a:off x="23384924" y="13045350"/>
            <a:ext cx="45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203" name="Google Shape;203;p16"/>
          <p:cNvSpPr>
            <a:spLocks noGrp="1"/>
          </p:cNvSpPr>
          <p:nvPr>
            <p:ph type="pic" idx="8"/>
          </p:nvPr>
        </p:nvSpPr>
        <p:spPr>
          <a:xfrm>
            <a:off x="1363387" y="2961517"/>
            <a:ext cx="6354900" cy="4051800"/>
          </a:xfrm>
          <a:prstGeom prst="roundRect">
            <a:avLst>
              <a:gd name="adj" fmla="val 6685"/>
            </a:avLst>
          </a:prstGeom>
          <a:noFill/>
          <a:ln>
            <a:noFill/>
          </a:ln>
        </p:spPr>
      </p:sp>
      <p:sp>
        <p:nvSpPr>
          <p:cNvPr id="204" name="Google Shape;204;p16"/>
          <p:cNvSpPr>
            <a:spLocks noGrp="1"/>
          </p:cNvSpPr>
          <p:nvPr>
            <p:ph type="pic" idx="9"/>
          </p:nvPr>
        </p:nvSpPr>
        <p:spPr>
          <a:xfrm>
            <a:off x="9095877" y="2961517"/>
            <a:ext cx="6354900" cy="4051800"/>
          </a:xfrm>
          <a:prstGeom prst="roundRect">
            <a:avLst>
              <a:gd name="adj" fmla="val 6685"/>
            </a:avLst>
          </a:prstGeom>
          <a:noFill/>
          <a:ln>
            <a:noFill/>
          </a:ln>
        </p:spPr>
      </p:sp>
      <p:sp>
        <p:nvSpPr>
          <p:cNvPr id="205" name="Google Shape;205;p16"/>
          <p:cNvSpPr>
            <a:spLocks noGrp="1"/>
          </p:cNvSpPr>
          <p:nvPr>
            <p:ph type="pic" idx="13"/>
          </p:nvPr>
        </p:nvSpPr>
        <p:spPr>
          <a:xfrm>
            <a:off x="16831806" y="2961517"/>
            <a:ext cx="6354900" cy="4051800"/>
          </a:xfrm>
          <a:prstGeom prst="roundRect">
            <a:avLst>
              <a:gd name="adj" fmla="val 668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- Big Title">
  <p:cSld name="Image - Big Titl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sldNum" idx="12"/>
          </p:nvPr>
        </p:nvSpPr>
        <p:spPr>
          <a:xfrm>
            <a:off x="23384924" y="13045350"/>
            <a:ext cx="45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210" name="Google Shape;210;p17"/>
          <p:cNvSpPr>
            <a:spLocks noGrp="1"/>
          </p:cNvSpPr>
          <p:nvPr>
            <p:ph type="pic" idx="2"/>
          </p:nvPr>
        </p:nvSpPr>
        <p:spPr>
          <a:xfrm>
            <a:off x="15135246" y="-975655"/>
            <a:ext cx="11121000" cy="13333200"/>
          </a:xfrm>
          <a:prstGeom prst="roundRect">
            <a:avLst>
              <a:gd name="adj" fmla="val 5598"/>
            </a:avLst>
          </a:prstGeom>
          <a:noFill/>
          <a:ln>
            <a:noFill/>
          </a:ln>
        </p:spPr>
      </p:sp>
      <p:sp>
        <p:nvSpPr>
          <p:cNvPr id="211" name="Google Shape;211;p17"/>
          <p:cNvSpPr txBox="1">
            <a:spLocks noGrp="1"/>
          </p:cNvSpPr>
          <p:nvPr>
            <p:ph type="body" idx="3"/>
          </p:nvPr>
        </p:nvSpPr>
        <p:spPr>
          <a:xfrm>
            <a:off x="1406240" y="7682375"/>
            <a:ext cx="10160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DM Sans"/>
              <a:buNone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body" idx="4"/>
          </p:nvPr>
        </p:nvSpPr>
        <p:spPr>
          <a:xfrm>
            <a:off x="1406240" y="5073134"/>
            <a:ext cx="10160100" cy="1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sz="85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85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85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85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85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85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85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85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85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- 2 Points and Images">
  <p:cSld name="Image - 2 Points and Image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ldNum" idx="12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217" name="Google Shape;217;p18"/>
          <p:cNvSpPr>
            <a:spLocks noGrp="1"/>
          </p:cNvSpPr>
          <p:nvPr>
            <p:ph type="pic" idx="2"/>
          </p:nvPr>
        </p:nvSpPr>
        <p:spPr>
          <a:xfrm>
            <a:off x="1143097" y="2787537"/>
            <a:ext cx="5605800" cy="3791100"/>
          </a:xfrm>
          <a:prstGeom prst="roundRect">
            <a:avLst>
              <a:gd name="adj" fmla="val 8781"/>
            </a:avLst>
          </a:prstGeom>
          <a:noFill/>
          <a:ln>
            <a:noFill/>
          </a:ln>
        </p:spPr>
      </p:sp>
      <p:sp>
        <p:nvSpPr>
          <p:cNvPr id="218" name="Google Shape;218;p18"/>
          <p:cNvSpPr>
            <a:spLocks noGrp="1"/>
          </p:cNvSpPr>
          <p:nvPr>
            <p:ph type="pic" idx="3"/>
          </p:nvPr>
        </p:nvSpPr>
        <p:spPr>
          <a:xfrm>
            <a:off x="1143097" y="7781568"/>
            <a:ext cx="5605800" cy="3791100"/>
          </a:xfrm>
          <a:prstGeom prst="roundRect">
            <a:avLst>
              <a:gd name="adj" fmla="val 8781"/>
            </a:avLst>
          </a:prstGeom>
          <a:noFill/>
          <a:ln>
            <a:noFill/>
          </a:ln>
        </p:spPr>
      </p:sp>
      <p:sp>
        <p:nvSpPr>
          <p:cNvPr id="219" name="Google Shape;219;p18"/>
          <p:cNvSpPr txBox="1">
            <a:spLocks noGrp="1"/>
          </p:cNvSpPr>
          <p:nvPr>
            <p:ph type="body" idx="4"/>
          </p:nvPr>
        </p:nvSpPr>
        <p:spPr>
          <a:xfrm>
            <a:off x="7896090" y="3213205"/>
            <a:ext cx="11366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5"/>
          </p:nvPr>
        </p:nvSpPr>
        <p:spPr>
          <a:xfrm>
            <a:off x="7896090" y="4938653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6"/>
          </p:nvPr>
        </p:nvSpPr>
        <p:spPr>
          <a:xfrm>
            <a:off x="7896090" y="8259990"/>
            <a:ext cx="11366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body" idx="7"/>
          </p:nvPr>
        </p:nvSpPr>
        <p:spPr>
          <a:xfrm>
            <a:off x="7896090" y="9985438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- 2 Points and Images (Right)">
  <p:cSld name="Image - 2 Points and Images (Right)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227" name="Google Shape;227;p19"/>
          <p:cNvSpPr>
            <a:spLocks noGrp="1"/>
          </p:cNvSpPr>
          <p:nvPr>
            <p:ph type="pic" idx="2"/>
          </p:nvPr>
        </p:nvSpPr>
        <p:spPr>
          <a:xfrm>
            <a:off x="17373697" y="2787537"/>
            <a:ext cx="5605800" cy="3791100"/>
          </a:xfrm>
          <a:prstGeom prst="roundRect">
            <a:avLst>
              <a:gd name="adj" fmla="val 8781"/>
            </a:avLst>
          </a:prstGeom>
          <a:noFill/>
          <a:ln>
            <a:noFill/>
          </a:ln>
        </p:spPr>
      </p:sp>
      <p:sp>
        <p:nvSpPr>
          <p:cNvPr id="228" name="Google Shape;228;p19"/>
          <p:cNvSpPr>
            <a:spLocks noGrp="1"/>
          </p:cNvSpPr>
          <p:nvPr>
            <p:ph type="pic" idx="3"/>
          </p:nvPr>
        </p:nvSpPr>
        <p:spPr>
          <a:xfrm>
            <a:off x="17373697" y="7781568"/>
            <a:ext cx="5605800" cy="3791100"/>
          </a:xfrm>
          <a:prstGeom prst="roundRect">
            <a:avLst>
              <a:gd name="adj" fmla="val 8781"/>
            </a:avLst>
          </a:prstGeom>
          <a:noFill/>
          <a:ln>
            <a:noFill/>
          </a:ln>
        </p:spPr>
      </p:sp>
      <p:sp>
        <p:nvSpPr>
          <p:cNvPr id="229" name="Google Shape;229;p19"/>
          <p:cNvSpPr txBox="1">
            <a:spLocks noGrp="1"/>
          </p:cNvSpPr>
          <p:nvPr>
            <p:ph type="body" idx="4"/>
          </p:nvPr>
        </p:nvSpPr>
        <p:spPr>
          <a:xfrm>
            <a:off x="1143096" y="3213205"/>
            <a:ext cx="14507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body" idx="5"/>
          </p:nvPr>
        </p:nvSpPr>
        <p:spPr>
          <a:xfrm>
            <a:off x="1143097" y="4938653"/>
            <a:ext cx="145071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body" idx="6"/>
          </p:nvPr>
        </p:nvSpPr>
        <p:spPr>
          <a:xfrm>
            <a:off x="1143096" y="8259990"/>
            <a:ext cx="14507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7"/>
          </p:nvPr>
        </p:nvSpPr>
        <p:spPr>
          <a:xfrm>
            <a:off x="1143097" y="9985438"/>
            <a:ext cx="145071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Horizontal MultiBullet">
  <p:cSld name="Content - 3 Horizontal MultiBulle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ldNum" idx="12"/>
          </p:nvPr>
        </p:nvSpPr>
        <p:spPr>
          <a:xfrm>
            <a:off x="23337024" y="13045350"/>
            <a:ext cx="49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237" name="Google Shape;237;p20"/>
          <p:cNvSpPr txBox="1">
            <a:spLocks noGrp="1"/>
          </p:cNvSpPr>
          <p:nvPr>
            <p:ph type="body" idx="2"/>
          </p:nvPr>
        </p:nvSpPr>
        <p:spPr>
          <a:xfrm>
            <a:off x="1831774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3"/>
          </p:nvPr>
        </p:nvSpPr>
        <p:spPr>
          <a:xfrm>
            <a:off x="1831773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body" idx="4"/>
          </p:nvPr>
        </p:nvSpPr>
        <p:spPr>
          <a:xfrm>
            <a:off x="9055918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body" idx="5"/>
          </p:nvPr>
        </p:nvSpPr>
        <p:spPr>
          <a:xfrm>
            <a:off x="9055918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6"/>
          </p:nvPr>
        </p:nvSpPr>
        <p:spPr>
          <a:xfrm>
            <a:off x="16786860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body" idx="7"/>
          </p:nvPr>
        </p:nvSpPr>
        <p:spPr>
          <a:xfrm>
            <a:off x="16811059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3" name="Google Shape;243;p20"/>
          <p:cNvSpPr txBox="1"/>
          <p:nvPr/>
        </p:nvSpPr>
        <p:spPr>
          <a:xfrm>
            <a:off x="1015862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244" name="Google Shape;244;p20"/>
          <p:cNvSpPr txBox="1"/>
          <p:nvPr/>
        </p:nvSpPr>
        <p:spPr>
          <a:xfrm>
            <a:off x="8079200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45" name="Google Shape;245;p20"/>
          <p:cNvSpPr txBox="1"/>
          <p:nvPr/>
        </p:nvSpPr>
        <p:spPr>
          <a:xfrm>
            <a:off x="15767772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body" idx="8"/>
          </p:nvPr>
        </p:nvSpPr>
        <p:spPr>
          <a:xfrm>
            <a:off x="9055918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247" name="Google Shape;247;p20"/>
          <p:cNvCxnSpPr/>
          <p:nvPr/>
        </p:nvCxnSpPr>
        <p:spPr>
          <a:xfrm>
            <a:off x="1046970" y="7582524"/>
            <a:ext cx="22290000" cy="0"/>
          </a:xfrm>
          <a:prstGeom prst="straightConnector1">
            <a:avLst/>
          </a:prstGeom>
          <a:noFill/>
          <a:ln w="12700" cap="flat" cmpd="sng">
            <a:solidFill>
              <a:srgbClr val="275EA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8" name="Google Shape;248;p20"/>
          <p:cNvSpPr txBox="1">
            <a:spLocks noGrp="1"/>
          </p:cNvSpPr>
          <p:nvPr>
            <p:ph type="body" idx="9"/>
          </p:nvPr>
        </p:nvSpPr>
        <p:spPr>
          <a:xfrm>
            <a:off x="10068007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body" idx="13"/>
          </p:nvPr>
        </p:nvSpPr>
        <p:spPr>
          <a:xfrm>
            <a:off x="1831774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body" idx="14"/>
          </p:nvPr>
        </p:nvSpPr>
        <p:spPr>
          <a:xfrm>
            <a:off x="2843863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1" name="Google Shape;251;p20"/>
          <p:cNvSpPr txBox="1">
            <a:spLocks noGrp="1"/>
          </p:cNvSpPr>
          <p:nvPr>
            <p:ph type="body" idx="15"/>
          </p:nvPr>
        </p:nvSpPr>
        <p:spPr>
          <a:xfrm>
            <a:off x="16811060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2" name="Google Shape;252;p20"/>
          <p:cNvSpPr txBox="1">
            <a:spLocks noGrp="1"/>
          </p:cNvSpPr>
          <p:nvPr>
            <p:ph type="body" idx="16"/>
          </p:nvPr>
        </p:nvSpPr>
        <p:spPr>
          <a:xfrm>
            <a:off x="17823149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- Table Simple">
  <p:cSld name="Image - Table Simpl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ldNum" idx="12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graphicFrame>
        <p:nvGraphicFramePr>
          <p:cNvPr id="257" name="Google Shape;257;p21"/>
          <p:cNvGraphicFramePr/>
          <p:nvPr/>
        </p:nvGraphicFramePr>
        <p:xfrm>
          <a:off x="1206500" y="3235360"/>
          <a:ext cx="3000000" cy="3000000"/>
        </p:xfrm>
        <a:graphic>
          <a:graphicData uri="http://schemas.openxmlformats.org/drawingml/2006/table">
            <a:tbl>
              <a:tblPr firstRow="1" firstCol="1">
                <a:noFill/>
                <a:tableStyleId>{2F482033-A3BD-4860-9619-8E4824C875AF}</a:tableStyleId>
              </a:tblPr>
              <a:tblGrid>
                <a:gridCol w="446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8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lang="en-NL" sz="3200" b="1" u="none" strike="noStrike" cap="non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L="254000" marR="254000" marT="254000" marB="254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0800" cap="flat" cmpd="sng">
                      <a:solidFill>
                        <a:srgbClr val="1E31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lang="en-NL" sz="3200" b="1" u="none" strike="noStrike" cap="non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L="254000" marR="254000" marT="254000" marB="2540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0800" cap="flat" cmpd="sng">
                      <a:solidFill>
                        <a:srgbClr val="1E31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lang="en-NL" sz="3200" b="1" u="none" strike="noStrike" cap="non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L="254000" marR="254000" marT="254000" marB="2540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0800" cap="flat" cmpd="sng">
                      <a:solidFill>
                        <a:srgbClr val="1E31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lang="en-NL" sz="3200" b="1" u="none" strike="noStrike" cap="non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L="254000" marR="254000" marT="254000" marB="2540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0800" cap="flat" cmpd="sng">
                      <a:solidFill>
                        <a:srgbClr val="1E31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lang="en-NL" sz="3200" b="1" u="none" strike="noStrike" cap="non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L="254000" marR="254000" marT="254000" marB="2540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0800" cap="flat" cmpd="sng">
                      <a:solidFill>
                        <a:srgbClr val="1E31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endParaRPr sz="2000" u="none" strike="noStrike" cap="none"/>
                    </a:p>
                  </a:txBody>
                  <a:tcPr marL="254000" marR="254000" marT="254000" marB="254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0800" cap="flat" cmpd="sng">
                      <a:solidFill>
                        <a:srgbClr val="1E31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0800" cap="flat" cmpd="sng">
                      <a:solidFill>
                        <a:srgbClr val="1E31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0800" cap="flat" cmpd="sng">
                      <a:solidFill>
                        <a:srgbClr val="1E31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0800" cap="flat" cmpd="sng">
                      <a:solidFill>
                        <a:srgbClr val="1E31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0800" cap="flat" cmpd="sng">
                      <a:solidFill>
                        <a:srgbClr val="1E31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endParaRPr sz="2000" u="none" strike="noStrike" cap="none"/>
                    </a:p>
                  </a:txBody>
                  <a:tcPr marL="254000" marR="254000" marT="254000" marB="254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endParaRPr sz="2000" u="none" strike="noStrike" cap="none"/>
                    </a:p>
                  </a:txBody>
                  <a:tcPr marL="254000" marR="254000" marT="254000" marB="254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endParaRPr sz="2000" u="none" strike="noStrike" cap="none"/>
                    </a:p>
                  </a:txBody>
                  <a:tcPr marL="254000" marR="254000" marT="254000" marB="254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endParaRPr sz="2000" u="none" strike="noStrike" cap="none"/>
                    </a:p>
                  </a:txBody>
                  <a:tcPr marL="254000" marR="254000" marT="254000" marB="254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endParaRPr sz="2000" u="none" strike="noStrike" cap="none"/>
                    </a:p>
                  </a:txBody>
                  <a:tcPr marL="254000" marR="254000" marT="254000" marB="254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endParaRPr sz="2000" u="none" strike="noStrike" cap="none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- Big Title (Right)">
  <p:cSld name="Image - Big Title (Right)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>
            <a:spLocks noGrp="1"/>
          </p:cNvSpPr>
          <p:nvPr>
            <p:ph type="sldNum" idx="12"/>
          </p:nvPr>
        </p:nvSpPr>
        <p:spPr>
          <a:xfrm>
            <a:off x="23283324" y="13045350"/>
            <a:ext cx="55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260" name="Google Shape;260;p22"/>
          <p:cNvSpPr>
            <a:spLocks noGrp="1"/>
          </p:cNvSpPr>
          <p:nvPr>
            <p:ph type="pic" idx="2"/>
          </p:nvPr>
        </p:nvSpPr>
        <p:spPr>
          <a:xfrm>
            <a:off x="-1512277" y="955533"/>
            <a:ext cx="13404600" cy="11679900"/>
          </a:xfrm>
          <a:prstGeom prst="roundRect">
            <a:avLst>
              <a:gd name="adj" fmla="val 6128"/>
            </a:avLst>
          </a:prstGeom>
          <a:noFill/>
          <a:ln>
            <a:noFill/>
          </a:ln>
        </p:spPr>
      </p:sp>
      <p:sp>
        <p:nvSpPr>
          <p:cNvPr id="261" name="Google Shape;261;p22"/>
          <p:cNvSpPr txBox="1">
            <a:spLocks noGrp="1"/>
          </p:cNvSpPr>
          <p:nvPr>
            <p:ph type="body" idx="1"/>
          </p:nvPr>
        </p:nvSpPr>
        <p:spPr>
          <a:xfrm>
            <a:off x="13035190" y="6354190"/>
            <a:ext cx="1015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sz="85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2" name="Google Shape;262;p22"/>
          <p:cNvSpPr txBox="1">
            <a:spLocks noGrp="1"/>
          </p:cNvSpPr>
          <p:nvPr>
            <p:ph type="body" idx="3"/>
          </p:nvPr>
        </p:nvSpPr>
        <p:spPr>
          <a:xfrm>
            <a:off x="13035190" y="7894938"/>
            <a:ext cx="101601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 and Background">
  <p:cSld name="Content with Title and Background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/>
        </p:nvSpPr>
        <p:spPr>
          <a:xfrm>
            <a:off x="20867075" y="13045342"/>
            <a:ext cx="25167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lang="en-NL" sz="20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3383674" y="13045350"/>
            <a:ext cx="4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Dark">
  <p:cSld name="TITLE_AND_BODY_2">
    <p:bg>
      <p:bgPr>
        <a:solidFill>
          <a:schemeClr val="accen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sz="64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6" name="Google Shape;266;p23"/>
          <p:cNvSpPr txBox="1">
            <a:spLocks noGrp="1"/>
          </p:cNvSpPr>
          <p:nvPr>
            <p:ph type="body" idx="2"/>
          </p:nvPr>
        </p:nvSpPr>
        <p:spPr>
          <a:xfrm>
            <a:off x="1079500" y="5707173"/>
            <a:ext cx="22224900" cy="1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sz="94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body" idx="3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body" idx="4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body" idx="5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body" idx="6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body" idx="7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sz="24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body" idx="8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sz="24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73" name="Google Shape;27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Light">
  <p:cSld name="Title - Light">
    <p:bg>
      <p:bgPr>
        <a:solidFill>
          <a:srgbClr val="FFFFF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24"/>
          <p:cNvSpPr txBox="1">
            <a:spLocks noGrp="1"/>
          </p:cNvSpPr>
          <p:nvPr>
            <p:ph type="body" idx="1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sz="64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7" name="Google Shape;277;p24"/>
          <p:cNvSpPr txBox="1">
            <a:spLocks noGrp="1"/>
          </p:cNvSpPr>
          <p:nvPr>
            <p:ph type="body" idx="2"/>
          </p:nvPr>
        </p:nvSpPr>
        <p:spPr>
          <a:xfrm>
            <a:off x="1079500" y="5824288"/>
            <a:ext cx="22224900" cy="1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sz="9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8" name="Google Shape;278;p24"/>
          <p:cNvSpPr txBox="1">
            <a:spLocks noGrp="1"/>
          </p:cNvSpPr>
          <p:nvPr>
            <p:ph type="body" idx="3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9" name="Google Shape;279;p24"/>
          <p:cNvSpPr txBox="1">
            <a:spLocks noGrp="1"/>
          </p:cNvSpPr>
          <p:nvPr>
            <p:ph type="body" idx="4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body" idx="5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body" idx="6"/>
          </p:nvPr>
        </p:nvSpPr>
        <p:spPr>
          <a:xfrm>
            <a:off x="15133502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body" idx="7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sz="24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body" idx="8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sz="24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84" name="Google Shape;28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Dark Image">
  <p:cSld name="Title - Dark Image">
    <p:bg>
      <p:bgPr>
        <a:solidFill>
          <a:schemeClr val="accen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25"/>
          <p:cNvSpPr txBox="1">
            <a:spLocks noGrp="1"/>
          </p:cNvSpPr>
          <p:nvPr>
            <p:ph type="body" idx="1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sz="64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body" idx="2"/>
          </p:nvPr>
        </p:nvSpPr>
        <p:spPr>
          <a:xfrm>
            <a:off x="1243200" y="5707173"/>
            <a:ext cx="22224900" cy="1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sz="94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body" idx="3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body" idx="4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body" idx="5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body" idx="6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body" idx="7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sz="24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body" idx="8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sz="24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95" name="Google Shape;29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ark">
  <p:cSld name="Divider - Dark">
    <p:bg>
      <p:bgPr>
        <a:solidFill>
          <a:schemeClr val="accen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>
            <a:spLocks noGrp="1"/>
          </p:cNvSpPr>
          <p:nvPr>
            <p:ph type="body" idx="1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8" name="Google Shape;298;p26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26"/>
          <p:cNvSpPr txBox="1">
            <a:spLocks noGrp="1"/>
          </p:cNvSpPr>
          <p:nvPr>
            <p:ph type="body" idx="2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0" name="Google Shape;300;p26"/>
          <p:cNvSpPr txBox="1">
            <a:spLocks noGrp="1"/>
          </p:cNvSpPr>
          <p:nvPr>
            <p:ph type="sldNum" idx="12"/>
          </p:nvPr>
        </p:nvSpPr>
        <p:spPr>
          <a:xfrm>
            <a:off x="23075153" y="13034682"/>
            <a:ext cx="75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pic>
        <p:nvPicPr>
          <p:cNvPr id="301" name="Google Shape;30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Light">
  <p:cSld name="Divider - Light">
    <p:bg>
      <p:bgPr>
        <a:solidFill>
          <a:srgbClr val="FFFF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27"/>
          <p:cNvSpPr txBox="1">
            <a:spLocks noGrp="1"/>
          </p:cNvSpPr>
          <p:nvPr>
            <p:ph type="body" idx="1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5" name="Google Shape;305;p27"/>
          <p:cNvSpPr txBox="1">
            <a:spLocks noGrp="1"/>
          </p:cNvSpPr>
          <p:nvPr>
            <p:ph type="body" idx="2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6" name="Google Shape;306;p27"/>
          <p:cNvSpPr txBox="1">
            <a:spLocks noGrp="1"/>
          </p:cNvSpPr>
          <p:nvPr>
            <p:ph type="sldNum" idx="12"/>
          </p:nvPr>
        </p:nvSpPr>
        <p:spPr>
          <a:xfrm>
            <a:off x="23075153" y="13034682"/>
            <a:ext cx="75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pic>
        <p:nvPicPr>
          <p:cNvPr id="307" name="Google Shape;30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700" y="10251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Image">
  <p:cSld name="Divider - Image">
    <p:bg>
      <p:bgPr>
        <a:solidFill>
          <a:schemeClr val="accen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0" name="Google Shape;310;p28" descr="img 3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29419" y="-800684"/>
            <a:ext cx="7298147" cy="1531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8" descr="Frame 13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8"/>
          <p:cNvSpPr txBox="1">
            <a:spLocks noGrp="1"/>
          </p:cNvSpPr>
          <p:nvPr>
            <p:ph type="body" idx="1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sz="96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body" idx="2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sldNum" idx="12"/>
          </p:nvPr>
        </p:nvSpPr>
        <p:spPr>
          <a:xfrm>
            <a:off x="23147873" y="13045350"/>
            <a:ext cx="68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pic>
        <p:nvPicPr>
          <p:cNvPr id="315" name="Google Shape;31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- Light">
  <p:cSld name="Contact - Light">
    <p:bg>
      <p:bgPr>
        <a:solidFill>
          <a:srgbClr val="FFFFFF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/>
          <p:nvPr/>
        </p:nvSpPr>
        <p:spPr>
          <a:xfrm>
            <a:off x="1119253" y="10552007"/>
            <a:ext cx="6321300" cy="1269900"/>
          </a:xfrm>
          <a:prstGeom prst="roundRect">
            <a:avLst>
              <a:gd name="adj" fmla="val 7600"/>
            </a:avLst>
          </a:prstGeom>
          <a:solidFill>
            <a:srgbClr val="EF8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29"/>
          <p:cNvSpPr txBox="1">
            <a:spLocks noGrp="1"/>
          </p:cNvSpPr>
          <p:nvPr>
            <p:ph type="body" idx="1"/>
          </p:nvPr>
        </p:nvSpPr>
        <p:spPr>
          <a:xfrm>
            <a:off x="1147521" y="10837757"/>
            <a:ext cx="6264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sz="36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body" idx="2"/>
          </p:nvPr>
        </p:nvSpPr>
        <p:spPr>
          <a:xfrm>
            <a:off x="1185056" y="5747995"/>
            <a:ext cx="13433400" cy="3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sz="12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0" name="Google Shape;320;p29"/>
          <p:cNvSpPr txBox="1">
            <a:spLocks noGrp="1"/>
          </p:cNvSpPr>
          <p:nvPr>
            <p:ph type="body" idx="3"/>
          </p:nvPr>
        </p:nvSpPr>
        <p:spPr>
          <a:xfrm>
            <a:off x="1185056" y="9264484"/>
            <a:ext cx="13433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4"/>
          </p:nvPr>
        </p:nvSpPr>
        <p:spPr>
          <a:xfrm>
            <a:off x="1185056" y="4343093"/>
            <a:ext cx="3671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sz="55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2" name="Google Shape;322;p29">
            <a:hlinkClick r:id="rId2"/>
          </p:cNvPr>
          <p:cNvSpPr>
            <a:spLocks noGrp="1"/>
          </p:cNvSpPr>
          <p:nvPr>
            <p:ph type="pic" idx="5"/>
          </p:nvPr>
        </p:nvSpPr>
        <p:spPr>
          <a:xfrm>
            <a:off x="8032346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29">
            <a:hlinkClick r:id="rId3"/>
          </p:cNvPr>
          <p:cNvSpPr>
            <a:spLocks noGrp="1"/>
          </p:cNvSpPr>
          <p:nvPr>
            <p:ph type="pic" idx="6"/>
          </p:nvPr>
        </p:nvSpPr>
        <p:spPr>
          <a:xfrm>
            <a:off x="9152770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29">
            <a:hlinkClick r:id="rId4"/>
          </p:cNvPr>
          <p:cNvSpPr>
            <a:spLocks noGrp="1"/>
          </p:cNvSpPr>
          <p:nvPr>
            <p:ph type="pic" idx="7"/>
          </p:nvPr>
        </p:nvSpPr>
        <p:spPr>
          <a:xfrm>
            <a:off x="10273193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29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29"/>
          <p:cNvSpPr txBox="1">
            <a:spLocks noGrp="1"/>
          </p:cNvSpPr>
          <p:nvPr>
            <p:ph type="sldNum" idx="12"/>
          </p:nvPr>
        </p:nvSpPr>
        <p:spPr>
          <a:xfrm>
            <a:off x="23225274" y="13045350"/>
            <a:ext cx="60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pic>
        <p:nvPicPr>
          <p:cNvPr id="327" name="Google Shape;32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- Light without &quot;">
  <p:cSld name="Quote - Light without &quot;">
    <p:bg>
      <p:bgPr>
        <a:solidFill>
          <a:srgbClr val="FFFFFF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>
            <a:spLocks noGrp="1"/>
          </p:cNvSpPr>
          <p:nvPr>
            <p:ph type="body" idx="1"/>
          </p:nvPr>
        </p:nvSpPr>
        <p:spPr>
          <a:xfrm>
            <a:off x="2438050" y="5693747"/>
            <a:ext cx="127515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sz="8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0" name="Google Shape;330;p30"/>
          <p:cNvSpPr>
            <a:spLocks noGrp="1"/>
          </p:cNvSpPr>
          <p:nvPr>
            <p:ph type="pic" idx="2"/>
          </p:nvPr>
        </p:nvSpPr>
        <p:spPr>
          <a:xfrm>
            <a:off x="2584376" y="8918881"/>
            <a:ext cx="1781400" cy="1781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31" name="Google Shape;331;p30"/>
          <p:cNvSpPr/>
          <p:nvPr/>
        </p:nvSpPr>
        <p:spPr>
          <a:xfrm>
            <a:off x="2586281" y="8922124"/>
            <a:ext cx="1778100" cy="1778100"/>
          </a:xfrm>
          <a:prstGeom prst="ellipse">
            <a:avLst/>
          </a:prstGeom>
          <a:solidFill>
            <a:srgbClr val="005FAA">
              <a:alpha val="4941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p30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30"/>
          <p:cNvSpPr txBox="1">
            <a:spLocks noGrp="1"/>
          </p:cNvSpPr>
          <p:nvPr>
            <p:ph type="sldNum" idx="12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334" name="Google Shape;334;p30"/>
          <p:cNvSpPr txBox="1">
            <a:spLocks noGrp="1"/>
          </p:cNvSpPr>
          <p:nvPr>
            <p:ph type="body" idx="3"/>
          </p:nvPr>
        </p:nvSpPr>
        <p:spPr>
          <a:xfrm>
            <a:off x="4944943" y="9173020"/>
            <a:ext cx="77376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5" name="Google Shape;335;p30"/>
          <p:cNvSpPr txBox="1">
            <a:spLocks noGrp="1"/>
          </p:cNvSpPr>
          <p:nvPr>
            <p:ph type="body" idx="4"/>
          </p:nvPr>
        </p:nvSpPr>
        <p:spPr>
          <a:xfrm>
            <a:off x="4944943" y="9953199"/>
            <a:ext cx="773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36" name="Google Shape;33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- Light &amp; no image">
  <p:cSld name="Quote - Light &amp; no image">
    <p:bg>
      <p:bgPr>
        <a:solidFill>
          <a:srgbClr val="FFFFFF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>
            <a:spLocks noGrp="1"/>
          </p:cNvSpPr>
          <p:nvPr>
            <p:ph type="body" idx="1"/>
          </p:nvPr>
        </p:nvSpPr>
        <p:spPr>
          <a:xfrm>
            <a:off x="2589076" y="9715650"/>
            <a:ext cx="1269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9" name="Google Shape;339;p31"/>
          <p:cNvSpPr txBox="1">
            <a:spLocks noGrp="1"/>
          </p:cNvSpPr>
          <p:nvPr>
            <p:ph type="body" idx="2"/>
          </p:nvPr>
        </p:nvSpPr>
        <p:spPr>
          <a:xfrm>
            <a:off x="2589076" y="10546712"/>
            <a:ext cx="126999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0" name="Google Shape;340;p31"/>
          <p:cNvSpPr txBox="1"/>
          <p:nvPr/>
        </p:nvSpPr>
        <p:spPr>
          <a:xfrm>
            <a:off x="2000100" y="577597"/>
            <a:ext cx="6828900" cy="9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60000"/>
              <a:buFont typeface="Arial"/>
              <a:buNone/>
            </a:pPr>
            <a:r>
              <a:rPr lang="en-NL" sz="60000" b="1" i="0" u="none" strike="noStrike" cap="non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41" name="Google Shape;341;p31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p31"/>
          <p:cNvSpPr txBox="1">
            <a:spLocks noGrp="1"/>
          </p:cNvSpPr>
          <p:nvPr>
            <p:ph type="body" idx="3"/>
          </p:nvPr>
        </p:nvSpPr>
        <p:spPr>
          <a:xfrm>
            <a:off x="2589076" y="4997302"/>
            <a:ext cx="12699900" cy="4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sz="8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853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sz="8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853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sz="8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853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sz="8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853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sz="8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sldNum" idx="12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pic>
        <p:nvPicPr>
          <p:cNvPr id="344" name="Google Shape;34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- Blue &amp; no image">
  <p:cSld name="Quote - Blue &amp; no image">
    <p:bg>
      <p:bgPr>
        <a:solidFill>
          <a:srgbClr val="005FAA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2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2"/>
          <p:cNvSpPr txBox="1">
            <a:spLocks noGrp="1"/>
          </p:cNvSpPr>
          <p:nvPr>
            <p:ph type="body" idx="1"/>
          </p:nvPr>
        </p:nvSpPr>
        <p:spPr>
          <a:xfrm>
            <a:off x="2589076" y="9715650"/>
            <a:ext cx="1269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8" name="Google Shape;348;p32"/>
          <p:cNvSpPr txBox="1">
            <a:spLocks noGrp="1"/>
          </p:cNvSpPr>
          <p:nvPr>
            <p:ph type="body" idx="2"/>
          </p:nvPr>
        </p:nvSpPr>
        <p:spPr>
          <a:xfrm>
            <a:off x="2589076" y="10546712"/>
            <a:ext cx="126999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9" name="Google Shape;349;p32"/>
          <p:cNvSpPr txBox="1"/>
          <p:nvPr/>
        </p:nvSpPr>
        <p:spPr>
          <a:xfrm>
            <a:off x="2000100" y="577597"/>
            <a:ext cx="6828900" cy="9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60000"/>
              <a:buFont typeface="Arial"/>
              <a:buNone/>
            </a:pPr>
            <a:r>
              <a:rPr lang="en-NL" sz="60000" b="1" i="0" u="none" strike="noStrike" cap="non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50" name="Google Shape;350;p32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32"/>
          <p:cNvSpPr txBox="1">
            <a:spLocks noGrp="1"/>
          </p:cNvSpPr>
          <p:nvPr>
            <p:ph type="body" idx="3"/>
          </p:nvPr>
        </p:nvSpPr>
        <p:spPr>
          <a:xfrm>
            <a:off x="2589076" y="4997302"/>
            <a:ext cx="12699900" cy="4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sz="8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853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sz="8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853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sz="8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853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sz="8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853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sz="8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2" name="Google Shape;352;p32"/>
          <p:cNvSpPr txBox="1">
            <a:spLocks noGrp="1"/>
          </p:cNvSpPr>
          <p:nvPr>
            <p:ph type="sldNum" idx="12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pic>
        <p:nvPicPr>
          <p:cNvPr id="353" name="Google Shape;3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Horizontal Icon">
  <p:cSld name="Content - 3 Horizontal Ic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64146" y="810823"/>
            <a:ext cx="210312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1763211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3"/>
          </p:nvPr>
        </p:nvSpPr>
        <p:spPr>
          <a:xfrm>
            <a:off x="1763211" y="7922928"/>
            <a:ext cx="63501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4"/>
          </p:nvPr>
        </p:nvSpPr>
        <p:spPr>
          <a:xfrm>
            <a:off x="901700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5"/>
          </p:nvPr>
        </p:nvSpPr>
        <p:spPr>
          <a:xfrm>
            <a:off x="901700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6"/>
          </p:nvPr>
        </p:nvSpPr>
        <p:spPr>
          <a:xfrm>
            <a:off x="1678686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7"/>
          </p:nvPr>
        </p:nvSpPr>
        <p:spPr>
          <a:xfrm>
            <a:off x="1678686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43" name="Google Shape;43;p5"/>
          <p:cNvSpPr>
            <a:spLocks noGrp="1"/>
          </p:cNvSpPr>
          <p:nvPr>
            <p:ph type="pic" idx="8"/>
          </p:nvPr>
        </p:nvSpPr>
        <p:spPr>
          <a:xfrm>
            <a:off x="1763211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5"/>
          <p:cNvSpPr>
            <a:spLocks noGrp="1"/>
          </p:cNvSpPr>
          <p:nvPr>
            <p:ph type="pic" idx="9"/>
          </p:nvPr>
        </p:nvSpPr>
        <p:spPr>
          <a:xfrm>
            <a:off x="901700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5"/>
          <p:cNvSpPr>
            <a:spLocks noGrp="1"/>
          </p:cNvSpPr>
          <p:nvPr>
            <p:ph type="pic" idx="13"/>
          </p:nvPr>
        </p:nvSpPr>
        <p:spPr>
          <a:xfrm>
            <a:off x="1678686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- Light">
  <p:cSld name="Closing - Light">
    <p:bg>
      <p:bgPr>
        <a:solidFill>
          <a:srgbClr val="FFFFFF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>
            <a:spLocks noGrp="1"/>
          </p:cNvSpPr>
          <p:nvPr>
            <p:ph type="body" idx="1"/>
          </p:nvPr>
        </p:nvSpPr>
        <p:spPr>
          <a:xfrm>
            <a:off x="13019212" y="2334101"/>
            <a:ext cx="89583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sz="8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6" name="Google Shape;356;p33"/>
          <p:cNvSpPr txBox="1">
            <a:spLocks noGrp="1"/>
          </p:cNvSpPr>
          <p:nvPr>
            <p:ph type="body" idx="2"/>
          </p:nvPr>
        </p:nvSpPr>
        <p:spPr>
          <a:xfrm>
            <a:off x="13019213" y="5729097"/>
            <a:ext cx="8972100" cy="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sz="56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7" name="Google Shape;357;p33"/>
          <p:cNvSpPr txBox="1">
            <a:spLocks noGrp="1"/>
          </p:cNvSpPr>
          <p:nvPr>
            <p:ph type="body" idx="3"/>
          </p:nvPr>
        </p:nvSpPr>
        <p:spPr>
          <a:xfrm>
            <a:off x="13019212" y="8750802"/>
            <a:ext cx="89721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sz="55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58" name="Google Shape;358;p33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954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3"/>
          <p:cNvSpPr txBox="1"/>
          <p:nvPr/>
        </p:nvSpPr>
        <p:spPr>
          <a:xfrm>
            <a:off x="14251175" y="10252475"/>
            <a:ext cx="77262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lang="en-NL" sz="24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receives funding from the European Union’s Horizon Europe research and innovation programme under grant agreement No. 101058625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endParaRPr sz="240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0" name="Google Shape;360;p33"/>
          <p:cNvSpPr/>
          <p:nvPr/>
        </p:nvSpPr>
        <p:spPr>
          <a:xfrm>
            <a:off x="1287822" y="-2530978"/>
            <a:ext cx="6196800" cy="77739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13019213" y="6714498"/>
            <a:ext cx="288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lang="en-NL" sz="56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/>
          </a:p>
        </p:txBody>
      </p:sp>
      <p:sp>
        <p:nvSpPr>
          <p:cNvPr id="362" name="Google Shape;362;p33"/>
          <p:cNvSpPr txBox="1"/>
          <p:nvPr/>
        </p:nvSpPr>
        <p:spPr>
          <a:xfrm>
            <a:off x="13019213" y="7641598"/>
            <a:ext cx="417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lang="en-NL" sz="56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/>
          </a:p>
        </p:txBody>
      </p:sp>
      <p:sp>
        <p:nvSpPr>
          <p:cNvPr id="363" name="Google Shape;363;p33"/>
          <p:cNvSpPr txBox="1">
            <a:spLocks noGrp="1"/>
          </p:cNvSpPr>
          <p:nvPr>
            <p:ph type="body" idx="4"/>
          </p:nvPr>
        </p:nvSpPr>
        <p:spPr>
          <a:xfrm>
            <a:off x="13682636" y="6714498"/>
            <a:ext cx="8295000" cy="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sz="56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4" name="Google Shape;364;p33"/>
          <p:cNvSpPr txBox="1">
            <a:spLocks noGrp="1"/>
          </p:cNvSpPr>
          <p:nvPr>
            <p:ph type="body" idx="5"/>
          </p:nvPr>
        </p:nvSpPr>
        <p:spPr>
          <a:xfrm>
            <a:off x="13682636" y="7674261"/>
            <a:ext cx="8295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sz="5600" b="0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65" name="Google Shape;3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751" y="114151"/>
            <a:ext cx="5785651" cy="449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- Dark">
  <p:cSld name="Closing - Dark">
    <p:bg>
      <p:bgPr>
        <a:solidFill>
          <a:schemeClr val="accen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>
            <a:spLocks noGrp="1"/>
          </p:cNvSpPr>
          <p:nvPr>
            <p:ph type="body" idx="1"/>
          </p:nvPr>
        </p:nvSpPr>
        <p:spPr>
          <a:xfrm>
            <a:off x="2438050" y="4854090"/>
            <a:ext cx="93783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sz="80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8" name="Google Shape;368;p34"/>
          <p:cNvSpPr txBox="1">
            <a:spLocks noGrp="1"/>
          </p:cNvSpPr>
          <p:nvPr>
            <p:ph type="body" idx="2"/>
          </p:nvPr>
        </p:nvSpPr>
        <p:spPr>
          <a:xfrm>
            <a:off x="2438050" y="6909472"/>
            <a:ext cx="9378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sz="56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9" name="Google Shape;369;p34"/>
          <p:cNvSpPr txBox="1">
            <a:spLocks noGrp="1"/>
          </p:cNvSpPr>
          <p:nvPr>
            <p:ph type="body" idx="3"/>
          </p:nvPr>
        </p:nvSpPr>
        <p:spPr>
          <a:xfrm>
            <a:off x="990250" y="10646726"/>
            <a:ext cx="6012600" cy="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sz="5600" b="1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70" name="Google Shape;370;p3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4"/>
          <p:cNvSpPr/>
          <p:nvPr/>
        </p:nvSpPr>
        <p:spPr>
          <a:xfrm>
            <a:off x="2438047" y="-1845208"/>
            <a:ext cx="4614900" cy="57894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3" name="Google Shape;373;p3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4"/>
          <p:cNvSpPr txBox="1"/>
          <p:nvPr/>
        </p:nvSpPr>
        <p:spPr>
          <a:xfrm>
            <a:off x="3771641" y="12648720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lang="en-NL" sz="24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receives funding from the European Union’s Horizon Europe research and innovation programme under grant agreement No. 101058625</a:t>
            </a:r>
            <a:endParaRPr/>
          </a:p>
        </p:txBody>
      </p:sp>
      <p:pic>
        <p:nvPicPr>
          <p:cNvPr id="375" name="Google Shape;375;p34" descr="Imag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4" descr="Image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7" name="Google Shape;377;p34"/>
          <p:cNvCxnSpPr/>
          <p:nvPr/>
        </p:nvCxnSpPr>
        <p:spPr>
          <a:xfrm rot="10800000">
            <a:off x="7306906" y="10695729"/>
            <a:ext cx="0" cy="82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8" name="Google Shape;378;p34"/>
          <p:cNvSpPr txBox="1">
            <a:spLocks noGrp="1"/>
          </p:cNvSpPr>
          <p:nvPr>
            <p:ph type="body" idx="4"/>
          </p:nvPr>
        </p:nvSpPr>
        <p:spPr>
          <a:xfrm>
            <a:off x="3523239" y="8010452"/>
            <a:ext cx="8293200" cy="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sz="56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9" name="Google Shape;379;p34"/>
          <p:cNvSpPr txBox="1">
            <a:spLocks noGrp="1"/>
          </p:cNvSpPr>
          <p:nvPr>
            <p:ph type="body" idx="5"/>
          </p:nvPr>
        </p:nvSpPr>
        <p:spPr>
          <a:xfrm>
            <a:off x="3523239" y="8925831"/>
            <a:ext cx="8293200" cy="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sz="56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80" name="Google Shape;380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50025" y="0"/>
            <a:ext cx="4269773" cy="33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- Dark (Simple)">
  <p:cSld name="Closing - Dark (Simple)">
    <p:bg>
      <p:bgPr>
        <a:solidFill>
          <a:schemeClr val="accen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>
            <a:spLocks noGrp="1"/>
          </p:cNvSpPr>
          <p:nvPr>
            <p:ph type="body" idx="1"/>
          </p:nvPr>
        </p:nvSpPr>
        <p:spPr>
          <a:xfrm>
            <a:off x="2438050" y="5092234"/>
            <a:ext cx="123189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sz="80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3" name="Google Shape;383;p35"/>
          <p:cNvSpPr txBox="1">
            <a:spLocks noGrp="1"/>
          </p:cNvSpPr>
          <p:nvPr>
            <p:ph type="body" idx="2"/>
          </p:nvPr>
        </p:nvSpPr>
        <p:spPr>
          <a:xfrm>
            <a:off x="2438049" y="6667500"/>
            <a:ext cx="12317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sz="48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84" name="Google Shape;384;p3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5"/>
          <p:cNvSpPr txBox="1"/>
          <p:nvPr/>
        </p:nvSpPr>
        <p:spPr>
          <a:xfrm>
            <a:off x="3771641" y="12648720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lang="en-NL" sz="24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receives funding from the European Union’s Horizon Europe research and innovation programme under grant agreement No. 101058625</a:t>
            </a:r>
            <a:endParaRPr/>
          </a:p>
        </p:txBody>
      </p:sp>
      <p:pic>
        <p:nvPicPr>
          <p:cNvPr id="386" name="Google Shape;386;p35" descr="Imag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5" descr="Imag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35"/>
          <p:cNvCxnSpPr/>
          <p:nvPr/>
        </p:nvCxnSpPr>
        <p:spPr>
          <a:xfrm rot="10800000">
            <a:off x="7306906" y="10695729"/>
            <a:ext cx="0" cy="82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9" name="Google Shape;389;p35"/>
          <p:cNvSpPr/>
          <p:nvPr/>
        </p:nvSpPr>
        <p:spPr>
          <a:xfrm>
            <a:off x="2438047" y="-1870608"/>
            <a:ext cx="4614900" cy="57894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Google Shape;390;p35"/>
          <p:cNvSpPr txBox="1"/>
          <p:nvPr/>
        </p:nvSpPr>
        <p:spPr>
          <a:xfrm>
            <a:off x="1828450" y="10646725"/>
            <a:ext cx="5056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lang="en-NL" sz="5600" b="1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imagine-ai.eu</a:t>
            </a:r>
            <a:endParaRPr/>
          </a:p>
        </p:txBody>
      </p:sp>
      <p:pic>
        <p:nvPicPr>
          <p:cNvPr id="391" name="Google Shape;39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0025" y="0"/>
            <a:ext cx="4269773" cy="33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Light (Only Title)">
  <p:cSld name="Divider - Light (Only Title)">
    <p:bg>
      <p:bgPr>
        <a:solidFill>
          <a:srgbClr val="FFFFFF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>
            <a:spLocks noGrp="1"/>
          </p:cNvSpPr>
          <p:nvPr>
            <p:ph type="body" idx="1"/>
          </p:nvPr>
        </p:nvSpPr>
        <p:spPr>
          <a:xfrm>
            <a:off x="1198153" y="5867398"/>
            <a:ext cx="13402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sz="120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4" name="Google Shape;394;p36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5" name="Google Shape;395;p36"/>
          <p:cNvSpPr txBox="1">
            <a:spLocks noGrp="1"/>
          </p:cNvSpPr>
          <p:nvPr>
            <p:ph type="sldNum" idx="12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pic>
        <p:nvPicPr>
          <p:cNvPr id="396" name="Google Shape;39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25" y="-125155"/>
            <a:ext cx="3435898" cy="267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ogo and Footer">
  <p:cSld name="Logo and Footer (Blank)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>
            <a:spLocks noGrp="1"/>
          </p:cNvSpPr>
          <p:nvPr>
            <p:ph type="sldNum" idx="12"/>
          </p:nvPr>
        </p:nvSpPr>
        <p:spPr>
          <a:xfrm>
            <a:off x="23580042" y="13067768"/>
            <a:ext cx="34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sz="20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sz="20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sz="20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sz="20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sz="20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sz="20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sz="20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sz="20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sz="20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399" name="Google Shape;399;p37"/>
          <p:cNvSpPr/>
          <p:nvPr/>
        </p:nvSpPr>
        <p:spPr>
          <a:xfrm>
            <a:off x="313400" y="13067775"/>
            <a:ext cx="23266800" cy="54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hite Blank">
  <p:cSld name="TITLE_AND_BODY_3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"/>
          <p:cNvSpPr txBox="1">
            <a:spLocks noGrp="1"/>
          </p:cNvSpPr>
          <p:nvPr>
            <p:ph type="sldNum" idx="12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6877539" y="451053"/>
            <a:ext cx="126108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900" rIns="243800" bIns="121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800"/>
              <a:buFont typeface="DM Sans"/>
              <a:buNone/>
              <a:defRPr sz="6800" i="0" u="none" strike="noStrike" cap="none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6877536" y="1675621"/>
            <a:ext cx="12610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900" rIns="243800" bIns="121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400"/>
              <a:buFont typeface="DM Sans"/>
              <a:buNone/>
              <a:defRPr sz="5400" i="1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body" idx="2"/>
          </p:nvPr>
        </p:nvSpPr>
        <p:spPr>
          <a:xfrm>
            <a:off x="471056" y="3651251"/>
            <a:ext cx="11512800" cy="85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900" rIns="243800" bIns="121900" anchor="t" anchorCtr="0">
            <a:noAutofit/>
          </a:bodyPr>
          <a:lstStyle>
            <a:lvl1pPr marL="457200" marR="0" lvl="0" indent="-571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M Sans"/>
              <a:buChar char="•"/>
              <a:defRPr sz="54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Char char="▪"/>
              <a:defRPr sz="4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Char char="o"/>
              <a:defRPr sz="44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⮚"/>
              <a:defRPr sz="3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•"/>
              <a:defRPr sz="3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sz="36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sz="36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sz="36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sz="36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body" idx="3"/>
          </p:nvPr>
        </p:nvSpPr>
        <p:spPr>
          <a:xfrm>
            <a:off x="12399819" y="3651251"/>
            <a:ext cx="11512800" cy="85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900" rIns="243800" bIns="121900" anchor="t" anchorCtr="0">
            <a:noAutofit/>
          </a:bodyPr>
          <a:lstStyle>
            <a:lvl1pPr marL="457200" marR="0" lvl="0" indent="-571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M Sans"/>
              <a:buChar char="•"/>
              <a:defRPr sz="54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Char char="▪"/>
              <a:defRPr sz="4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Char char="o"/>
              <a:defRPr sz="44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⮚"/>
              <a:defRPr sz="3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•"/>
              <a:defRPr sz="3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sz="36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sz="36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sz="36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sz="36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ldNum" idx="12"/>
          </p:nvPr>
        </p:nvSpPr>
        <p:spPr>
          <a:xfrm>
            <a:off x="22818090" y="12666269"/>
            <a:ext cx="1463400" cy="49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buNone/>
              <a:defRPr sz="2600">
                <a:solidFill>
                  <a:schemeClr val="dk1"/>
                </a:solidFill>
              </a:defRPr>
            </a:lvl1pPr>
            <a:lvl2pPr lvl="1" rtl="0">
              <a:buNone/>
              <a:defRPr sz="2600">
                <a:solidFill>
                  <a:schemeClr val="dk1"/>
                </a:solidFill>
              </a:defRPr>
            </a:lvl2pPr>
            <a:lvl3pPr lvl="2" rtl="0">
              <a:buNone/>
              <a:defRPr sz="2600">
                <a:solidFill>
                  <a:schemeClr val="dk1"/>
                </a:solidFill>
              </a:defRPr>
            </a:lvl3pPr>
            <a:lvl4pPr lvl="3" rtl="0">
              <a:buNone/>
              <a:defRPr sz="2600">
                <a:solidFill>
                  <a:schemeClr val="dk1"/>
                </a:solidFill>
              </a:defRPr>
            </a:lvl4pPr>
            <a:lvl5pPr lvl="4" rtl="0">
              <a:buNone/>
              <a:defRPr sz="2600">
                <a:solidFill>
                  <a:schemeClr val="dk1"/>
                </a:solidFill>
              </a:defRPr>
            </a:lvl5pPr>
            <a:lvl6pPr lvl="5" rtl="0">
              <a:buNone/>
              <a:defRPr sz="2600">
                <a:solidFill>
                  <a:schemeClr val="dk1"/>
                </a:solidFill>
              </a:defRPr>
            </a:lvl6pPr>
            <a:lvl7pPr lvl="6" rtl="0">
              <a:buNone/>
              <a:defRPr sz="2600">
                <a:solidFill>
                  <a:schemeClr val="dk1"/>
                </a:solidFill>
              </a:defRPr>
            </a:lvl7pPr>
            <a:lvl8pPr lvl="7" rtl="0">
              <a:buNone/>
              <a:defRPr sz="2600">
                <a:solidFill>
                  <a:schemeClr val="dk1"/>
                </a:solidFill>
              </a:defRPr>
            </a:lvl8pPr>
            <a:lvl9pPr lvl="8" rtl="0">
              <a:buNone/>
              <a:defRPr sz="26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Horizontal Icon with Box">
  <p:cSld name="Content - 3 Horizontal Icon with Bo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869684" y="3294515"/>
            <a:ext cx="7335600" cy="8136600"/>
          </a:xfrm>
          <a:prstGeom prst="roundRect">
            <a:avLst>
              <a:gd name="adj" fmla="val 4218"/>
            </a:avLst>
          </a:prstGeom>
          <a:solidFill>
            <a:srgbClr val="FFFFFF"/>
          </a:solidFill>
          <a:ln>
            <a:noFill/>
          </a:ln>
          <a:effectLst>
            <a:outerShdw blurRad="228600" dist="25400" dir="5400000" rotWithShape="0">
              <a:srgbClr val="000000">
                <a:alpha val="588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8607335" y="3294515"/>
            <a:ext cx="7335600" cy="8136600"/>
          </a:xfrm>
          <a:prstGeom prst="roundRect">
            <a:avLst>
              <a:gd name="adj" fmla="val 4218"/>
            </a:avLst>
          </a:prstGeom>
          <a:solidFill>
            <a:srgbClr val="FFFFFF"/>
          </a:solidFill>
          <a:ln>
            <a:noFill/>
          </a:ln>
          <a:effectLst>
            <a:outerShdw blurRad="228600" dist="25400" dir="5400000" rotWithShape="0">
              <a:srgbClr val="000000">
                <a:alpha val="588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16344985" y="3294515"/>
            <a:ext cx="7335600" cy="8136600"/>
          </a:xfrm>
          <a:prstGeom prst="roundRect">
            <a:avLst>
              <a:gd name="adj" fmla="val 4218"/>
            </a:avLst>
          </a:prstGeom>
          <a:solidFill>
            <a:srgbClr val="FFFFFF"/>
          </a:solidFill>
          <a:ln>
            <a:noFill/>
          </a:ln>
          <a:effectLst>
            <a:outerShdw blurRad="228600" dist="25400" dir="5400000" rotWithShape="0">
              <a:srgbClr val="000000">
                <a:alpha val="588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1362528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1362528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4"/>
          </p:nvPr>
        </p:nvSpPr>
        <p:spPr>
          <a:xfrm>
            <a:off x="901700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5"/>
          </p:nvPr>
        </p:nvSpPr>
        <p:spPr>
          <a:xfrm>
            <a:off x="901700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6"/>
          </p:nvPr>
        </p:nvSpPr>
        <p:spPr>
          <a:xfrm>
            <a:off x="16837828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7"/>
          </p:nvPr>
        </p:nvSpPr>
        <p:spPr>
          <a:xfrm>
            <a:off x="16837828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59" name="Google Shape;59;p6"/>
          <p:cNvSpPr>
            <a:spLocks noGrp="1"/>
          </p:cNvSpPr>
          <p:nvPr>
            <p:ph type="pic" idx="8"/>
          </p:nvPr>
        </p:nvSpPr>
        <p:spPr>
          <a:xfrm>
            <a:off x="1362528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"/>
          <p:cNvSpPr>
            <a:spLocks noGrp="1"/>
          </p:cNvSpPr>
          <p:nvPr>
            <p:ph type="pic" idx="9"/>
          </p:nvPr>
        </p:nvSpPr>
        <p:spPr>
          <a:xfrm>
            <a:off x="901700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6"/>
          <p:cNvSpPr>
            <a:spLocks noGrp="1"/>
          </p:cNvSpPr>
          <p:nvPr>
            <p:ph type="pic" idx="13"/>
          </p:nvPr>
        </p:nvSpPr>
        <p:spPr>
          <a:xfrm>
            <a:off x="16837828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Vertical Icon with Big title">
  <p:cSld name="Content - 3 Vertical Icon with Big 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2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3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4"/>
          </p:nvPr>
        </p:nvSpPr>
        <p:spPr>
          <a:xfrm>
            <a:off x="13238491" y="9755637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5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6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7"/>
          </p:nvPr>
        </p:nvSpPr>
        <p:spPr>
          <a:xfrm>
            <a:off x="13238491" y="10552221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8"/>
          </p:nvPr>
        </p:nvSpPr>
        <p:spPr>
          <a:xfrm>
            <a:off x="999052" y="6026169"/>
            <a:ext cx="8175900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sz="72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72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72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72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72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72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72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72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72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9"/>
          </p:nvPr>
        </p:nvSpPr>
        <p:spPr>
          <a:xfrm>
            <a:off x="999052" y="8663253"/>
            <a:ext cx="657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4" name="Google Shape;74;p7"/>
          <p:cNvSpPr>
            <a:spLocks noGrp="1"/>
          </p:cNvSpPr>
          <p:nvPr>
            <p:ph type="pic" idx="13"/>
          </p:nvPr>
        </p:nvSpPr>
        <p:spPr>
          <a:xfrm>
            <a:off x="10427608" y="3586441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7"/>
          <p:cNvSpPr>
            <a:spLocks noGrp="1"/>
          </p:cNvSpPr>
          <p:nvPr>
            <p:ph type="pic" idx="14"/>
          </p:nvPr>
        </p:nvSpPr>
        <p:spPr>
          <a:xfrm>
            <a:off x="10427608" y="6472695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7"/>
          <p:cNvSpPr>
            <a:spLocks noGrp="1"/>
          </p:cNvSpPr>
          <p:nvPr>
            <p:ph type="pic" idx="15"/>
          </p:nvPr>
        </p:nvSpPr>
        <p:spPr>
          <a:xfrm>
            <a:off x="10427608" y="9358949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4 Icon">
  <p:cSld name="Content - 4 Ic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sldNum" idx="12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1094735" y="4461632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1094738" y="6070641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4"/>
          </p:nvPr>
        </p:nvSpPr>
        <p:spPr>
          <a:xfrm>
            <a:off x="9969729" y="4461632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body" idx="5"/>
          </p:nvPr>
        </p:nvSpPr>
        <p:spPr>
          <a:xfrm>
            <a:off x="9969730" y="6070643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6"/>
          </p:nvPr>
        </p:nvSpPr>
        <p:spPr>
          <a:xfrm>
            <a:off x="1094736" y="9779054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7"/>
          </p:nvPr>
        </p:nvSpPr>
        <p:spPr>
          <a:xfrm>
            <a:off x="1094738" y="11388065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8"/>
          </p:nvPr>
        </p:nvSpPr>
        <p:spPr>
          <a:xfrm>
            <a:off x="9969730" y="9779054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800" b="1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9"/>
          </p:nvPr>
        </p:nvSpPr>
        <p:spPr>
          <a:xfrm>
            <a:off x="9969730" y="11388065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9" name="Google Shape;89;p8"/>
          <p:cNvSpPr>
            <a:spLocks noGrp="1"/>
          </p:cNvSpPr>
          <p:nvPr>
            <p:ph type="pic" idx="13"/>
          </p:nvPr>
        </p:nvSpPr>
        <p:spPr>
          <a:xfrm>
            <a:off x="1110331" y="2683074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8"/>
          <p:cNvSpPr>
            <a:spLocks noGrp="1"/>
          </p:cNvSpPr>
          <p:nvPr>
            <p:ph type="pic" idx="14"/>
          </p:nvPr>
        </p:nvSpPr>
        <p:spPr>
          <a:xfrm>
            <a:off x="9969730" y="2683074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8"/>
          <p:cNvSpPr>
            <a:spLocks noGrp="1"/>
          </p:cNvSpPr>
          <p:nvPr>
            <p:ph type="pic" idx="15"/>
          </p:nvPr>
        </p:nvSpPr>
        <p:spPr>
          <a:xfrm>
            <a:off x="1110331" y="8000496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8"/>
          <p:cNvSpPr>
            <a:spLocks noGrp="1"/>
          </p:cNvSpPr>
          <p:nvPr>
            <p:ph type="pic" idx="16"/>
          </p:nvPr>
        </p:nvSpPr>
        <p:spPr>
          <a:xfrm>
            <a:off x="9969730" y="8000496"/>
            <a:ext cx="1524000" cy="152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Vertical with Lines">
  <p:cSld name="Content - 3 Vertical with Line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3"/>
          </p:nvPr>
        </p:nvSpPr>
        <p:spPr>
          <a:xfrm>
            <a:off x="2025366" y="7060439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" name="Google Shape;99;p9"/>
          <p:cNvSpPr txBox="1"/>
          <p:nvPr/>
        </p:nvSpPr>
        <p:spPr>
          <a:xfrm>
            <a:off x="1015862" y="6048305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4"/>
          </p:nvPr>
        </p:nvSpPr>
        <p:spPr>
          <a:xfrm>
            <a:off x="2025368" y="9332748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5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2" name="Google Shape;102;p9"/>
          <p:cNvSpPr txBox="1"/>
          <p:nvPr/>
        </p:nvSpPr>
        <p:spPr>
          <a:xfrm>
            <a:off x="1015862" y="9271311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6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7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/>
          <p:nvPr/>
        </p:nvSpPr>
        <p:spPr>
          <a:xfrm>
            <a:off x="1015862" y="3003888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cxnSp>
        <p:nvCxnSpPr>
          <p:cNvPr id="106" name="Google Shape;106;p9"/>
          <p:cNvCxnSpPr/>
          <p:nvPr/>
        </p:nvCxnSpPr>
        <p:spPr>
          <a:xfrm>
            <a:off x="2025368" y="5635413"/>
            <a:ext cx="15132000" cy="0"/>
          </a:xfrm>
          <a:prstGeom prst="straightConnector1">
            <a:avLst/>
          </a:prstGeom>
          <a:noFill/>
          <a:ln w="12700" cap="flat" cmpd="sng">
            <a:solidFill>
              <a:srgbClr val="999999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7" name="Google Shape;107;p9"/>
          <p:cNvCxnSpPr/>
          <p:nvPr/>
        </p:nvCxnSpPr>
        <p:spPr>
          <a:xfrm>
            <a:off x="2025368" y="8813388"/>
            <a:ext cx="15132000" cy="0"/>
          </a:xfrm>
          <a:prstGeom prst="straightConnector1">
            <a:avLst/>
          </a:prstGeom>
          <a:noFill/>
          <a:ln w="12700" cap="flat" cmpd="sng">
            <a:solidFill>
              <a:srgbClr val="999999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Vertical with Bullet">
  <p:cSld name="Content - 3 Vertical with Bulle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ldNum" idx="12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2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3"/>
          </p:nvPr>
        </p:nvSpPr>
        <p:spPr>
          <a:xfrm>
            <a:off x="2025366" y="7060439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4"/>
          </p:nvPr>
        </p:nvSpPr>
        <p:spPr>
          <a:xfrm>
            <a:off x="2025368" y="9332748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5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body" idx="6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7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18" name="Google Shape;118;p10"/>
          <p:cNvCxnSpPr/>
          <p:nvPr/>
        </p:nvCxnSpPr>
        <p:spPr>
          <a:xfrm>
            <a:off x="2025368" y="5635413"/>
            <a:ext cx="15132000" cy="0"/>
          </a:xfrm>
          <a:prstGeom prst="straightConnector1">
            <a:avLst/>
          </a:prstGeom>
          <a:noFill/>
          <a:ln w="12700" cap="flat" cmpd="sng">
            <a:solidFill>
              <a:srgbClr val="999999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9" name="Google Shape;119;p10"/>
          <p:cNvCxnSpPr/>
          <p:nvPr/>
        </p:nvCxnSpPr>
        <p:spPr>
          <a:xfrm>
            <a:off x="2025368" y="8813388"/>
            <a:ext cx="15132000" cy="0"/>
          </a:xfrm>
          <a:prstGeom prst="straightConnector1">
            <a:avLst/>
          </a:prstGeom>
          <a:noFill/>
          <a:ln w="12700" cap="flat" cmpd="sng">
            <a:solidFill>
              <a:srgbClr val="999999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0" name="Google Shape;120;p10"/>
          <p:cNvSpPr/>
          <p:nvPr/>
        </p:nvSpPr>
        <p:spPr>
          <a:xfrm>
            <a:off x="1083888" y="3331529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1083888" y="6395571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1083888" y="9603992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Horizontal with Number Bullet">
  <p:cSld name="Content - 3 Horizontal with Number Bulle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/>
        </p:nvSpPr>
        <p:spPr>
          <a:xfrm>
            <a:off x="20867075" y="13045341"/>
            <a:ext cx="25167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lang="en-NL" sz="20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23383674" y="13045350"/>
            <a:ext cx="4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strike="noStrike" cap="none"/>
          </a:p>
        </p:txBody>
      </p:sp>
      <p:sp>
        <p:nvSpPr>
          <p:cNvPr id="128" name="Google Shape;128;p11"/>
          <p:cNvSpPr txBox="1">
            <a:spLocks noGrp="1"/>
          </p:cNvSpPr>
          <p:nvPr>
            <p:ph type="body" idx="2"/>
          </p:nvPr>
        </p:nvSpPr>
        <p:spPr>
          <a:xfrm>
            <a:off x="1831774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body" idx="3"/>
          </p:nvPr>
        </p:nvSpPr>
        <p:spPr>
          <a:xfrm>
            <a:off x="1831773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4"/>
          </p:nvPr>
        </p:nvSpPr>
        <p:spPr>
          <a:xfrm>
            <a:off x="9055918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body" idx="5"/>
          </p:nvPr>
        </p:nvSpPr>
        <p:spPr>
          <a:xfrm>
            <a:off x="9055918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6"/>
          </p:nvPr>
        </p:nvSpPr>
        <p:spPr>
          <a:xfrm>
            <a:off x="16786860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sz="48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7"/>
          </p:nvPr>
        </p:nvSpPr>
        <p:spPr>
          <a:xfrm>
            <a:off x="16811059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4" name="Google Shape;134;p11"/>
          <p:cNvSpPr txBox="1"/>
          <p:nvPr/>
        </p:nvSpPr>
        <p:spPr>
          <a:xfrm>
            <a:off x="1015862" y="4433997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8079200" y="4433997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136" name="Google Shape;136;p11"/>
          <p:cNvSpPr txBox="1"/>
          <p:nvPr/>
        </p:nvSpPr>
        <p:spPr>
          <a:xfrm>
            <a:off x="15767772" y="4433997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 b="0" i="0" u="none" strike="noStrike" cap="non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body" idx="8"/>
          </p:nvPr>
        </p:nvSpPr>
        <p:spPr>
          <a:xfrm>
            <a:off x="9055918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9"/>
          </p:nvPr>
        </p:nvSpPr>
        <p:spPr>
          <a:xfrm>
            <a:off x="1831774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DM Sans"/>
              <a:buNone/>
              <a:defRPr sz="36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13"/>
          </p:nvPr>
        </p:nvSpPr>
        <p:spPr>
          <a:xfrm>
            <a:off x="16811059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9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27485" y="-641338"/>
            <a:ext cx="1926000" cy="2416200"/>
          </a:xfrm>
          <a:prstGeom prst="roundRect">
            <a:avLst>
              <a:gd name="adj" fmla="val 1881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564146" y="796867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487727" y="13067775"/>
            <a:ext cx="11825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</a:pPr>
            <a:r>
              <a:rPr lang="en-NL" sz="20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21 </a:t>
            </a:r>
            <a:r>
              <a:rPr lang="en-NL" sz="20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November 2024  |  </a:t>
            </a:r>
            <a:r>
              <a:rPr lang="en-NL" sz="20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RP2 Project Review: Project Overview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23170430" y="13031659"/>
            <a:ext cx="7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271588" y="0"/>
            <a:ext cx="2037773" cy="158457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>
            <a:spLocks noGrp="1"/>
          </p:cNvSpPr>
          <p:nvPr>
            <p:ph type="body" idx="1"/>
          </p:nvPr>
        </p:nvSpPr>
        <p:spPr>
          <a:xfrm>
            <a:off x="1079500" y="8163620"/>
            <a:ext cx="22224900" cy="1918474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Dick M.A. Schaap </a:t>
            </a:r>
            <a:r>
              <a:rPr lang="en-NL" dirty="0"/>
              <a:t>(</a:t>
            </a:r>
            <a:r>
              <a:rPr lang="en-US" dirty="0"/>
              <a:t>MARIS</a:t>
            </a:r>
            <a:r>
              <a:rPr lang="en-NL" dirty="0"/>
              <a:t>)</a:t>
            </a:r>
            <a:br>
              <a:rPr lang="en-NL" dirty="0"/>
            </a:br>
            <a:r>
              <a:rPr lang="en-US" sz="5400" dirty="0"/>
              <a:t>Scientific Coordinator</a:t>
            </a:r>
            <a:endParaRPr sz="5400" dirty="0"/>
          </a:p>
        </p:txBody>
      </p:sp>
      <p:sp>
        <p:nvSpPr>
          <p:cNvPr id="420" name="Google Shape;420;p42"/>
          <p:cNvSpPr txBox="1">
            <a:spLocks noGrp="1"/>
          </p:cNvSpPr>
          <p:nvPr>
            <p:ph type="body" idx="2"/>
          </p:nvPr>
        </p:nvSpPr>
        <p:spPr>
          <a:xfrm>
            <a:off x="1079500" y="4984077"/>
            <a:ext cx="22224900" cy="2995692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indent="0"/>
            <a:r>
              <a:rPr lang="en-US" dirty="0"/>
              <a:t>European marine policies, data and research </a:t>
            </a:r>
            <a:endParaRPr dirty="0"/>
          </a:p>
        </p:txBody>
      </p:sp>
      <p:sp>
        <p:nvSpPr>
          <p:cNvPr id="421" name="Google Shape;421;p42"/>
          <p:cNvSpPr txBox="1">
            <a:spLocks noGrp="1"/>
          </p:cNvSpPr>
          <p:nvPr>
            <p:ph type="body" idx="3"/>
          </p:nvPr>
        </p:nvSpPr>
        <p:spPr>
          <a:xfrm>
            <a:off x="1209182" y="10729563"/>
            <a:ext cx="11318400" cy="53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500" b="0">
                <a:latin typeface="DM Sans"/>
                <a:ea typeface="DM Sans"/>
                <a:cs typeface="DM Sans"/>
                <a:sym typeface="DM Sans"/>
              </a:rPr>
              <a:t>Dissemination level: Public</a:t>
            </a:r>
            <a:endParaRPr sz="3500" b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2" name="Google Shape;422;p42"/>
          <p:cNvSpPr txBox="1">
            <a:spLocks noGrp="1"/>
          </p:cNvSpPr>
          <p:nvPr>
            <p:ph type="body" idx="5"/>
          </p:nvPr>
        </p:nvSpPr>
        <p:spPr>
          <a:xfrm>
            <a:off x="15133504" y="10805763"/>
            <a:ext cx="8124300" cy="1847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L">
                <a:solidFill>
                  <a:schemeClr val="lt1"/>
                </a:solidFill>
              </a:rPr>
              <a:t>iMagine RP2 review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2"/>
          <p:cNvSpPr txBox="1">
            <a:spLocks noGrp="1"/>
          </p:cNvSpPr>
          <p:nvPr>
            <p:ph type="body" idx="6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21 November 2024</a:t>
            </a:r>
            <a:endParaRPr/>
          </a:p>
        </p:txBody>
      </p:sp>
      <p:sp>
        <p:nvSpPr>
          <p:cNvPr id="424" name="Google Shape;424;p42"/>
          <p:cNvSpPr txBox="1">
            <a:spLocks noGrp="1"/>
          </p:cNvSpPr>
          <p:nvPr>
            <p:ph type="body" idx="8"/>
          </p:nvPr>
        </p:nvSpPr>
        <p:spPr>
          <a:xfrm>
            <a:off x="2353149" y="12746850"/>
            <a:ext cx="10629900" cy="11082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iMagine receives funding from the European Union’s Horizon 2020 research and innovation programme under grant agreement No. 101058625.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2"/>
          <p:cNvSpPr txBox="1">
            <a:spLocks noGrp="1"/>
          </p:cNvSpPr>
          <p:nvPr>
            <p:ph type="sldNum" idx="4294967295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1</a:t>
            </a:fld>
            <a:endParaRPr/>
          </a:p>
        </p:txBody>
      </p:sp>
      <p:pic>
        <p:nvPicPr>
          <p:cNvPr id="426" name="Google Shape;4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275" y="12746850"/>
            <a:ext cx="1056675" cy="70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/>
          <p:cNvSpPr txBox="1">
            <a:spLocks noGrp="1"/>
          </p:cNvSpPr>
          <p:nvPr>
            <p:ph type="title"/>
          </p:nvPr>
        </p:nvSpPr>
        <p:spPr>
          <a:xfrm>
            <a:off x="2312700" y="523238"/>
            <a:ext cx="21778223" cy="911400"/>
          </a:xfrm>
          <a:prstGeom prst="rect">
            <a:avLst/>
          </a:prstGeom>
        </p:spPr>
        <p:txBody>
          <a:bodyPr spcFirstLastPara="1" wrap="square" lIns="243800" tIns="121900" rIns="2438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Marine environmental management and policy making</a:t>
            </a:r>
            <a:br>
              <a:rPr lang="en-NL" sz="5600" dirty="0"/>
            </a:br>
            <a:endParaRPr sz="5600" dirty="0">
              <a:solidFill>
                <a:srgbClr val="EF7E15"/>
              </a:solidFill>
            </a:endParaRPr>
          </a:p>
        </p:txBody>
      </p:sp>
      <p:sp>
        <p:nvSpPr>
          <p:cNvPr id="458" name="Google Shape;458;p44"/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 sz="1800"/>
              <a:t>2</a:t>
            </a:fld>
            <a:endParaRPr sz="1800"/>
          </a:p>
        </p:txBody>
      </p:sp>
      <p:pic>
        <p:nvPicPr>
          <p:cNvPr id="2" name="Google Shape;432;p2">
            <a:extLst>
              <a:ext uri="{FF2B5EF4-FFF2-40B4-BE49-F238E27FC236}">
                <a16:creationId xmlns:a16="http://schemas.microsoft.com/office/drawing/2014/main" id="{5BA9DAAD-BB6F-D134-9634-853D8ABB03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80" y="2160000"/>
            <a:ext cx="12051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31;p2">
            <a:extLst>
              <a:ext uri="{FF2B5EF4-FFF2-40B4-BE49-F238E27FC236}">
                <a16:creationId xmlns:a16="http://schemas.microsoft.com/office/drawing/2014/main" id="{DA64E95B-5E70-9963-EBA7-751116D9BC20}"/>
              </a:ext>
            </a:extLst>
          </p:cNvPr>
          <p:cNvSpPr/>
          <p:nvPr/>
        </p:nvSpPr>
        <p:spPr>
          <a:xfrm>
            <a:off x="9424080" y="8782920"/>
            <a:ext cx="3348000" cy="3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6688E"/>
                </a:solidFill>
                <a:latin typeface="Arial"/>
                <a:ea typeface="Arial"/>
                <a:cs typeface="Arial"/>
                <a:sym typeface="Arial"/>
              </a:rPr>
              <a:t>Source: EU MSFD website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33;p2">
            <a:extLst>
              <a:ext uri="{FF2B5EF4-FFF2-40B4-BE49-F238E27FC236}">
                <a16:creationId xmlns:a16="http://schemas.microsoft.com/office/drawing/2014/main" id="{96D00607-3348-7BEA-1AD5-78437A32DB4F}"/>
              </a:ext>
            </a:extLst>
          </p:cNvPr>
          <p:cNvSpPr/>
          <p:nvPr/>
        </p:nvSpPr>
        <p:spPr>
          <a:xfrm>
            <a:off x="13244434" y="2016065"/>
            <a:ext cx="10106640" cy="8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marL="406440" marR="0" lvl="0" indent="-165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 dirty="0">
                <a:solidFill>
                  <a:srgbClr val="0070C0"/>
                </a:solidFill>
                <a:latin typeface="DM Sans"/>
                <a:ea typeface="DM Sans"/>
                <a:cs typeface="DM Sans"/>
                <a:sym typeface="DM Sans"/>
              </a:rPr>
              <a:t>Relevant EU Directives and initiatives for aquatic domain, such as: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1160" marR="0" lvl="0" indent="-457200" algn="l" rtl="0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1" i="0" u="none" strike="noStrike" cap="none" dirty="0">
                <a:solidFill>
                  <a:srgbClr val="002060"/>
                </a:solidFill>
                <a:latin typeface="DM Sans"/>
                <a:ea typeface="DM Sans"/>
                <a:cs typeface="DM Sans"/>
                <a:sym typeface="DM Sans"/>
              </a:rPr>
              <a:t>Marine Strategy Framework Directive (MSFD)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1160" marR="0" lvl="0" indent="-457200" algn="l" rtl="0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1" i="0" u="none" strike="noStrike" cap="none" dirty="0">
                <a:solidFill>
                  <a:srgbClr val="002060"/>
                </a:solidFill>
                <a:latin typeface="DM Sans"/>
                <a:ea typeface="DM Sans"/>
                <a:cs typeface="DM Sans"/>
                <a:sym typeface="DM Sans"/>
              </a:rPr>
              <a:t>Water Framework Directive (WFD)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1160" marR="0" lvl="0" indent="-457200" algn="l" rtl="0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1" i="0" u="none" strike="noStrike" cap="none" dirty="0">
                <a:solidFill>
                  <a:srgbClr val="002060"/>
                </a:solidFill>
                <a:latin typeface="DM Sans"/>
                <a:ea typeface="DM Sans"/>
                <a:cs typeface="DM Sans"/>
                <a:sym typeface="DM Sans"/>
              </a:rPr>
              <a:t>European Green Deal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1160" marR="0" lvl="0" indent="-457200" algn="l" rtl="0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1" i="0" u="none" strike="noStrike" cap="none" dirty="0">
                <a:solidFill>
                  <a:srgbClr val="002060"/>
                </a:solidFill>
                <a:latin typeface="DM Sans"/>
                <a:ea typeface="DM Sans"/>
                <a:cs typeface="DM Sans"/>
                <a:sym typeface="DM Sans"/>
              </a:rPr>
              <a:t>Mission Restore our Ocean and Waters by 2030 </a:t>
            </a:r>
          </a:p>
          <a:p>
            <a:pPr marL="1181160" marR="0" lvl="0" indent="-457200" algn="l" rtl="0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1" i="0" u="none" strike="noStrike" cap="none" dirty="0">
                <a:solidFill>
                  <a:srgbClr val="002060"/>
                </a:solidFill>
                <a:latin typeface="DM Sans"/>
                <a:ea typeface="DM Sans"/>
                <a:cs typeface="DM Sans"/>
                <a:sym typeface="DM Sans"/>
              </a:rPr>
              <a:t>United Nation’s 2030 Agenda for Sustainable Development 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1160" marR="0" lvl="0" indent="-457200" algn="l" rtl="0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1" i="0" u="none" strike="noStrike" cap="none" dirty="0">
                <a:solidFill>
                  <a:srgbClr val="002060"/>
                </a:solidFill>
                <a:latin typeface="DM Sans"/>
                <a:ea typeface="DM Sans"/>
                <a:cs typeface="DM Sans"/>
                <a:sym typeface="DM Sans"/>
              </a:rPr>
              <a:t>United Nation’s Decade of Ocean Science (2021-2030)</a:t>
            </a:r>
            <a:endParaRPr sz="3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434;p2">
            <a:extLst>
              <a:ext uri="{FF2B5EF4-FFF2-40B4-BE49-F238E27FC236}">
                <a16:creationId xmlns:a16="http://schemas.microsoft.com/office/drawing/2014/main" id="{BC4886EE-75EC-556C-7EF3-71CECD6BCD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340" y="9970560"/>
            <a:ext cx="2648520" cy="264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35;p2">
            <a:extLst>
              <a:ext uri="{FF2B5EF4-FFF2-40B4-BE49-F238E27FC236}">
                <a16:creationId xmlns:a16="http://schemas.microsoft.com/office/drawing/2014/main" id="{928AECDD-0486-C1F2-B4A7-151DC6F860E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1620" y="10021140"/>
            <a:ext cx="3161242" cy="282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and green sign&#10;&#10;Description automatically generated">
            <a:extLst>
              <a:ext uri="{FF2B5EF4-FFF2-40B4-BE49-F238E27FC236}">
                <a16:creationId xmlns:a16="http://schemas.microsoft.com/office/drawing/2014/main" id="{02CDA7EE-ED84-7604-E5A5-435319B68D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22" y="10714254"/>
            <a:ext cx="8875049" cy="2134238"/>
          </a:xfrm>
          <a:prstGeom prst="rect">
            <a:avLst/>
          </a:prstGeom>
        </p:spPr>
      </p:pic>
      <p:pic>
        <p:nvPicPr>
          <p:cNvPr id="8" name="Google Shape;437;p2">
            <a:extLst>
              <a:ext uri="{FF2B5EF4-FFF2-40B4-BE49-F238E27FC236}">
                <a16:creationId xmlns:a16="http://schemas.microsoft.com/office/drawing/2014/main" id="{756CACEC-0459-CA82-5AD4-F72E5004792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690120" y="10357652"/>
            <a:ext cx="4045680" cy="249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6474BB54-C4BF-E360-0E8F-87F6C14F2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>
            <a:extLst>
              <a:ext uri="{FF2B5EF4-FFF2-40B4-BE49-F238E27FC236}">
                <a16:creationId xmlns:a16="http://schemas.microsoft.com/office/drawing/2014/main" id="{AB2F73A6-1885-56DB-2300-88197E7B4C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2700" y="525905"/>
            <a:ext cx="22071300" cy="911400"/>
          </a:xfrm>
          <a:prstGeom prst="rect">
            <a:avLst/>
          </a:prstGeom>
        </p:spPr>
        <p:txBody>
          <a:bodyPr spcFirstLastPara="1" wrap="square" lIns="243800" tIns="121900" rIns="2438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Implementation requires knowledge</a:t>
            </a:r>
            <a:endParaRPr sz="5600" dirty="0">
              <a:solidFill>
                <a:srgbClr val="EF7E15"/>
              </a:solidFill>
            </a:endParaRPr>
          </a:p>
        </p:txBody>
      </p:sp>
      <p:sp>
        <p:nvSpPr>
          <p:cNvPr id="458" name="Google Shape;458;p44">
            <a:extLst>
              <a:ext uri="{FF2B5EF4-FFF2-40B4-BE49-F238E27FC236}">
                <a16:creationId xmlns:a16="http://schemas.microsoft.com/office/drawing/2014/main" id="{8DBCF0E1-E17E-00C9-8156-650F5B7CB0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 sz="1800"/>
              <a:t>3</a:t>
            </a:fld>
            <a:endParaRPr sz="1800"/>
          </a:p>
        </p:txBody>
      </p:sp>
      <p:sp>
        <p:nvSpPr>
          <p:cNvPr id="9" name="Google Shape;444;p3">
            <a:extLst>
              <a:ext uri="{FF2B5EF4-FFF2-40B4-BE49-F238E27FC236}">
                <a16:creationId xmlns:a16="http://schemas.microsoft.com/office/drawing/2014/main" id="{55359EFE-F30C-42E6-4DD0-DD59AF340E23}"/>
              </a:ext>
            </a:extLst>
          </p:cNvPr>
          <p:cNvSpPr txBox="1">
            <a:spLocks/>
          </p:cNvSpPr>
          <p:nvPr/>
        </p:nvSpPr>
        <p:spPr>
          <a:xfrm>
            <a:off x="334680" y="1533600"/>
            <a:ext cx="23714640" cy="11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400"/>
              <a:buFont typeface="DM Sans"/>
              <a:buNone/>
              <a:defRPr sz="5400" b="0" i="1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dirty="0">
                <a:solidFill>
                  <a:srgbClr val="002060"/>
                </a:solidFill>
              </a:rPr>
              <a:t>The implementation requires an increase of our overall knowledge, demanding more science and improved access to observation data and analytical processing</a:t>
            </a:r>
            <a:r>
              <a:rPr lang="en-US" sz="4000" i="0" dirty="0">
                <a:solidFill>
                  <a:srgbClr val="002060"/>
                </a:solidFill>
              </a:rPr>
              <a:t>.</a:t>
            </a:r>
            <a:endParaRPr lang="en-US" sz="40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i="0" dirty="0">
                <a:solidFill>
                  <a:srgbClr val="002060"/>
                </a:solidFill>
              </a:rPr>
              <a:t>Europe already has developed an impressive capability for aquatic environmental observation, data-handling and sharing, modelling and forecasting, second to none in the world. This builds upon national environmental observation and monitoring networks and programs, complemented with EU initiatives such as </a:t>
            </a:r>
            <a:r>
              <a:rPr lang="en-US" sz="3400" i="0" dirty="0" err="1">
                <a:solidFill>
                  <a:srgbClr val="002060"/>
                </a:solidFill>
              </a:rPr>
              <a:t>EMODnet</a:t>
            </a:r>
            <a:r>
              <a:rPr lang="en-US" sz="3400" i="0" dirty="0">
                <a:solidFill>
                  <a:srgbClr val="002060"/>
                </a:solidFill>
              </a:rPr>
              <a:t>, Copernicus Marine, and European Research Infrastructures (RIs). </a:t>
            </a: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400"/>
              <a:buFont typeface="Arial"/>
              <a:buNone/>
            </a:pPr>
            <a:endParaRPr lang="en-US" sz="34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SzPts val="3200"/>
              <a:buFont typeface="Arial"/>
              <a:buNone/>
            </a:pPr>
            <a:endParaRPr lang="en-US" sz="32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446;p3">
            <a:extLst>
              <a:ext uri="{FF2B5EF4-FFF2-40B4-BE49-F238E27FC236}">
                <a16:creationId xmlns:a16="http://schemas.microsoft.com/office/drawing/2014/main" id="{FDA4C17F-ABD9-D67C-84E0-43C0B91300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740" y="3219890"/>
            <a:ext cx="9142920" cy="620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47;p3">
            <a:extLst>
              <a:ext uri="{FF2B5EF4-FFF2-40B4-BE49-F238E27FC236}">
                <a16:creationId xmlns:a16="http://schemas.microsoft.com/office/drawing/2014/main" id="{231DA1AB-4CCB-FDAA-D5CE-9857E4F82648}"/>
              </a:ext>
            </a:extLst>
          </p:cNvPr>
          <p:cNvSpPr/>
          <p:nvPr/>
        </p:nvSpPr>
        <p:spPr>
          <a:xfrm>
            <a:off x="1110960" y="8822160"/>
            <a:ext cx="8341920" cy="1326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0046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Europe we spent circa 1.4 Billion Euro a year in marine data acquisition 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(1.0 BE in-situ; 0.4 BE remote sensing) 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448;p3">
            <a:extLst>
              <a:ext uri="{FF2B5EF4-FFF2-40B4-BE49-F238E27FC236}">
                <a16:creationId xmlns:a16="http://schemas.microsoft.com/office/drawing/2014/main" id="{7F19E048-676C-ACE3-CA4D-4412CFF967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9283" y="3102659"/>
            <a:ext cx="13517280" cy="728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24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50344E78-BAC2-2574-3A8F-9C4F43149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>
            <a:extLst>
              <a:ext uri="{FF2B5EF4-FFF2-40B4-BE49-F238E27FC236}">
                <a16:creationId xmlns:a16="http://schemas.microsoft.com/office/drawing/2014/main" id="{4BE372E6-D1BD-2EB8-051D-66F1EAB892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2700" y="525905"/>
            <a:ext cx="22071300" cy="911400"/>
          </a:xfrm>
          <a:prstGeom prst="rect">
            <a:avLst/>
          </a:prstGeom>
        </p:spPr>
        <p:txBody>
          <a:bodyPr spcFirstLastPara="1" wrap="square" lIns="243800" tIns="121900" rIns="2438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Marine Knowledge Value Chain</a:t>
            </a:r>
            <a:endParaRPr sz="5600" dirty="0">
              <a:solidFill>
                <a:srgbClr val="EF7E15"/>
              </a:solidFill>
            </a:endParaRPr>
          </a:p>
        </p:txBody>
      </p:sp>
      <p:sp>
        <p:nvSpPr>
          <p:cNvPr id="458" name="Google Shape;458;p44">
            <a:extLst>
              <a:ext uri="{FF2B5EF4-FFF2-40B4-BE49-F238E27FC236}">
                <a16:creationId xmlns:a16="http://schemas.microsoft.com/office/drawing/2014/main" id="{1E5433FF-5902-CF7D-4403-6772480FD5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 sz="1800"/>
              <a:t>4</a:t>
            </a:fld>
            <a:endParaRPr sz="1800"/>
          </a:p>
        </p:txBody>
      </p:sp>
      <p:pic>
        <p:nvPicPr>
          <p:cNvPr id="2" name="Google Shape;503;p13">
            <a:extLst>
              <a:ext uri="{FF2B5EF4-FFF2-40B4-BE49-F238E27FC236}">
                <a16:creationId xmlns:a16="http://schemas.microsoft.com/office/drawing/2014/main" id="{B0F8205B-F230-17D8-093D-485498E2D5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07044" y="2483781"/>
            <a:ext cx="11277600" cy="96636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8A316E-9F4A-3465-AB99-C4C9ABC66FD9}"/>
              </a:ext>
            </a:extLst>
          </p:cNvPr>
          <p:cNvSpPr txBox="1"/>
          <p:nvPr/>
        </p:nvSpPr>
        <p:spPr>
          <a:xfrm>
            <a:off x="850188" y="2938571"/>
            <a:ext cx="9712304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effectLst/>
                <a:latin typeface="DM Sans" pitchFamily="2" charset="0"/>
                <a:ea typeface="Verdana" panose="020B0604030504040204" pitchFamily="34" charset="0"/>
                <a:cs typeface="Calibri" panose="020F0502020204030204" pitchFamily="34" charset="0"/>
              </a:rPr>
              <a:t>In situ: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effectLst/>
                <a:latin typeface="DM Sans" pitchFamily="2" charset="0"/>
                <a:ea typeface="Verdana" panose="020B0604030504040204" pitchFamily="34" charset="0"/>
                <a:cs typeface="Calibri" panose="020F0502020204030204" pitchFamily="34" charset="0"/>
              </a:rPr>
              <a:t>data and samples collected for atmosphere, water, seabed, fauna and flora, with diverse instruments and platforms. Samples are further analysed. In situ data are complemented by remote sensing observations.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50000"/>
                </a:schemeClr>
              </a:solidFill>
              <a:effectLst/>
              <a:latin typeface="DM Sans" pitchFamily="2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effectLst/>
                <a:latin typeface="DM Sans" pitchFamily="2" charset="0"/>
                <a:ea typeface="Verdana" panose="020B0604030504040204" pitchFamily="34" charset="0"/>
                <a:cs typeface="Calibri" panose="020F0502020204030204" pitchFamily="34" charset="0"/>
              </a:rPr>
              <a:t>Observations: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effectLst/>
                <a:latin typeface="DM Sans" pitchFamily="2" charset="0"/>
                <a:ea typeface="Verdana" panose="020B0604030504040204" pitchFamily="34" charset="0"/>
                <a:cs typeface="Calibri" panose="020F0502020204030204" pitchFamily="34" charset="0"/>
              </a:rPr>
              <a:t>ocean, seas, coastal waters, estuaries, river mouths; physics, chemistry, biology, bathymetry, geophysics, and geology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50000"/>
                </a:schemeClr>
              </a:solidFill>
              <a:effectLst/>
              <a:latin typeface="DM Sans" pitchFamily="2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effectLst/>
                <a:latin typeface="DM Sans" pitchFamily="2" charset="0"/>
                <a:ea typeface="Verdana" panose="020B0604030504040204" pitchFamily="34" charset="0"/>
                <a:cs typeface="Calibri" panose="020F0502020204030204" pitchFamily="34" charset="0"/>
              </a:rPr>
              <a:t>Value chain: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effectLst/>
                <a:latin typeface="DM Sans" pitchFamily="2" charset="0"/>
                <a:ea typeface="Verdana" panose="020B0604030504040204" pitchFamily="34" charset="0"/>
                <a:cs typeface="Calibri" panose="020F0502020204030204" pitchFamily="34" charset="0"/>
              </a:rPr>
              <a:t>steps from sensor data and samples to information to knowledge and  benefits - with feedback loops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50000"/>
                </a:schemeClr>
              </a:solidFill>
              <a:effectLst/>
              <a:latin typeface="DM Sans" pitchFamily="2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effectLst/>
                <a:latin typeface="DM Sans" pitchFamily="2" charset="0"/>
                <a:ea typeface="Verdana" panose="020B0604030504040204" pitchFamily="34" charset="0"/>
                <a:cs typeface="Calibri" panose="020F0502020204030204" pitchFamily="34" charset="0"/>
              </a:rPr>
              <a:t>Public Benefit: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effectLst/>
                <a:latin typeface="DM Sans" pitchFamily="2" charset="0"/>
                <a:ea typeface="Verdana" panose="020B0604030504040204" pitchFamily="34" charset="0"/>
                <a:cs typeface="Calibri" panose="020F0502020204030204" pitchFamily="34" charset="0"/>
              </a:rPr>
              <a:t>Accessible data, High Quality  data products, and Knowledge of use for Blue Economy, Resource Management, Ocean Health, Hazards, and Advancing Science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9D9A1-2895-45AA-BDD5-8616C1AE617A}"/>
              </a:ext>
            </a:extLst>
          </p:cNvPr>
          <p:cNvSpPr txBox="1"/>
          <p:nvPr/>
        </p:nvSpPr>
        <p:spPr>
          <a:xfrm>
            <a:off x="20405255" y="5087760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Image: EMB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380934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EE3D2338-ED63-6011-BFF9-66724B59E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>
            <a:extLst>
              <a:ext uri="{FF2B5EF4-FFF2-40B4-BE49-F238E27FC236}">
                <a16:creationId xmlns:a16="http://schemas.microsoft.com/office/drawing/2014/main" id="{59F5BC07-9CDC-348F-289E-1094CA0610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2700" y="525905"/>
            <a:ext cx="22071300" cy="911400"/>
          </a:xfrm>
          <a:prstGeom prst="rect">
            <a:avLst/>
          </a:prstGeom>
        </p:spPr>
        <p:txBody>
          <a:bodyPr spcFirstLastPara="1" wrap="square" lIns="243800" tIns="121900" rIns="243800" bIns="121900" anchor="t" anchorCtr="0">
            <a:noAutofit/>
          </a:bodyPr>
          <a:lstStyle/>
          <a:p>
            <a:pPr algn="ctr"/>
            <a:r>
              <a:rPr lang="en-US" sz="5600" b="1" i="0" u="none" strike="noStrike" cap="none" dirty="0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rPr>
              <a:t>European Open Science Cloud (EOSC) and Blue-Cloud 2026</a:t>
            </a:r>
            <a:br>
              <a:rPr lang="en-US" sz="5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5600" dirty="0">
              <a:solidFill>
                <a:srgbClr val="EF7E15"/>
              </a:solidFill>
            </a:endParaRPr>
          </a:p>
        </p:txBody>
      </p:sp>
      <p:sp>
        <p:nvSpPr>
          <p:cNvPr id="458" name="Google Shape;458;p44">
            <a:extLst>
              <a:ext uri="{FF2B5EF4-FFF2-40B4-BE49-F238E27FC236}">
                <a16:creationId xmlns:a16="http://schemas.microsoft.com/office/drawing/2014/main" id="{8C3F3472-2A46-3726-4AC3-32C0EEDA56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 sz="1800"/>
              <a:t>5</a:t>
            </a:fld>
            <a:endParaRPr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F4C64-9BB4-CB52-CEEC-279D0FE0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4" y="2249337"/>
            <a:ext cx="7790625" cy="5682741"/>
          </a:xfrm>
          <a:prstGeom prst="rect">
            <a:avLst/>
          </a:prstGeom>
        </p:spPr>
      </p:pic>
      <p:pic>
        <p:nvPicPr>
          <p:cNvPr id="6" name="Picture 12" descr="About Blue-Cloud 2026 | Blue-Cloud 2026">
            <a:extLst>
              <a:ext uri="{FF2B5EF4-FFF2-40B4-BE49-F238E27FC236}">
                <a16:creationId xmlns:a16="http://schemas.microsoft.com/office/drawing/2014/main" id="{2DE4167A-64E4-3B12-853E-0D06A2957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4" y="8333285"/>
            <a:ext cx="9202702" cy="16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474;p5">
            <a:extLst>
              <a:ext uri="{FF2B5EF4-FFF2-40B4-BE49-F238E27FC236}">
                <a16:creationId xmlns:a16="http://schemas.microsoft.com/office/drawing/2014/main" id="{17D1E8E8-93F5-29C6-3672-DD292E24BD0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406" y="10365759"/>
            <a:ext cx="4009440" cy="237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75;p5">
            <a:extLst>
              <a:ext uri="{FF2B5EF4-FFF2-40B4-BE49-F238E27FC236}">
                <a16:creationId xmlns:a16="http://schemas.microsoft.com/office/drawing/2014/main" id="{FB355133-25C0-A856-AF51-F7CB9E4973F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9924" y="10374572"/>
            <a:ext cx="8456246" cy="2360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76;p5">
            <a:extLst>
              <a:ext uri="{FF2B5EF4-FFF2-40B4-BE49-F238E27FC236}">
                <a16:creationId xmlns:a16="http://schemas.microsoft.com/office/drawing/2014/main" id="{3A4F33F8-BDC7-8BE3-51F3-07162A2F69D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62741" y="10365759"/>
            <a:ext cx="5832027" cy="2360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7280EE-1F28-7921-8CD8-EFD9BDF884FB}"/>
              </a:ext>
            </a:extLst>
          </p:cNvPr>
          <p:cNvSpPr txBox="1"/>
          <p:nvPr/>
        </p:nvSpPr>
        <p:spPr>
          <a:xfrm>
            <a:off x="9897658" y="2249337"/>
            <a:ext cx="134534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DM Sans" pitchFamily="2" charset="0"/>
              </a:rPr>
              <a:t>The vision for EOSC is to put in place a system in Europe to find and access data and services for research and innovation. This will facilitate researchers to store, share, process, </a:t>
            </a:r>
            <a:r>
              <a:rPr lang="en-US" sz="4000" b="1" dirty="0" err="1">
                <a:latin typeface="DM Sans" pitchFamily="2" charset="0"/>
              </a:rPr>
              <a:t>analyse</a:t>
            </a:r>
            <a:r>
              <a:rPr lang="en-US" sz="4000" b="1" dirty="0">
                <a:latin typeface="DM Sans" pitchFamily="2" charset="0"/>
              </a:rPr>
              <a:t> and reuse FAIR research outputs within and across disciplines and borders.</a:t>
            </a:r>
          </a:p>
        </p:txBody>
      </p:sp>
      <p:sp>
        <p:nvSpPr>
          <p:cNvPr id="11" name="Google Shape;467;p5">
            <a:extLst>
              <a:ext uri="{FF2B5EF4-FFF2-40B4-BE49-F238E27FC236}">
                <a16:creationId xmlns:a16="http://schemas.microsoft.com/office/drawing/2014/main" id="{E6D8DAF6-FF21-CD1E-753A-0EB64B751D01}"/>
              </a:ext>
            </a:extLst>
          </p:cNvPr>
          <p:cNvSpPr txBox="1"/>
          <p:nvPr/>
        </p:nvSpPr>
        <p:spPr>
          <a:xfrm>
            <a:off x="10007882" y="6752501"/>
            <a:ext cx="13716000" cy="285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24130" marR="10160" lvl="0" indent="-13969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70C0"/>
                </a:solidFill>
                <a:latin typeface="DM Sans"/>
                <a:ea typeface="DM Sans"/>
                <a:cs typeface="DM Sans"/>
                <a:sym typeface="DM Sans"/>
              </a:rPr>
              <a:t>Blue-Cloud develops and operates a Federated European Ecosystem to deliver FAIR &amp; Open data and analytical services,  instrumental for deepening research of oceans, EU seas, coastal &amp; inland waters. </a:t>
            </a:r>
            <a:endParaRPr sz="4000" b="0" i="0" u="none" strike="noStrike" cap="none" dirty="0">
              <a:solidFill>
                <a:srgbClr val="0070C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7635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C3DCCAB0-D0A5-08B6-96C7-67E021044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>
            <a:extLst>
              <a:ext uri="{FF2B5EF4-FFF2-40B4-BE49-F238E27FC236}">
                <a16:creationId xmlns:a16="http://schemas.microsoft.com/office/drawing/2014/main" id="{5399DAE0-9F3E-9229-452D-4D0FE4B9E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2700" y="525905"/>
            <a:ext cx="22071300" cy="911400"/>
          </a:xfrm>
          <a:prstGeom prst="rect">
            <a:avLst/>
          </a:prstGeom>
        </p:spPr>
        <p:txBody>
          <a:bodyPr spcFirstLastPara="1" wrap="square" lIns="243800" tIns="121900" rIns="243800" bIns="121900" anchor="t" anchorCtr="0">
            <a:noAutofit/>
          </a:bodyPr>
          <a:lstStyle/>
          <a:p>
            <a:pPr algn="ctr"/>
            <a:r>
              <a:rPr lang="en-US" sz="5600" b="1" dirty="0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rPr>
              <a:t>Digital Twin of the Ocean – EDITO d</a:t>
            </a:r>
            <a:r>
              <a:rPr lang="en-US" sz="5600" b="1" i="0" u="none" strike="noStrike" cap="none" dirty="0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rPr>
              <a:t>evelopments</a:t>
            </a:r>
            <a:br>
              <a:rPr lang="en-US" sz="5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5600" dirty="0">
              <a:solidFill>
                <a:srgbClr val="EF7E15"/>
              </a:solidFill>
            </a:endParaRPr>
          </a:p>
        </p:txBody>
      </p:sp>
      <p:sp>
        <p:nvSpPr>
          <p:cNvPr id="458" name="Google Shape;458;p44">
            <a:extLst>
              <a:ext uri="{FF2B5EF4-FFF2-40B4-BE49-F238E27FC236}">
                <a16:creationId xmlns:a16="http://schemas.microsoft.com/office/drawing/2014/main" id="{7099902E-13EA-BB1F-D18A-365EE3F566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 sz="1800"/>
              <a:t>6</a:t>
            </a:fld>
            <a:endParaRPr sz="1800"/>
          </a:p>
        </p:txBody>
      </p:sp>
      <p:pic>
        <p:nvPicPr>
          <p:cNvPr id="2" name="Google Shape;98;g2e296396f4d_0_60">
            <a:extLst>
              <a:ext uri="{FF2B5EF4-FFF2-40B4-BE49-F238E27FC236}">
                <a16:creationId xmlns:a16="http://schemas.microsoft.com/office/drawing/2014/main" id="{CA21F462-C93E-D187-A759-C446B1E2C0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3234" y="1764792"/>
            <a:ext cx="18868863" cy="93804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89;p6">
            <a:extLst>
              <a:ext uri="{FF2B5EF4-FFF2-40B4-BE49-F238E27FC236}">
                <a16:creationId xmlns:a16="http://schemas.microsoft.com/office/drawing/2014/main" id="{511E164C-0FF0-A5C3-DBBC-0EAB1873AD3C}"/>
              </a:ext>
            </a:extLst>
          </p:cNvPr>
          <p:cNvSpPr txBox="1"/>
          <p:nvPr/>
        </p:nvSpPr>
        <p:spPr>
          <a:xfrm>
            <a:off x="1027723" y="11251143"/>
            <a:ext cx="2268806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70C0"/>
                </a:solidFill>
                <a:latin typeface="DM Sans"/>
                <a:ea typeface="DM Sans"/>
                <a:cs typeface="DM Sans"/>
                <a:sym typeface="DM Sans"/>
              </a:rPr>
              <a:t>EDITO as 3</a:t>
            </a:r>
            <a:r>
              <a:rPr lang="en-US" sz="4000" b="1" i="0" u="none" strike="noStrike" cap="none" baseline="30000" dirty="0">
                <a:solidFill>
                  <a:srgbClr val="0070C0"/>
                </a:solidFill>
                <a:latin typeface="DM Sans"/>
                <a:ea typeface="DM Sans"/>
                <a:cs typeface="DM Sans"/>
                <a:sym typeface="DM Sans"/>
              </a:rPr>
              <a:t>rd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DM Sans"/>
                <a:ea typeface="DM Sans"/>
                <a:cs typeface="DM Sans"/>
                <a:sym typeface="DM Sans"/>
              </a:rPr>
              <a:t> EU coordinated and funded long term initiative for the marine and ocean domain next to and supported by </a:t>
            </a:r>
            <a:r>
              <a:rPr lang="en-US" sz="4000" b="1" i="0" u="none" strike="noStrike" cap="none" dirty="0" err="1">
                <a:solidFill>
                  <a:srgbClr val="0070C0"/>
                </a:solidFill>
                <a:latin typeface="DM Sans"/>
                <a:ea typeface="DM Sans"/>
                <a:cs typeface="DM Sans"/>
                <a:sym typeface="DM Sans"/>
              </a:rPr>
              <a:t>EMODnet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DM Sans"/>
                <a:ea typeface="DM Sans"/>
                <a:cs typeface="DM Sans"/>
                <a:sym typeface="DM Sans"/>
              </a:rPr>
              <a:t> and Copernicus Marine, also engaging with marine RTD projects and infrastructures </a:t>
            </a:r>
            <a:endParaRPr sz="40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78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502B3DED-F31B-2080-E881-3B85579BF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>
            <a:extLst>
              <a:ext uri="{FF2B5EF4-FFF2-40B4-BE49-F238E27FC236}">
                <a16:creationId xmlns:a16="http://schemas.microsoft.com/office/drawing/2014/main" id="{40E4C9B3-D5B2-15A6-EB8B-B77070C676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2700" y="525905"/>
            <a:ext cx="22071300" cy="911400"/>
          </a:xfrm>
          <a:prstGeom prst="rect">
            <a:avLst/>
          </a:prstGeom>
        </p:spPr>
        <p:txBody>
          <a:bodyPr spcFirstLastPara="1" wrap="square" lIns="243800" tIns="121900" rIns="243800" bIns="121900" anchor="t" anchorCtr="0">
            <a:noAutofit/>
          </a:bodyPr>
          <a:lstStyle/>
          <a:p>
            <a:pPr algn="ctr"/>
            <a:r>
              <a:rPr lang="en-US" sz="5600" b="1" i="0" u="none" strike="noStrike" cap="none" dirty="0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rPr>
              <a:t>Blue-Cloud to become an EOSC Blue Thematic Node</a:t>
            </a:r>
            <a:br>
              <a:rPr lang="en-US" sz="5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5600" dirty="0">
              <a:solidFill>
                <a:srgbClr val="EF7E15"/>
              </a:solidFill>
            </a:endParaRPr>
          </a:p>
        </p:txBody>
      </p:sp>
      <p:sp>
        <p:nvSpPr>
          <p:cNvPr id="458" name="Google Shape;458;p44">
            <a:extLst>
              <a:ext uri="{FF2B5EF4-FFF2-40B4-BE49-F238E27FC236}">
                <a16:creationId xmlns:a16="http://schemas.microsoft.com/office/drawing/2014/main" id="{2B2D6706-D914-830F-7492-90C0DFD6E8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 sz="1800"/>
              <a:t>7</a:t>
            </a:fld>
            <a:endParaRPr sz="1800"/>
          </a:p>
        </p:txBody>
      </p:sp>
      <p:pic>
        <p:nvPicPr>
          <p:cNvPr id="4" name="Google Shape;64;g3109ce8344c_0_19">
            <a:extLst>
              <a:ext uri="{FF2B5EF4-FFF2-40B4-BE49-F238E27FC236}">
                <a16:creationId xmlns:a16="http://schemas.microsoft.com/office/drawing/2014/main" id="{CDB8AB2B-0A4D-A5E4-2AA6-A7B0A54E6E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707" b="13123"/>
          <a:stretch/>
        </p:blipFill>
        <p:spPr>
          <a:xfrm>
            <a:off x="512103" y="2118949"/>
            <a:ext cx="13716811" cy="37559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C3A15-C4A0-FD1C-7007-05993E1BF0FF}"/>
              </a:ext>
            </a:extLst>
          </p:cNvPr>
          <p:cNvSpPr txBox="1"/>
          <p:nvPr/>
        </p:nvSpPr>
        <p:spPr>
          <a:xfrm>
            <a:off x="367322" y="6276413"/>
            <a:ext cx="2111695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92"/>
              <a:buNone/>
            </a:pPr>
            <a:endParaRPr lang="en-US" sz="3600" dirty="0">
              <a:solidFill>
                <a:srgbClr val="0070C0"/>
              </a:solidFill>
              <a:latin typeface="DM Sans" pitchFamily="2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92"/>
              <a:buNone/>
            </a:pPr>
            <a:r>
              <a:rPr lang="en-US" sz="4400" dirty="0">
                <a:solidFill>
                  <a:srgbClr val="0070C0"/>
                </a:solidFill>
                <a:latin typeface="DM Sans" pitchFamily="2" charset="0"/>
                <a:ea typeface="Quicksand"/>
                <a:cs typeface="Quicksand"/>
                <a:sym typeface="Quicksand"/>
              </a:rPr>
              <a:t>The EOSC Federation </a:t>
            </a:r>
            <a:r>
              <a:rPr lang="en-US" sz="4400" b="1" dirty="0">
                <a:solidFill>
                  <a:srgbClr val="0070C0"/>
                </a:solidFill>
                <a:latin typeface="DM Sans" pitchFamily="2" charset="0"/>
                <a:ea typeface="Quicksand"/>
                <a:cs typeface="Quicksand"/>
                <a:sym typeface="Quicksand"/>
              </a:rPr>
              <a:t>will consist of multiple EOSC Nodes </a:t>
            </a:r>
            <a:r>
              <a:rPr lang="en-US" sz="4400" dirty="0">
                <a:solidFill>
                  <a:srgbClr val="0070C0"/>
                </a:solidFill>
                <a:latin typeface="DM Sans" pitchFamily="2" charset="0"/>
                <a:ea typeface="Quicksand"/>
                <a:cs typeface="Quicksand"/>
                <a:sym typeface="Quicksand"/>
              </a:rPr>
              <a:t>that are interconnected and can collaborate to share and manage scientific data, knowledge, and resources within and across thematic and geographical research communities.</a:t>
            </a:r>
            <a:endParaRPr lang="en-US" sz="4400" dirty="0">
              <a:solidFill>
                <a:srgbClr val="0070C0"/>
              </a:solidFill>
              <a:latin typeface="DM Sans" pitchFamily="2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92"/>
              <a:buNone/>
            </a:pPr>
            <a:endParaRPr lang="en-US" sz="3600" dirty="0">
              <a:solidFill>
                <a:srgbClr val="0070C0"/>
              </a:solidFill>
              <a:latin typeface="DM Sans" pitchFamily="2" charset="0"/>
              <a:sym typeface="Arial"/>
            </a:endParaRPr>
          </a:p>
        </p:txBody>
      </p:sp>
      <p:pic>
        <p:nvPicPr>
          <p:cNvPr id="6" name="Picture 12" descr="About Blue-Cloud 2026 | Blue-Cloud 2026">
            <a:extLst>
              <a:ext uri="{FF2B5EF4-FFF2-40B4-BE49-F238E27FC236}">
                <a16:creationId xmlns:a16="http://schemas.microsoft.com/office/drawing/2014/main" id="{1794475C-DB97-443B-45E9-6B2D2FA9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97" y="10565030"/>
            <a:ext cx="9202702" cy="16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8;p1">
            <a:extLst>
              <a:ext uri="{FF2B5EF4-FFF2-40B4-BE49-F238E27FC236}">
                <a16:creationId xmlns:a16="http://schemas.microsoft.com/office/drawing/2014/main" id="{087644C0-AA0A-C806-989E-DD7C27EEE78A}"/>
              </a:ext>
            </a:extLst>
          </p:cNvPr>
          <p:cNvSpPr txBox="1">
            <a:spLocks/>
          </p:cNvSpPr>
          <p:nvPr/>
        </p:nvSpPr>
        <p:spPr>
          <a:xfrm>
            <a:off x="11740994" y="9740051"/>
            <a:ext cx="11852030" cy="287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sz="9600" b="1" i="0" u="none" strike="noStrike" cap="none">
                <a:solidFill>
                  <a:srgbClr val="0031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sz="5400" b="1" i="0" u="none" strike="noStrike" cap="non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ctr">
              <a:lnSpc>
                <a:spcPct val="90000"/>
              </a:lnSpc>
              <a:buClr>
                <a:srgbClr val="0032B1"/>
              </a:buClr>
              <a:buSzPts val="4800"/>
              <a:buFont typeface="Calibri"/>
              <a:buNone/>
            </a:pPr>
            <a:r>
              <a:rPr lang="en-US" sz="4400" dirty="0">
                <a:latin typeface="DM Sans" pitchFamily="2" charset="0"/>
              </a:rPr>
              <a:t>Blue-Cloud 2026 applied to become  thematic ‘blue’ node for </a:t>
            </a:r>
            <a:r>
              <a:rPr lang="en-US" sz="4400" dirty="0" err="1">
                <a:latin typeface="DM Sans" pitchFamily="2" charset="0"/>
              </a:rPr>
              <a:t>marineopen</a:t>
            </a:r>
            <a:r>
              <a:rPr lang="en-US" sz="4400" dirty="0">
                <a:latin typeface="DM Sans" pitchFamily="2" charset="0"/>
              </a:rPr>
              <a:t>  research, serving also as incubator for </a:t>
            </a:r>
            <a:r>
              <a:rPr lang="en-US" sz="4400" dirty="0" err="1">
                <a:latin typeface="DM Sans" pitchFamily="2" charset="0"/>
              </a:rPr>
              <a:t>EMODnet</a:t>
            </a:r>
            <a:r>
              <a:rPr lang="en-US" sz="4400" dirty="0">
                <a:latin typeface="DM Sans" pitchFamily="2" charset="0"/>
              </a:rPr>
              <a:t>, CMEMS, and EDITO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3872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9F959725-ABCB-F8F1-7997-E74B1FD8E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>
            <a:extLst>
              <a:ext uri="{FF2B5EF4-FFF2-40B4-BE49-F238E27FC236}">
                <a16:creationId xmlns:a16="http://schemas.microsoft.com/office/drawing/2014/main" id="{D98D5224-E3B2-3F60-3373-760BAA5C2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2700" y="525905"/>
            <a:ext cx="22071300" cy="911400"/>
          </a:xfrm>
          <a:prstGeom prst="rect">
            <a:avLst/>
          </a:prstGeom>
        </p:spPr>
        <p:txBody>
          <a:bodyPr spcFirstLastPara="1" wrap="square" lIns="243800" tIns="121900" rIns="243800" bIns="121900" anchor="t" anchorCtr="0">
            <a:noAutofit/>
          </a:bodyPr>
          <a:lstStyle/>
          <a:p>
            <a:pPr algn="ctr"/>
            <a:r>
              <a:rPr lang="en-US" sz="5600" b="1" strike="noStrike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Horizon Europe - </a:t>
            </a:r>
            <a:r>
              <a:rPr lang="en-US" sz="5600" b="1" strike="noStrike" dirty="0" err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iMagine</a:t>
            </a:r>
            <a:r>
              <a:rPr lang="en-US" sz="5600" b="1" strike="noStrike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project</a:t>
            </a:r>
            <a:endParaRPr sz="5600" dirty="0">
              <a:solidFill>
                <a:srgbClr val="EF7E15"/>
              </a:solidFill>
            </a:endParaRPr>
          </a:p>
        </p:txBody>
      </p:sp>
      <p:sp>
        <p:nvSpPr>
          <p:cNvPr id="458" name="Google Shape;458;p44">
            <a:extLst>
              <a:ext uri="{FF2B5EF4-FFF2-40B4-BE49-F238E27FC236}">
                <a16:creationId xmlns:a16="http://schemas.microsoft.com/office/drawing/2014/main" id="{8E3C1293-E1E2-B247-5ED2-8E0D612360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 sz="1800"/>
              <a:t>8</a:t>
            </a:fld>
            <a:endParaRPr sz="1800"/>
          </a:p>
        </p:txBody>
      </p:sp>
      <p:sp>
        <p:nvSpPr>
          <p:cNvPr id="2" name="Google Shape;460;p4">
            <a:extLst>
              <a:ext uri="{FF2B5EF4-FFF2-40B4-BE49-F238E27FC236}">
                <a16:creationId xmlns:a16="http://schemas.microsoft.com/office/drawing/2014/main" id="{D1E1B654-C02B-EF25-C0B2-05A1E5F86C4F}"/>
              </a:ext>
            </a:extLst>
          </p:cNvPr>
          <p:cNvSpPr/>
          <p:nvPr/>
        </p:nvSpPr>
        <p:spPr>
          <a:xfrm>
            <a:off x="659216" y="1958297"/>
            <a:ext cx="22688062" cy="22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70C0"/>
                </a:solidFill>
                <a:latin typeface="DM Sans"/>
                <a:ea typeface="DM Sans"/>
                <a:cs typeface="DM Sans"/>
                <a:sym typeface="DM Sans"/>
              </a:rPr>
              <a:t>Great potential in collecting and processing image data using high-performance image analysis tools, including Artificial Intelligence (AI) techniques, and in more sharing of image repositories, filling gaps in the European marine data and knowledge landscape.</a:t>
            </a:r>
            <a:endParaRPr sz="40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58;p4">
            <a:extLst>
              <a:ext uri="{FF2B5EF4-FFF2-40B4-BE49-F238E27FC236}">
                <a16:creationId xmlns:a16="http://schemas.microsoft.com/office/drawing/2014/main" id="{B3A68564-173A-972B-D124-B6E345D670D7}"/>
              </a:ext>
            </a:extLst>
          </p:cNvPr>
          <p:cNvSpPr txBox="1">
            <a:spLocks/>
          </p:cNvSpPr>
          <p:nvPr/>
        </p:nvSpPr>
        <p:spPr>
          <a:xfrm>
            <a:off x="1586704" y="4641645"/>
            <a:ext cx="21030840" cy="5209920"/>
          </a:xfrm>
          <a:prstGeom prst="rect">
            <a:avLst/>
          </a:prstGeom>
          <a:solidFill>
            <a:srgbClr val="1E4E79"/>
          </a:solidFill>
          <a:ln w="2555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700" tIns="122025" rIns="243700" bIns="1220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400"/>
              <a:buFont typeface="DM Sans"/>
              <a:buNone/>
              <a:defRPr sz="5400" b="0" i="1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005FAA"/>
              </a:buClr>
              <a:buSzPts val="5600"/>
            </a:pPr>
            <a:r>
              <a:rPr lang="en-US" sz="4800" b="1" i="0">
                <a:solidFill>
                  <a:srgbClr val="FFB600"/>
                </a:solidFill>
              </a:rPr>
              <a:t>OBJECTIVE:</a:t>
            </a:r>
            <a:endParaRPr lang="en-US" sz="48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5FAA"/>
              </a:buClr>
              <a:buSzPts val="5600"/>
            </a:pPr>
            <a:r>
              <a:rPr lang="en-US" sz="3900">
                <a:solidFill>
                  <a:srgbClr val="DAFAFA"/>
                </a:solidFill>
              </a:rPr>
              <a:t>To deploy, operate, validate, and promote a dedicated </a:t>
            </a:r>
            <a:r>
              <a:rPr lang="en-US" sz="3900" b="1">
                <a:solidFill>
                  <a:srgbClr val="DAFAFA"/>
                </a:solidFill>
              </a:rPr>
              <a:t>iMagine AI framework</a:t>
            </a:r>
            <a:r>
              <a:rPr lang="en-US" sz="3900">
                <a:solidFill>
                  <a:srgbClr val="DAFAFA"/>
                </a:solidFill>
              </a:rPr>
              <a:t> and platform, connected to EOSC and AI4EU, giving researchers in </a:t>
            </a:r>
            <a:r>
              <a:rPr lang="en-US" sz="3900" b="1">
                <a:solidFill>
                  <a:srgbClr val="DAFAFA"/>
                </a:solidFill>
              </a:rPr>
              <a:t>aquatic sciences</a:t>
            </a:r>
            <a:r>
              <a:rPr lang="en-US" sz="3900">
                <a:solidFill>
                  <a:srgbClr val="DAFAFA"/>
                </a:solidFill>
              </a:rPr>
              <a:t> open access to a </a:t>
            </a:r>
            <a:r>
              <a:rPr lang="en-US" sz="3900" b="1">
                <a:solidFill>
                  <a:srgbClr val="DAFAFA"/>
                </a:solidFill>
              </a:rPr>
              <a:t>diverse portfolio of AI based image analysis services and image repositories</a:t>
            </a:r>
            <a:r>
              <a:rPr lang="en-US" sz="3900">
                <a:solidFill>
                  <a:srgbClr val="DAFAFA"/>
                </a:solidFill>
              </a:rPr>
              <a:t> from multiple RIs, working on and of relevance to the overarching theme of ‘Healthy oceans, seas, coastal and inland waters.</a:t>
            </a:r>
            <a:endParaRPr lang="en-US" sz="39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89;p6">
            <a:extLst>
              <a:ext uri="{FF2B5EF4-FFF2-40B4-BE49-F238E27FC236}">
                <a16:creationId xmlns:a16="http://schemas.microsoft.com/office/drawing/2014/main" id="{F48BCD31-E4D2-574A-D495-EA36D3C8144D}"/>
              </a:ext>
            </a:extLst>
          </p:cNvPr>
          <p:cNvSpPr txBox="1"/>
          <p:nvPr/>
        </p:nvSpPr>
        <p:spPr>
          <a:xfrm>
            <a:off x="659216" y="10182838"/>
            <a:ext cx="2268806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2060"/>
                </a:solidFill>
                <a:latin typeface="DM Sans"/>
                <a:ea typeface="DM Sans"/>
                <a:cs typeface="DM Sans"/>
                <a:sym typeface="DM Sans"/>
              </a:rPr>
              <a:t>We have the ocean and marine network and working relations with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DM Sans"/>
                <a:ea typeface="DM Sans"/>
                <a:cs typeface="DM Sans"/>
                <a:sym typeface="DM Sans"/>
              </a:rPr>
              <a:t>EMODnet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DM Sans"/>
                <a:ea typeface="DM Sans"/>
                <a:cs typeface="DM Sans"/>
                <a:sym typeface="DM Sans"/>
              </a:rPr>
              <a:t>, CMEMS, and RIs for contributing and supporting the EDITO development. Synergy and federation of the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DM Sans"/>
                <a:ea typeface="DM Sans"/>
                <a:cs typeface="DM Sans"/>
                <a:sym typeface="DM Sans"/>
              </a:rPr>
              <a:t>iMagine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DM Sans"/>
                <a:ea typeface="DM Sans"/>
                <a:cs typeface="DM Sans"/>
                <a:sym typeface="DM Sans"/>
              </a:rPr>
              <a:t> AI platform and the new AI image processing services with the Blue-Cloud EOSC thematic node might pave the way.   </a:t>
            </a:r>
            <a:endParaRPr sz="4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85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0"/>
          <p:cNvSpPr txBox="1">
            <a:spLocks noGrp="1"/>
          </p:cNvSpPr>
          <p:nvPr>
            <p:ph type="body" idx="1"/>
          </p:nvPr>
        </p:nvSpPr>
        <p:spPr>
          <a:xfrm>
            <a:off x="2438050" y="5092234"/>
            <a:ext cx="123189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</a:pPr>
            <a:r>
              <a:rPr lang="en-NL"/>
              <a:t>Thank you!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</a:pPr>
            <a:r>
              <a:rPr lang="en-NL"/>
              <a:t>Questions?</a:t>
            </a:r>
            <a:endParaRPr/>
          </a:p>
        </p:txBody>
      </p:sp>
      <p:sp>
        <p:nvSpPr>
          <p:cNvPr id="560" name="Google Shape;560;p50"/>
          <p:cNvSpPr txBox="1">
            <a:spLocks noGrp="1"/>
          </p:cNvSpPr>
          <p:nvPr>
            <p:ph type="sldNum" idx="4294967295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I Templa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5FAA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727</Words>
  <Application>Microsoft Office PowerPoint</Application>
  <PresentationFormat>Custom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DM Sans</vt:lpstr>
      <vt:lpstr>Helvetica Neue</vt:lpstr>
      <vt:lpstr>Arial</vt:lpstr>
      <vt:lpstr>Calibri</vt:lpstr>
      <vt:lpstr>EGI Template</vt:lpstr>
      <vt:lpstr>PowerPoint Presentation</vt:lpstr>
      <vt:lpstr>Marine environmental management and policy making </vt:lpstr>
      <vt:lpstr>Implementation requires knowledge</vt:lpstr>
      <vt:lpstr>Marine Knowledge Value Chain</vt:lpstr>
      <vt:lpstr>European Open Science Cloud (EOSC) and Blue-Cloud 2026 </vt:lpstr>
      <vt:lpstr>Digital Twin of the Ocean – EDITO developments </vt:lpstr>
      <vt:lpstr>Blue-Cloud to become an EOSC Blue Thematic Node </vt:lpstr>
      <vt:lpstr>Horizon Europe - iMagine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Dick Schaap - MARIS</cp:lastModifiedBy>
  <cp:revision>8</cp:revision>
  <dcterms:modified xsi:type="dcterms:W3CDTF">2024-11-18T13:24:56Z</dcterms:modified>
</cp:coreProperties>
</file>