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3716000" cx="24384000"/>
  <p:notesSz cx="6858000" cy="9144000"/>
  <p:embeddedFontLst>
    <p:embeddedFont>
      <p:font typeface="DM Sans Medium"/>
      <p:regular r:id="rId16"/>
      <p:bold r:id="rId17"/>
      <p:italic r:id="rId18"/>
      <p:boldItalic r:id="rId19"/>
    </p:embeddedFont>
    <p:embeddedFont>
      <p:font typeface="DM Sans ExtraBold"/>
      <p:bold r:id="rId20"/>
      <p:boldItalic r:id="rId21"/>
    </p:embeddedFont>
    <p:embeddedFont>
      <p:font typeface="Corbel"/>
      <p:regular r:id="rId22"/>
      <p:bold r:id="rId23"/>
      <p:italic r:id="rId24"/>
      <p:boldItalic r:id="rId25"/>
    </p:embeddedFont>
    <p:embeddedFont>
      <p:font typeface="DM Sans Black"/>
      <p:bold r:id="rId26"/>
      <p:boldItalic r:id="rId27"/>
    </p:embeddedFont>
    <p:embeddedFont>
      <p:font typeface="Helvetica Neue"/>
      <p:regular r:id="rId28"/>
      <p:bold r:id="rId29"/>
      <p:italic r:id="rId30"/>
      <p:boldItalic r:id="rId31"/>
    </p:embeddedFont>
    <p:embeddedFont>
      <p:font typeface="DM Sans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3D3186-AF35-4271-A0D6-9F4FDCB0D3A2}">
  <a:tblStyle styleId="{593D3186-AF35-4271-A0D6-9F4FDCB0D3A2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 b="off" i="off"/>
      <a:tcStyle>
        <a:fill>
          <a:solidFill>
            <a:srgbClr val="E3E5E8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ExtraBold-bold.fntdata"/><Relationship Id="rId22" Type="http://schemas.openxmlformats.org/officeDocument/2006/relationships/font" Target="fonts/Corbel-regular.fntdata"/><Relationship Id="rId21" Type="http://schemas.openxmlformats.org/officeDocument/2006/relationships/font" Target="fonts/DMSansExtraBold-boldItalic.fntdata"/><Relationship Id="rId24" Type="http://schemas.openxmlformats.org/officeDocument/2006/relationships/font" Target="fonts/Corbel-italic.fntdata"/><Relationship Id="rId23" Type="http://schemas.openxmlformats.org/officeDocument/2006/relationships/font" Target="fonts/Corbel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DMSansBlack-bold.fntdata"/><Relationship Id="rId25" Type="http://schemas.openxmlformats.org/officeDocument/2006/relationships/font" Target="fonts/Corbel-boldItalic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DMSansBlack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5.xml"/><Relationship Id="rId33" Type="http://schemas.openxmlformats.org/officeDocument/2006/relationships/font" Target="fonts/DMSans-boldItalic.fntdata"/><Relationship Id="rId10" Type="http://schemas.openxmlformats.org/officeDocument/2006/relationships/slide" Target="slides/slide4.xml"/><Relationship Id="rId32" Type="http://schemas.openxmlformats.org/officeDocument/2006/relationships/font" Target="fonts/DM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DMSansMedium-bold.fntdata"/><Relationship Id="rId16" Type="http://schemas.openxmlformats.org/officeDocument/2006/relationships/font" Target="fonts/DMSansMedium-regular.fntdata"/><Relationship Id="rId19" Type="http://schemas.openxmlformats.org/officeDocument/2006/relationships/font" Target="fonts/DMSansMedium-boldItalic.fntdata"/><Relationship Id="rId18" Type="http://schemas.openxmlformats.org/officeDocument/2006/relationships/font" Target="fonts/DMSans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2d08e37f1c_0_4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2d08e37f1c_0_4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9e4f06244d_0_6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g29e4f06244d_0_6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0" name="Google Shape;430;g29e4f06244d_0_6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9e4f06244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9e4f06244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160bf9463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1" name="Google Shape;461;g3160bf9463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9e4f06244d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9e4f06244d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160bf94638_0_4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160bf94638_0_4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L" sz="1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REC3: </a:t>
            </a:r>
            <a:endParaRPr sz="1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NL" sz="1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Difference 1: ZooScan and FlowCam are different types of physical instruments; therefore, the user base who owns them is separate. The two use cases address them separately.</a:t>
            </a:r>
            <a:endParaRPr sz="1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NL" sz="1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Difference 2:ZooScan and FlowCam target marine ecosystems; Freshwater Diatom targets freshwater ecosystems.</a:t>
            </a:r>
            <a:endParaRPr sz="1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NL" sz="1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Difference 3: the three use cases rely on images with different characteristics: ZooScan images are grey on almost pure white (since the background is pre-subtracted), in any orientation and with potential overlap; raw FlowCam images are on a grey background, all aligned by the fluidic and with, normally, no overlap; diatom images come from microscopes and can have a range of aspects and overlaps. </a:t>
            </a:r>
            <a:endParaRPr sz="1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NL" sz="1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Difference 4: ZooScan focuses on segmentation (specifically for the separation of touching objects). Flowcam focuses on classification; Diatoms interest both segmentation and classification, IIRC.</a:t>
            </a:r>
            <a:endParaRPr sz="1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9e4f06244d_0_1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9e4f06244d_0_1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9e4f06244d_0_15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9e4f06244d_0_15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hyperlink" Target="https://www.youtube.com/c/EGIFederation" TargetMode="External"/><Relationship Id="rId5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4.png"/><Relationship Id="rId5" Type="http://schemas.openxmlformats.org/officeDocument/2006/relationships/hyperlink" Target="https://twitter.com/eu_imagine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www.linkedin.com/company/1024536" TargetMode="External"/><Relationship Id="rId8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hyperlink" Target="https://twitter.com/eu_imagine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www.linkedin.com/company/1024536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itle without Background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Horizontal with Number Bullet">
  <p:cSld name="Content - 3 Horizontal with Number Bulle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/>
          <p:nvPr/>
        </p:nvSpPr>
        <p:spPr>
          <a:xfrm>
            <a:off x="20867075" y="13045341"/>
            <a:ext cx="25167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-NL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125" name="Google Shape;125;p11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23383674" y="13045350"/>
            <a:ext cx="45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128" name="Google Shape;128;p11"/>
          <p:cNvSpPr txBox="1"/>
          <p:nvPr>
            <p:ph idx="2" type="body"/>
          </p:nvPr>
        </p:nvSpPr>
        <p:spPr>
          <a:xfrm>
            <a:off x="1831774" y="4433997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9" name="Google Shape;129;p11"/>
          <p:cNvSpPr txBox="1"/>
          <p:nvPr>
            <p:ph idx="3" type="body"/>
          </p:nvPr>
        </p:nvSpPr>
        <p:spPr>
          <a:xfrm>
            <a:off x="1831773" y="6213423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0" name="Google Shape;130;p11"/>
          <p:cNvSpPr txBox="1"/>
          <p:nvPr>
            <p:ph idx="4" type="body"/>
          </p:nvPr>
        </p:nvSpPr>
        <p:spPr>
          <a:xfrm>
            <a:off x="9055918" y="4433997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1" name="Google Shape;131;p11"/>
          <p:cNvSpPr txBox="1"/>
          <p:nvPr>
            <p:ph idx="5" type="body"/>
          </p:nvPr>
        </p:nvSpPr>
        <p:spPr>
          <a:xfrm>
            <a:off x="9055918" y="6213423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2" name="Google Shape;132;p11"/>
          <p:cNvSpPr txBox="1"/>
          <p:nvPr>
            <p:ph idx="6" type="body"/>
          </p:nvPr>
        </p:nvSpPr>
        <p:spPr>
          <a:xfrm>
            <a:off x="16786860" y="4433997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3" name="Google Shape;133;p11"/>
          <p:cNvSpPr txBox="1"/>
          <p:nvPr>
            <p:ph idx="7" type="body"/>
          </p:nvPr>
        </p:nvSpPr>
        <p:spPr>
          <a:xfrm>
            <a:off x="16811059" y="6213423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4" name="Google Shape;134;p11"/>
          <p:cNvSpPr txBox="1"/>
          <p:nvPr/>
        </p:nvSpPr>
        <p:spPr>
          <a:xfrm>
            <a:off x="1015862" y="4433997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135" name="Google Shape;135;p11"/>
          <p:cNvSpPr txBox="1"/>
          <p:nvPr/>
        </p:nvSpPr>
        <p:spPr>
          <a:xfrm>
            <a:off x="8079200" y="4433997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136" name="Google Shape;136;p11"/>
          <p:cNvSpPr txBox="1"/>
          <p:nvPr/>
        </p:nvSpPr>
        <p:spPr>
          <a:xfrm>
            <a:off x="15767772" y="4433997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137" name="Google Shape;137;p11"/>
          <p:cNvSpPr txBox="1"/>
          <p:nvPr>
            <p:ph idx="8" type="body"/>
          </p:nvPr>
        </p:nvSpPr>
        <p:spPr>
          <a:xfrm>
            <a:off x="9055918" y="9105158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8" name="Google Shape;138;p11"/>
          <p:cNvSpPr txBox="1"/>
          <p:nvPr>
            <p:ph idx="9" type="body"/>
          </p:nvPr>
        </p:nvSpPr>
        <p:spPr>
          <a:xfrm>
            <a:off x="1831774" y="9105158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9" name="Google Shape;139;p11"/>
          <p:cNvSpPr txBox="1"/>
          <p:nvPr>
            <p:ph idx="13" type="body"/>
          </p:nvPr>
        </p:nvSpPr>
        <p:spPr>
          <a:xfrm>
            <a:off x="16811059" y="9105158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Numbers">
  <p:cSld name="Content - 3 Number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42" name="Google Shape;142;p12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3" name="Google Shape;143;p12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144" name="Google Shape;144;p12"/>
          <p:cNvSpPr txBox="1"/>
          <p:nvPr>
            <p:ph idx="2" type="body"/>
          </p:nvPr>
        </p:nvSpPr>
        <p:spPr>
          <a:xfrm>
            <a:off x="1715859" y="5347556"/>
            <a:ext cx="6350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5" name="Google Shape;145;p12"/>
          <p:cNvSpPr txBox="1"/>
          <p:nvPr>
            <p:ph idx="3" type="body"/>
          </p:nvPr>
        </p:nvSpPr>
        <p:spPr>
          <a:xfrm>
            <a:off x="1715859" y="7655821"/>
            <a:ext cx="63501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6" name="Google Shape;146;p12"/>
          <p:cNvSpPr txBox="1"/>
          <p:nvPr>
            <p:ph idx="4" type="body"/>
          </p:nvPr>
        </p:nvSpPr>
        <p:spPr>
          <a:xfrm>
            <a:off x="9017000" y="5339088"/>
            <a:ext cx="6350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7" name="Google Shape;147;p12"/>
          <p:cNvSpPr txBox="1"/>
          <p:nvPr>
            <p:ph idx="5" type="body"/>
          </p:nvPr>
        </p:nvSpPr>
        <p:spPr>
          <a:xfrm>
            <a:off x="9017000" y="7655821"/>
            <a:ext cx="63501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8" name="Google Shape;148;p12"/>
          <p:cNvSpPr txBox="1"/>
          <p:nvPr>
            <p:ph idx="6" type="body"/>
          </p:nvPr>
        </p:nvSpPr>
        <p:spPr>
          <a:xfrm>
            <a:off x="16318140" y="5339088"/>
            <a:ext cx="6350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9" name="Google Shape;149;p12"/>
          <p:cNvSpPr txBox="1"/>
          <p:nvPr>
            <p:ph idx="7" type="body"/>
          </p:nvPr>
        </p:nvSpPr>
        <p:spPr>
          <a:xfrm>
            <a:off x="16318140" y="7655821"/>
            <a:ext cx="63501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4 Numbers">
  <p:cSld name="Content - 4 Number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52" name="Google Shape;152;p13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3" name="Google Shape;153;p13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154" name="Google Shape;154;p13"/>
          <p:cNvSpPr txBox="1"/>
          <p:nvPr>
            <p:ph idx="2" type="body"/>
          </p:nvPr>
        </p:nvSpPr>
        <p:spPr>
          <a:xfrm>
            <a:off x="497496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5" name="Google Shape;155;p13"/>
          <p:cNvSpPr txBox="1"/>
          <p:nvPr>
            <p:ph idx="3" type="body"/>
          </p:nvPr>
        </p:nvSpPr>
        <p:spPr>
          <a:xfrm>
            <a:off x="497496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6" name="Google Shape;156;p13"/>
          <p:cNvSpPr txBox="1"/>
          <p:nvPr>
            <p:ph idx="4" type="body"/>
          </p:nvPr>
        </p:nvSpPr>
        <p:spPr>
          <a:xfrm>
            <a:off x="6561331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7" name="Google Shape;157;p13"/>
          <p:cNvSpPr txBox="1"/>
          <p:nvPr>
            <p:ph idx="5" type="body"/>
          </p:nvPr>
        </p:nvSpPr>
        <p:spPr>
          <a:xfrm>
            <a:off x="6561331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8" name="Google Shape;158;p13"/>
          <p:cNvSpPr txBox="1"/>
          <p:nvPr>
            <p:ph idx="6" type="body"/>
          </p:nvPr>
        </p:nvSpPr>
        <p:spPr>
          <a:xfrm>
            <a:off x="12615666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9" name="Google Shape;159;p13"/>
          <p:cNvSpPr txBox="1"/>
          <p:nvPr>
            <p:ph idx="7" type="body"/>
          </p:nvPr>
        </p:nvSpPr>
        <p:spPr>
          <a:xfrm>
            <a:off x="18679501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0" name="Google Shape;160;p13"/>
          <p:cNvSpPr txBox="1"/>
          <p:nvPr>
            <p:ph idx="8" type="body"/>
          </p:nvPr>
        </p:nvSpPr>
        <p:spPr>
          <a:xfrm>
            <a:off x="18679501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1" name="Google Shape;161;p13"/>
          <p:cNvSpPr txBox="1"/>
          <p:nvPr>
            <p:ph idx="9" type="body"/>
          </p:nvPr>
        </p:nvSpPr>
        <p:spPr>
          <a:xfrm>
            <a:off x="12615666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6 Numbers">
  <p:cSld name="Content - 6 Number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64" name="Google Shape;164;p14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5" name="Google Shape;165;p14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166" name="Google Shape;166;p14"/>
          <p:cNvSpPr txBox="1"/>
          <p:nvPr>
            <p:ph idx="2" type="body"/>
          </p:nvPr>
        </p:nvSpPr>
        <p:spPr>
          <a:xfrm>
            <a:off x="1990793" y="3335644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7" name="Google Shape;167;p14"/>
          <p:cNvSpPr txBox="1"/>
          <p:nvPr>
            <p:ph idx="3" type="body"/>
          </p:nvPr>
        </p:nvSpPr>
        <p:spPr>
          <a:xfrm>
            <a:off x="1990793" y="5147878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8" name="Google Shape;168;p14"/>
          <p:cNvSpPr txBox="1"/>
          <p:nvPr>
            <p:ph idx="4" type="body"/>
          </p:nvPr>
        </p:nvSpPr>
        <p:spPr>
          <a:xfrm>
            <a:off x="9588499" y="3335644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9" name="Google Shape;169;p14"/>
          <p:cNvSpPr txBox="1"/>
          <p:nvPr>
            <p:ph idx="5" type="body"/>
          </p:nvPr>
        </p:nvSpPr>
        <p:spPr>
          <a:xfrm>
            <a:off x="9588497" y="5147878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0" name="Google Shape;170;p14"/>
          <p:cNvSpPr txBox="1"/>
          <p:nvPr>
            <p:ph idx="6" type="body"/>
          </p:nvPr>
        </p:nvSpPr>
        <p:spPr>
          <a:xfrm>
            <a:off x="17186205" y="3335644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1" name="Google Shape;171;p14"/>
          <p:cNvSpPr txBox="1"/>
          <p:nvPr>
            <p:ph idx="7" type="body"/>
          </p:nvPr>
        </p:nvSpPr>
        <p:spPr>
          <a:xfrm>
            <a:off x="17186205" y="5147878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2" name="Google Shape;172;p14"/>
          <p:cNvSpPr txBox="1"/>
          <p:nvPr>
            <p:ph idx="8" type="body"/>
          </p:nvPr>
        </p:nvSpPr>
        <p:spPr>
          <a:xfrm>
            <a:off x="1990793" y="7910837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3" name="Google Shape;173;p14"/>
          <p:cNvSpPr txBox="1"/>
          <p:nvPr>
            <p:ph idx="9" type="body"/>
          </p:nvPr>
        </p:nvSpPr>
        <p:spPr>
          <a:xfrm>
            <a:off x="1990793" y="9723072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4" name="Google Shape;174;p14"/>
          <p:cNvSpPr txBox="1"/>
          <p:nvPr>
            <p:ph idx="13" type="body"/>
          </p:nvPr>
        </p:nvSpPr>
        <p:spPr>
          <a:xfrm>
            <a:off x="9588499" y="7910837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" name="Google Shape;175;p14"/>
          <p:cNvSpPr txBox="1"/>
          <p:nvPr>
            <p:ph idx="14" type="body"/>
          </p:nvPr>
        </p:nvSpPr>
        <p:spPr>
          <a:xfrm>
            <a:off x="9588497" y="9723072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6" name="Google Shape;176;p14"/>
          <p:cNvSpPr txBox="1"/>
          <p:nvPr>
            <p:ph idx="15" type="body"/>
          </p:nvPr>
        </p:nvSpPr>
        <p:spPr>
          <a:xfrm>
            <a:off x="17186203" y="7910837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7" name="Google Shape;177;p14"/>
          <p:cNvSpPr txBox="1"/>
          <p:nvPr>
            <p:ph idx="16" type="body"/>
          </p:nvPr>
        </p:nvSpPr>
        <p:spPr>
          <a:xfrm>
            <a:off x="17186203" y="9723072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2 Content Left">
  <p:cSld name="Image - 2 Content Lef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80" name="Google Shape;180;p15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1" name="Google Shape;181;p15"/>
          <p:cNvSpPr txBox="1"/>
          <p:nvPr>
            <p:ph idx="12" type="sldNum"/>
          </p:nvPr>
        </p:nvSpPr>
        <p:spPr>
          <a:xfrm>
            <a:off x="23327399" y="13045350"/>
            <a:ext cx="50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182" name="Google Shape;182;p15"/>
          <p:cNvSpPr txBox="1"/>
          <p:nvPr>
            <p:ph idx="2" type="body"/>
          </p:nvPr>
        </p:nvSpPr>
        <p:spPr>
          <a:xfrm>
            <a:off x="2086903" y="3637208"/>
            <a:ext cx="75435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3" name="Google Shape;183;p15"/>
          <p:cNvSpPr txBox="1"/>
          <p:nvPr>
            <p:ph idx="3" type="body"/>
          </p:nvPr>
        </p:nvSpPr>
        <p:spPr>
          <a:xfrm>
            <a:off x="2086903" y="5246215"/>
            <a:ext cx="75435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4" name="Google Shape;184;p15"/>
          <p:cNvSpPr txBox="1"/>
          <p:nvPr>
            <p:ph idx="4" type="body"/>
          </p:nvPr>
        </p:nvSpPr>
        <p:spPr>
          <a:xfrm>
            <a:off x="2086903" y="8408578"/>
            <a:ext cx="75435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5" name="Google Shape;185;p15"/>
          <p:cNvSpPr txBox="1"/>
          <p:nvPr>
            <p:ph idx="5" type="body"/>
          </p:nvPr>
        </p:nvSpPr>
        <p:spPr>
          <a:xfrm>
            <a:off x="2086903" y="10017586"/>
            <a:ext cx="75435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186" name="Google Shape;186;p15"/>
          <p:cNvCxnSpPr/>
          <p:nvPr/>
        </p:nvCxnSpPr>
        <p:spPr>
          <a:xfrm>
            <a:off x="1925729" y="7256795"/>
            <a:ext cx="7865700" cy="0"/>
          </a:xfrm>
          <a:prstGeom prst="straightConnector1">
            <a:avLst/>
          </a:prstGeom>
          <a:noFill/>
          <a:ln cap="rnd" cmpd="sng" w="88900">
            <a:solidFill>
              <a:srgbClr val="EF8200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Image" id="187" name="Google Shape;18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4760" y="6062738"/>
            <a:ext cx="507462" cy="40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88" name="Google Shape;18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4760" y="10810761"/>
            <a:ext cx="507462" cy="40062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5"/>
          <p:cNvSpPr/>
          <p:nvPr>
            <p:ph idx="6" type="pic"/>
          </p:nvPr>
        </p:nvSpPr>
        <p:spPr>
          <a:xfrm>
            <a:off x="15135246" y="-975654"/>
            <a:ext cx="11121000" cy="13333200"/>
          </a:xfrm>
          <a:prstGeom prst="roundRect">
            <a:avLst>
              <a:gd fmla="val 575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3 Points with Images &amp; Box">
  <p:cSld name="Image - 3 Points with Images &amp; Box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/>
          <p:nvPr/>
        </p:nvSpPr>
        <p:spPr>
          <a:xfrm>
            <a:off x="869684" y="2587215"/>
            <a:ext cx="7335600" cy="101601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16"/>
          <p:cNvSpPr/>
          <p:nvPr/>
        </p:nvSpPr>
        <p:spPr>
          <a:xfrm>
            <a:off x="8607335" y="2587214"/>
            <a:ext cx="7335600" cy="101601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16344985" y="2587214"/>
            <a:ext cx="7335600" cy="101601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16"/>
          <p:cNvSpPr txBox="1"/>
          <p:nvPr>
            <p:ph idx="1" type="body"/>
          </p:nvPr>
        </p:nvSpPr>
        <p:spPr>
          <a:xfrm>
            <a:off x="1363387" y="7403909"/>
            <a:ext cx="6096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5" name="Google Shape;195;p16"/>
          <p:cNvSpPr txBox="1"/>
          <p:nvPr>
            <p:ph idx="2" type="body"/>
          </p:nvPr>
        </p:nvSpPr>
        <p:spPr>
          <a:xfrm>
            <a:off x="1363387" y="9207677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6" name="Google Shape;196;p16"/>
          <p:cNvSpPr txBox="1"/>
          <p:nvPr>
            <p:ph idx="3" type="body"/>
          </p:nvPr>
        </p:nvSpPr>
        <p:spPr>
          <a:xfrm>
            <a:off x="9095877" y="7281036"/>
            <a:ext cx="6096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7" name="Google Shape;197;p16"/>
          <p:cNvSpPr txBox="1"/>
          <p:nvPr>
            <p:ph idx="4" type="body"/>
          </p:nvPr>
        </p:nvSpPr>
        <p:spPr>
          <a:xfrm>
            <a:off x="9095877" y="9207677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8" name="Google Shape;198;p16"/>
          <p:cNvSpPr txBox="1"/>
          <p:nvPr>
            <p:ph idx="5" type="body"/>
          </p:nvPr>
        </p:nvSpPr>
        <p:spPr>
          <a:xfrm>
            <a:off x="16831806" y="7281036"/>
            <a:ext cx="6096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9" name="Google Shape;199;p16"/>
          <p:cNvSpPr txBox="1"/>
          <p:nvPr>
            <p:ph idx="6" type="body"/>
          </p:nvPr>
        </p:nvSpPr>
        <p:spPr>
          <a:xfrm>
            <a:off x="16831806" y="9207677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0" name="Google Shape;200;p16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01" name="Google Shape;201;p16"/>
          <p:cNvSpPr txBox="1"/>
          <p:nvPr>
            <p:ph idx="7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2" name="Google Shape;202;p16"/>
          <p:cNvSpPr txBox="1"/>
          <p:nvPr>
            <p:ph idx="12" type="sldNum"/>
          </p:nvPr>
        </p:nvSpPr>
        <p:spPr>
          <a:xfrm>
            <a:off x="23384924" y="13045350"/>
            <a:ext cx="45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03" name="Google Shape;203;p16"/>
          <p:cNvSpPr/>
          <p:nvPr>
            <p:ph idx="8" type="pic"/>
          </p:nvPr>
        </p:nvSpPr>
        <p:spPr>
          <a:xfrm>
            <a:off x="1363387" y="2961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04" name="Google Shape;204;p16"/>
          <p:cNvSpPr/>
          <p:nvPr>
            <p:ph idx="9" type="pic"/>
          </p:nvPr>
        </p:nvSpPr>
        <p:spPr>
          <a:xfrm>
            <a:off x="9095877" y="2961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05" name="Google Shape;205;p16"/>
          <p:cNvSpPr/>
          <p:nvPr>
            <p:ph idx="13" type="pic"/>
          </p:nvPr>
        </p:nvSpPr>
        <p:spPr>
          <a:xfrm>
            <a:off x="16831806" y="2961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Big Title">
  <p:cSld name="Image - Big Titl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08" name="Google Shape;208;p17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9" name="Google Shape;209;p17"/>
          <p:cNvSpPr txBox="1"/>
          <p:nvPr>
            <p:ph idx="12" type="sldNum"/>
          </p:nvPr>
        </p:nvSpPr>
        <p:spPr>
          <a:xfrm>
            <a:off x="23384924" y="13045350"/>
            <a:ext cx="45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10" name="Google Shape;210;p17"/>
          <p:cNvSpPr/>
          <p:nvPr>
            <p:ph idx="2" type="pic"/>
          </p:nvPr>
        </p:nvSpPr>
        <p:spPr>
          <a:xfrm>
            <a:off x="15135246" y="-975655"/>
            <a:ext cx="11121000" cy="13333200"/>
          </a:xfrm>
          <a:prstGeom prst="roundRect">
            <a:avLst>
              <a:gd fmla="val 5598" name="adj"/>
            </a:avLst>
          </a:prstGeom>
          <a:noFill/>
          <a:ln>
            <a:noFill/>
          </a:ln>
        </p:spPr>
      </p:sp>
      <p:sp>
        <p:nvSpPr>
          <p:cNvPr id="211" name="Google Shape;211;p17"/>
          <p:cNvSpPr txBox="1"/>
          <p:nvPr>
            <p:ph idx="3" type="body"/>
          </p:nvPr>
        </p:nvSpPr>
        <p:spPr>
          <a:xfrm>
            <a:off x="1406240" y="7682375"/>
            <a:ext cx="101601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5500"/>
              <a:buFont typeface="DM Sans"/>
              <a:buNone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2" name="Google Shape;212;p17"/>
          <p:cNvSpPr txBox="1"/>
          <p:nvPr>
            <p:ph idx="4" type="body"/>
          </p:nvPr>
        </p:nvSpPr>
        <p:spPr>
          <a:xfrm>
            <a:off x="1406240" y="5073134"/>
            <a:ext cx="101601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2 Points and Images">
  <p:cSld name="Image - 2 Points and Images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15" name="Google Shape;215;p18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6" name="Google Shape;216;p18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17" name="Google Shape;217;p18"/>
          <p:cNvSpPr/>
          <p:nvPr>
            <p:ph idx="2" type="pic"/>
          </p:nvPr>
        </p:nvSpPr>
        <p:spPr>
          <a:xfrm>
            <a:off x="1143097" y="2787537"/>
            <a:ext cx="5605800" cy="3791100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218" name="Google Shape;218;p18"/>
          <p:cNvSpPr/>
          <p:nvPr>
            <p:ph idx="3" type="pic"/>
          </p:nvPr>
        </p:nvSpPr>
        <p:spPr>
          <a:xfrm>
            <a:off x="1143097" y="7781568"/>
            <a:ext cx="5605800" cy="3791100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219" name="Google Shape;219;p18"/>
          <p:cNvSpPr txBox="1"/>
          <p:nvPr>
            <p:ph idx="4" type="body"/>
          </p:nvPr>
        </p:nvSpPr>
        <p:spPr>
          <a:xfrm>
            <a:off x="7896090" y="3213205"/>
            <a:ext cx="11366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0" name="Google Shape;220;p18"/>
          <p:cNvSpPr txBox="1"/>
          <p:nvPr>
            <p:ph idx="5" type="body"/>
          </p:nvPr>
        </p:nvSpPr>
        <p:spPr>
          <a:xfrm>
            <a:off x="7896090" y="4938653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1" name="Google Shape;221;p18"/>
          <p:cNvSpPr txBox="1"/>
          <p:nvPr>
            <p:ph idx="6" type="body"/>
          </p:nvPr>
        </p:nvSpPr>
        <p:spPr>
          <a:xfrm>
            <a:off x="7896090" y="8259990"/>
            <a:ext cx="11366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2" name="Google Shape;222;p18"/>
          <p:cNvSpPr txBox="1"/>
          <p:nvPr>
            <p:ph idx="7" type="body"/>
          </p:nvPr>
        </p:nvSpPr>
        <p:spPr>
          <a:xfrm>
            <a:off x="7896090" y="9985438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2 Points and Images (Right)">
  <p:cSld name="Image - 2 Points and Images (Right)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25" name="Google Shape;225;p19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6" name="Google Shape;226;p19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27" name="Google Shape;227;p19"/>
          <p:cNvSpPr/>
          <p:nvPr>
            <p:ph idx="2" type="pic"/>
          </p:nvPr>
        </p:nvSpPr>
        <p:spPr>
          <a:xfrm>
            <a:off x="17373697" y="2787537"/>
            <a:ext cx="5605800" cy="3791100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228" name="Google Shape;228;p19"/>
          <p:cNvSpPr/>
          <p:nvPr>
            <p:ph idx="3" type="pic"/>
          </p:nvPr>
        </p:nvSpPr>
        <p:spPr>
          <a:xfrm>
            <a:off x="17373697" y="7781568"/>
            <a:ext cx="5605800" cy="3791100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229" name="Google Shape;229;p19"/>
          <p:cNvSpPr txBox="1"/>
          <p:nvPr>
            <p:ph idx="4" type="body"/>
          </p:nvPr>
        </p:nvSpPr>
        <p:spPr>
          <a:xfrm>
            <a:off x="1143096" y="3213205"/>
            <a:ext cx="14507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0" name="Google Shape;230;p19"/>
          <p:cNvSpPr txBox="1"/>
          <p:nvPr>
            <p:ph idx="5" type="body"/>
          </p:nvPr>
        </p:nvSpPr>
        <p:spPr>
          <a:xfrm>
            <a:off x="1143097" y="4938653"/>
            <a:ext cx="145071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1" name="Google Shape;231;p19"/>
          <p:cNvSpPr txBox="1"/>
          <p:nvPr>
            <p:ph idx="6" type="body"/>
          </p:nvPr>
        </p:nvSpPr>
        <p:spPr>
          <a:xfrm>
            <a:off x="1143096" y="8259990"/>
            <a:ext cx="14507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2" name="Google Shape;232;p19"/>
          <p:cNvSpPr txBox="1"/>
          <p:nvPr>
            <p:ph idx="7" type="body"/>
          </p:nvPr>
        </p:nvSpPr>
        <p:spPr>
          <a:xfrm>
            <a:off x="1143097" y="9985438"/>
            <a:ext cx="145071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Horizontal MultiBullet">
  <p:cSld name="Content - 3 Horizontal MultiBulle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35" name="Google Shape;235;p20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12" type="sldNum"/>
          </p:nvPr>
        </p:nvSpPr>
        <p:spPr>
          <a:xfrm>
            <a:off x="23337024" y="13045350"/>
            <a:ext cx="49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37" name="Google Shape;237;p20"/>
          <p:cNvSpPr txBox="1"/>
          <p:nvPr>
            <p:ph idx="2" type="body"/>
          </p:nvPr>
        </p:nvSpPr>
        <p:spPr>
          <a:xfrm>
            <a:off x="1831774" y="3291304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3" type="body"/>
          </p:nvPr>
        </p:nvSpPr>
        <p:spPr>
          <a:xfrm>
            <a:off x="1831773" y="5070729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4" type="body"/>
          </p:nvPr>
        </p:nvSpPr>
        <p:spPr>
          <a:xfrm>
            <a:off x="9055918" y="3291304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5" type="body"/>
          </p:nvPr>
        </p:nvSpPr>
        <p:spPr>
          <a:xfrm>
            <a:off x="9055918" y="5070729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6" type="body"/>
          </p:nvPr>
        </p:nvSpPr>
        <p:spPr>
          <a:xfrm>
            <a:off x="16786860" y="3291304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idx="7" type="body"/>
          </p:nvPr>
        </p:nvSpPr>
        <p:spPr>
          <a:xfrm>
            <a:off x="16811059" y="5070729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3" name="Google Shape;243;p20"/>
          <p:cNvSpPr txBox="1"/>
          <p:nvPr/>
        </p:nvSpPr>
        <p:spPr>
          <a:xfrm>
            <a:off x="1015862" y="3291304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244" name="Google Shape;244;p20"/>
          <p:cNvSpPr txBox="1"/>
          <p:nvPr/>
        </p:nvSpPr>
        <p:spPr>
          <a:xfrm>
            <a:off x="8079200" y="3291304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45" name="Google Shape;245;p20"/>
          <p:cNvSpPr txBox="1"/>
          <p:nvPr/>
        </p:nvSpPr>
        <p:spPr>
          <a:xfrm>
            <a:off x="15767772" y="3291304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46" name="Google Shape;246;p20"/>
          <p:cNvSpPr txBox="1"/>
          <p:nvPr>
            <p:ph idx="8" type="body"/>
          </p:nvPr>
        </p:nvSpPr>
        <p:spPr>
          <a:xfrm>
            <a:off x="9055918" y="8113120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247" name="Google Shape;247;p20"/>
          <p:cNvCxnSpPr/>
          <p:nvPr/>
        </p:nvCxnSpPr>
        <p:spPr>
          <a:xfrm>
            <a:off x="1046970" y="7582524"/>
            <a:ext cx="22290000" cy="0"/>
          </a:xfrm>
          <a:prstGeom prst="straightConnector1">
            <a:avLst/>
          </a:prstGeom>
          <a:noFill/>
          <a:ln cap="flat" cmpd="sng" w="12700">
            <a:solidFill>
              <a:srgbClr val="275EA5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48" name="Google Shape;248;p20"/>
          <p:cNvSpPr txBox="1"/>
          <p:nvPr>
            <p:ph idx="9" type="body"/>
          </p:nvPr>
        </p:nvSpPr>
        <p:spPr>
          <a:xfrm>
            <a:off x="10068007" y="10111799"/>
            <a:ext cx="45759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9" name="Google Shape;249;p20"/>
          <p:cNvSpPr txBox="1"/>
          <p:nvPr>
            <p:ph idx="13" type="body"/>
          </p:nvPr>
        </p:nvSpPr>
        <p:spPr>
          <a:xfrm>
            <a:off x="1831774" y="8113120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0" name="Google Shape;250;p20"/>
          <p:cNvSpPr txBox="1"/>
          <p:nvPr>
            <p:ph idx="14" type="body"/>
          </p:nvPr>
        </p:nvSpPr>
        <p:spPr>
          <a:xfrm>
            <a:off x="2843863" y="10111799"/>
            <a:ext cx="45759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1" name="Google Shape;251;p20"/>
          <p:cNvSpPr txBox="1"/>
          <p:nvPr>
            <p:ph idx="15" type="body"/>
          </p:nvPr>
        </p:nvSpPr>
        <p:spPr>
          <a:xfrm>
            <a:off x="16811060" y="8113120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2" name="Google Shape;252;p20"/>
          <p:cNvSpPr txBox="1"/>
          <p:nvPr>
            <p:ph idx="16" type="body"/>
          </p:nvPr>
        </p:nvSpPr>
        <p:spPr>
          <a:xfrm>
            <a:off x="17823149" y="10111799"/>
            <a:ext cx="45759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3 Points with Images">
  <p:cSld name="Image - 3 Points with Image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363387" y="8903323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9095877" y="8903323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3" type="body"/>
          </p:nvPr>
        </p:nvSpPr>
        <p:spPr>
          <a:xfrm>
            <a:off x="16786860" y="8903323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" name="Google Shape;19;p3"/>
          <p:cNvSpPr/>
          <p:nvPr>
            <p:ph idx="4" type="pic"/>
          </p:nvPr>
        </p:nvSpPr>
        <p:spPr>
          <a:xfrm>
            <a:off x="1363387" y="2657163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5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3" name="Google Shape;23;p3"/>
          <p:cNvSpPr/>
          <p:nvPr>
            <p:ph idx="6" type="pic"/>
          </p:nvPr>
        </p:nvSpPr>
        <p:spPr>
          <a:xfrm>
            <a:off x="9095877" y="2657163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4" name="Google Shape;24;p3"/>
          <p:cNvSpPr/>
          <p:nvPr>
            <p:ph idx="7" type="pic"/>
          </p:nvPr>
        </p:nvSpPr>
        <p:spPr>
          <a:xfrm>
            <a:off x="16831806" y="2657163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1365849" y="720414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9" type="body"/>
          </p:nvPr>
        </p:nvSpPr>
        <p:spPr>
          <a:xfrm>
            <a:off x="9095877" y="720414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3" type="body"/>
          </p:nvPr>
        </p:nvSpPr>
        <p:spPr>
          <a:xfrm>
            <a:off x="16786860" y="720414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Table Simple">
  <p:cSld name="Image - Table Simple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55" name="Google Shape;255;p21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6" name="Google Shape;256;p21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graphicFrame>
        <p:nvGraphicFramePr>
          <p:cNvPr id="257" name="Google Shape;257;p21"/>
          <p:cNvGraphicFramePr/>
          <p:nvPr/>
        </p:nvGraphicFramePr>
        <p:xfrm>
          <a:off x="1206500" y="3235360"/>
          <a:ext cx="3000000" cy="3000000"/>
        </p:xfrm>
        <a:graphic>
          <a:graphicData uri="http://schemas.openxmlformats.org/drawingml/2006/table">
            <a:tbl>
              <a:tblPr firstCol="1" firstRow="1">
                <a:noFill/>
                <a:tableStyleId>{593D3186-AF35-4271-A0D6-9F4FDCB0D3A2}</a:tableStyleId>
              </a:tblPr>
              <a:tblGrid>
                <a:gridCol w="4468625"/>
                <a:gridCol w="4468625"/>
                <a:gridCol w="4468625"/>
                <a:gridCol w="4468625"/>
                <a:gridCol w="4468625"/>
              </a:tblGrid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NL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NL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T="254000" marB="254000" marR="254000" marL="2540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NL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T="254000" marB="254000" marR="254000" marL="2540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NL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T="254000" marB="254000" marR="254000" marL="2540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NL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T="254000" marB="254000" marR="254000" marL="2540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Big Title (Right)" showMasterSp="0">
  <p:cSld name="Image - Big Title (Right)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/>
          <p:nvPr>
            <p:ph idx="12" type="sldNum"/>
          </p:nvPr>
        </p:nvSpPr>
        <p:spPr>
          <a:xfrm>
            <a:off x="23283324" y="13045350"/>
            <a:ext cx="55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60" name="Google Shape;260;p22"/>
          <p:cNvSpPr/>
          <p:nvPr>
            <p:ph idx="2" type="pic"/>
          </p:nvPr>
        </p:nvSpPr>
        <p:spPr>
          <a:xfrm>
            <a:off x="-1512277" y="955533"/>
            <a:ext cx="13404600" cy="11679900"/>
          </a:xfrm>
          <a:prstGeom prst="roundRect">
            <a:avLst>
              <a:gd fmla="val 6128" name="adj"/>
            </a:avLst>
          </a:prstGeom>
          <a:noFill/>
          <a:ln>
            <a:noFill/>
          </a:ln>
        </p:spPr>
      </p:sp>
      <p:sp>
        <p:nvSpPr>
          <p:cNvPr id="261" name="Google Shape;261;p22"/>
          <p:cNvSpPr txBox="1"/>
          <p:nvPr>
            <p:ph idx="1" type="body"/>
          </p:nvPr>
        </p:nvSpPr>
        <p:spPr>
          <a:xfrm>
            <a:off x="13035190" y="6354190"/>
            <a:ext cx="101562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1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2" name="Google Shape;262;p22"/>
          <p:cNvSpPr txBox="1"/>
          <p:nvPr>
            <p:ph idx="3" type="body"/>
          </p:nvPr>
        </p:nvSpPr>
        <p:spPr>
          <a:xfrm>
            <a:off x="13035190" y="7894938"/>
            <a:ext cx="101601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Dark" showMasterSp="0">
  <p:cSld name="TITLE_AND_BODY_2">
    <p:bg>
      <p:bgPr>
        <a:solidFill>
          <a:schemeClr val="accen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23"/>
          <p:cNvSpPr txBox="1"/>
          <p:nvPr>
            <p:ph idx="1" type="body"/>
          </p:nvPr>
        </p:nvSpPr>
        <p:spPr>
          <a:xfrm>
            <a:off x="1079500" y="7525869"/>
            <a:ext cx="22224900" cy="1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6" name="Google Shape;266;p23"/>
          <p:cNvSpPr txBox="1"/>
          <p:nvPr>
            <p:ph idx="2" type="body"/>
          </p:nvPr>
        </p:nvSpPr>
        <p:spPr>
          <a:xfrm>
            <a:off x="1079500" y="5707173"/>
            <a:ext cx="22224900" cy="15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1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7" name="Google Shape;267;p23"/>
          <p:cNvSpPr txBox="1"/>
          <p:nvPr>
            <p:ph idx="3" type="body"/>
          </p:nvPr>
        </p:nvSpPr>
        <p:spPr>
          <a:xfrm>
            <a:off x="1209182" y="10729563"/>
            <a:ext cx="11318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8" name="Google Shape;268;p23"/>
          <p:cNvSpPr txBox="1"/>
          <p:nvPr>
            <p:ph idx="4" type="body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9" name="Google Shape;269;p23"/>
          <p:cNvSpPr txBox="1"/>
          <p:nvPr>
            <p:ph idx="5" type="body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0" name="Google Shape;270;p23"/>
          <p:cNvSpPr txBox="1"/>
          <p:nvPr>
            <p:ph idx="6" type="body"/>
          </p:nvPr>
        </p:nvSpPr>
        <p:spPr>
          <a:xfrm>
            <a:off x="15133505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1" name="Google Shape;271;p23"/>
          <p:cNvSpPr txBox="1"/>
          <p:nvPr>
            <p:ph idx="7" type="body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2" name="Google Shape;272;p23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73" name="Google Shape;27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Light" showMasterSp="0">
  <p:cSld name="Title - Light">
    <p:bg>
      <p:bgPr>
        <a:solidFill>
          <a:srgbClr val="FFFFFF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24"/>
          <p:cNvSpPr txBox="1"/>
          <p:nvPr>
            <p:ph idx="1" type="body"/>
          </p:nvPr>
        </p:nvSpPr>
        <p:spPr>
          <a:xfrm>
            <a:off x="1079500" y="7525869"/>
            <a:ext cx="22224900" cy="1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7" name="Google Shape;277;p24"/>
          <p:cNvSpPr txBox="1"/>
          <p:nvPr>
            <p:ph idx="2" type="body"/>
          </p:nvPr>
        </p:nvSpPr>
        <p:spPr>
          <a:xfrm>
            <a:off x="1079500" y="5824288"/>
            <a:ext cx="222249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  <a:defRPr b="1" i="0" sz="9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8" name="Google Shape;278;p24"/>
          <p:cNvSpPr txBox="1"/>
          <p:nvPr>
            <p:ph idx="3" type="body"/>
          </p:nvPr>
        </p:nvSpPr>
        <p:spPr>
          <a:xfrm>
            <a:off x="1209182" y="10729563"/>
            <a:ext cx="11318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9" name="Google Shape;279;p24"/>
          <p:cNvSpPr txBox="1"/>
          <p:nvPr>
            <p:ph idx="4" type="body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0" name="Google Shape;280;p24"/>
          <p:cNvSpPr txBox="1"/>
          <p:nvPr>
            <p:ph idx="5" type="body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1" name="Google Shape;281;p24"/>
          <p:cNvSpPr txBox="1"/>
          <p:nvPr>
            <p:ph idx="6" type="body"/>
          </p:nvPr>
        </p:nvSpPr>
        <p:spPr>
          <a:xfrm>
            <a:off x="15133502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2" name="Google Shape;282;p24"/>
          <p:cNvSpPr txBox="1"/>
          <p:nvPr>
            <p:ph idx="7" type="body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3" name="Google Shape;283;p24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84" name="Google Shape;28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Dark Image" showMasterSp="0">
  <p:cSld name="Title - Dark Image">
    <p:bg>
      <p:bgPr>
        <a:solidFill>
          <a:schemeClr val="accen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Google Shape;287;p25"/>
          <p:cNvSpPr txBox="1"/>
          <p:nvPr>
            <p:ph idx="1" type="body"/>
          </p:nvPr>
        </p:nvSpPr>
        <p:spPr>
          <a:xfrm>
            <a:off x="1079500" y="7525869"/>
            <a:ext cx="22224900" cy="1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2" type="body"/>
          </p:nvPr>
        </p:nvSpPr>
        <p:spPr>
          <a:xfrm>
            <a:off x="1243200" y="5707173"/>
            <a:ext cx="22224900" cy="15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1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3" type="body"/>
          </p:nvPr>
        </p:nvSpPr>
        <p:spPr>
          <a:xfrm>
            <a:off x="1209182" y="10729563"/>
            <a:ext cx="11318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0" name="Google Shape;290;p25"/>
          <p:cNvSpPr txBox="1"/>
          <p:nvPr>
            <p:ph idx="4" type="body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1" name="Google Shape;291;p25"/>
          <p:cNvSpPr txBox="1"/>
          <p:nvPr>
            <p:ph idx="5" type="body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2" name="Google Shape;292;p25"/>
          <p:cNvSpPr txBox="1"/>
          <p:nvPr>
            <p:ph idx="6" type="body"/>
          </p:nvPr>
        </p:nvSpPr>
        <p:spPr>
          <a:xfrm>
            <a:off x="15133505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3" name="Google Shape;293;p25"/>
          <p:cNvSpPr txBox="1"/>
          <p:nvPr>
            <p:ph idx="7" type="body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4" name="Google Shape;294;p25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95" name="Google Shape;29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Dark" showMasterSp="0">
  <p:cSld name="Divider - Dark">
    <p:bg>
      <p:bgPr>
        <a:solidFill>
          <a:schemeClr val="accen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/>
          <p:nvPr>
            <p:ph idx="1" type="body"/>
          </p:nvPr>
        </p:nvSpPr>
        <p:spPr>
          <a:xfrm>
            <a:off x="1209182" y="9219545"/>
            <a:ext cx="113184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8" name="Google Shape;298;p26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26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00" name="Google Shape;300;p26"/>
          <p:cNvSpPr txBox="1"/>
          <p:nvPr>
            <p:ph idx="12" type="sldNum"/>
          </p:nvPr>
        </p:nvSpPr>
        <p:spPr>
          <a:xfrm>
            <a:off x="23075153" y="13034682"/>
            <a:ext cx="75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301" name="Google Shape;30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Light" showMasterSp="0">
  <p:cSld name="Divider - Light">
    <p:bg>
      <p:bgPr>
        <a:solidFill>
          <a:srgbClr val="FFFFFF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27"/>
          <p:cNvSpPr txBox="1"/>
          <p:nvPr>
            <p:ph idx="1" type="body"/>
          </p:nvPr>
        </p:nvSpPr>
        <p:spPr>
          <a:xfrm>
            <a:off x="1209182" y="9219545"/>
            <a:ext cx="113184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05" name="Google Shape;305;p27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06" name="Google Shape;306;p27"/>
          <p:cNvSpPr txBox="1"/>
          <p:nvPr>
            <p:ph idx="12" type="sldNum"/>
          </p:nvPr>
        </p:nvSpPr>
        <p:spPr>
          <a:xfrm>
            <a:off x="23075153" y="13034682"/>
            <a:ext cx="75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307" name="Google Shape;30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5700" y="10251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Image" showMasterSp="0">
  <p:cSld name="Divider - Image">
    <p:bg>
      <p:bgPr>
        <a:solidFill>
          <a:schemeClr val="accen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g 32x.png" id="310" name="Google Shape;31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311" name="Google Shape;3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8"/>
          <p:cNvSpPr txBox="1"/>
          <p:nvPr>
            <p:ph idx="1" type="body"/>
          </p:nvPr>
        </p:nvSpPr>
        <p:spPr>
          <a:xfrm>
            <a:off x="1209182" y="9219545"/>
            <a:ext cx="113184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3" name="Google Shape;313;p28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4" name="Google Shape;314;p28"/>
          <p:cNvSpPr txBox="1"/>
          <p:nvPr>
            <p:ph idx="12" type="sldNum"/>
          </p:nvPr>
        </p:nvSpPr>
        <p:spPr>
          <a:xfrm>
            <a:off x="23147873" y="13045350"/>
            <a:ext cx="68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315" name="Google Shape;31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- Light" showMasterSp="0">
  <p:cSld name="Contact - Light">
    <p:bg>
      <p:bgPr>
        <a:solidFill>
          <a:srgbClr val="FFFFFF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/>
          <p:nvPr/>
        </p:nvSpPr>
        <p:spPr>
          <a:xfrm>
            <a:off x="1119253" y="10552007"/>
            <a:ext cx="6321300" cy="1269900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29"/>
          <p:cNvSpPr txBox="1"/>
          <p:nvPr>
            <p:ph idx="1" type="body"/>
          </p:nvPr>
        </p:nvSpPr>
        <p:spPr>
          <a:xfrm>
            <a:off x="1147521" y="10837757"/>
            <a:ext cx="6264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9" name="Google Shape;319;p29"/>
          <p:cNvSpPr txBox="1"/>
          <p:nvPr>
            <p:ph idx="2" type="body"/>
          </p:nvPr>
        </p:nvSpPr>
        <p:spPr>
          <a:xfrm>
            <a:off x="1185056" y="5747995"/>
            <a:ext cx="13433400" cy="31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0" name="Google Shape;320;p29"/>
          <p:cNvSpPr txBox="1"/>
          <p:nvPr>
            <p:ph idx="3" type="body"/>
          </p:nvPr>
        </p:nvSpPr>
        <p:spPr>
          <a:xfrm>
            <a:off x="1185056" y="9264484"/>
            <a:ext cx="13433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1" name="Google Shape;321;p29"/>
          <p:cNvSpPr txBox="1"/>
          <p:nvPr>
            <p:ph idx="4" type="body"/>
          </p:nvPr>
        </p:nvSpPr>
        <p:spPr>
          <a:xfrm>
            <a:off x="1185056" y="4343093"/>
            <a:ext cx="36711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2" name="Google Shape;322;p29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0" cy="6096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29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0" cy="6096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29">
            <a:hlinkClick r:id="rId4"/>
          </p:cNvPr>
          <p:cNvSpPr/>
          <p:nvPr>
            <p:ph idx="7" type="pic"/>
          </p:nvPr>
        </p:nvSpPr>
        <p:spPr>
          <a:xfrm>
            <a:off x="10273193" y="10882207"/>
            <a:ext cx="609600" cy="6096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29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29"/>
          <p:cNvSpPr txBox="1"/>
          <p:nvPr>
            <p:ph idx="12" type="sldNum"/>
          </p:nvPr>
        </p:nvSpPr>
        <p:spPr>
          <a:xfrm>
            <a:off x="23225274" y="13045350"/>
            <a:ext cx="60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327" name="Google Shape;32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ight without &quot;" showMasterSp="0">
  <p:cSld name="Quote - Light without &quot;">
    <p:bg>
      <p:bgPr>
        <a:solidFill>
          <a:srgbClr val="FFFFFF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/>
          <p:nvPr>
            <p:ph idx="1" type="body"/>
          </p:nvPr>
        </p:nvSpPr>
        <p:spPr>
          <a:xfrm>
            <a:off x="2438050" y="5693747"/>
            <a:ext cx="127515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30" name="Google Shape;330;p30"/>
          <p:cNvSpPr/>
          <p:nvPr>
            <p:ph idx="2" type="pic"/>
          </p:nvPr>
        </p:nvSpPr>
        <p:spPr>
          <a:xfrm>
            <a:off x="2584376" y="8918881"/>
            <a:ext cx="1781400" cy="1781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31" name="Google Shape;331;p30"/>
          <p:cNvSpPr/>
          <p:nvPr/>
        </p:nvSpPr>
        <p:spPr>
          <a:xfrm>
            <a:off x="2586281" y="8922124"/>
            <a:ext cx="1778100" cy="1778100"/>
          </a:xfrm>
          <a:prstGeom prst="ellipse">
            <a:avLst/>
          </a:prstGeom>
          <a:solidFill>
            <a:srgbClr val="005FAA">
              <a:alpha val="4941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p30"/>
          <p:cNvSpPr/>
          <p:nvPr/>
        </p:nvSpPr>
        <p:spPr>
          <a:xfrm>
            <a:off x="313398" y="-641338"/>
            <a:ext cx="1926000" cy="24162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30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334" name="Google Shape;334;p30"/>
          <p:cNvSpPr txBox="1"/>
          <p:nvPr>
            <p:ph idx="3" type="body"/>
          </p:nvPr>
        </p:nvSpPr>
        <p:spPr>
          <a:xfrm>
            <a:off x="4944943" y="9173020"/>
            <a:ext cx="7737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35" name="Google Shape;335;p30"/>
          <p:cNvSpPr txBox="1"/>
          <p:nvPr>
            <p:ph idx="4" type="body"/>
          </p:nvPr>
        </p:nvSpPr>
        <p:spPr>
          <a:xfrm>
            <a:off x="4944943" y="9953199"/>
            <a:ext cx="773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336" name="Google Shape;33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350" y="180225"/>
            <a:ext cx="1778102" cy="138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 and Background">
  <p:cSld name="Content with Title and Background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/>
        </p:nvSpPr>
        <p:spPr>
          <a:xfrm>
            <a:off x="20867075" y="13045342"/>
            <a:ext cx="25167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-NL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23383674" y="13045350"/>
            <a:ext cx="45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ight &amp; no image" showMasterSp="0">
  <p:cSld name="Quote - Light &amp; no image">
    <p:bg>
      <p:bgPr>
        <a:solidFill>
          <a:srgbClr val="FFFFFF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 txBox="1"/>
          <p:nvPr>
            <p:ph idx="1" type="body"/>
          </p:nvPr>
        </p:nvSpPr>
        <p:spPr>
          <a:xfrm>
            <a:off x="2589076" y="9715650"/>
            <a:ext cx="126999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39" name="Google Shape;339;p31"/>
          <p:cNvSpPr txBox="1"/>
          <p:nvPr>
            <p:ph idx="2" type="body"/>
          </p:nvPr>
        </p:nvSpPr>
        <p:spPr>
          <a:xfrm>
            <a:off x="2589076" y="10546712"/>
            <a:ext cx="126999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40" name="Google Shape;340;p31"/>
          <p:cNvSpPr txBox="1"/>
          <p:nvPr/>
        </p:nvSpPr>
        <p:spPr>
          <a:xfrm>
            <a:off x="2000100" y="577597"/>
            <a:ext cx="6828900" cy="9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60000"/>
              <a:buFont typeface="Arial"/>
              <a:buNone/>
            </a:pPr>
            <a:r>
              <a:rPr b="1" i="0" lang="en-NL" sz="600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41" name="Google Shape;341;p31"/>
          <p:cNvSpPr/>
          <p:nvPr/>
        </p:nvSpPr>
        <p:spPr>
          <a:xfrm>
            <a:off x="313398" y="-641338"/>
            <a:ext cx="1926000" cy="24162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Google Shape;342;p31"/>
          <p:cNvSpPr txBox="1"/>
          <p:nvPr>
            <p:ph idx="3" type="body"/>
          </p:nvPr>
        </p:nvSpPr>
        <p:spPr>
          <a:xfrm>
            <a:off x="2589076" y="4997302"/>
            <a:ext cx="12699900" cy="42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43" name="Google Shape;343;p31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344" name="Google Shape;34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350" y="180225"/>
            <a:ext cx="1778102" cy="138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Blue &amp; no image" showMasterSp="0">
  <p:cSld name="Quote - Blue &amp; no image">
    <p:bg>
      <p:bgPr>
        <a:solidFill>
          <a:srgbClr val="005FAA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46" name="Google Shape;34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399" y="2597724"/>
            <a:ext cx="13751183" cy="85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2"/>
          <p:cNvSpPr txBox="1"/>
          <p:nvPr>
            <p:ph idx="1" type="body"/>
          </p:nvPr>
        </p:nvSpPr>
        <p:spPr>
          <a:xfrm>
            <a:off x="2589076" y="9715650"/>
            <a:ext cx="126999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48" name="Google Shape;348;p32"/>
          <p:cNvSpPr txBox="1"/>
          <p:nvPr>
            <p:ph idx="2" type="body"/>
          </p:nvPr>
        </p:nvSpPr>
        <p:spPr>
          <a:xfrm>
            <a:off x="2589076" y="10546712"/>
            <a:ext cx="126999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49" name="Google Shape;349;p32"/>
          <p:cNvSpPr txBox="1"/>
          <p:nvPr/>
        </p:nvSpPr>
        <p:spPr>
          <a:xfrm>
            <a:off x="2000100" y="577597"/>
            <a:ext cx="6828900" cy="9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60000"/>
              <a:buFont typeface="Arial"/>
              <a:buNone/>
            </a:pPr>
            <a:r>
              <a:rPr b="1" i="0" lang="en-NL" sz="600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50" name="Google Shape;350;p32"/>
          <p:cNvSpPr/>
          <p:nvPr/>
        </p:nvSpPr>
        <p:spPr>
          <a:xfrm>
            <a:off x="313398" y="-641338"/>
            <a:ext cx="1926000" cy="24162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32"/>
          <p:cNvSpPr txBox="1"/>
          <p:nvPr>
            <p:ph idx="3" type="body"/>
          </p:nvPr>
        </p:nvSpPr>
        <p:spPr>
          <a:xfrm>
            <a:off x="2589076" y="4997302"/>
            <a:ext cx="12699900" cy="42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DM Sans"/>
              <a:buNone/>
              <a:defRPr b="1" i="0" sz="8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2" name="Google Shape;352;p32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353" name="Google Shape;3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180225"/>
            <a:ext cx="1778102" cy="138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- Light" showMasterSp="0">
  <p:cSld name="Closing - Light">
    <p:bg>
      <p:bgPr>
        <a:solidFill>
          <a:srgbClr val="FFFFFF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/>
          <p:nvPr>
            <p:ph idx="1" type="body"/>
          </p:nvPr>
        </p:nvSpPr>
        <p:spPr>
          <a:xfrm>
            <a:off x="13019212" y="2334101"/>
            <a:ext cx="89583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6" name="Google Shape;356;p33"/>
          <p:cNvSpPr txBox="1"/>
          <p:nvPr>
            <p:ph idx="2" type="body"/>
          </p:nvPr>
        </p:nvSpPr>
        <p:spPr>
          <a:xfrm>
            <a:off x="13019213" y="5729097"/>
            <a:ext cx="89721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1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7" name="Google Shape;357;p33"/>
          <p:cNvSpPr txBox="1"/>
          <p:nvPr>
            <p:ph idx="3" type="body"/>
          </p:nvPr>
        </p:nvSpPr>
        <p:spPr>
          <a:xfrm>
            <a:off x="13019212" y="8750802"/>
            <a:ext cx="89721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1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age" id="358" name="Google Shape;35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095413" y="10402830"/>
            <a:ext cx="728239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3"/>
          <p:cNvSpPr txBox="1"/>
          <p:nvPr/>
        </p:nvSpPr>
        <p:spPr>
          <a:xfrm>
            <a:off x="14251175" y="10252475"/>
            <a:ext cx="77262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lang="en-NL" sz="24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iMagine receives funding from the European Union’s Horizon Europe research and innovation programme under grant agreement No. 101058625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t/>
            </a:r>
            <a:endParaRPr sz="2400">
              <a:solidFill>
                <a:srgbClr val="99999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0" name="Google Shape;360;p33"/>
          <p:cNvSpPr/>
          <p:nvPr/>
        </p:nvSpPr>
        <p:spPr>
          <a:xfrm>
            <a:off x="1287822" y="-2530978"/>
            <a:ext cx="6196800" cy="77739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13019213" y="6714498"/>
            <a:ext cx="288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-NL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/>
          </a:p>
        </p:txBody>
      </p:sp>
      <p:sp>
        <p:nvSpPr>
          <p:cNvPr id="362" name="Google Shape;362;p33"/>
          <p:cNvSpPr txBox="1"/>
          <p:nvPr/>
        </p:nvSpPr>
        <p:spPr>
          <a:xfrm>
            <a:off x="13019213" y="7641598"/>
            <a:ext cx="417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-NL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endParaRPr/>
          </a:p>
        </p:txBody>
      </p:sp>
      <p:sp>
        <p:nvSpPr>
          <p:cNvPr id="363" name="Google Shape;363;p33"/>
          <p:cNvSpPr txBox="1"/>
          <p:nvPr>
            <p:ph idx="4" type="body"/>
          </p:nvPr>
        </p:nvSpPr>
        <p:spPr>
          <a:xfrm>
            <a:off x="13682636" y="6714498"/>
            <a:ext cx="8295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4" name="Google Shape;364;p33"/>
          <p:cNvSpPr txBox="1"/>
          <p:nvPr>
            <p:ph idx="5" type="body"/>
          </p:nvPr>
        </p:nvSpPr>
        <p:spPr>
          <a:xfrm>
            <a:off x="13682636" y="7674261"/>
            <a:ext cx="8295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365" name="Google Shape;3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751" y="114151"/>
            <a:ext cx="5785651" cy="449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- Dark" showMasterSp="0">
  <p:cSld name="Closing - Dark">
    <p:bg>
      <p:bgPr>
        <a:solidFill>
          <a:schemeClr val="accent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 txBox="1"/>
          <p:nvPr>
            <p:ph idx="1" type="body"/>
          </p:nvPr>
        </p:nvSpPr>
        <p:spPr>
          <a:xfrm>
            <a:off x="2438050" y="4854090"/>
            <a:ext cx="93783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8" name="Google Shape;368;p34"/>
          <p:cNvSpPr txBox="1"/>
          <p:nvPr>
            <p:ph idx="2" type="body"/>
          </p:nvPr>
        </p:nvSpPr>
        <p:spPr>
          <a:xfrm>
            <a:off x="2438050" y="6909472"/>
            <a:ext cx="9378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1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9" name="Google Shape;369;p34"/>
          <p:cNvSpPr txBox="1"/>
          <p:nvPr>
            <p:ph idx="3" type="body"/>
          </p:nvPr>
        </p:nvSpPr>
        <p:spPr>
          <a:xfrm>
            <a:off x="990250" y="10646726"/>
            <a:ext cx="60126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  <a:defRPr b="1" i="0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age" id="370" name="Google Shape;37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8050" y="8180185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71" name="Google Shape;37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050" y="9127962"/>
            <a:ext cx="622303" cy="622303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4"/>
          <p:cNvSpPr/>
          <p:nvPr/>
        </p:nvSpPr>
        <p:spPr>
          <a:xfrm>
            <a:off x="2438047" y="-1845208"/>
            <a:ext cx="4614900" cy="57894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373" name="Google Shape;37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4"/>
          <p:cNvSpPr txBox="1"/>
          <p:nvPr/>
        </p:nvSpPr>
        <p:spPr>
          <a:xfrm>
            <a:off x="3771641" y="12648720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lang="en-NL" sz="24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iMagine receives funding from the European Union’s Horizon Europe research and innovation programme under grant agreement No. 101058625</a:t>
            </a:r>
            <a:endParaRPr/>
          </a:p>
        </p:txBody>
      </p:sp>
      <p:pic>
        <p:nvPicPr>
          <p:cNvPr descr="Image" id="375" name="Google Shape;375;p3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76" name="Google Shape;376;p3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7" name="Google Shape;377;p34"/>
          <p:cNvCxnSpPr/>
          <p:nvPr/>
        </p:nvCxnSpPr>
        <p:spPr>
          <a:xfrm rot="10800000">
            <a:off x="7306906" y="10695729"/>
            <a:ext cx="0" cy="8292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8" name="Google Shape;378;p34"/>
          <p:cNvSpPr txBox="1"/>
          <p:nvPr>
            <p:ph idx="4" type="body"/>
          </p:nvPr>
        </p:nvSpPr>
        <p:spPr>
          <a:xfrm>
            <a:off x="3523239" y="8010452"/>
            <a:ext cx="82932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9" name="Google Shape;379;p34"/>
          <p:cNvSpPr txBox="1"/>
          <p:nvPr>
            <p:ph idx="5" type="body"/>
          </p:nvPr>
        </p:nvSpPr>
        <p:spPr>
          <a:xfrm>
            <a:off x="3523239" y="8925831"/>
            <a:ext cx="82932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380" name="Google Shape;380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50025" y="0"/>
            <a:ext cx="4269773" cy="332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- Dark (Simple)" showMasterSp="0">
  <p:cSld name="Closing - Dark (Simple)">
    <p:bg>
      <p:bgPr>
        <a:solidFill>
          <a:schemeClr val="accen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/>
          <p:nvPr>
            <p:ph idx="1" type="body"/>
          </p:nvPr>
        </p:nvSpPr>
        <p:spPr>
          <a:xfrm>
            <a:off x="2438050" y="5092234"/>
            <a:ext cx="12318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3" name="Google Shape;383;p35"/>
          <p:cNvSpPr txBox="1"/>
          <p:nvPr>
            <p:ph idx="2" type="body"/>
          </p:nvPr>
        </p:nvSpPr>
        <p:spPr>
          <a:xfrm>
            <a:off x="2438049" y="6667500"/>
            <a:ext cx="123171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age" id="384" name="Google Shape;38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5"/>
          <p:cNvSpPr txBox="1"/>
          <p:nvPr/>
        </p:nvSpPr>
        <p:spPr>
          <a:xfrm>
            <a:off x="3771641" y="12648720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lang="en-NL" sz="24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iMagine receives funding from the European Union’s Horizon Europe research and innovation programme under grant agreement No. 101058625</a:t>
            </a:r>
            <a:endParaRPr/>
          </a:p>
        </p:txBody>
      </p:sp>
      <p:pic>
        <p:nvPicPr>
          <p:cNvPr descr="Image" id="386" name="Google Shape;386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87" name="Google Shape;387;p3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35"/>
          <p:cNvCxnSpPr/>
          <p:nvPr/>
        </p:nvCxnSpPr>
        <p:spPr>
          <a:xfrm rot="10800000">
            <a:off x="7306906" y="10695729"/>
            <a:ext cx="0" cy="8292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p35"/>
          <p:cNvSpPr/>
          <p:nvPr/>
        </p:nvSpPr>
        <p:spPr>
          <a:xfrm>
            <a:off x="2438047" y="-1870608"/>
            <a:ext cx="4614900" cy="57894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Google Shape;390;p35"/>
          <p:cNvSpPr txBox="1"/>
          <p:nvPr/>
        </p:nvSpPr>
        <p:spPr>
          <a:xfrm>
            <a:off x="1828450" y="10646725"/>
            <a:ext cx="5056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</a:pPr>
            <a:r>
              <a:rPr b="1" lang="en-NL" sz="5600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imagine-ai.eu</a:t>
            </a:r>
            <a:endParaRPr/>
          </a:p>
        </p:txBody>
      </p:sp>
      <p:pic>
        <p:nvPicPr>
          <p:cNvPr id="391" name="Google Shape;39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0025" y="0"/>
            <a:ext cx="4269773" cy="332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Light (Only Title)" showMasterSp="0">
  <p:cSld name="Divider - Light (Only Title)">
    <p:bg>
      <p:bgPr>
        <a:solidFill>
          <a:srgbClr val="FFFFFF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"/>
          <p:cNvSpPr txBox="1"/>
          <p:nvPr>
            <p:ph idx="1" type="body"/>
          </p:nvPr>
        </p:nvSpPr>
        <p:spPr>
          <a:xfrm>
            <a:off x="1198153" y="5867398"/>
            <a:ext cx="13402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4" name="Google Shape;394;p36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5" name="Google Shape;395;p36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396" name="Google Shape;39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25" y="-125155"/>
            <a:ext cx="3435898" cy="267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ogo and Footer">
  <p:cSld name="Logo and Footer (Blank)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/>
          <p:nvPr>
            <p:ph idx="12" type="sldNum"/>
          </p:nvPr>
        </p:nvSpPr>
        <p:spPr>
          <a:xfrm>
            <a:off x="23580042" y="13067768"/>
            <a:ext cx="34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sp>
        <p:nvSpPr>
          <p:cNvPr id="399" name="Google Shape;399;p37"/>
          <p:cNvSpPr/>
          <p:nvPr/>
        </p:nvSpPr>
        <p:spPr>
          <a:xfrm>
            <a:off x="313400" y="13067775"/>
            <a:ext cx="23266800" cy="54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lank" showMasterSp="0">
  <p:cSld name="TITLE_AND_BODY_3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/>
          <p:nvPr>
            <p:ph type="title"/>
          </p:nvPr>
        </p:nvSpPr>
        <p:spPr>
          <a:xfrm>
            <a:off x="6877539" y="451053"/>
            <a:ext cx="126108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43800" spcFirstLastPara="1" rIns="243800" wrap="square" tIns="1219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800"/>
              <a:buFont typeface="DM Sans"/>
              <a:buNone/>
              <a:defRPr i="0" sz="6800" u="none" cap="none" strike="noStrike">
                <a:solidFill>
                  <a:srgbClr val="0E67A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Google Shape;404;p39"/>
          <p:cNvSpPr txBox="1"/>
          <p:nvPr>
            <p:ph idx="1" type="subTitle"/>
          </p:nvPr>
        </p:nvSpPr>
        <p:spPr>
          <a:xfrm>
            <a:off x="6877536" y="1675621"/>
            <a:ext cx="12610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43800" spcFirstLastPara="1" rIns="243800" wrap="square" tIns="1219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400"/>
              <a:buFont typeface="DM Sans"/>
              <a:buNone/>
              <a:defRPr i="1" sz="54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39"/>
          <p:cNvSpPr txBox="1"/>
          <p:nvPr>
            <p:ph idx="2" type="body"/>
          </p:nvPr>
        </p:nvSpPr>
        <p:spPr>
          <a:xfrm>
            <a:off x="471056" y="3651251"/>
            <a:ext cx="11512800" cy="85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43800" spcFirstLastPara="1" rIns="243800" wrap="square" tIns="1219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DM Sans"/>
              <a:buChar char="•"/>
              <a:defRPr i="0" sz="5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Char char="▪"/>
              <a:defRPr i="0" sz="4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Char char="o"/>
              <a:defRPr i="0" sz="4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⮚"/>
              <a:defRPr i="0" sz="3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699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•"/>
              <a:defRPr i="0" sz="3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6" name="Google Shape;406;p39"/>
          <p:cNvSpPr txBox="1"/>
          <p:nvPr>
            <p:ph idx="3" type="body"/>
          </p:nvPr>
        </p:nvSpPr>
        <p:spPr>
          <a:xfrm>
            <a:off x="12399819" y="3651251"/>
            <a:ext cx="11512800" cy="85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43800" spcFirstLastPara="1" rIns="243800" wrap="square" tIns="1219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DM Sans"/>
              <a:buChar char="•"/>
              <a:defRPr i="0" sz="5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Char char="▪"/>
              <a:defRPr i="0" sz="4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Char char="o"/>
              <a:defRPr i="0" sz="4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⮚"/>
              <a:defRPr i="0" sz="3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699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•"/>
              <a:defRPr i="0" sz="3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7" name="Google Shape;407;p39"/>
          <p:cNvSpPr txBox="1"/>
          <p:nvPr>
            <p:ph idx="12" type="sldNum"/>
          </p:nvPr>
        </p:nvSpPr>
        <p:spPr>
          <a:xfrm>
            <a:off x="22818090" y="12666269"/>
            <a:ext cx="1463400" cy="4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 sz="2600">
                <a:solidFill>
                  <a:schemeClr val="dk1"/>
                </a:solidFill>
              </a:defRPr>
            </a:lvl1pPr>
            <a:lvl2pPr lvl="1" rtl="0">
              <a:buNone/>
              <a:defRPr sz="2600">
                <a:solidFill>
                  <a:schemeClr val="dk1"/>
                </a:solidFill>
              </a:defRPr>
            </a:lvl2pPr>
            <a:lvl3pPr lvl="2" rtl="0">
              <a:buNone/>
              <a:defRPr sz="2600">
                <a:solidFill>
                  <a:schemeClr val="dk1"/>
                </a:solidFill>
              </a:defRPr>
            </a:lvl3pPr>
            <a:lvl4pPr lvl="3" rtl="0">
              <a:buNone/>
              <a:defRPr sz="2600">
                <a:solidFill>
                  <a:schemeClr val="dk1"/>
                </a:solidFill>
              </a:defRPr>
            </a:lvl4pPr>
            <a:lvl5pPr lvl="4" rtl="0">
              <a:buNone/>
              <a:defRPr sz="2600">
                <a:solidFill>
                  <a:schemeClr val="dk1"/>
                </a:solidFill>
              </a:defRPr>
            </a:lvl5pPr>
            <a:lvl6pPr lvl="5" rtl="0">
              <a:buNone/>
              <a:defRPr sz="2600">
                <a:solidFill>
                  <a:schemeClr val="dk1"/>
                </a:solidFill>
              </a:defRPr>
            </a:lvl6pPr>
            <a:lvl7pPr lvl="6" rtl="0">
              <a:buNone/>
              <a:defRPr sz="2600">
                <a:solidFill>
                  <a:schemeClr val="dk1"/>
                </a:solidFill>
              </a:defRPr>
            </a:lvl7pPr>
            <a:lvl8pPr lvl="7" rtl="0">
              <a:buNone/>
              <a:defRPr sz="2600">
                <a:solidFill>
                  <a:schemeClr val="dk1"/>
                </a:solidFill>
              </a:defRPr>
            </a:lvl8pPr>
            <a:lvl9pPr lvl="8" rtl="0">
              <a:buNone/>
              <a:defRPr sz="26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56515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  <a:defRPr i="0" sz="5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Char char="▪"/>
              <a:defRPr i="0" sz="4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M Sans"/>
              <a:buChar char="o"/>
              <a:defRPr i="0" sz="4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⮚"/>
              <a:defRPr i="0" sz="3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635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DM Sans"/>
              <a:buChar char="•"/>
              <a:defRPr i="0" sz="3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0" name="Google Shape;410;p40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DM Sans"/>
              <a:buNone/>
              <a:defRPr i="0" sz="6700" u="none" cap="none" strike="noStrike">
                <a:solidFill>
                  <a:srgbClr val="0E67A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1" name="Google Shape;411;p40"/>
          <p:cNvSpPr txBox="1"/>
          <p:nvPr>
            <p:ph idx="2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DM Sans"/>
              <a:buNone/>
              <a:defRPr i="1" sz="53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i="0" sz="4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Horizontal Icon">
  <p:cSld name="Content - 3 Horizontal Ic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2564146" y="810823"/>
            <a:ext cx="210312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1763211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3" type="body"/>
          </p:nvPr>
        </p:nvSpPr>
        <p:spPr>
          <a:xfrm>
            <a:off x="1763211" y="7922928"/>
            <a:ext cx="63501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4" type="body"/>
          </p:nvPr>
        </p:nvSpPr>
        <p:spPr>
          <a:xfrm>
            <a:off x="9017000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5" type="body"/>
          </p:nvPr>
        </p:nvSpPr>
        <p:spPr>
          <a:xfrm>
            <a:off x="9017000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6" type="body"/>
          </p:nvPr>
        </p:nvSpPr>
        <p:spPr>
          <a:xfrm>
            <a:off x="16786860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7" type="body"/>
          </p:nvPr>
        </p:nvSpPr>
        <p:spPr>
          <a:xfrm>
            <a:off x="16786860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43" name="Google Shape;43;p5"/>
          <p:cNvSpPr/>
          <p:nvPr>
            <p:ph idx="8" type="pic"/>
          </p:nvPr>
        </p:nvSpPr>
        <p:spPr>
          <a:xfrm>
            <a:off x="1763211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5"/>
          <p:cNvSpPr/>
          <p:nvPr>
            <p:ph idx="9" type="pic"/>
          </p:nvPr>
        </p:nvSpPr>
        <p:spPr>
          <a:xfrm>
            <a:off x="9017000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5"/>
          <p:cNvSpPr/>
          <p:nvPr>
            <p:ph idx="13" type="pic"/>
          </p:nvPr>
        </p:nvSpPr>
        <p:spPr>
          <a:xfrm>
            <a:off x="16786860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1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DM Sans"/>
              <a:buNone/>
              <a:defRPr i="0" sz="6700" u="none" cap="none" strike="noStrike">
                <a:solidFill>
                  <a:srgbClr val="0E67A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41"/>
          <p:cNvSpPr txBox="1"/>
          <p:nvPr>
            <p:ph idx="1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DM Sans"/>
              <a:buNone/>
              <a:defRPr i="1" sz="53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Horizontal Icon with Box">
  <p:cSld name="Content - 3 Horizontal Icon with Box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869684" y="3294515"/>
            <a:ext cx="7335600" cy="8136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8607335" y="3294515"/>
            <a:ext cx="7335600" cy="8136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16344985" y="3294515"/>
            <a:ext cx="7335600" cy="8136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6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1362528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3" type="body"/>
          </p:nvPr>
        </p:nvSpPr>
        <p:spPr>
          <a:xfrm>
            <a:off x="1362528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4" type="body"/>
          </p:nvPr>
        </p:nvSpPr>
        <p:spPr>
          <a:xfrm>
            <a:off x="9017000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5" type="body"/>
          </p:nvPr>
        </p:nvSpPr>
        <p:spPr>
          <a:xfrm>
            <a:off x="9017000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6" type="body"/>
          </p:nvPr>
        </p:nvSpPr>
        <p:spPr>
          <a:xfrm>
            <a:off x="16837828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7" type="body"/>
          </p:nvPr>
        </p:nvSpPr>
        <p:spPr>
          <a:xfrm>
            <a:off x="16837828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59" name="Google Shape;59;p6"/>
          <p:cNvSpPr/>
          <p:nvPr>
            <p:ph idx="8" type="pic"/>
          </p:nvPr>
        </p:nvSpPr>
        <p:spPr>
          <a:xfrm>
            <a:off x="1362528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6"/>
          <p:cNvSpPr/>
          <p:nvPr>
            <p:ph idx="9" type="pic"/>
          </p:nvPr>
        </p:nvSpPr>
        <p:spPr>
          <a:xfrm>
            <a:off x="9017000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6"/>
          <p:cNvSpPr/>
          <p:nvPr>
            <p:ph idx="13" type="pic"/>
          </p:nvPr>
        </p:nvSpPr>
        <p:spPr>
          <a:xfrm>
            <a:off x="16837828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Vertical Icon with Big title">
  <p:cSld name="Content - 3 Vertical Icon with Big 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66" name="Google Shape;66;p7"/>
          <p:cNvSpPr txBox="1"/>
          <p:nvPr>
            <p:ph idx="2" type="body"/>
          </p:nvPr>
        </p:nvSpPr>
        <p:spPr>
          <a:xfrm>
            <a:off x="13238491" y="3969054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3" type="body"/>
          </p:nvPr>
        </p:nvSpPr>
        <p:spPr>
          <a:xfrm>
            <a:off x="13238491" y="6813601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4" type="body"/>
          </p:nvPr>
        </p:nvSpPr>
        <p:spPr>
          <a:xfrm>
            <a:off x="13238491" y="9755637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5" type="body"/>
          </p:nvPr>
        </p:nvSpPr>
        <p:spPr>
          <a:xfrm>
            <a:off x="13238491" y="4765640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6" type="body"/>
          </p:nvPr>
        </p:nvSpPr>
        <p:spPr>
          <a:xfrm>
            <a:off x="13238491" y="7610185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1" name="Google Shape;71;p7"/>
          <p:cNvSpPr txBox="1"/>
          <p:nvPr>
            <p:ph idx="7" type="body"/>
          </p:nvPr>
        </p:nvSpPr>
        <p:spPr>
          <a:xfrm>
            <a:off x="13238491" y="10552221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8" type="body"/>
          </p:nvPr>
        </p:nvSpPr>
        <p:spPr>
          <a:xfrm>
            <a:off x="999052" y="6026169"/>
            <a:ext cx="8175900" cy="22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200"/>
              <a:buFont typeface="DM Sans"/>
              <a:buNone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3" name="Google Shape;73;p7"/>
          <p:cNvSpPr txBox="1"/>
          <p:nvPr>
            <p:ph idx="9" type="body"/>
          </p:nvPr>
        </p:nvSpPr>
        <p:spPr>
          <a:xfrm>
            <a:off x="999052" y="8663253"/>
            <a:ext cx="657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4" name="Google Shape;74;p7"/>
          <p:cNvSpPr/>
          <p:nvPr>
            <p:ph idx="13" type="pic"/>
          </p:nvPr>
        </p:nvSpPr>
        <p:spPr>
          <a:xfrm>
            <a:off x="10427608" y="3586441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7"/>
          <p:cNvSpPr/>
          <p:nvPr>
            <p:ph idx="14" type="pic"/>
          </p:nvPr>
        </p:nvSpPr>
        <p:spPr>
          <a:xfrm>
            <a:off x="10427608" y="6472695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7"/>
          <p:cNvSpPr/>
          <p:nvPr>
            <p:ph idx="15" type="pic"/>
          </p:nvPr>
        </p:nvSpPr>
        <p:spPr>
          <a:xfrm>
            <a:off x="10427608" y="9358949"/>
            <a:ext cx="2031900" cy="203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4 Icon">
  <p:cSld name="Content - 4 Ic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81" name="Google Shape;81;p8"/>
          <p:cNvSpPr txBox="1"/>
          <p:nvPr>
            <p:ph idx="2" type="body"/>
          </p:nvPr>
        </p:nvSpPr>
        <p:spPr>
          <a:xfrm>
            <a:off x="1094735" y="4461632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2" name="Google Shape;82;p8"/>
          <p:cNvSpPr txBox="1"/>
          <p:nvPr>
            <p:ph idx="3" type="body"/>
          </p:nvPr>
        </p:nvSpPr>
        <p:spPr>
          <a:xfrm>
            <a:off x="1094738" y="6070641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3" name="Google Shape;83;p8"/>
          <p:cNvSpPr txBox="1"/>
          <p:nvPr>
            <p:ph idx="4" type="body"/>
          </p:nvPr>
        </p:nvSpPr>
        <p:spPr>
          <a:xfrm>
            <a:off x="9969729" y="4461632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4" name="Google Shape;84;p8"/>
          <p:cNvSpPr txBox="1"/>
          <p:nvPr>
            <p:ph idx="5" type="body"/>
          </p:nvPr>
        </p:nvSpPr>
        <p:spPr>
          <a:xfrm>
            <a:off x="9969730" y="6070643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5" name="Google Shape;85;p8"/>
          <p:cNvSpPr txBox="1"/>
          <p:nvPr>
            <p:ph idx="6" type="body"/>
          </p:nvPr>
        </p:nvSpPr>
        <p:spPr>
          <a:xfrm>
            <a:off x="1094736" y="9779054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6" name="Google Shape;86;p8"/>
          <p:cNvSpPr txBox="1"/>
          <p:nvPr>
            <p:ph idx="7" type="body"/>
          </p:nvPr>
        </p:nvSpPr>
        <p:spPr>
          <a:xfrm>
            <a:off x="1094738" y="11388065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7" name="Google Shape;87;p8"/>
          <p:cNvSpPr txBox="1"/>
          <p:nvPr>
            <p:ph idx="8" type="body"/>
          </p:nvPr>
        </p:nvSpPr>
        <p:spPr>
          <a:xfrm>
            <a:off x="9969730" y="9779054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8" name="Google Shape;88;p8"/>
          <p:cNvSpPr txBox="1"/>
          <p:nvPr>
            <p:ph idx="9" type="body"/>
          </p:nvPr>
        </p:nvSpPr>
        <p:spPr>
          <a:xfrm>
            <a:off x="9969730" y="11388065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9" name="Google Shape;89;p8"/>
          <p:cNvSpPr/>
          <p:nvPr>
            <p:ph idx="13" type="pic"/>
          </p:nvPr>
        </p:nvSpPr>
        <p:spPr>
          <a:xfrm>
            <a:off x="1110331" y="2683074"/>
            <a:ext cx="1524000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8"/>
          <p:cNvSpPr/>
          <p:nvPr>
            <p:ph idx="14" type="pic"/>
          </p:nvPr>
        </p:nvSpPr>
        <p:spPr>
          <a:xfrm>
            <a:off x="9969730" y="2683074"/>
            <a:ext cx="1524000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8"/>
          <p:cNvSpPr/>
          <p:nvPr>
            <p:ph idx="15" type="pic"/>
          </p:nvPr>
        </p:nvSpPr>
        <p:spPr>
          <a:xfrm>
            <a:off x="1110331" y="8000496"/>
            <a:ext cx="1524000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8"/>
          <p:cNvSpPr/>
          <p:nvPr>
            <p:ph idx="16" type="pic"/>
          </p:nvPr>
        </p:nvSpPr>
        <p:spPr>
          <a:xfrm>
            <a:off x="9969730" y="8000496"/>
            <a:ext cx="1524000" cy="152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Vertical with Lines">
  <p:cSld name="Content - 3 Vertical with Line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6" name="Google Shape;96;p9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8" name="Google Shape;98;p9"/>
          <p:cNvSpPr txBox="1"/>
          <p:nvPr>
            <p:ph idx="3" type="body"/>
          </p:nvPr>
        </p:nvSpPr>
        <p:spPr>
          <a:xfrm>
            <a:off x="2025366" y="7060439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9" name="Google Shape;99;p9"/>
          <p:cNvSpPr txBox="1"/>
          <p:nvPr/>
        </p:nvSpPr>
        <p:spPr>
          <a:xfrm>
            <a:off x="1015862" y="6048305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100" name="Google Shape;100;p9"/>
          <p:cNvSpPr txBox="1"/>
          <p:nvPr>
            <p:ph idx="4" type="body"/>
          </p:nvPr>
        </p:nvSpPr>
        <p:spPr>
          <a:xfrm>
            <a:off x="2025368" y="9332748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5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2" name="Google Shape;102;p9"/>
          <p:cNvSpPr txBox="1"/>
          <p:nvPr/>
        </p:nvSpPr>
        <p:spPr>
          <a:xfrm>
            <a:off x="1015862" y="9271311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103" name="Google Shape;103;p9"/>
          <p:cNvSpPr txBox="1"/>
          <p:nvPr>
            <p:ph idx="6" type="body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4" name="Google Shape;104;p9"/>
          <p:cNvSpPr txBox="1"/>
          <p:nvPr>
            <p:ph idx="7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5" name="Google Shape;105;p9"/>
          <p:cNvSpPr txBox="1"/>
          <p:nvPr/>
        </p:nvSpPr>
        <p:spPr>
          <a:xfrm>
            <a:off x="1015862" y="3003888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cxnSp>
        <p:nvCxnSpPr>
          <p:cNvPr id="106" name="Google Shape;106;p9"/>
          <p:cNvCxnSpPr/>
          <p:nvPr/>
        </p:nvCxnSpPr>
        <p:spPr>
          <a:xfrm>
            <a:off x="2025368" y="5635413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7" name="Google Shape;107;p9"/>
          <p:cNvCxnSpPr/>
          <p:nvPr/>
        </p:nvCxnSpPr>
        <p:spPr>
          <a:xfrm>
            <a:off x="2025368" y="8813388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Vertical with Bullet">
  <p:cSld name="Content - 3 Vertical with Bulle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10" name="Google Shape;110;p10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1" name="Google Shape;111;p10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112" name="Google Shape;112;p10"/>
          <p:cNvSpPr txBox="1"/>
          <p:nvPr>
            <p:ph idx="2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3" name="Google Shape;113;p10"/>
          <p:cNvSpPr txBox="1"/>
          <p:nvPr>
            <p:ph idx="3" type="body"/>
          </p:nvPr>
        </p:nvSpPr>
        <p:spPr>
          <a:xfrm>
            <a:off x="2025366" y="7060439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4" name="Google Shape;114;p10"/>
          <p:cNvSpPr txBox="1"/>
          <p:nvPr>
            <p:ph idx="4" type="body"/>
          </p:nvPr>
        </p:nvSpPr>
        <p:spPr>
          <a:xfrm>
            <a:off x="2025368" y="9332748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" name="Google Shape;115;p10"/>
          <p:cNvSpPr txBox="1"/>
          <p:nvPr>
            <p:ph idx="5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" name="Google Shape;116;p10"/>
          <p:cNvSpPr txBox="1"/>
          <p:nvPr>
            <p:ph idx="6" type="body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" name="Google Shape;117;p10"/>
          <p:cNvSpPr txBox="1"/>
          <p:nvPr>
            <p:ph idx="7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118" name="Google Shape;118;p10"/>
          <p:cNvCxnSpPr/>
          <p:nvPr/>
        </p:nvCxnSpPr>
        <p:spPr>
          <a:xfrm>
            <a:off x="2025368" y="5635413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9" name="Google Shape;119;p10"/>
          <p:cNvCxnSpPr/>
          <p:nvPr/>
        </p:nvCxnSpPr>
        <p:spPr>
          <a:xfrm>
            <a:off x="2025368" y="8813388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0" name="Google Shape;120;p10"/>
          <p:cNvSpPr/>
          <p:nvPr/>
        </p:nvSpPr>
        <p:spPr>
          <a:xfrm>
            <a:off x="1083888" y="3331529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1083888" y="6395571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1083888" y="9603992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theme" Target="../theme/theme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27485" y="-641338"/>
            <a:ext cx="1926000" cy="24162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564146" y="796867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487727" y="13067775"/>
            <a:ext cx="118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</a:pPr>
            <a:r>
              <a:rPr lang="en-NL" sz="20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21 </a:t>
            </a:r>
            <a:r>
              <a:rPr b="0" i="0" lang="en-NL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November 2024  |  </a:t>
            </a:r>
            <a:r>
              <a:rPr lang="en-NL" sz="20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iMagine RP2 Project Review: Project Overview</a:t>
            </a:r>
            <a:endParaRPr/>
          </a:p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23170430" y="13031659"/>
            <a:ext cx="7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71588" y="0"/>
            <a:ext cx="2037773" cy="158457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21.jpg"/><Relationship Id="rId9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40.png"/><Relationship Id="rId8" Type="http://schemas.openxmlformats.org/officeDocument/2006/relationships/image" Target="../media/image15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2.jp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5" Type="http://schemas.openxmlformats.org/officeDocument/2006/relationships/image" Target="../media/image27.png"/><Relationship Id="rId6" Type="http://schemas.openxmlformats.org/officeDocument/2006/relationships/image" Target="../media/image32.png"/><Relationship Id="rId7" Type="http://schemas.openxmlformats.org/officeDocument/2006/relationships/image" Target="../media/image38.png"/><Relationship Id="rId8" Type="http://schemas.openxmlformats.org/officeDocument/2006/relationships/image" Target="../media/image34.png"/><Relationship Id="rId11" Type="http://schemas.openxmlformats.org/officeDocument/2006/relationships/image" Target="../media/image31.png"/><Relationship Id="rId10" Type="http://schemas.openxmlformats.org/officeDocument/2006/relationships/image" Target="../media/image37.pn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5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/>
          <p:nvPr>
            <p:ph idx="1" type="body"/>
          </p:nvPr>
        </p:nvSpPr>
        <p:spPr>
          <a:xfrm>
            <a:off x="1079500" y="7525869"/>
            <a:ext cx="22224900" cy="18267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Gergely Sipos (EGI Foundation)</a:t>
            </a:r>
            <a:br>
              <a:rPr lang="en-NL"/>
            </a:br>
            <a:r>
              <a:rPr lang="en-NL" sz="4800"/>
              <a:t>Project </a:t>
            </a:r>
            <a:r>
              <a:rPr lang="en-NL" sz="4800"/>
              <a:t>Director</a:t>
            </a:r>
            <a:endParaRPr sz="4800"/>
          </a:p>
        </p:txBody>
      </p:sp>
      <p:sp>
        <p:nvSpPr>
          <p:cNvPr id="420" name="Google Shape;420;p42"/>
          <p:cNvSpPr txBox="1"/>
          <p:nvPr>
            <p:ph idx="2" type="body"/>
          </p:nvPr>
        </p:nvSpPr>
        <p:spPr>
          <a:xfrm>
            <a:off x="1079500" y="5707173"/>
            <a:ext cx="22224900" cy="15495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Project overview</a:t>
            </a:r>
            <a:endParaRPr/>
          </a:p>
        </p:txBody>
      </p:sp>
      <p:sp>
        <p:nvSpPr>
          <p:cNvPr id="421" name="Google Shape;421;p42"/>
          <p:cNvSpPr txBox="1"/>
          <p:nvPr>
            <p:ph idx="3" type="body"/>
          </p:nvPr>
        </p:nvSpPr>
        <p:spPr>
          <a:xfrm>
            <a:off x="1209182" y="10729563"/>
            <a:ext cx="113184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3500">
                <a:latin typeface="DM Sans"/>
                <a:ea typeface="DM Sans"/>
                <a:cs typeface="DM Sans"/>
                <a:sym typeface="DM Sans"/>
              </a:rPr>
              <a:t>Dissemination level: Public</a:t>
            </a:r>
            <a:endParaRPr b="0" sz="3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2" name="Google Shape;422;p42"/>
          <p:cNvSpPr txBox="1"/>
          <p:nvPr>
            <p:ph idx="5" type="body"/>
          </p:nvPr>
        </p:nvSpPr>
        <p:spPr>
          <a:xfrm>
            <a:off x="15133504" y="10805763"/>
            <a:ext cx="8124300" cy="1847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NL">
                <a:solidFill>
                  <a:schemeClr val="lt1"/>
                </a:solidFill>
              </a:rPr>
              <a:t>iMagine RP2 review</a:t>
            </a:r>
            <a:endParaRPr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2"/>
          <p:cNvSpPr txBox="1"/>
          <p:nvPr>
            <p:ph idx="6" type="body"/>
          </p:nvPr>
        </p:nvSpPr>
        <p:spPr>
          <a:xfrm>
            <a:off x="15133505" y="11648613"/>
            <a:ext cx="81243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21 November</a:t>
            </a:r>
            <a:r>
              <a:rPr lang="en-NL"/>
              <a:t> 2024</a:t>
            </a:r>
            <a:endParaRPr/>
          </a:p>
        </p:txBody>
      </p:sp>
      <p:sp>
        <p:nvSpPr>
          <p:cNvPr id="424" name="Google Shape;424;p42"/>
          <p:cNvSpPr txBox="1"/>
          <p:nvPr>
            <p:ph idx="8" type="body"/>
          </p:nvPr>
        </p:nvSpPr>
        <p:spPr>
          <a:xfrm>
            <a:off x="2353149" y="12746850"/>
            <a:ext cx="10629900" cy="1108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iMagine receives funding from the European Union’s Horizon 2020 research and innovation programme under grant agreement No. 101058625.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2"/>
          <p:cNvSpPr txBox="1"/>
          <p:nvPr>
            <p:ph idx="4294967295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426" name="Google Shape;4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275" y="12746850"/>
            <a:ext cx="1056675" cy="70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 txBox="1"/>
          <p:nvPr>
            <p:ph type="title"/>
          </p:nvPr>
        </p:nvSpPr>
        <p:spPr>
          <a:xfrm>
            <a:off x="2874975" y="760700"/>
            <a:ext cx="206658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lang="en-NL"/>
              <a:t>iMagine O</a:t>
            </a:r>
            <a:r>
              <a:rPr lang="en-NL"/>
              <a:t>verview</a:t>
            </a:r>
            <a:endParaRPr/>
          </a:p>
        </p:txBody>
      </p:sp>
      <p:sp>
        <p:nvSpPr>
          <p:cNvPr id="433" name="Google Shape;433;p43"/>
          <p:cNvSpPr/>
          <p:nvPr>
            <p:ph idx="1" type="body"/>
          </p:nvPr>
        </p:nvSpPr>
        <p:spPr>
          <a:xfrm>
            <a:off x="1286850" y="2296200"/>
            <a:ext cx="21031200" cy="5210400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4800">
                <a:solidFill>
                  <a:srgbClr val="FFB600"/>
                </a:solidFill>
              </a:rPr>
              <a:t>OBJECTIVE:</a:t>
            </a:r>
            <a:endParaRPr b="1" sz="4800">
              <a:solidFill>
                <a:srgbClr val="FFB6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3900">
                <a:solidFill>
                  <a:srgbClr val="DAFAFA"/>
                </a:solidFill>
              </a:rPr>
              <a:t>To </a:t>
            </a:r>
            <a:r>
              <a:rPr i="1" lang="en-NL" sz="3900" u="sng">
                <a:solidFill>
                  <a:srgbClr val="DAFAFA"/>
                </a:solidFill>
              </a:rPr>
              <a:t>deploy, operate, validate, and promote</a:t>
            </a:r>
            <a:r>
              <a:rPr i="1" lang="en-NL" sz="3900">
                <a:solidFill>
                  <a:srgbClr val="DAFAFA"/>
                </a:solidFill>
              </a:rPr>
              <a:t> a dedicated </a:t>
            </a:r>
            <a:r>
              <a:rPr b="1" i="1" lang="en-NL" sz="3900">
                <a:solidFill>
                  <a:srgbClr val="DAFAFA"/>
                </a:solidFill>
              </a:rPr>
              <a:t>iMagine AI framework</a:t>
            </a:r>
            <a:r>
              <a:rPr i="1" lang="en-NL" sz="3900">
                <a:solidFill>
                  <a:srgbClr val="DAFAFA"/>
                </a:solidFill>
              </a:rPr>
              <a:t> and platform, connected to EOSC and AI4EU, giving researchers in </a:t>
            </a:r>
            <a:r>
              <a:rPr b="1" i="1" lang="en-NL" sz="3900">
                <a:solidFill>
                  <a:srgbClr val="DAFAFA"/>
                </a:solidFill>
              </a:rPr>
              <a:t>aquatic sciences</a:t>
            </a:r>
            <a:r>
              <a:rPr i="1" lang="en-NL" sz="3900">
                <a:solidFill>
                  <a:srgbClr val="DAFAFA"/>
                </a:solidFill>
              </a:rPr>
              <a:t> open access to a </a:t>
            </a:r>
            <a:r>
              <a:rPr b="1" i="1" lang="en-NL" sz="3900">
                <a:solidFill>
                  <a:srgbClr val="DAFAFA"/>
                </a:solidFill>
              </a:rPr>
              <a:t>diverse portfolio of AI based image analysis services and image repositories</a:t>
            </a:r>
            <a:r>
              <a:rPr i="1" lang="en-NL" sz="3900">
                <a:solidFill>
                  <a:srgbClr val="DAFAFA"/>
                </a:solidFill>
              </a:rPr>
              <a:t> from multiple RIs, working on and of relevance to the overarching theme of ‘Healthy oceans, seas, coastal and inland waters’.</a:t>
            </a:r>
            <a:endParaRPr i="1" sz="3900">
              <a:solidFill>
                <a:srgbClr val="DAFAFA"/>
              </a:solidFill>
            </a:endParaRPr>
          </a:p>
        </p:txBody>
      </p:sp>
      <p:sp>
        <p:nvSpPr>
          <p:cNvPr id="434" name="Google Shape;434;p43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sp>
        <p:nvSpPr>
          <p:cNvPr id="435" name="Google Shape;435;p43"/>
          <p:cNvSpPr txBox="1"/>
          <p:nvPr/>
        </p:nvSpPr>
        <p:spPr>
          <a:xfrm>
            <a:off x="3031775" y="7937300"/>
            <a:ext cx="18237000" cy="4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b="1" lang="en-NL" sz="4700">
                <a:solidFill>
                  <a:srgbClr val="C55A11"/>
                </a:solidFill>
                <a:latin typeface="DM Sans"/>
                <a:ea typeface="DM Sans"/>
                <a:cs typeface="DM Sans"/>
                <a:sym typeface="DM Sans"/>
              </a:rPr>
              <a:t>36</a:t>
            </a: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 months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From </a:t>
            </a:r>
            <a:r>
              <a:rPr b="1" lang="en-NL" sz="4700">
                <a:solidFill>
                  <a:srgbClr val="C55A11"/>
                </a:solidFill>
                <a:latin typeface="DM Sans"/>
                <a:ea typeface="DM Sans"/>
                <a:cs typeface="DM Sans"/>
                <a:sym typeface="DM Sans"/>
              </a:rPr>
              <a:t>Sept. 2022</a:t>
            </a: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 until </a:t>
            </a:r>
            <a:r>
              <a:rPr b="1" lang="en-NL" sz="4700">
                <a:solidFill>
                  <a:srgbClr val="C55910"/>
                </a:solidFill>
                <a:latin typeface="DM Sans"/>
                <a:ea typeface="DM Sans"/>
                <a:cs typeface="DM Sans"/>
                <a:sym typeface="DM Sans"/>
              </a:rPr>
              <a:t>Aug. 2025 </a:t>
            </a:r>
            <a:endParaRPr b="1" sz="4700">
              <a:solidFill>
                <a:srgbClr val="C5591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b="1" lang="en-NL" sz="4700">
                <a:solidFill>
                  <a:srgbClr val="C55A11"/>
                </a:solidFill>
                <a:latin typeface="DM Sans"/>
                <a:ea typeface="DM Sans"/>
                <a:cs typeface="DM Sans"/>
                <a:sym typeface="DM Sans"/>
              </a:rPr>
              <a:t>€4.5 million</a:t>
            </a: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 EC funding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b="1" lang="en-NL" sz="4700">
                <a:solidFill>
                  <a:srgbClr val="C55A11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 participants (</a:t>
            </a:r>
            <a:r>
              <a:rPr b="1" lang="en-NL" sz="4700">
                <a:solidFill>
                  <a:srgbClr val="C55A11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 beneficiaries + </a:t>
            </a:r>
            <a:r>
              <a:rPr b="1" lang="en-NL" sz="4700">
                <a:solidFill>
                  <a:srgbClr val="C55A11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 affiliated partners)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b="1" lang="en-NL" sz="4700">
                <a:solidFill>
                  <a:srgbClr val="C55A11"/>
                </a:solidFill>
                <a:highlight>
                  <a:schemeClr val="lt1"/>
                </a:highlight>
                <a:latin typeface="DM Sans"/>
                <a:ea typeface="DM Sans"/>
                <a:cs typeface="DM Sans"/>
                <a:sym typeface="DM Sans"/>
              </a:rPr>
              <a:t>18</a:t>
            </a:r>
            <a:r>
              <a:rPr lang="en-NL" sz="4700">
                <a:highlight>
                  <a:schemeClr val="lt1"/>
                </a:highlight>
                <a:latin typeface="DM Sans"/>
                <a:ea typeface="DM Sans"/>
                <a:cs typeface="DM Sans"/>
                <a:sym typeface="DM Sans"/>
              </a:rPr>
              <a:t> service installations (Virtual Access)</a:t>
            </a:r>
            <a:endParaRPr sz="4700">
              <a:highlight>
                <a:schemeClr val="lt1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"/>
          <p:cNvSpPr txBox="1"/>
          <p:nvPr>
            <p:ph type="title"/>
          </p:nvPr>
        </p:nvSpPr>
        <p:spPr>
          <a:xfrm>
            <a:off x="2312575" y="-6150"/>
            <a:ext cx="22071300" cy="911400"/>
          </a:xfrm>
          <a:prstGeom prst="rect">
            <a:avLst/>
          </a:prstGeom>
        </p:spPr>
        <p:txBody>
          <a:bodyPr anchorCtr="0" anchor="t" bIns="121900" lIns="243800" spcFirstLastPara="1" rIns="2438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Achieving Impact with 8+ use cases and 10+ RIs</a:t>
            </a:r>
            <a:br>
              <a:rPr lang="en-NL"/>
            </a:br>
            <a:r>
              <a:rPr lang="en-NL" sz="5700">
                <a:solidFill>
                  <a:srgbClr val="09142E"/>
                </a:solidFill>
              </a:rPr>
              <a:t>In the consortium: </a:t>
            </a:r>
            <a:r>
              <a:rPr lang="en-NL" sz="5700">
                <a:solidFill>
                  <a:srgbClr val="93C47D"/>
                </a:solidFill>
              </a:rPr>
              <a:t>5 mature</a:t>
            </a:r>
            <a:r>
              <a:rPr lang="en-NL" sz="5700"/>
              <a:t>,</a:t>
            </a:r>
            <a:r>
              <a:rPr lang="en-NL" sz="5700"/>
              <a:t> </a:t>
            </a:r>
            <a:r>
              <a:rPr lang="en-NL" sz="5700">
                <a:solidFill>
                  <a:srgbClr val="EF7E15"/>
                </a:solidFill>
              </a:rPr>
              <a:t>3 prototypes</a:t>
            </a:r>
            <a:endParaRPr sz="5700">
              <a:solidFill>
                <a:srgbClr val="EF7E15"/>
              </a:solidFill>
            </a:endParaRPr>
          </a:p>
        </p:txBody>
      </p:sp>
      <p:pic>
        <p:nvPicPr>
          <p:cNvPr descr="https://lh6.googleusercontent.com/ETSSeoofW-U0K78d0sUeIAGX8U49Oyn3Ig9qTs5KCUxnSGdRs_edCo4LyCFHuRDqsdTmiRtanUCVB3m6ZBMYjV9QEateD9smjms9EIqTvl2KUH75E5ecXenDZ2cyZZE2rcYMsDocvxE3sI18RdlDskQX8RlaNuPragG-HHThXtKtGkJ-7b_BkdTFDSWPNs8p=s2048" id="441" name="Google Shape;44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4300" y="2200650"/>
            <a:ext cx="2845614" cy="22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4"/>
          <p:cNvSpPr txBox="1"/>
          <p:nvPr/>
        </p:nvSpPr>
        <p:spPr>
          <a:xfrm>
            <a:off x="13298574" y="2231975"/>
            <a:ext cx="110853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4000">
                <a:solidFill>
                  <a:srgbClr val="93C47D"/>
                </a:solidFill>
                <a:latin typeface="DM Sans"/>
                <a:ea typeface="DM Sans"/>
                <a:cs typeface="DM Sans"/>
                <a:sym typeface="DM Sans"/>
              </a:rPr>
              <a:t>Zooscan – EcoTaxa pipeline</a:t>
            </a:r>
            <a:r>
              <a:rPr b="1" lang="en-NL" sz="4000">
                <a:solidFill>
                  <a:srgbClr val="0660A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(Sorbonne Uni</a:t>
            </a:r>
            <a:r>
              <a:rPr lang="en-NL" sz="3300">
                <a:latin typeface="DM Sans"/>
                <a:ea typeface="DM Sans"/>
                <a:cs typeface="DM Sans"/>
                <a:sym typeface="DM Sans"/>
              </a:rPr>
              <a:t>.</a:t>
            </a: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): </a:t>
            </a:r>
            <a:endParaRPr sz="33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Taxonomic identification of </a:t>
            </a:r>
            <a:b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zooplankton using Zooscan</a:t>
            </a:r>
            <a:endParaRPr sz="33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https://lh4.googleusercontent.com/cgCSmlAT3Eno9LMSYlLwJ4nbGGGLoSTOlzvJWzcm__KsIDOsJgKhRWs8A9mZFE365d-cz06eF2h6rXBaoKmfoQc4qH3IgpyF6G4602VYU7Ul1qK5YExk2Klwwdx8ymcMO1gMA2i75A2-aDqlJpc2aVTRdc57jEU1-Rw4gyi-ZeWYYpmsUq2XNHm7wrxNKIBO=s2048" id="443" name="Google Shape;44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90649" y="3153625"/>
            <a:ext cx="2070492" cy="14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4"/>
          <p:cNvSpPr txBox="1"/>
          <p:nvPr/>
        </p:nvSpPr>
        <p:spPr>
          <a:xfrm>
            <a:off x="381301" y="4582200"/>
            <a:ext cx="86676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3900">
                <a:solidFill>
                  <a:srgbClr val="93C47D"/>
                </a:solidFill>
                <a:latin typeface="DM Sans"/>
                <a:ea typeface="DM Sans"/>
                <a:cs typeface="DM Sans"/>
                <a:sym typeface="DM Sans"/>
              </a:rPr>
              <a:t>Marine Ecosystem Monitoring</a:t>
            </a:r>
            <a:br>
              <a:rPr b="1" lang="en-NL" sz="3700">
                <a:solidFill>
                  <a:srgbClr val="0660AA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(EMSO ERIC, UPC, IFREMER, MI): </a:t>
            </a:r>
            <a:endParaRPr sz="33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Ecosystem Monitoring by means of </a:t>
            </a:r>
            <a:b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video imagery from cameras at EMSO sites</a:t>
            </a:r>
            <a:endParaRPr sz="33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https://lh3.googleusercontent.com/JjD2oSjmLinEJoxHDCv2hreCv1bNzjbv5tD5qG3WtJdS329hXzwOswoOWbmOzJydsMvmp6DWZ3kohOnzsf-jdaU3AcaImFhhhBIt0DuBNI9uF14EX0eCitlQABovn3qbbrYAy6-_nzRntWIMC-4ZyShjy5abQuCZ6u978rzIEY76syLmgAAfKbPDpzs9BN6A=s2048" id="445" name="Google Shape;44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46282" y="3001200"/>
            <a:ext cx="1618318" cy="171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64SVbwtWEwxKkeu16WCU3Olg7ISJctCbfgaKnfXdnCQgraHI1yXhB6W4soG5U2hmV965ddiL02pQRlCr_-Rk3XZaB040EAwwDRsjpm74EGo_Isj2syMFkYd8oE6jhHeVebTLGppkwdRdaZPj_Ejoo91oSETRtEZdT8uL4f9y1IsoUaGw-aiA80nUgc0xey1a=s2048" id="446" name="Google Shape;446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27929" y="4582201"/>
            <a:ext cx="3800371" cy="20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4"/>
          <p:cNvSpPr txBox="1"/>
          <p:nvPr/>
        </p:nvSpPr>
        <p:spPr>
          <a:xfrm>
            <a:off x="13298600" y="4887000"/>
            <a:ext cx="9824400" cy="20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4000">
                <a:solidFill>
                  <a:srgbClr val="93C47D"/>
                </a:solidFill>
                <a:latin typeface="DM Sans"/>
                <a:ea typeface="DM Sans"/>
                <a:cs typeface="DM Sans"/>
                <a:sym typeface="DM Sans"/>
              </a:rPr>
              <a:t>Oil Spill Detection</a:t>
            </a:r>
            <a:br>
              <a:rPr b="1" lang="en-NL" sz="3600">
                <a:solidFill>
                  <a:srgbClr val="0660AA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(CMCC, OrbitalEOS, UNITN): </a:t>
            </a:r>
            <a:endParaRPr sz="33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Oil spill detection from satellite images</a:t>
            </a:r>
            <a:endParaRPr sz="33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48" name="Google Shape;448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271518" y="4947060"/>
            <a:ext cx="2745491" cy="20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4"/>
          <p:cNvSpPr txBox="1"/>
          <p:nvPr/>
        </p:nvSpPr>
        <p:spPr>
          <a:xfrm>
            <a:off x="381306" y="7288100"/>
            <a:ext cx="10084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3900">
                <a:solidFill>
                  <a:srgbClr val="93C47D"/>
                </a:solidFill>
                <a:latin typeface="DM Sans"/>
                <a:ea typeface="DM Sans"/>
                <a:cs typeface="DM Sans"/>
                <a:sym typeface="DM Sans"/>
              </a:rPr>
              <a:t>Flowcam phytoplankton </a:t>
            </a:r>
            <a:br>
              <a:rPr b="1" lang="en-NL" sz="3900">
                <a:solidFill>
                  <a:srgbClr val="93C47D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-NL" sz="3900">
                <a:solidFill>
                  <a:srgbClr val="93C47D"/>
                </a:solidFill>
                <a:latin typeface="DM Sans"/>
                <a:ea typeface="DM Sans"/>
                <a:cs typeface="DM Sans"/>
                <a:sym typeface="DM Sans"/>
              </a:rPr>
              <a:t>identification</a:t>
            </a:r>
            <a:r>
              <a:rPr b="1" lang="en-NL" sz="36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(VLIZ): </a:t>
            </a:r>
            <a:endParaRPr sz="33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Taxonomic identification of phytoplankton </a:t>
            </a:r>
            <a:b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using FlowCAM images</a:t>
            </a:r>
            <a:endParaRPr sz="33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50" name="Google Shape;450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19634" y="7473100"/>
            <a:ext cx="3208665" cy="22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4"/>
          <p:cNvSpPr txBox="1"/>
          <p:nvPr/>
        </p:nvSpPr>
        <p:spPr>
          <a:xfrm>
            <a:off x="13298600" y="7419850"/>
            <a:ext cx="86676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4000">
                <a:solidFill>
                  <a:srgbClr val="EF7E15"/>
                </a:solidFill>
                <a:latin typeface="DM Sans"/>
                <a:ea typeface="DM Sans"/>
                <a:cs typeface="DM Sans"/>
                <a:sym typeface="DM Sans"/>
              </a:rPr>
              <a:t>Underwater noise identification </a:t>
            </a: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(VLIZ): </a:t>
            </a:r>
            <a:endParaRPr sz="33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Identification of sound events from </a:t>
            </a:r>
            <a:b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acoustic recordings using spectrograms</a:t>
            </a:r>
            <a:endParaRPr sz="33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52" name="Google Shape;452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538107" y="7589040"/>
            <a:ext cx="2517100" cy="26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4"/>
          <p:cNvSpPr txBox="1"/>
          <p:nvPr/>
        </p:nvSpPr>
        <p:spPr>
          <a:xfrm>
            <a:off x="381306" y="10070025"/>
            <a:ext cx="88806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4000">
                <a:solidFill>
                  <a:srgbClr val="EF7E15"/>
                </a:solidFill>
                <a:latin typeface="DM Sans"/>
                <a:ea typeface="DM Sans"/>
                <a:cs typeface="DM Sans"/>
                <a:sym typeface="DM Sans"/>
              </a:rPr>
              <a:t>Beach monitoring</a:t>
            </a:r>
            <a:r>
              <a:rPr b="1" lang="en-NL" sz="3600">
                <a:solidFill>
                  <a:srgbClr val="EF7E1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(SOCIB): </a:t>
            </a:r>
            <a:endParaRPr sz="33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Posidonia oceanica berms and rip-currents </a:t>
            </a:r>
            <a:b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detection from beach monitoring systems</a:t>
            </a:r>
            <a:endParaRPr sz="33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4" name="Google Shape;454;p44"/>
          <p:cNvSpPr txBox="1"/>
          <p:nvPr/>
        </p:nvSpPr>
        <p:spPr>
          <a:xfrm>
            <a:off x="13298600" y="9946650"/>
            <a:ext cx="82398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4000">
                <a:solidFill>
                  <a:srgbClr val="EF7E15"/>
                </a:solidFill>
                <a:latin typeface="DM Sans"/>
                <a:ea typeface="DM Sans"/>
                <a:cs typeface="DM Sans"/>
                <a:sym typeface="DM Sans"/>
              </a:rPr>
              <a:t>Freshwater diatoms identification</a:t>
            </a:r>
            <a:r>
              <a:rPr b="1" lang="en-NL" sz="3600">
                <a:solidFill>
                  <a:srgbClr val="EF7E1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(UL-LIEC): Diatom-based bioidentification using </a:t>
            </a:r>
            <a:r>
              <a:rPr lang="en-NL" sz="3300"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automatic pattern recognition on microscope images</a:t>
            </a:r>
            <a:endParaRPr sz="33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https://lh3.googleusercontent.com/h9gT4c3umk1IH7knJe0_yafVmRCGS1ZfgXM98s3CuFsj1G9M4UKtU0PInWR2j91hSMASazhUSTwg9i8r4mWOj6LlwXGjE-fDm-Og77J9uqtH6OMnqH4wLIX6_y3uRd-eiwSYKmxZDxPq7O622uehrIGcNCPQG-5wgEiToHYsxCznoelMsdFlWYNnB6BwopHg=s2048" id="455" name="Google Shape;455;p4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624049" y="10359349"/>
            <a:ext cx="2345201" cy="234520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4"/>
          <p:cNvSpPr txBox="1"/>
          <p:nvPr/>
        </p:nvSpPr>
        <p:spPr>
          <a:xfrm>
            <a:off x="381297" y="2231975"/>
            <a:ext cx="88806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3900">
                <a:solidFill>
                  <a:srgbClr val="93C47D"/>
                </a:solidFill>
                <a:latin typeface="DM Sans"/>
                <a:ea typeface="DM Sans"/>
                <a:cs typeface="DM Sans"/>
                <a:sym typeface="DM Sans"/>
              </a:rPr>
              <a:t>Aquatic Litter Drones</a:t>
            </a:r>
            <a:br>
              <a:rPr b="1" lang="en-NL" sz="4500">
                <a:solidFill>
                  <a:srgbClr val="0660AA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(DFKI, MARIS, OGS):</a:t>
            </a:r>
            <a:endParaRPr sz="33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NL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Monitoring system for Aquatic Litter </a:t>
            </a:r>
            <a:r>
              <a:rPr lang="en-NL" sz="3300">
                <a:latin typeface="DM Sans"/>
                <a:ea typeface="DM Sans"/>
                <a:cs typeface="DM Sans"/>
                <a:sym typeface="DM Sans"/>
              </a:rPr>
              <a:t>Pollution</a:t>
            </a:r>
            <a:endParaRPr sz="33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57" name="Google Shape;457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566699" y="10057100"/>
            <a:ext cx="2628334" cy="26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4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 sz="1800"/>
              <a:t>‹#›</a:t>
            </a:fld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5"/>
          <p:cNvSpPr txBox="1"/>
          <p:nvPr>
            <p:ph type="title"/>
          </p:nvPr>
        </p:nvSpPr>
        <p:spPr>
          <a:xfrm>
            <a:off x="3554750" y="859200"/>
            <a:ext cx="19555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</a:pPr>
            <a:r>
              <a:rPr lang="en-NL">
                <a:solidFill>
                  <a:srgbClr val="EF7E15"/>
                </a:solidFill>
              </a:rPr>
              <a:t>4</a:t>
            </a:r>
            <a:r>
              <a:rPr lang="en-NL">
                <a:solidFill>
                  <a:srgbClr val="EF7E15"/>
                </a:solidFill>
              </a:rPr>
              <a:t> External Use Cases</a:t>
            </a:r>
            <a:r>
              <a:rPr lang="en-NL"/>
              <a:t> onboarded in PY2 via the Open Call</a:t>
            </a:r>
            <a:endParaRPr/>
          </a:p>
        </p:txBody>
      </p:sp>
      <p:sp>
        <p:nvSpPr>
          <p:cNvPr id="464" name="Google Shape;464;p45"/>
          <p:cNvSpPr txBox="1"/>
          <p:nvPr/>
        </p:nvSpPr>
        <p:spPr>
          <a:xfrm>
            <a:off x="368175" y="6394565"/>
            <a:ext cx="58626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NL" sz="36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rPr>
              <a:t>Satellite-Derived Bathymetry</a:t>
            </a:r>
            <a:endParaRPr b="1" i="0" sz="3600" u="none" cap="none" strike="noStrike">
              <a:solidFill>
                <a:srgbClr val="0061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en-NL" sz="3700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NL" sz="2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Institute of Marine Sciences</a:t>
            </a:r>
            <a:br>
              <a:rPr b="0" i="0" lang="en-NL" sz="2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NL" sz="2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of Andalusia </a:t>
            </a:r>
            <a:endParaRPr b="0" i="0" sz="2800" u="none" cap="none" strike="noStrike">
              <a:solidFill>
                <a:srgbClr val="EF82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000000"/>
              </a:buClr>
              <a:buSzPts val="3600"/>
              <a:buFont typeface="Arial"/>
              <a:buNone/>
            </a:pPr>
            <a:br>
              <a:rPr lang="en-NL" sz="7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NL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rPr>
              <a:t>Nearshore bathymetry for coastal studies</a:t>
            </a:r>
            <a:endParaRPr b="0" i="0" sz="3600" u="none" cap="none" strike="noStrike">
              <a:solidFill>
                <a:srgbClr val="8282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5" name="Google Shape;465;p45"/>
          <p:cNvSpPr txBox="1"/>
          <p:nvPr/>
        </p:nvSpPr>
        <p:spPr>
          <a:xfrm>
            <a:off x="6002080" y="6383280"/>
            <a:ext cx="58626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NL" sz="36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rPr>
              <a:t>Improving knowledge about Cold Water Coral Reef</a:t>
            </a:r>
            <a:endParaRPr b="1" i="0" sz="3600" u="none" cap="none" strike="noStrike">
              <a:solidFill>
                <a:srgbClr val="0061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NL" sz="2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Spanish Oceanographic Institute </a:t>
            </a:r>
            <a:endParaRPr b="0" i="0" sz="2800" u="none" cap="none" strike="noStrike">
              <a:solidFill>
                <a:srgbClr val="EF82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000000"/>
              </a:buClr>
              <a:buSzPts val="3600"/>
              <a:buFont typeface="Arial"/>
              <a:buNone/>
            </a:pPr>
            <a:br>
              <a:rPr lang="en-NL"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NL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rPr>
              <a:t>Use AI to precisely delineate areas of living coral and dead coral</a:t>
            </a:r>
            <a:endParaRPr b="0" i="0" sz="3600" u="none" cap="none" strike="noStrike">
              <a:solidFill>
                <a:srgbClr val="8282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66" name="Google Shape;46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1390" y="2666725"/>
            <a:ext cx="3963975" cy="35917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7" name="Google Shape;467;p45"/>
          <p:cNvSpPr txBox="1"/>
          <p:nvPr/>
        </p:nvSpPr>
        <p:spPr>
          <a:xfrm>
            <a:off x="11968374" y="6453838"/>
            <a:ext cx="58626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NL" sz="36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rPr>
              <a:t>AI for image based age reading from fish otoliths</a:t>
            </a:r>
            <a:br>
              <a:rPr b="1" i="0" lang="en-NL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rPr>
            </a:br>
            <a:br>
              <a:rPr b="1" i="0" lang="en-NL" sz="5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NL" sz="2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Danish National Institute of Aquatic Resources</a:t>
            </a:r>
            <a:r>
              <a:rPr b="0" i="0" lang="en-NL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0" i="0" sz="3600" u="none" cap="none" strike="noStrike">
              <a:solidFill>
                <a:srgbClr val="8282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NL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rPr>
              <a:t>To develop an AI algorithm to identify the age of a fish from an otolith image</a:t>
            </a:r>
            <a:endParaRPr b="0" i="0" sz="3600" u="none" cap="none" strike="noStrike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55474" y="2666726"/>
            <a:ext cx="3488295" cy="359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2502" y="2674887"/>
            <a:ext cx="4253950" cy="3575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0" name="Google Shape;470;p45"/>
          <p:cNvSpPr txBox="1"/>
          <p:nvPr/>
        </p:nvSpPr>
        <p:spPr>
          <a:xfrm>
            <a:off x="17867375" y="6606000"/>
            <a:ext cx="64746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NL" sz="3600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rPr>
              <a:t>Validating images collected with the EyeonWater app </a:t>
            </a:r>
            <a:br>
              <a:rPr b="1" lang="en-NL" sz="3600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rPr>
            </a:br>
            <a:br>
              <a:rPr b="1" lang="en-NL" sz="4000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2800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Maris</a:t>
            </a:r>
            <a:endParaRPr b="0" i="0" sz="3600" u="none" cap="none" strike="noStrike">
              <a:solidFill>
                <a:srgbClr val="8282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000000"/>
              </a:buClr>
              <a:buSzPts val="3600"/>
              <a:buFont typeface="Arial"/>
              <a:buNone/>
            </a:pPr>
            <a:br>
              <a:rPr lang="en-NL"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rPr>
              <a:t>To detect and reject false images and give the right color to correct images</a:t>
            </a:r>
            <a:endParaRPr b="0" i="0" sz="3600" u="none" cap="none" strike="noStrike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45"/>
          <p:cNvPicPr preferRelativeResize="0"/>
          <p:nvPr/>
        </p:nvPicPr>
        <p:blipFill rotWithShape="1">
          <a:blip r:embed="rId6">
            <a:alphaModFix/>
          </a:blip>
          <a:srcRect b="0" l="15809" r="15809" t="0"/>
          <a:stretch/>
        </p:blipFill>
        <p:spPr>
          <a:xfrm>
            <a:off x="19209324" y="2666726"/>
            <a:ext cx="3488297" cy="359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6"/>
          <p:cNvSpPr/>
          <p:nvPr/>
        </p:nvSpPr>
        <p:spPr>
          <a:xfrm>
            <a:off x="4421750" y="1717175"/>
            <a:ext cx="11183100" cy="8049300"/>
          </a:xfrm>
          <a:prstGeom prst="roundRect">
            <a:avLst>
              <a:gd fmla="val 10933" name="adj"/>
            </a:avLst>
          </a:prstGeom>
          <a:noFill/>
          <a:ln cap="flat" cmpd="sng" w="2857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6"/>
          <p:cNvSpPr txBox="1"/>
          <p:nvPr>
            <p:ph type="title"/>
          </p:nvPr>
        </p:nvSpPr>
        <p:spPr>
          <a:xfrm>
            <a:off x="2426739" y="541128"/>
            <a:ext cx="126105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The iMagine Approach</a:t>
            </a:r>
            <a:endParaRPr/>
          </a:p>
        </p:txBody>
      </p:sp>
      <p:pic>
        <p:nvPicPr>
          <p:cNvPr id="478" name="Google Shape;4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400" y="2174225"/>
            <a:ext cx="10075425" cy="387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9" name="Google Shape;479;p46"/>
          <p:cNvCxnSpPr/>
          <p:nvPr/>
        </p:nvCxnSpPr>
        <p:spPr>
          <a:xfrm>
            <a:off x="437475" y="6356200"/>
            <a:ext cx="23772000" cy="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0" name="Google Shape;480;p46"/>
          <p:cNvSpPr txBox="1"/>
          <p:nvPr/>
        </p:nvSpPr>
        <p:spPr>
          <a:xfrm>
            <a:off x="7514200" y="2438225"/>
            <a:ext cx="522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2400">
                <a:solidFill>
                  <a:srgbClr val="F07E13"/>
                </a:solidFill>
                <a:latin typeface="DM Sans"/>
                <a:ea typeface="DM Sans"/>
                <a:cs typeface="DM Sans"/>
                <a:sym typeface="DM Sans"/>
              </a:rPr>
              <a:t>GPU intensive</a:t>
            </a:r>
            <a:endParaRPr b="1" sz="2400">
              <a:solidFill>
                <a:srgbClr val="F07E1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1" name="Google Shape;481;p46"/>
          <p:cNvSpPr txBox="1"/>
          <p:nvPr/>
        </p:nvSpPr>
        <p:spPr>
          <a:xfrm>
            <a:off x="13046825" y="2068925"/>
            <a:ext cx="185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2400">
                <a:solidFill>
                  <a:srgbClr val="F07E13"/>
                </a:solidFill>
                <a:latin typeface="DM Sans"/>
                <a:ea typeface="DM Sans"/>
                <a:cs typeface="DM Sans"/>
                <a:sym typeface="DM Sans"/>
              </a:rPr>
              <a:t>CPU intensive</a:t>
            </a:r>
            <a:endParaRPr b="1" sz="2400">
              <a:solidFill>
                <a:srgbClr val="F07E1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2" name="Google Shape;482;p46"/>
          <p:cNvSpPr txBox="1"/>
          <p:nvPr/>
        </p:nvSpPr>
        <p:spPr>
          <a:xfrm>
            <a:off x="16424200" y="2974425"/>
            <a:ext cx="75537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3000">
                <a:solidFill>
                  <a:srgbClr val="09142E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8</a:t>
            </a:r>
            <a:r>
              <a:rPr lang="en-NL" sz="2800">
                <a:solidFill>
                  <a:srgbClr val="09142E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internal, 4 external use cases</a:t>
            </a:r>
            <a:endParaRPr sz="2800">
              <a:solidFill>
                <a:srgbClr val="09142E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9142E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9142E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2800">
                <a:solidFill>
                  <a:srgbClr val="09142E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Benefitting </a:t>
            </a:r>
            <a:r>
              <a:rPr lang="en-NL" sz="3000">
                <a:solidFill>
                  <a:srgbClr val="09142E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10+ </a:t>
            </a:r>
            <a:r>
              <a:rPr lang="en-NL" sz="2800">
                <a:solidFill>
                  <a:srgbClr val="09142E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Research Infrastructures &amp;</a:t>
            </a:r>
            <a:endParaRPr sz="2800">
              <a:solidFill>
                <a:srgbClr val="09142E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483" name="Google Shape;48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4200" y="5060650"/>
            <a:ext cx="3247175" cy="6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17600" y="5060650"/>
            <a:ext cx="2760179" cy="673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5" name="Google Shape;485;p46"/>
          <p:cNvCxnSpPr/>
          <p:nvPr/>
        </p:nvCxnSpPr>
        <p:spPr>
          <a:xfrm>
            <a:off x="488950" y="9945050"/>
            <a:ext cx="23720400" cy="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6" name="Google Shape;486;p46"/>
          <p:cNvSpPr txBox="1"/>
          <p:nvPr/>
        </p:nvSpPr>
        <p:spPr>
          <a:xfrm>
            <a:off x="16424200" y="6977025"/>
            <a:ext cx="7790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2600">
                <a:solidFill>
                  <a:srgbClr val="09142E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iMagine AI Platform: Generic, scalable platform for developing and sharing AI/ML applications. </a:t>
            </a:r>
            <a:endParaRPr sz="2800">
              <a:solidFill>
                <a:srgbClr val="09142E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487" name="Google Shape;487;p46"/>
          <p:cNvPicPr preferRelativeResize="0"/>
          <p:nvPr/>
        </p:nvPicPr>
        <p:blipFill rotWithShape="1">
          <a:blip r:embed="rId6">
            <a:alphaModFix/>
          </a:blip>
          <a:srcRect b="19563" l="7112" r="6991" t="20937"/>
          <a:stretch/>
        </p:blipFill>
        <p:spPr>
          <a:xfrm>
            <a:off x="18829425" y="8005813"/>
            <a:ext cx="3690499" cy="9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6"/>
          <p:cNvSpPr txBox="1"/>
          <p:nvPr/>
        </p:nvSpPr>
        <p:spPr>
          <a:xfrm rot="-5400000">
            <a:off x="-463225" y="3377525"/>
            <a:ext cx="41430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3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Thematic Services</a:t>
            </a:r>
            <a:endParaRPr sz="3200">
              <a:solidFill>
                <a:srgbClr val="005FA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9" name="Google Shape;489;p46"/>
          <p:cNvSpPr txBox="1"/>
          <p:nvPr/>
        </p:nvSpPr>
        <p:spPr>
          <a:xfrm rot="-5400000">
            <a:off x="-180175" y="7263300"/>
            <a:ext cx="35769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3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Platform Service</a:t>
            </a:r>
            <a:endParaRPr sz="3200">
              <a:solidFill>
                <a:srgbClr val="005FA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0" name="Google Shape;490;p46"/>
          <p:cNvSpPr txBox="1"/>
          <p:nvPr/>
        </p:nvSpPr>
        <p:spPr>
          <a:xfrm rot="-5400000">
            <a:off x="64175" y="10608675"/>
            <a:ext cx="30882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3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Infrastructure</a:t>
            </a:r>
            <a:endParaRPr sz="3200">
              <a:solidFill>
                <a:srgbClr val="005FA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1" name="Google Shape;491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99789" y="10538975"/>
            <a:ext cx="1406859" cy="187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1874" y="10648800"/>
            <a:ext cx="3312275" cy="165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71404" y="10587465"/>
            <a:ext cx="1776157" cy="177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50075" y="10768725"/>
            <a:ext cx="2124948" cy="14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6"/>
          <p:cNvPicPr preferRelativeResize="0"/>
          <p:nvPr/>
        </p:nvPicPr>
        <p:blipFill rotWithShape="1">
          <a:blip r:embed="rId11">
            <a:alphaModFix/>
          </a:blip>
          <a:srcRect b="11395" l="12822" r="8461" t="9252"/>
          <a:stretch/>
        </p:blipFill>
        <p:spPr>
          <a:xfrm>
            <a:off x="12582725" y="10509413"/>
            <a:ext cx="3126625" cy="193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46"/>
          <p:cNvSpPr txBox="1"/>
          <p:nvPr/>
        </p:nvSpPr>
        <p:spPr>
          <a:xfrm>
            <a:off x="16290425" y="10566525"/>
            <a:ext cx="8066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9142E"/>
              </a:buClr>
              <a:buSzPts val="2400"/>
              <a:buChar char="●"/>
            </a:pPr>
            <a:r>
              <a:rPr lang="en-NL" sz="3000">
                <a:solidFill>
                  <a:srgbClr val="09142E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1500 </a:t>
            </a:r>
            <a:r>
              <a:rPr lang="en-NL" sz="2600">
                <a:solidFill>
                  <a:srgbClr val="09142E"/>
                </a:solidFill>
                <a:latin typeface="DM Sans"/>
                <a:ea typeface="DM Sans"/>
                <a:cs typeface="DM Sans"/>
                <a:sym typeface="DM Sans"/>
              </a:rPr>
              <a:t>TB-months</a:t>
            </a:r>
            <a:r>
              <a:rPr b="1" lang="en-NL" sz="26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 → 495 </a:t>
            </a:r>
            <a:r>
              <a:rPr b="1" lang="en-NL" sz="26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consumed</a:t>
            </a:r>
            <a:endParaRPr sz="3000">
              <a:solidFill>
                <a:schemeClr val="accent3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142E"/>
              </a:buClr>
              <a:buSzPts val="2400"/>
              <a:buFont typeface="DM Sans ExtraBold"/>
              <a:buChar char="●"/>
            </a:pPr>
            <a:r>
              <a:rPr lang="en-NL" sz="3000">
                <a:solidFill>
                  <a:srgbClr val="09142E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132,000 </a:t>
            </a:r>
            <a:r>
              <a:rPr lang="en-NL" sz="2600">
                <a:solidFill>
                  <a:srgbClr val="09142E"/>
                </a:solidFill>
                <a:latin typeface="DM Sans"/>
                <a:ea typeface="DM Sans"/>
                <a:cs typeface="DM Sans"/>
                <a:sym typeface="DM Sans"/>
              </a:rPr>
              <a:t>GPU-hours</a:t>
            </a:r>
            <a:r>
              <a:rPr lang="en-NL" sz="2600">
                <a:solidFill>
                  <a:srgbClr val="EF7E15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 </a:t>
            </a:r>
            <a:r>
              <a:rPr lang="en-NL" sz="2600">
                <a:solidFill>
                  <a:schemeClr val="accent3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→ 183,262 consumed</a:t>
            </a:r>
            <a:endParaRPr sz="2600">
              <a:solidFill>
                <a:schemeClr val="accent3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142E"/>
              </a:buClr>
              <a:buSzPts val="2400"/>
              <a:buChar char="●"/>
            </a:pPr>
            <a:r>
              <a:rPr lang="en-NL" sz="3000">
                <a:solidFill>
                  <a:srgbClr val="09142E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6 Million</a:t>
            </a:r>
            <a:r>
              <a:rPr lang="en-NL" sz="2600">
                <a:solidFill>
                  <a:srgbClr val="09142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NL" sz="2600">
                <a:solidFill>
                  <a:srgbClr val="09142E"/>
                </a:solidFill>
                <a:latin typeface="DM Sans"/>
                <a:ea typeface="DM Sans"/>
                <a:cs typeface="DM Sans"/>
                <a:sym typeface="DM Sans"/>
              </a:rPr>
              <a:t>CPU-hours</a:t>
            </a:r>
            <a:r>
              <a:rPr lang="en-NL" sz="2600">
                <a:solidFill>
                  <a:schemeClr val="accent3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 → 4.2 Million consumed</a:t>
            </a:r>
            <a:br>
              <a:rPr lang="en-NL" sz="3000">
                <a:solidFill>
                  <a:schemeClr val="accent3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</a:br>
            <a:endParaRPr sz="3000">
              <a:solidFill>
                <a:schemeClr val="accent3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2400">
                <a:solidFill>
                  <a:srgbClr val="09142E"/>
                </a:solidFill>
                <a:latin typeface="DM Sans"/>
                <a:ea typeface="DM Sans"/>
                <a:cs typeface="DM Sans"/>
                <a:sym typeface="DM Sans"/>
              </a:rPr>
              <a:t>4 federated cloud sites</a:t>
            </a:r>
            <a:endParaRPr sz="2800">
              <a:solidFill>
                <a:srgbClr val="09142E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97" name="Google Shape;497;p46"/>
          <p:cNvSpPr/>
          <p:nvPr/>
        </p:nvSpPr>
        <p:spPr>
          <a:xfrm>
            <a:off x="10399775" y="10185525"/>
            <a:ext cx="5455200" cy="2451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6"/>
          <p:cNvSpPr txBox="1"/>
          <p:nvPr/>
        </p:nvSpPr>
        <p:spPr>
          <a:xfrm>
            <a:off x="9927125" y="12588775"/>
            <a:ext cx="640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28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PY2: </a:t>
            </a:r>
            <a:r>
              <a:rPr b="1" lang="en-NL" sz="28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Integrated in the AI platform</a:t>
            </a:r>
            <a:endParaRPr b="1" sz="280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9" name="Google Shape;499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836017" y="191675"/>
            <a:ext cx="2284109" cy="1776151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6"/>
          <p:cNvSpPr txBox="1"/>
          <p:nvPr/>
        </p:nvSpPr>
        <p:spPr>
          <a:xfrm>
            <a:off x="13339650" y="1676400"/>
            <a:ext cx="177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Competence Centre</a:t>
            </a:r>
            <a:endParaRPr/>
          </a:p>
        </p:txBody>
      </p:sp>
      <p:sp>
        <p:nvSpPr>
          <p:cNvPr id="501" name="Google Shape;501;p46"/>
          <p:cNvSpPr txBox="1"/>
          <p:nvPr>
            <p:ph idx="4294967295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502" name="Google Shape;502;p4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91040" y="6906850"/>
            <a:ext cx="2895511" cy="2451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3" name="Google Shape;503;p4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003000" y="6925325"/>
            <a:ext cx="2895500" cy="2400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4" name="Google Shape;504;p4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978950" y="6915450"/>
            <a:ext cx="3856548" cy="2400549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5" name="Google Shape;505;p46"/>
          <p:cNvSpPr/>
          <p:nvPr/>
        </p:nvSpPr>
        <p:spPr>
          <a:xfrm>
            <a:off x="3675025" y="1717175"/>
            <a:ext cx="8782200" cy="8440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4800">
                <a:solidFill>
                  <a:schemeClr val="accent3"/>
                </a:solidFill>
                <a:latin typeface="DM Sans Black"/>
                <a:ea typeface="DM Sans Black"/>
                <a:cs typeface="DM Sans Black"/>
                <a:sym typeface="DM Sans Black"/>
              </a:rPr>
              <a:t>PY1 focus: Learning the platform, first model trainings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06" name="Google Shape;506;p46"/>
          <p:cNvSpPr/>
          <p:nvPr/>
        </p:nvSpPr>
        <p:spPr>
          <a:xfrm>
            <a:off x="3675025" y="1598625"/>
            <a:ext cx="12131100" cy="4440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507" name="Google Shape;507;p46"/>
          <p:cNvSpPr txBox="1"/>
          <p:nvPr/>
        </p:nvSpPr>
        <p:spPr>
          <a:xfrm>
            <a:off x="12152425" y="155075"/>
            <a:ext cx="680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2800">
                <a:solidFill>
                  <a:schemeClr val="accent3"/>
                </a:solidFill>
                <a:latin typeface="DM Sans Black"/>
                <a:ea typeface="DM Sans Black"/>
                <a:cs typeface="DM Sans Black"/>
                <a:sym typeface="DM Sans Black"/>
              </a:rPr>
              <a:t>PY2 focus: Model evaluations, </a:t>
            </a:r>
            <a:br>
              <a:rPr lang="en-NL" sz="2800">
                <a:solidFill>
                  <a:schemeClr val="accent3"/>
                </a:solidFill>
                <a:latin typeface="DM Sans Black"/>
                <a:ea typeface="DM Sans Black"/>
                <a:cs typeface="DM Sans Black"/>
                <a:sym typeface="DM Sans Black"/>
              </a:rPr>
            </a:br>
            <a:r>
              <a:rPr lang="en-NL" sz="2800">
                <a:solidFill>
                  <a:schemeClr val="accent3"/>
                </a:solidFill>
                <a:latin typeface="DM Sans Black"/>
                <a:ea typeface="DM Sans Black"/>
                <a:cs typeface="DM Sans Black"/>
                <a:sym typeface="DM Sans Black"/>
              </a:rPr>
              <a:t>data quality improvement, </a:t>
            </a:r>
            <a:br>
              <a:rPr lang="en-NL" sz="2800">
                <a:solidFill>
                  <a:schemeClr val="accent3"/>
                </a:solidFill>
                <a:latin typeface="DM Sans Black"/>
                <a:ea typeface="DM Sans Black"/>
                <a:cs typeface="DM Sans Black"/>
                <a:sym typeface="DM Sans Black"/>
              </a:rPr>
            </a:br>
            <a:r>
              <a:rPr lang="en-NL" sz="2800">
                <a:solidFill>
                  <a:schemeClr val="accent3"/>
                </a:solidFill>
                <a:latin typeface="DM Sans Black"/>
                <a:ea typeface="DM Sans Black"/>
                <a:cs typeface="DM Sans Black"/>
                <a:sym typeface="DM Sans Black"/>
              </a:rPr>
              <a:t>service &amp; data delivery</a:t>
            </a:r>
            <a:endParaRPr sz="280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7"/>
          <p:cNvSpPr txBox="1"/>
          <p:nvPr>
            <p:ph type="title"/>
          </p:nvPr>
        </p:nvSpPr>
        <p:spPr>
          <a:xfrm>
            <a:off x="2564146" y="859196"/>
            <a:ext cx="21031200" cy="8403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Response to Y1 Review Recommendations</a:t>
            </a:r>
            <a:endParaRPr/>
          </a:p>
        </p:txBody>
      </p:sp>
      <p:sp>
        <p:nvSpPr>
          <p:cNvPr id="513" name="Google Shape;513;p47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sp>
        <p:nvSpPr>
          <p:cNvPr id="514" name="Google Shape;514;p47"/>
          <p:cNvSpPr txBox="1"/>
          <p:nvPr>
            <p:ph idx="1" type="body"/>
          </p:nvPr>
        </p:nvSpPr>
        <p:spPr>
          <a:xfrm>
            <a:off x="1034775" y="6902250"/>
            <a:ext cx="23349300" cy="41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4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3. </a:t>
            </a:r>
            <a:r>
              <a:rPr b="1" lang="en-NL" sz="4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Consider integration of ZooScan, FlowCam and Freshwater</a:t>
            </a:r>
            <a:endParaRPr b="1" sz="48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3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They already work together in the Competence Centre. Further integration would not bring additional value: </a:t>
            </a:r>
            <a:endParaRPr sz="36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90550" lvl="0" marL="10800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DM Sans"/>
              <a:buAutoNum type="arabicPeriod"/>
            </a:pPr>
            <a:r>
              <a:rPr lang="en-NL" sz="3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Different instruments; Distinct user base; Different ecosystems</a:t>
            </a:r>
            <a:endParaRPr sz="36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90550" lvl="0" marL="10800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DM Sans"/>
              <a:buAutoNum type="arabicPeriod"/>
            </a:pPr>
            <a:r>
              <a:rPr lang="en-NL" sz="3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Their images have different characteristics (Colour schema; Orientation; Object overlaps)</a:t>
            </a:r>
            <a:endParaRPr sz="36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90550" lvl="0" marL="10800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DM Sans"/>
              <a:buAutoNum type="arabicPeriod"/>
            </a:pPr>
            <a:r>
              <a:rPr lang="en-NL" sz="3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ZooScan focuses on segmentation; Flowcam focuses on classification; Freshwater on both</a:t>
            </a:r>
            <a:endParaRPr sz="36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accent1"/>
              </a:solidFill>
              <a:highlight>
                <a:srgbClr val="FF0000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5" name="Google Shape;515;p47"/>
          <p:cNvSpPr txBox="1"/>
          <p:nvPr>
            <p:ph idx="2" type="body"/>
          </p:nvPr>
        </p:nvSpPr>
        <p:spPr>
          <a:xfrm>
            <a:off x="1034782" y="11313953"/>
            <a:ext cx="2180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4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4. </a:t>
            </a:r>
            <a:r>
              <a:rPr b="1" lang="en-NL" sz="4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Better scope definition of use cases, bias checking tool</a:t>
            </a:r>
            <a:endParaRPr b="1" sz="48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DM Sans"/>
              <a:buChar char="●"/>
            </a:pPr>
            <a:r>
              <a:rPr lang="en-NL" sz="3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Improved </a:t>
            </a:r>
            <a:r>
              <a:rPr lang="en-NL" sz="3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descriptions</a:t>
            </a:r>
            <a:r>
              <a:rPr lang="en-NL" sz="3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 on the Website; In the Marketplace</a:t>
            </a:r>
            <a:endParaRPr sz="36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DM Sans"/>
              <a:buChar char="●"/>
            </a:pPr>
            <a:r>
              <a:rPr lang="en-NL" sz="3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Studying bias during performance validation, then resampling and/or class weight adjustment</a:t>
            </a:r>
            <a:endParaRPr sz="36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6" name="Google Shape;516;p47"/>
          <p:cNvSpPr txBox="1"/>
          <p:nvPr>
            <p:ph idx="3" type="body"/>
          </p:nvPr>
        </p:nvSpPr>
        <p:spPr>
          <a:xfrm>
            <a:off x="1034782" y="5503725"/>
            <a:ext cx="2180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4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2. </a:t>
            </a:r>
            <a:r>
              <a:rPr b="1" lang="en-NL" sz="4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More efforts in Dissemination and Communication</a:t>
            </a:r>
            <a:endParaRPr b="1" sz="48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DM Sans"/>
              <a:buChar char="●"/>
            </a:pPr>
            <a:r>
              <a:rPr lang="en-NL" sz="3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Present at 15 events, with the highest impact reached at Ocean Decade Conference, European Maritime Day, IMDIS 2024, MARTECH 2024</a:t>
            </a:r>
            <a:endParaRPr sz="36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DM Sans"/>
              <a:buChar char="●"/>
            </a:pPr>
            <a:r>
              <a:rPr lang="en-NL" sz="3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11 application to our open call</a:t>
            </a:r>
            <a:endParaRPr sz="36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7" name="Google Shape;517;p47"/>
          <p:cNvSpPr txBox="1"/>
          <p:nvPr/>
        </p:nvSpPr>
        <p:spPr>
          <a:xfrm>
            <a:off x="1034775" y="2187425"/>
            <a:ext cx="23050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4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1.</a:t>
            </a:r>
            <a:r>
              <a:rPr b="1" lang="en-NL" sz="4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Include best practices in the OBPS system</a:t>
            </a:r>
            <a:endParaRPr b="1" sz="48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3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Our best practice documents were submitted and are under review in the OBPS repository </a:t>
            </a:r>
            <a:br>
              <a:rPr lang="en-NL" sz="3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(revised versions of D4.1, D3.4)</a:t>
            </a:r>
            <a:endParaRPr sz="36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 txBox="1"/>
          <p:nvPr>
            <p:ph type="title"/>
          </p:nvPr>
        </p:nvSpPr>
        <p:spPr>
          <a:xfrm>
            <a:off x="2870525" y="603475"/>
            <a:ext cx="21063300" cy="8256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</a:pPr>
            <a:r>
              <a:rPr lang="en-NL">
                <a:latin typeface="DM Sans"/>
                <a:ea typeface="DM Sans"/>
                <a:cs typeface="DM Sans"/>
                <a:sym typeface="DM Sans"/>
              </a:rPr>
              <a:t>Specific </a:t>
            </a:r>
            <a:r>
              <a:rPr lang="en-NL"/>
              <a:t>O</a:t>
            </a:r>
            <a:r>
              <a:rPr lang="en-NL">
                <a:latin typeface="DM Sans"/>
                <a:ea typeface="DM Sans"/>
                <a:cs typeface="DM Sans"/>
                <a:sym typeface="DM Sans"/>
              </a:rPr>
              <a:t>bjectives and </a:t>
            </a:r>
            <a:r>
              <a:rPr lang="en-NL"/>
              <a:t>I</a:t>
            </a:r>
            <a:r>
              <a:rPr lang="en-NL">
                <a:latin typeface="DM Sans"/>
                <a:ea typeface="DM Sans"/>
                <a:cs typeface="DM Sans"/>
                <a:sym typeface="DM Sans"/>
              </a:rPr>
              <a:t>ndicators 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3" name="Google Shape;523;p48"/>
          <p:cNvSpPr/>
          <p:nvPr/>
        </p:nvSpPr>
        <p:spPr>
          <a:xfrm>
            <a:off x="-12015616" y="667339"/>
            <a:ext cx="14594400" cy="14594400"/>
          </a:xfrm>
          <a:prstGeom prst="blockArc">
            <a:avLst>
              <a:gd fmla="val 18331988" name="adj1"/>
              <a:gd fmla="val 3319835" name="adj2"/>
              <a:gd fmla="val 0" name="adj3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4" name="Google Shape;524;p48"/>
          <p:cNvGrpSpPr/>
          <p:nvPr/>
        </p:nvGrpSpPr>
        <p:grpSpPr>
          <a:xfrm>
            <a:off x="341709" y="2404993"/>
            <a:ext cx="15930338" cy="1693621"/>
            <a:chOff x="66936" y="3238398"/>
            <a:chExt cx="5973802" cy="635100"/>
          </a:xfrm>
        </p:grpSpPr>
        <p:sp>
          <p:nvSpPr>
            <p:cNvPr id="525" name="Google Shape;525;p48"/>
            <p:cNvSpPr txBox="1"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475" lIns="1075600" spcFirstLastPara="1" rIns="74475" wrap="square" tIns="74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NL" sz="3400">
                  <a:solidFill>
                    <a:srgbClr val="EF8200"/>
                  </a:solidFill>
                  <a:latin typeface="DM Sans"/>
                  <a:ea typeface="DM Sans"/>
                  <a:cs typeface="DM Sans"/>
                  <a:sym typeface="DM Sans"/>
                </a:rPr>
                <a:t>Objective 1. </a:t>
              </a:r>
              <a:r>
                <a:rPr lang="en-NL" sz="34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Deliver a scalable, shared IT platform for image analysis in marine and freshwater research</a:t>
              </a:r>
              <a:endParaRPr i="0" sz="3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26" name="Google Shape;526;p48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2374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NL" sz="3700"/>
                <a:t>O1</a:t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7" name="Google Shape;527;p48"/>
          <p:cNvGrpSpPr/>
          <p:nvPr/>
        </p:nvGrpSpPr>
        <p:grpSpPr>
          <a:xfrm>
            <a:off x="1125709" y="4322727"/>
            <a:ext cx="15930338" cy="1693621"/>
            <a:chOff x="66936" y="3238398"/>
            <a:chExt cx="5973802" cy="635100"/>
          </a:xfrm>
        </p:grpSpPr>
        <p:sp>
          <p:nvSpPr>
            <p:cNvPr id="528" name="Google Shape;528;p48"/>
            <p:cNvSpPr txBox="1"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475" lIns="1075600" spcFirstLastPara="1" rIns="74475" wrap="square" tIns="74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NL" sz="3400">
                  <a:solidFill>
                    <a:srgbClr val="EF8200"/>
                  </a:solidFill>
                  <a:latin typeface="DM Sans"/>
                  <a:ea typeface="DM Sans"/>
                  <a:cs typeface="DM Sans"/>
                  <a:sym typeface="DM Sans"/>
                </a:rPr>
                <a:t>Objective 2.</a:t>
              </a:r>
              <a:r>
                <a:rPr lang="en-NL" sz="34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Advance existing image analytical services to increase research performance in aquatic sciences</a:t>
              </a:r>
              <a:endParaRPr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29" name="Google Shape;529;p48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2374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NL" sz="3700"/>
                <a:t>O2</a:t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" name="Google Shape;530;p48"/>
          <p:cNvGrpSpPr/>
          <p:nvPr/>
        </p:nvGrpSpPr>
        <p:grpSpPr>
          <a:xfrm>
            <a:off x="1735309" y="6443127"/>
            <a:ext cx="15007119" cy="1693621"/>
            <a:chOff x="66936" y="3238398"/>
            <a:chExt cx="5627599" cy="635100"/>
          </a:xfrm>
        </p:grpSpPr>
        <p:sp>
          <p:nvSpPr>
            <p:cNvPr id="531" name="Google Shape;531;p48"/>
            <p:cNvSpPr txBox="1"/>
            <p:nvPr/>
          </p:nvSpPr>
          <p:spPr>
            <a:xfrm>
              <a:off x="384535" y="3301922"/>
              <a:ext cx="53100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475" lIns="1075600" spcFirstLastPara="1" rIns="74475" wrap="square" tIns="74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NL" sz="3400">
                  <a:solidFill>
                    <a:srgbClr val="EF8200"/>
                  </a:solidFill>
                  <a:latin typeface="DM Sans"/>
                  <a:ea typeface="DM Sans"/>
                  <a:cs typeface="DM Sans"/>
                  <a:sym typeface="DM Sans"/>
                </a:rPr>
                <a:t>Objective 3.</a:t>
              </a:r>
              <a:r>
                <a:rPr lang="en-NL" sz="34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Develop &amp; prototype new image analytical services and datasets that can accelerate progress towards healthy oceans, seas, coastal and inland waters</a:t>
              </a:r>
              <a:endParaRPr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32" name="Google Shape;532;p48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2374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NL" sz="3700"/>
                <a:t>O3</a:t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48"/>
          <p:cNvGrpSpPr/>
          <p:nvPr/>
        </p:nvGrpSpPr>
        <p:grpSpPr>
          <a:xfrm>
            <a:off x="1763642" y="8622793"/>
            <a:ext cx="14979134" cy="1693621"/>
            <a:chOff x="66936" y="3238398"/>
            <a:chExt cx="5617105" cy="635100"/>
          </a:xfrm>
        </p:grpSpPr>
        <p:sp>
          <p:nvSpPr>
            <p:cNvPr id="534" name="Google Shape;534;p48"/>
            <p:cNvSpPr txBox="1"/>
            <p:nvPr/>
          </p:nvSpPr>
          <p:spPr>
            <a:xfrm>
              <a:off x="384541" y="3301915"/>
              <a:ext cx="52995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475" lIns="1075600" spcFirstLastPara="1" rIns="74475" wrap="square" tIns="74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NL" sz="3400">
                  <a:solidFill>
                    <a:srgbClr val="EF8200"/>
                  </a:solidFill>
                  <a:latin typeface="DM Sans"/>
                  <a:ea typeface="DM Sans"/>
                  <a:cs typeface="DM Sans"/>
                  <a:sym typeface="DM Sans"/>
                </a:rPr>
                <a:t>Objective</a:t>
              </a:r>
              <a:r>
                <a:rPr b="1" lang="en-NL" sz="3400">
                  <a:solidFill>
                    <a:srgbClr val="EF8200"/>
                  </a:solidFill>
                </a:rPr>
                <a:t> </a:t>
              </a:r>
              <a:r>
                <a:rPr lang="en-NL" sz="3400">
                  <a:solidFill>
                    <a:srgbClr val="EF8200"/>
                  </a:solidFill>
                  <a:latin typeface="DM Sans"/>
                  <a:ea typeface="DM Sans"/>
                  <a:cs typeface="DM Sans"/>
                  <a:sym typeface="DM Sans"/>
                </a:rPr>
                <a:t>4.</a:t>
              </a:r>
              <a:r>
                <a:rPr lang="en-NL" sz="34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Capture and disseminate development and operational best practices to imaging data and image analysis service providers</a:t>
              </a:r>
              <a:endParaRPr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35" name="Google Shape;535;p48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2374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NL" sz="3700"/>
                <a:t>O4</a:t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48"/>
          <p:cNvGrpSpPr/>
          <p:nvPr/>
        </p:nvGrpSpPr>
        <p:grpSpPr>
          <a:xfrm>
            <a:off x="1125709" y="10802460"/>
            <a:ext cx="15930330" cy="1693621"/>
            <a:chOff x="66936" y="3238398"/>
            <a:chExt cx="5973799" cy="635100"/>
          </a:xfrm>
        </p:grpSpPr>
        <p:sp>
          <p:nvSpPr>
            <p:cNvPr id="537" name="Google Shape;537;p48"/>
            <p:cNvSpPr txBox="1"/>
            <p:nvPr/>
          </p:nvSpPr>
          <p:spPr>
            <a:xfrm>
              <a:off x="384535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475" lIns="1075600" spcFirstLastPara="1" rIns="74475" wrap="square" tIns="74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NL" sz="3400">
                  <a:solidFill>
                    <a:srgbClr val="EF8200"/>
                  </a:solidFill>
                  <a:latin typeface="DM Sans"/>
                  <a:ea typeface="DM Sans"/>
                  <a:cs typeface="DM Sans"/>
                  <a:sym typeface="DM Sans"/>
                </a:rPr>
                <a:t>Objective 5.</a:t>
              </a:r>
              <a:r>
                <a:rPr lang="en-NL" sz="34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Deliver a portfolio of scientific image and image analytics services targeting researchers in marine and aquatic sciences</a:t>
              </a:r>
              <a:endParaRPr b="1" sz="3400"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48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2374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NL" sz="3700"/>
                <a:t>O5</a:t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9" name="Google Shape;539;p48"/>
          <p:cNvSpPr txBox="1"/>
          <p:nvPr/>
        </p:nvSpPr>
        <p:spPr>
          <a:xfrm>
            <a:off x="16979850" y="2683050"/>
            <a:ext cx="7406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85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23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Operational iMagine platform with common AI development framework</a:t>
            </a:r>
            <a:r>
              <a:rPr i="1" lang="en-NL" sz="23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from TRL 7 to 9 </a:t>
            </a:r>
            <a:br>
              <a:rPr i="1" lang="en-NL" sz="23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i="1" lang="en-NL" sz="23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(WP4) AI PLATFORM BROADENED TO 4 CLOUDS</a:t>
            </a:r>
            <a:endParaRPr i="1" sz="230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85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23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MARINE SCHEMA IMPLEMENTATION FOR ZENODO</a:t>
            </a:r>
            <a:endParaRPr i="1" sz="230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0" name="Google Shape;540;p48"/>
          <p:cNvSpPr txBox="1"/>
          <p:nvPr/>
        </p:nvSpPr>
        <p:spPr>
          <a:xfrm>
            <a:off x="17048332" y="4640150"/>
            <a:ext cx="70467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23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Launch of 5 aquatic AI image services, running operationally at the iMagine platform</a:t>
            </a:r>
            <a:endParaRPr i="1" sz="23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85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23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UC1 (Marine Litter), UC5 (FlowCam plankton iden.) served 17 users, incl. LifeWatch, Jerico (WP5)</a:t>
            </a:r>
            <a:endParaRPr i="1" sz="2300">
              <a:solidFill>
                <a:srgbClr val="F1C23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2300">
                <a:solidFill>
                  <a:srgbClr val="FFB600"/>
                </a:solidFill>
                <a:latin typeface="DM Sans"/>
                <a:ea typeface="DM Sans"/>
                <a:cs typeface="DM Sans"/>
                <a:sym typeface="DM Sans"/>
              </a:rPr>
              <a:t>UC2-3-4 opened in Nov 2024</a:t>
            </a:r>
            <a:endParaRPr i="1" sz="2300">
              <a:solidFill>
                <a:srgbClr val="FFB600"/>
              </a:solidFill>
              <a:highlight>
                <a:srgbClr val="FF0000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1" name="Google Shape;541;p48"/>
          <p:cNvSpPr txBox="1"/>
          <p:nvPr/>
        </p:nvSpPr>
        <p:spPr>
          <a:xfrm>
            <a:off x="17135337" y="6578150"/>
            <a:ext cx="68910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23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Availability of three prototype services (TRL5) for RI communities in the iMagine platform with agreed functionality.</a:t>
            </a:r>
            <a:endParaRPr i="1" sz="23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2300">
                <a:solidFill>
                  <a:srgbClr val="F1C232"/>
                </a:solidFill>
                <a:latin typeface="DM Sans"/>
                <a:ea typeface="DM Sans"/>
                <a:cs typeface="DM Sans"/>
                <a:sym typeface="DM Sans"/>
              </a:rPr>
              <a:t>EXTERNAL VALIDATIONS TO START IN Q1 2025 (WP3)</a:t>
            </a:r>
            <a:endParaRPr i="1" sz="23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2" name="Google Shape;542;p48"/>
          <p:cNvSpPr txBox="1"/>
          <p:nvPr/>
        </p:nvSpPr>
        <p:spPr>
          <a:xfrm>
            <a:off x="17155001" y="8718650"/>
            <a:ext cx="71529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23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Best Practices documentation, interaction with EOSC and AI4EU platforms.</a:t>
            </a:r>
            <a:endParaRPr i="1" sz="23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23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D4.1, D3.4 Best practices for image analysis</a:t>
            </a:r>
            <a:endParaRPr i="1" sz="2300">
              <a:solidFill>
                <a:srgbClr val="FFB6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23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Outreach</a:t>
            </a:r>
            <a:r>
              <a:rPr i="1" lang="en-NL" sz="23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programme</a:t>
            </a:r>
            <a:endParaRPr i="1" sz="23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23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15 events with reach to 1,700+ participants in PY2</a:t>
            </a:r>
            <a:endParaRPr i="1" sz="230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3" name="Google Shape;543;p48"/>
          <p:cNvSpPr txBox="1"/>
          <p:nvPr/>
        </p:nvSpPr>
        <p:spPr>
          <a:xfrm>
            <a:off x="17114570" y="11029875"/>
            <a:ext cx="74067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23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Portfolio: operational services, image repositories, Best Practices, iMagine framework and platform</a:t>
            </a:r>
            <a:endParaRPr i="1" sz="23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23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Growing portfolio through our website: </a:t>
            </a:r>
            <a:endParaRPr i="1" sz="230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DM Sans"/>
              <a:buChar char="●"/>
            </a:pPr>
            <a:r>
              <a:rPr i="1" lang="en-NL" sz="23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AI Platform → </a:t>
            </a:r>
            <a:r>
              <a:rPr i="1" lang="en-NL" sz="23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11 Open Call applications</a:t>
            </a:r>
            <a:endParaRPr i="1" sz="230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DM Sans"/>
              <a:buChar char="●"/>
            </a:pPr>
            <a:r>
              <a:rPr i="1" lang="en-NL" sz="23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13 Datasets in Zenodo</a:t>
            </a:r>
            <a:endParaRPr i="1" sz="230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DM Sans"/>
              <a:buChar char="●"/>
            </a:pPr>
            <a:r>
              <a:rPr i="1" lang="en-NL" sz="23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5 analytics services </a:t>
            </a:r>
            <a:endParaRPr i="1" sz="230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DM Sans"/>
              <a:buChar char="●"/>
            </a:pPr>
            <a:r>
              <a:rPr i="1" lang="en-NL" sz="23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320 downloads for good practices (2 Docs)</a:t>
            </a:r>
            <a:endParaRPr i="1" sz="2300">
              <a:solidFill>
                <a:srgbClr val="FFB6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4" name="Google Shape;544;p48"/>
          <p:cNvSpPr txBox="1"/>
          <p:nvPr/>
        </p:nvSpPr>
        <p:spPr>
          <a:xfrm>
            <a:off x="17056050" y="2017700"/>
            <a:ext cx="4398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2300">
                <a:solidFill>
                  <a:schemeClr val="dk1"/>
                </a:solidFill>
              </a:rPr>
              <a:t>SUCCESS INDICATOR: 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545" name="Google Shape;545;p48"/>
          <p:cNvSpPr txBox="1"/>
          <p:nvPr>
            <p:ph idx="4294967295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9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Agenda </a:t>
            </a:r>
            <a:r>
              <a:rPr lang="en-NL"/>
              <a:t>of the Day</a:t>
            </a:r>
            <a:endParaRPr/>
          </a:p>
        </p:txBody>
      </p:sp>
      <p:sp>
        <p:nvSpPr>
          <p:cNvPr id="551" name="Google Shape;551;p49"/>
          <p:cNvSpPr txBox="1"/>
          <p:nvPr>
            <p:ph idx="4294967295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552" name="Google Shape;55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50" y="2596596"/>
            <a:ext cx="23940301" cy="84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9"/>
          <p:cNvSpPr/>
          <p:nvPr/>
        </p:nvSpPr>
        <p:spPr>
          <a:xfrm>
            <a:off x="6877550" y="4575065"/>
            <a:ext cx="1981200" cy="71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F7E15"/>
          </a:solidFill>
          <a:ln cap="flat" cmpd="sng" w="9525">
            <a:solidFill>
              <a:srgbClr val="EF7E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7E1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0"/>
          <p:cNvSpPr txBox="1"/>
          <p:nvPr>
            <p:ph idx="1" type="body"/>
          </p:nvPr>
        </p:nvSpPr>
        <p:spPr>
          <a:xfrm>
            <a:off x="2438050" y="5092234"/>
            <a:ext cx="12318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</a:pPr>
            <a:r>
              <a:rPr lang="en-NL"/>
              <a:t>Thank you!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</a:pPr>
            <a:r>
              <a:rPr lang="en-NL"/>
              <a:t>Questions?</a:t>
            </a:r>
            <a:endParaRPr/>
          </a:p>
        </p:txBody>
      </p:sp>
      <p:sp>
        <p:nvSpPr>
          <p:cNvPr id="559" name="Google Shape;559;p50"/>
          <p:cNvSpPr txBox="1"/>
          <p:nvPr>
            <p:ph idx="4294967295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GI Templa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5FAA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