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8"/>
  </p:notesMasterIdLst>
  <p:handoutMasterIdLst>
    <p:handoutMasterId r:id="rId9"/>
  </p:handoutMasterIdLst>
  <p:sldIdLst>
    <p:sldId id="431" r:id="rId4"/>
    <p:sldId id="441" r:id="rId5"/>
    <p:sldId id="449" r:id="rId6"/>
    <p:sldId id="444" r:id="rId7"/>
  </p:sldIdLst>
  <p:sldSz cx="9144000" cy="6858000" type="screen4x3"/>
  <p:notesSz cx="992663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>
        <p:scale>
          <a:sx n="80" d="100"/>
          <a:sy n="80" d="100"/>
        </p:scale>
        <p:origin x="-390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F16F0-6979-45EC-9CC1-755A64F77485}" type="datetimeFigureOut">
              <a:rPr lang="en-GB" smtClean="0"/>
              <a:t>10/11/2011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404C4-BCA2-4E61-82F7-F7BF2D260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505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mclennan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cientific_workflow_syste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656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656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3204" y="1628800"/>
            <a:ext cx="7668344" cy="1728192"/>
          </a:xfrm>
        </p:spPr>
        <p:txBody>
          <a:bodyPr/>
          <a:lstStyle/>
          <a:p>
            <a:r>
              <a:rPr lang="en-GB" dirty="0" smtClean="0"/>
              <a:t>EGI Community </a:t>
            </a:r>
            <a:r>
              <a:rPr lang="en-GB" dirty="0" smtClean="0"/>
              <a:t>Workshops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i="1" dirty="0" smtClean="0"/>
              <a:t>(</a:t>
            </a:r>
            <a:r>
              <a:rPr lang="en-GB" sz="2400" i="1" dirty="0" smtClean="0"/>
              <a:t>e-Science Workflow Systems)</a:t>
            </a:r>
            <a:endParaRPr lang="en-GB" sz="2400" i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11760" y="3573016"/>
            <a:ext cx="5832648" cy="1343000"/>
          </a:xfrm>
        </p:spPr>
        <p:txBody>
          <a:bodyPr/>
          <a:lstStyle/>
          <a:p>
            <a:r>
              <a:rPr lang="en-GB" sz="2800" dirty="0" smtClean="0"/>
              <a:t>Richard McLennan</a:t>
            </a:r>
            <a:br>
              <a:rPr lang="en-GB" sz="2800" dirty="0" smtClean="0"/>
            </a:br>
            <a:r>
              <a:rPr lang="en-GB" sz="2800" dirty="0" smtClean="0">
                <a:hlinkClick r:id="rId3"/>
              </a:rPr>
              <a:t>richard.mclennan@egi.eu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5" name="Subtitle 6"/>
          <p:cNvSpPr txBox="1">
            <a:spLocks/>
          </p:cNvSpPr>
          <p:nvPr/>
        </p:nvSpPr>
        <p:spPr bwMode="auto">
          <a:xfrm>
            <a:off x="2411760" y="4797152"/>
            <a:ext cx="583264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NGI International Liaison Officer </a:t>
            </a:r>
            <a:r>
              <a:rPr lang="en-GB" sz="1800" dirty="0" smtClean="0"/>
              <a:t>kick-off meeting</a:t>
            </a:r>
          </a:p>
          <a:p>
            <a:r>
              <a:rPr lang="en-GB" sz="1800" dirty="0" smtClean="0"/>
              <a:t>10 November 2011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36" y="1495325"/>
            <a:ext cx="83636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Organise </a:t>
            </a:r>
            <a:r>
              <a:rPr lang="en-GB" sz="2800" dirty="0" smtClean="0"/>
              <a:t>workshops through which to engage with user communities so that their ‘Requirements’ can be captured</a:t>
            </a:r>
            <a:r>
              <a:rPr lang="en-GB" sz="2800" dirty="0"/>
              <a:t> </a:t>
            </a:r>
            <a:r>
              <a:rPr lang="en-GB" sz="2800" dirty="0" smtClean="0"/>
              <a:t>&amp; used </a:t>
            </a:r>
            <a:r>
              <a:rPr lang="en-GB" sz="2800" dirty="0" smtClean="0"/>
              <a:t>to improve EGI services.</a:t>
            </a:r>
            <a:endParaRPr lang="en-GB" sz="2400" dirty="0" smtClean="0"/>
          </a:p>
          <a:p>
            <a:pPr lvl="1"/>
            <a:endParaRPr lang="en-GB" sz="1200" dirty="0" smtClean="0"/>
          </a:p>
          <a:p>
            <a:pPr lvl="1"/>
            <a:r>
              <a:rPr lang="en-GB" sz="2400" dirty="0" smtClean="0"/>
              <a:t>Event conduct - issues:</a:t>
            </a:r>
            <a:endParaRPr lang="en-GB" sz="2400" dirty="0"/>
          </a:p>
          <a:p>
            <a:pPr lvl="2"/>
            <a:r>
              <a:rPr lang="en-GB" sz="2000" dirty="0" smtClean="0"/>
              <a:t>Shared event - Synergy</a:t>
            </a:r>
          </a:p>
          <a:p>
            <a:pPr lvl="2"/>
            <a:r>
              <a:rPr lang="en-GB" sz="2000" dirty="0" smtClean="0"/>
              <a:t>Single </a:t>
            </a:r>
            <a:r>
              <a:rPr lang="en-GB" sz="2000" dirty="0"/>
              <a:t>or ‘back to back’ event?</a:t>
            </a:r>
          </a:p>
          <a:p>
            <a:pPr lvl="2"/>
            <a:r>
              <a:rPr lang="en-GB" sz="2000" smtClean="0"/>
              <a:t>in </a:t>
            </a:r>
            <a:r>
              <a:rPr lang="en-GB" sz="2000" dirty="0"/>
              <a:t>Amsterdam or remote with </a:t>
            </a:r>
            <a:r>
              <a:rPr lang="en-GB" sz="2000" dirty="0" smtClean="0"/>
              <a:t>NGI?</a:t>
            </a:r>
            <a:endParaRPr lang="en-GB" sz="2000" dirty="0"/>
          </a:p>
          <a:p>
            <a:pPr lvl="2"/>
            <a:r>
              <a:rPr lang="en-GB" sz="2000" dirty="0" smtClean="0"/>
              <a:t>1 or 2 day?</a:t>
            </a:r>
            <a:endParaRPr lang="en-GB" sz="2000" dirty="0"/>
          </a:p>
          <a:p>
            <a:pPr lvl="2"/>
            <a:r>
              <a:rPr lang="en-GB" sz="2000" dirty="0"/>
              <a:t>Chairing, </a:t>
            </a:r>
            <a:r>
              <a:rPr lang="en-GB" sz="2000" dirty="0" smtClean="0"/>
              <a:t>hosting</a:t>
            </a:r>
            <a:r>
              <a:rPr lang="en-GB" sz="2000" dirty="0"/>
              <a:t>, </a:t>
            </a:r>
            <a:r>
              <a:rPr lang="en-GB" sz="2000" dirty="0" smtClean="0"/>
              <a:t>fees, participation </a:t>
            </a:r>
            <a:r>
              <a:rPr lang="en-GB" sz="2000" dirty="0"/>
              <a:t>– EGI, NGI or joint</a:t>
            </a:r>
            <a:r>
              <a:rPr lang="en-GB" sz="2000" dirty="0" smtClean="0"/>
              <a:t>?</a:t>
            </a:r>
          </a:p>
          <a:p>
            <a:pPr lvl="3"/>
            <a:endParaRPr lang="en-GB" sz="1600" dirty="0" smtClean="0"/>
          </a:p>
          <a:p>
            <a:pPr lvl="1"/>
            <a:r>
              <a:rPr lang="en-GB" sz="2400" dirty="0"/>
              <a:t>1</a:t>
            </a:r>
            <a:r>
              <a:rPr lang="en-GB" sz="2400" baseline="30000" dirty="0"/>
              <a:t>s</a:t>
            </a:r>
            <a:r>
              <a:rPr lang="en-GB" sz="2400" dirty="0"/>
              <a:t>t event: Workshops on e-Science Workflows</a:t>
            </a:r>
          </a:p>
          <a:p>
            <a:pPr lvl="2"/>
            <a:r>
              <a:rPr lang="en-GB" sz="2000" dirty="0"/>
              <a:t>to establish which </a:t>
            </a:r>
            <a:r>
              <a:rPr lang="en-GB" sz="2000" dirty="0">
                <a:hlinkClick r:id="rId2"/>
              </a:rPr>
              <a:t>‘Scientific workflow systems</a:t>
            </a:r>
            <a:r>
              <a:rPr lang="en-GB" sz="2000" dirty="0"/>
              <a:t>’ work with EGI resources and determine what EGI needs to do to </a:t>
            </a:r>
            <a:r>
              <a:rPr lang="en-GB" sz="2000" dirty="0" smtClean="0"/>
              <a:t>advance.</a:t>
            </a:r>
            <a:endParaRPr lang="en-GB" sz="2000" dirty="0"/>
          </a:p>
          <a:p>
            <a:pPr lvl="2"/>
            <a:endParaRPr lang="en-GB" sz="2000" dirty="0"/>
          </a:p>
          <a:p>
            <a:pPr lvl="1"/>
            <a:endParaRPr lang="en-GB" sz="24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36" y="1495325"/>
            <a:ext cx="8363644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Workshop Outputs: </a:t>
            </a:r>
          </a:p>
          <a:p>
            <a:pPr lvl="1">
              <a:lnSpc>
                <a:spcPct val="120000"/>
              </a:lnSpc>
            </a:pPr>
            <a:r>
              <a:rPr lang="en-GB" sz="2400" dirty="0"/>
              <a:t>Compiled evidence</a:t>
            </a:r>
          </a:p>
          <a:p>
            <a:pPr lvl="1">
              <a:lnSpc>
                <a:spcPct val="120000"/>
              </a:lnSpc>
            </a:pPr>
            <a:r>
              <a:rPr lang="en-GB" sz="2400" dirty="0" smtClean="0"/>
              <a:t>Recommendations </a:t>
            </a:r>
            <a:endParaRPr lang="en-GB" sz="2400" dirty="0"/>
          </a:p>
          <a:p>
            <a:pPr lvl="1">
              <a:lnSpc>
                <a:spcPct val="120000"/>
              </a:lnSpc>
            </a:pPr>
            <a:r>
              <a:rPr lang="en-GB" sz="2400" dirty="0" smtClean="0"/>
              <a:t>...leading to Improved </a:t>
            </a:r>
            <a:r>
              <a:rPr lang="en-GB" sz="2400" dirty="0"/>
              <a:t>solutions on the grid (EGI</a:t>
            </a:r>
            <a:r>
              <a:rPr lang="en-GB" sz="2400" dirty="0" smtClean="0"/>
              <a:t>) </a:t>
            </a:r>
            <a:endParaRPr lang="en-GB" sz="2400" dirty="0"/>
          </a:p>
          <a:p>
            <a:pPr lvl="1">
              <a:lnSpc>
                <a:spcPct val="120000"/>
              </a:lnSpc>
            </a:pPr>
            <a:r>
              <a:rPr lang="en-GB" sz="2400" dirty="0" smtClean="0"/>
              <a:t>...and Success </a:t>
            </a:r>
            <a:r>
              <a:rPr lang="en-GB" sz="2400" dirty="0"/>
              <a:t>Stories for </a:t>
            </a:r>
            <a:r>
              <a:rPr lang="en-GB" sz="2400" dirty="0" smtClean="0"/>
              <a:t>dissemination</a:t>
            </a:r>
            <a:endParaRPr lang="en-GB" sz="2400" dirty="0"/>
          </a:p>
          <a:p>
            <a:pPr lvl="1"/>
            <a:endParaRPr lang="en-GB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Event Output: </a:t>
            </a:r>
          </a:p>
          <a:p>
            <a:pPr lvl="1"/>
            <a:r>
              <a:rPr lang="en-GB" sz="2500" dirty="0" smtClean="0">
                <a:hlinkClick r:id="rId2"/>
              </a:rPr>
              <a:t>Workshops on e-Science Workflows</a:t>
            </a:r>
            <a:endParaRPr lang="en-GB" sz="2500" dirty="0" smtClean="0"/>
          </a:p>
          <a:p>
            <a:pPr lvl="1"/>
            <a:r>
              <a:rPr lang="en-GB" sz="2400" dirty="0"/>
              <a:t>C</a:t>
            </a:r>
            <a:r>
              <a:rPr lang="en-GB" sz="2400" dirty="0" smtClean="0"/>
              <a:t>ollaboration </a:t>
            </a:r>
            <a:r>
              <a:rPr lang="en-GB" sz="2400" dirty="0"/>
              <a:t>with SHIWA &amp; HU </a:t>
            </a:r>
            <a:r>
              <a:rPr lang="en-GB" sz="2400" dirty="0" smtClean="0"/>
              <a:t>NGI - Synergy</a:t>
            </a:r>
            <a:endParaRPr lang="en-GB" sz="2400" dirty="0"/>
          </a:p>
          <a:p>
            <a:pPr lvl="1"/>
            <a:r>
              <a:rPr lang="en-GB" sz="2500" dirty="0" smtClean="0"/>
              <a:t>9 </a:t>
            </a:r>
            <a:r>
              <a:rPr lang="en-GB" sz="2500" dirty="0"/>
              <a:t>&amp; 10 Feb </a:t>
            </a:r>
            <a:r>
              <a:rPr lang="en-GB" sz="2500" dirty="0" smtClean="0"/>
              <a:t>2012 in Budapest</a:t>
            </a:r>
            <a:endParaRPr lang="en-GB" sz="2500" dirty="0"/>
          </a:p>
          <a:p>
            <a:pPr lvl="1"/>
            <a:r>
              <a:rPr lang="en-GB" sz="2400" dirty="0" smtClean="0"/>
              <a:t>Recommendations  for development  of e-Science workflows</a:t>
            </a:r>
            <a:endParaRPr lang="en-GB" sz="2000" dirty="0"/>
          </a:p>
          <a:p>
            <a:pPr lvl="1"/>
            <a:endParaRPr lang="en-GB" sz="24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1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 to </a:t>
            </a:r>
            <a:r>
              <a:rPr lang="en-GB" dirty="0" err="1" smtClean="0"/>
              <a:t>NGIs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4" y="1268760"/>
            <a:ext cx="8075612" cy="4525963"/>
          </a:xfrm>
        </p:spPr>
        <p:txBody>
          <a:bodyPr/>
          <a:lstStyle/>
          <a:p>
            <a:r>
              <a:rPr lang="en-GB" sz="2400" dirty="0" smtClean="0"/>
              <a:t>Feedback on proposed Method</a:t>
            </a:r>
          </a:p>
          <a:p>
            <a:pPr lvl="1"/>
            <a:r>
              <a:rPr lang="en-GB" sz="2000" dirty="0" smtClean="0"/>
              <a:t>Workshops: central or local?</a:t>
            </a:r>
          </a:p>
          <a:p>
            <a:pPr lvl="1"/>
            <a:r>
              <a:rPr lang="en-GB" sz="2000" dirty="0" smtClean="0"/>
              <a:t>Collaborative (joint) or single?</a:t>
            </a:r>
          </a:p>
          <a:p>
            <a:pPr lvl="1"/>
            <a:r>
              <a:rPr lang="en-GB" sz="2000" dirty="0" smtClean="0"/>
              <a:t>1 or 2 </a:t>
            </a:r>
            <a:r>
              <a:rPr lang="en-GB" sz="2000" dirty="0" smtClean="0"/>
              <a:t>day?</a:t>
            </a:r>
            <a:endParaRPr lang="en-GB" sz="2000" dirty="0" smtClean="0"/>
          </a:p>
          <a:p>
            <a:pPr lvl="1"/>
            <a:r>
              <a:rPr lang="en-GB" sz="2000" dirty="0" smtClean="0"/>
              <a:t>Fees &amp; collection?</a:t>
            </a:r>
          </a:p>
          <a:p>
            <a:endParaRPr lang="en-GB" sz="2400" dirty="0" smtClean="0"/>
          </a:p>
          <a:p>
            <a:r>
              <a:rPr lang="en-GB" sz="2400" dirty="0" smtClean="0"/>
              <a:t>Actively </a:t>
            </a:r>
            <a:r>
              <a:rPr lang="en-GB" sz="2400" dirty="0" smtClean="0"/>
              <a:t>promote </a:t>
            </a:r>
            <a:r>
              <a:rPr lang="en-GB" sz="2400" dirty="0" smtClean="0">
                <a:hlinkClick r:id="rId2"/>
              </a:rPr>
              <a:t>W/S on </a:t>
            </a:r>
            <a:r>
              <a:rPr lang="en-GB" sz="2400" dirty="0">
                <a:hlinkClick r:id="rId2"/>
              </a:rPr>
              <a:t>e-Science Workflows</a:t>
            </a:r>
            <a:endParaRPr lang="en-GB" sz="2400" dirty="0"/>
          </a:p>
          <a:p>
            <a:pPr lvl="1"/>
            <a:r>
              <a:rPr lang="en-GB" sz="2000" dirty="0" smtClean="0"/>
              <a:t>engage </a:t>
            </a:r>
            <a:r>
              <a:rPr lang="en-GB" sz="2000" dirty="0" smtClean="0"/>
              <a:t>personally with ‘leaders’ and ‘users</a:t>
            </a:r>
            <a:r>
              <a:rPr lang="en-GB" sz="2000" dirty="0" smtClean="0"/>
              <a:t>’</a:t>
            </a:r>
          </a:p>
          <a:p>
            <a:pPr lvl="1"/>
            <a:r>
              <a:rPr lang="en-GB" sz="2000" dirty="0" smtClean="0"/>
              <a:t>identify suitable contributors and encourage participation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Actively promote concept of EGI workshops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218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EGI-InSPIRE 2</vt:lpstr>
      <vt:lpstr>EG-InSPIRE</vt:lpstr>
      <vt:lpstr>1_EG-InSPIRE</vt:lpstr>
      <vt:lpstr>EGI Community Workshops (e-Science Workflow Systems)</vt:lpstr>
      <vt:lpstr>Task</vt:lpstr>
      <vt:lpstr>Output</vt:lpstr>
      <vt:lpstr>Request to NGIs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R McLennan</cp:lastModifiedBy>
  <cp:revision>850</cp:revision>
  <cp:lastPrinted>2011-11-10T08:44:53Z</cp:lastPrinted>
  <dcterms:created xsi:type="dcterms:W3CDTF">2011-11-09T06:26:42Z</dcterms:created>
  <dcterms:modified xsi:type="dcterms:W3CDTF">2011-11-10T10:17:37Z</dcterms:modified>
</cp:coreProperties>
</file>