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7" r:id="rId3"/>
    <p:sldId id="259" r:id="rId4"/>
    <p:sldId id="282" r:id="rId5"/>
    <p:sldId id="258" r:id="rId6"/>
    <p:sldId id="260" r:id="rId7"/>
    <p:sldId id="283" r:id="rId8"/>
    <p:sldId id="284" r:id="rId9"/>
    <p:sldId id="261" r:id="rId10"/>
    <p:sldId id="262" r:id="rId11"/>
    <p:sldId id="285" r:id="rId12"/>
    <p:sldId id="286" r:id="rId13"/>
    <p:sldId id="291" r:id="rId14"/>
    <p:sldId id="288" r:id="rId15"/>
    <p:sldId id="287" r:id="rId16"/>
    <p:sldId id="289" r:id="rId17"/>
    <p:sldId id="293" r:id="rId18"/>
    <p:sldId id="290" r:id="rId19"/>
    <p:sldId id="294" r:id="rId20"/>
    <p:sldId id="295" r:id="rId21"/>
    <p:sldId id="296" r:id="rId22"/>
    <p:sldId id="297" r:id="rId23"/>
    <p:sldId id="292" r:id="rId24"/>
    <p:sldId id="299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FF2D3-06B1-45E9-9B0C-FC5D7DBAE4B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7D69006-96E2-46CD-A587-DFAC6ADBF7F5}">
      <dgm:prSet phldrT="[Text]"/>
      <dgm:spPr/>
      <dgm:t>
        <a:bodyPr/>
        <a:lstStyle/>
        <a:p>
          <a:r>
            <a:rPr lang="en-GB" dirty="0" smtClean="0"/>
            <a:t>Marketing Campaign</a:t>
          </a:r>
          <a:endParaRPr lang="en-GB" dirty="0"/>
        </a:p>
      </dgm:t>
    </dgm:pt>
    <dgm:pt modelId="{6F4EC0E9-DD43-447F-8316-C9D749534B66}" type="parTrans" cxnId="{46EE2EDC-170A-4E0A-9753-99E7713AAB15}">
      <dgm:prSet/>
      <dgm:spPr/>
      <dgm:t>
        <a:bodyPr/>
        <a:lstStyle/>
        <a:p>
          <a:endParaRPr lang="en-GB"/>
        </a:p>
      </dgm:t>
    </dgm:pt>
    <dgm:pt modelId="{6B84C410-0F49-47AF-8F7E-8BA19D8275AB}" type="sibTrans" cxnId="{46EE2EDC-170A-4E0A-9753-99E7713AAB15}">
      <dgm:prSet/>
      <dgm:spPr/>
      <dgm:t>
        <a:bodyPr/>
        <a:lstStyle/>
        <a:p>
          <a:endParaRPr lang="en-GB"/>
        </a:p>
      </dgm:t>
    </dgm:pt>
    <dgm:pt modelId="{179058BD-E0FA-46C3-8842-962118E56954}">
      <dgm:prSet phldrT="[Text]"/>
      <dgm:spPr/>
      <dgm:t>
        <a:bodyPr/>
        <a:lstStyle/>
        <a:p>
          <a:r>
            <a:rPr lang="en-GB" dirty="0" smtClean="0"/>
            <a:t>Community Outreach</a:t>
          </a:r>
          <a:endParaRPr lang="en-GB" dirty="0"/>
        </a:p>
      </dgm:t>
    </dgm:pt>
    <dgm:pt modelId="{A63FA8EB-E1D4-4809-8E81-7251E7550F9D}" type="parTrans" cxnId="{21B60336-F73B-4C6B-A2F5-0F85C7C67BF4}">
      <dgm:prSet/>
      <dgm:spPr/>
      <dgm:t>
        <a:bodyPr/>
        <a:lstStyle/>
        <a:p>
          <a:endParaRPr lang="en-GB"/>
        </a:p>
      </dgm:t>
    </dgm:pt>
    <dgm:pt modelId="{BD988D2A-1E83-4143-92EF-9462E9667E24}" type="sibTrans" cxnId="{21B60336-F73B-4C6B-A2F5-0F85C7C67BF4}">
      <dgm:prSet/>
      <dgm:spPr/>
      <dgm:t>
        <a:bodyPr/>
        <a:lstStyle/>
        <a:p>
          <a:endParaRPr lang="en-GB"/>
        </a:p>
      </dgm:t>
    </dgm:pt>
    <dgm:pt modelId="{BF111A67-3207-4251-8A87-7BD4BC480A97}">
      <dgm:prSet phldrT="[Text]"/>
      <dgm:spPr/>
      <dgm:t>
        <a:bodyPr/>
        <a:lstStyle/>
        <a:p>
          <a:r>
            <a:rPr lang="en-GB" dirty="0" smtClean="0"/>
            <a:t>New Users</a:t>
          </a:r>
          <a:endParaRPr lang="en-GB" dirty="0"/>
        </a:p>
      </dgm:t>
    </dgm:pt>
    <dgm:pt modelId="{3F7C78CD-9818-4B9F-A815-9FDBAD02B95D}" type="parTrans" cxnId="{4D5A61C5-FE47-4CE5-8063-01D9E4470C9E}">
      <dgm:prSet/>
      <dgm:spPr/>
      <dgm:t>
        <a:bodyPr/>
        <a:lstStyle/>
        <a:p>
          <a:endParaRPr lang="en-GB"/>
        </a:p>
      </dgm:t>
    </dgm:pt>
    <dgm:pt modelId="{717CBDEE-021D-4760-ADEA-D5D143EE3049}" type="sibTrans" cxnId="{4D5A61C5-FE47-4CE5-8063-01D9E4470C9E}">
      <dgm:prSet/>
      <dgm:spPr/>
      <dgm:t>
        <a:bodyPr/>
        <a:lstStyle/>
        <a:p>
          <a:endParaRPr lang="en-GB"/>
        </a:p>
      </dgm:t>
    </dgm:pt>
    <dgm:pt modelId="{E56D49AB-9D4F-4F5F-8161-95B6989AB01F}">
      <dgm:prSet phldrT="[Text]"/>
      <dgm:spPr/>
      <dgm:t>
        <a:bodyPr/>
        <a:lstStyle/>
        <a:p>
          <a:r>
            <a:rPr lang="en-GB" dirty="0" smtClean="0"/>
            <a:t>Technical Support</a:t>
          </a:r>
          <a:endParaRPr lang="en-GB" dirty="0"/>
        </a:p>
      </dgm:t>
    </dgm:pt>
    <dgm:pt modelId="{DA4F3E8E-9F0B-47D6-BE05-7439603954A9}" type="parTrans" cxnId="{3E16E0FB-6F0F-47E8-8E9A-D9D322037071}">
      <dgm:prSet/>
      <dgm:spPr/>
      <dgm:t>
        <a:bodyPr/>
        <a:lstStyle/>
        <a:p>
          <a:endParaRPr lang="en-GB"/>
        </a:p>
      </dgm:t>
    </dgm:pt>
    <dgm:pt modelId="{486D0B7C-0FF2-4E6E-9298-2457BBA65CFA}" type="sibTrans" cxnId="{3E16E0FB-6F0F-47E8-8E9A-D9D322037071}">
      <dgm:prSet/>
      <dgm:spPr/>
      <dgm:t>
        <a:bodyPr/>
        <a:lstStyle/>
        <a:p>
          <a:endParaRPr lang="en-GB"/>
        </a:p>
      </dgm:t>
    </dgm:pt>
    <dgm:pt modelId="{D405B0B8-0493-43E8-AEB7-B9A34F80545F}">
      <dgm:prSet phldrT="[Text]"/>
      <dgm:spPr/>
      <dgm:t>
        <a:bodyPr/>
        <a:lstStyle/>
        <a:p>
          <a:r>
            <a:rPr lang="en-GB" dirty="0" smtClean="0"/>
            <a:t>Strategic Planning</a:t>
          </a:r>
          <a:endParaRPr lang="en-GB" dirty="0"/>
        </a:p>
      </dgm:t>
    </dgm:pt>
    <dgm:pt modelId="{7623223E-667D-4E6C-BCB7-8F75EC4A2CB1}" type="parTrans" cxnId="{69CFC172-53AF-48D1-BE46-FD50534AB390}">
      <dgm:prSet/>
      <dgm:spPr/>
      <dgm:t>
        <a:bodyPr/>
        <a:lstStyle/>
        <a:p>
          <a:endParaRPr lang="en-GB"/>
        </a:p>
      </dgm:t>
    </dgm:pt>
    <dgm:pt modelId="{75FC2C0B-CB94-4703-ACC7-DA35D88E6524}" type="sibTrans" cxnId="{69CFC172-53AF-48D1-BE46-FD50534AB390}">
      <dgm:prSet/>
      <dgm:spPr/>
      <dgm:t>
        <a:bodyPr/>
        <a:lstStyle/>
        <a:p>
          <a:endParaRPr lang="en-GB"/>
        </a:p>
      </dgm:t>
    </dgm:pt>
    <dgm:pt modelId="{318F7F84-4C8C-4444-986A-DADFB7A00C6F}" type="pres">
      <dgm:prSet presAssocID="{95FFF2D3-06B1-45E9-9B0C-FC5D7DBAE4B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8A57484-328E-46B8-8CB4-FE9CB9A5F28C}" type="pres">
      <dgm:prSet presAssocID="{67D69006-96E2-46CD-A587-DFAC6ADBF7F5}" presName="dummy" presStyleCnt="0"/>
      <dgm:spPr/>
    </dgm:pt>
    <dgm:pt modelId="{5283525E-4DD7-4132-83D1-DCC1B91AD1FF}" type="pres">
      <dgm:prSet presAssocID="{67D69006-96E2-46CD-A587-DFAC6ADBF7F5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1EE39E-3EE6-4455-A2F8-39F045FA79B2}" type="pres">
      <dgm:prSet presAssocID="{6B84C410-0F49-47AF-8F7E-8BA19D8275AB}" presName="sibTrans" presStyleLbl="node1" presStyleIdx="0" presStyleCnt="5"/>
      <dgm:spPr/>
      <dgm:t>
        <a:bodyPr/>
        <a:lstStyle/>
        <a:p>
          <a:endParaRPr lang="en-GB"/>
        </a:p>
      </dgm:t>
    </dgm:pt>
    <dgm:pt modelId="{77B8837B-5591-4F66-BCC8-AC783B5D9983}" type="pres">
      <dgm:prSet presAssocID="{179058BD-E0FA-46C3-8842-962118E56954}" presName="dummy" presStyleCnt="0"/>
      <dgm:spPr/>
    </dgm:pt>
    <dgm:pt modelId="{F50346E6-955E-49FF-8205-636A2BFA919A}" type="pres">
      <dgm:prSet presAssocID="{179058BD-E0FA-46C3-8842-962118E56954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DFCA9D-2CA1-4199-89E1-8D80BA4079DB}" type="pres">
      <dgm:prSet presAssocID="{BD988D2A-1E83-4143-92EF-9462E9667E24}" presName="sibTrans" presStyleLbl="node1" presStyleIdx="1" presStyleCnt="5"/>
      <dgm:spPr/>
      <dgm:t>
        <a:bodyPr/>
        <a:lstStyle/>
        <a:p>
          <a:endParaRPr lang="en-GB"/>
        </a:p>
      </dgm:t>
    </dgm:pt>
    <dgm:pt modelId="{82733DBD-52BA-45AB-969D-CAA6E816004D}" type="pres">
      <dgm:prSet presAssocID="{BF111A67-3207-4251-8A87-7BD4BC480A97}" presName="dummy" presStyleCnt="0"/>
      <dgm:spPr/>
    </dgm:pt>
    <dgm:pt modelId="{4269C461-76B5-47A7-9412-65529AB22C77}" type="pres">
      <dgm:prSet presAssocID="{BF111A67-3207-4251-8A87-7BD4BC480A97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128F43-00FE-426C-9368-150268027E22}" type="pres">
      <dgm:prSet presAssocID="{717CBDEE-021D-4760-ADEA-D5D143EE3049}" presName="sibTrans" presStyleLbl="node1" presStyleIdx="2" presStyleCnt="5"/>
      <dgm:spPr/>
      <dgm:t>
        <a:bodyPr/>
        <a:lstStyle/>
        <a:p>
          <a:endParaRPr lang="en-GB"/>
        </a:p>
      </dgm:t>
    </dgm:pt>
    <dgm:pt modelId="{61B64326-0C00-465D-9D80-B152EA64E672}" type="pres">
      <dgm:prSet presAssocID="{E56D49AB-9D4F-4F5F-8161-95B6989AB01F}" presName="dummy" presStyleCnt="0"/>
      <dgm:spPr/>
    </dgm:pt>
    <dgm:pt modelId="{E210FABE-3F66-4E8B-8395-F9B1AE876D9A}" type="pres">
      <dgm:prSet presAssocID="{E56D49AB-9D4F-4F5F-8161-95B6989AB01F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0D3550-424C-411E-8E30-7E7C934559C0}" type="pres">
      <dgm:prSet presAssocID="{486D0B7C-0FF2-4E6E-9298-2457BBA65CFA}" presName="sibTrans" presStyleLbl="node1" presStyleIdx="3" presStyleCnt="5" custLinFactNeighborX="-332"/>
      <dgm:spPr/>
      <dgm:t>
        <a:bodyPr/>
        <a:lstStyle/>
        <a:p>
          <a:endParaRPr lang="en-GB"/>
        </a:p>
      </dgm:t>
    </dgm:pt>
    <dgm:pt modelId="{9CD96B1A-753B-4DC8-A5F0-1740A9734746}" type="pres">
      <dgm:prSet presAssocID="{D405B0B8-0493-43E8-AEB7-B9A34F80545F}" presName="dummy" presStyleCnt="0"/>
      <dgm:spPr/>
    </dgm:pt>
    <dgm:pt modelId="{5F5CA807-6AAB-4B70-BE36-472EC46AC2B6}" type="pres">
      <dgm:prSet presAssocID="{D405B0B8-0493-43E8-AEB7-B9A34F80545F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6D53ED-62C6-4974-9239-0CCEC906DE67}" type="pres">
      <dgm:prSet presAssocID="{75FC2C0B-CB94-4703-ACC7-DA35D88E6524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EE3305FB-F1A9-481E-9273-F876AA45F309}" type="presOf" srcId="{BF111A67-3207-4251-8A87-7BD4BC480A97}" destId="{4269C461-76B5-47A7-9412-65529AB22C77}" srcOrd="0" destOrd="0" presId="urn:microsoft.com/office/officeart/2005/8/layout/cycle1"/>
    <dgm:cxn modelId="{46EE2EDC-170A-4E0A-9753-99E7713AAB15}" srcId="{95FFF2D3-06B1-45E9-9B0C-FC5D7DBAE4B9}" destId="{67D69006-96E2-46CD-A587-DFAC6ADBF7F5}" srcOrd="0" destOrd="0" parTransId="{6F4EC0E9-DD43-447F-8316-C9D749534B66}" sibTransId="{6B84C410-0F49-47AF-8F7E-8BA19D8275AB}"/>
    <dgm:cxn modelId="{4D5A61C5-FE47-4CE5-8063-01D9E4470C9E}" srcId="{95FFF2D3-06B1-45E9-9B0C-FC5D7DBAE4B9}" destId="{BF111A67-3207-4251-8A87-7BD4BC480A97}" srcOrd="2" destOrd="0" parTransId="{3F7C78CD-9818-4B9F-A815-9FDBAD02B95D}" sibTransId="{717CBDEE-021D-4760-ADEA-D5D143EE3049}"/>
    <dgm:cxn modelId="{625573A8-6A8C-4F43-B93D-B274DFCDABB5}" type="presOf" srcId="{179058BD-E0FA-46C3-8842-962118E56954}" destId="{F50346E6-955E-49FF-8205-636A2BFA919A}" srcOrd="0" destOrd="0" presId="urn:microsoft.com/office/officeart/2005/8/layout/cycle1"/>
    <dgm:cxn modelId="{C45C15B4-DEA2-4DA0-A192-ED9633276233}" type="presOf" srcId="{717CBDEE-021D-4760-ADEA-D5D143EE3049}" destId="{40128F43-00FE-426C-9368-150268027E22}" srcOrd="0" destOrd="0" presId="urn:microsoft.com/office/officeart/2005/8/layout/cycle1"/>
    <dgm:cxn modelId="{1727A243-4FC1-4AE2-86BD-ADA0F92C57A1}" type="presOf" srcId="{E56D49AB-9D4F-4F5F-8161-95B6989AB01F}" destId="{E210FABE-3F66-4E8B-8395-F9B1AE876D9A}" srcOrd="0" destOrd="0" presId="urn:microsoft.com/office/officeart/2005/8/layout/cycle1"/>
    <dgm:cxn modelId="{1408A85D-DBFD-41B6-AA7D-807C29C024F0}" type="presOf" srcId="{BD988D2A-1E83-4143-92EF-9462E9667E24}" destId="{97DFCA9D-2CA1-4199-89E1-8D80BA4079DB}" srcOrd="0" destOrd="0" presId="urn:microsoft.com/office/officeart/2005/8/layout/cycle1"/>
    <dgm:cxn modelId="{69CFC172-53AF-48D1-BE46-FD50534AB390}" srcId="{95FFF2D3-06B1-45E9-9B0C-FC5D7DBAE4B9}" destId="{D405B0B8-0493-43E8-AEB7-B9A34F80545F}" srcOrd="4" destOrd="0" parTransId="{7623223E-667D-4E6C-BCB7-8F75EC4A2CB1}" sibTransId="{75FC2C0B-CB94-4703-ACC7-DA35D88E6524}"/>
    <dgm:cxn modelId="{517EC3FC-397A-4843-817A-7F3A1FBD9475}" type="presOf" srcId="{D405B0B8-0493-43E8-AEB7-B9A34F80545F}" destId="{5F5CA807-6AAB-4B70-BE36-472EC46AC2B6}" srcOrd="0" destOrd="0" presId="urn:microsoft.com/office/officeart/2005/8/layout/cycle1"/>
    <dgm:cxn modelId="{3E0D3083-27EB-4387-A54B-7C05652C02DB}" type="presOf" srcId="{95FFF2D3-06B1-45E9-9B0C-FC5D7DBAE4B9}" destId="{318F7F84-4C8C-4444-986A-DADFB7A00C6F}" srcOrd="0" destOrd="0" presId="urn:microsoft.com/office/officeart/2005/8/layout/cycle1"/>
    <dgm:cxn modelId="{6DD1ABC0-B720-4AE6-8EC3-2648DE40BC57}" type="presOf" srcId="{6B84C410-0F49-47AF-8F7E-8BA19D8275AB}" destId="{3A1EE39E-3EE6-4455-A2F8-39F045FA79B2}" srcOrd="0" destOrd="0" presId="urn:microsoft.com/office/officeart/2005/8/layout/cycle1"/>
    <dgm:cxn modelId="{0502A9BA-9A57-4CFB-A21D-7C65FAF5DAF9}" type="presOf" srcId="{67D69006-96E2-46CD-A587-DFAC6ADBF7F5}" destId="{5283525E-4DD7-4132-83D1-DCC1B91AD1FF}" srcOrd="0" destOrd="0" presId="urn:microsoft.com/office/officeart/2005/8/layout/cycle1"/>
    <dgm:cxn modelId="{00116BDE-504E-47E0-A089-68A4EA0F137A}" type="presOf" srcId="{486D0B7C-0FF2-4E6E-9298-2457BBA65CFA}" destId="{970D3550-424C-411E-8E30-7E7C934559C0}" srcOrd="0" destOrd="0" presId="urn:microsoft.com/office/officeart/2005/8/layout/cycle1"/>
    <dgm:cxn modelId="{05D481D8-3870-4177-8FE1-B1DBD78007ED}" type="presOf" srcId="{75FC2C0B-CB94-4703-ACC7-DA35D88E6524}" destId="{8F6D53ED-62C6-4974-9239-0CCEC906DE67}" srcOrd="0" destOrd="0" presId="urn:microsoft.com/office/officeart/2005/8/layout/cycle1"/>
    <dgm:cxn modelId="{21B60336-F73B-4C6B-A2F5-0F85C7C67BF4}" srcId="{95FFF2D3-06B1-45E9-9B0C-FC5D7DBAE4B9}" destId="{179058BD-E0FA-46C3-8842-962118E56954}" srcOrd="1" destOrd="0" parTransId="{A63FA8EB-E1D4-4809-8E81-7251E7550F9D}" sibTransId="{BD988D2A-1E83-4143-92EF-9462E9667E24}"/>
    <dgm:cxn modelId="{3E16E0FB-6F0F-47E8-8E9A-D9D322037071}" srcId="{95FFF2D3-06B1-45E9-9B0C-FC5D7DBAE4B9}" destId="{E56D49AB-9D4F-4F5F-8161-95B6989AB01F}" srcOrd="3" destOrd="0" parTransId="{DA4F3E8E-9F0B-47D6-BE05-7439603954A9}" sibTransId="{486D0B7C-0FF2-4E6E-9298-2457BBA65CFA}"/>
    <dgm:cxn modelId="{72B2D6BB-E91D-457C-BDEB-F6D461FCA832}" type="presParOf" srcId="{318F7F84-4C8C-4444-986A-DADFB7A00C6F}" destId="{38A57484-328E-46B8-8CB4-FE9CB9A5F28C}" srcOrd="0" destOrd="0" presId="urn:microsoft.com/office/officeart/2005/8/layout/cycle1"/>
    <dgm:cxn modelId="{7BAEE706-88CD-4735-9B7C-F8CAED161710}" type="presParOf" srcId="{318F7F84-4C8C-4444-986A-DADFB7A00C6F}" destId="{5283525E-4DD7-4132-83D1-DCC1B91AD1FF}" srcOrd="1" destOrd="0" presId="urn:microsoft.com/office/officeart/2005/8/layout/cycle1"/>
    <dgm:cxn modelId="{67B05426-6A62-404A-A77A-13A793A27733}" type="presParOf" srcId="{318F7F84-4C8C-4444-986A-DADFB7A00C6F}" destId="{3A1EE39E-3EE6-4455-A2F8-39F045FA79B2}" srcOrd="2" destOrd="0" presId="urn:microsoft.com/office/officeart/2005/8/layout/cycle1"/>
    <dgm:cxn modelId="{4962D150-E6B8-482F-AA06-9120AD03E687}" type="presParOf" srcId="{318F7F84-4C8C-4444-986A-DADFB7A00C6F}" destId="{77B8837B-5591-4F66-BCC8-AC783B5D9983}" srcOrd="3" destOrd="0" presId="urn:microsoft.com/office/officeart/2005/8/layout/cycle1"/>
    <dgm:cxn modelId="{115BD8B5-B644-4BAA-8E90-68C8CFF17CA4}" type="presParOf" srcId="{318F7F84-4C8C-4444-986A-DADFB7A00C6F}" destId="{F50346E6-955E-49FF-8205-636A2BFA919A}" srcOrd="4" destOrd="0" presId="urn:microsoft.com/office/officeart/2005/8/layout/cycle1"/>
    <dgm:cxn modelId="{1872740F-9FAE-4FDB-AB8D-A16BBEBF536D}" type="presParOf" srcId="{318F7F84-4C8C-4444-986A-DADFB7A00C6F}" destId="{97DFCA9D-2CA1-4199-89E1-8D80BA4079DB}" srcOrd="5" destOrd="0" presId="urn:microsoft.com/office/officeart/2005/8/layout/cycle1"/>
    <dgm:cxn modelId="{38010DB9-8ECC-4FEF-A0D1-629C4E44E293}" type="presParOf" srcId="{318F7F84-4C8C-4444-986A-DADFB7A00C6F}" destId="{82733DBD-52BA-45AB-969D-CAA6E816004D}" srcOrd="6" destOrd="0" presId="urn:microsoft.com/office/officeart/2005/8/layout/cycle1"/>
    <dgm:cxn modelId="{26603D89-4E5D-4889-94E7-53B974D5B6E4}" type="presParOf" srcId="{318F7F84-4C8C-4444-986A-DADFB7A00C6F}" destId="{4269C461-76B5-47A7-9412-65529AB22C77}" srcOrd="7" destOrd="0" presId="urn:microsoft.com/office/officeart/2005/8/layout/cycle1"/>
    <dgm:cxn modelId="{3A7AC70B-7068-4124-9DCA-1579816917DC}" type="presParOf" srcId="{318F7F84-4C8C-4444-986A-DADFB7A00C6F}" destId="{40128F43-00FE-426C-9368-150268027E22}" srcOrd="8" destOrd="0" presId="urn:microsoft.com/office/officeart/2005/8/layout/cycle1"/>
    <dgm:cxn modelId="{8EFEF093-4CF4-4CD1-86C3-3EF7FB02AF2B}" type="presParOf" srcId="{318F7F84-4C8C-4444-986A-DADFB7A00C6F}" destId="{61B64326-0C00-465D-9D80-B152EA64E672}" srcOrd="9" destOrd="0" presId="urn:microsoft.com/office/officeart/2005/8/layout/cycle1"/>
    <dgm:cxn modelId="{64A8445B-1135-40BF-8496-728ABBF4C1F3}" type="presParOf" srcId="{318F7F84-4C8C-4444-986A-DADFB7A00C6F}" destId="{E210FABE-3F66-4E8B-8395-F9B1AE876D9A}" srcOrd="10" destOrd="0" presId="urn:microsoft.com/office/officeart/2005/8/layout/cycle1"/>
    <dgm:cxn modelId="{10130B68-9189-42AC-A1DD-276658E49914}" type="presParOf" srcId="{318F7F84-4C8C-4444-986A-DADFB7A00C6F}" destId="{970D3550-424C-411E-8E30-7E7C934559C0}" srcOrd="11" destOrd="0" presId="urn:microsoft.com/office/officeart/2005/8/layout/cycle1"/>
    <dgm:cxn modelId="{763AECAB-B535-4936-ADCA-EEC66C07DCBC}" type="presParOf" srcId="{318F7F84-4C8C-4444-986A-DADFB7A00C6F}" destId="{9CD96B1A-753B-4DC8-A5F0-1740A9734746}" srcOrd="12" destOrd="0" presId="urn:microsoft.com/office/officeart/2005/8/layout/cycle1"/>
    <dgm:cxn modelId="{060FF2F0-38A7-4F24-A1B0-AAA5BBCC8F5B}" type="presParOf" srcId="{318F7F84-4C8C-4444-986A-DADFB7A00C6F}" destId="{5F5CA807-6AAB-4B70-BE36-472EC46AC2B6}" srcOrd="13" destOrd="0" presId="urn:microsoft.com/office/officeart/2005/8/layout/cycle1"/>
    <dgm:cxn modelId="{5FDF4AF5-CA06-435C-B9FA-BB31680A59F0}" type="presParOf" srcId="{318F7F84-4C8C-4444-986A-DADFB7A00C6F}" destId="{8F6D53ED-62C6-4974-9239-0CCEC906DE6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FFF2D3-06B1-45E9-9B0C-FC5D7DBAE4B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7D69006-96E2-46CD-A587-DFAC6ADBF7F5}">
      <dgm:prSet phldrT="[Text]"/>
      <dgm:spPr/>
      <dgm:t>
        <a:bodyPr/>
        <a:lstStyle/>
        <a:p>
          <a:r>
            <a:rPr lang="en-GB" dirty="0" smtClean="0"/>
            <a:t>Marketing Campaign</a:t>
          </a:r>
          <a:endParaRPr lang="en-GB" dirty="0"/>
        </a:p>
      </dgm:t>
    </dgm:pt>
    <dgm:pt modelId="{6F4EC0E9-DD43-447F-8316-C9D749534B66}" type="parTrans" cxnId="{46EE2EDC-170A-4E0A-9753-99E7713AAB15}">
      <dgm:prSet/>
      <dgm:spPr/>
      <dgm:t>
        <a:bodyPr/>
        <a:lstStyle/>
        <a:p>
          <a:endParaRPr lang="en-GB"/>
        </a:p>
      </dgm:t>
    </dgm:pt>
    <dgm:pt modelId="{6B84C410-0F49-47AF-8F7E-8BA19D8275AB}" type="sibTrans" cxnId="{46EE2EDC-170A-4E0A-9753-99E7713AAB15}">
      <dgm:prSet/>
      <dgm:spPr/>
      <dgm:t>
        <a:bodyPr/>
        <a:lstStyle/>
        <a:p>
          <a:endParaRPr lang="en-GB"/>
        </a:p>
      </dgm:t>
    </dgm:pt>
    <dgm:pt modelId="{179058BD-E0FA-46C3-8842-962118E56954}">
      <dgm:prSet phldrT="[Text]"/>
      <dgm:spPr/>
      <dgm:t>
        <a:bodyPr/>
        <a:lstStyle/>
        <a:p>
          <a:r>
            <a:rPr lang="en-GB" dirty="0" smtClean="0"/>
            <a:t>Community Outreach</a:t>
          </a:r>
          <a:endParaRPr lang="en-GB" dirty="0"/>
        </a:p>
      </dgm:t>
    </dgm:pt>
    <dgm:pt modelId="{A63FA8EB-E1D4-4809-8E81-7251E7550F9D}" type="parTrans" cxnId="{21B60336-F73B-4C6B-A2F5-0F85C7C67BF4}">
      <dgm:prSet/>
      <dgm:spPr/>
      <dgm:t>
        <a:bodyPr/>
        <a:lstStyle/>
        <a:p>
          <a:endParaRPr lang="en-GB"/>
        </a:p>
      </dgm:t>
    </dgm:pt>
    <dgm:pt modelId="{BD988D2A-1E83-4143-92EF-9462E9667E24}" type="sibTrans" cxnId="{21B60336-F73B-4C6B-A2F5-0F85C7C67BF4}">
      <dgm:prSet/>
      <dgm:spPr/>
      <dgm:t>
        <a:bodyPr/>
        <a:lstStyle/>
        <a:p>
          <a:endParaRPr lang="en-GB"/>
        </a:p>
      </dgm:t>
    </dgm:pt>
    <dgm:pt modelId="{BF111A67-3207-4251-8A87-7BD4BC480A97}">
      <dgm:prSet phldrT="[Text]"/>
      <dgm:spPr/>
      <dgm:t>
        <a:bodyPr/>
        <a:lstStyle/>
        <a:p>
          <a:r>
            <a:rPr lang="en-GB" dirty="0" smtClean="0"/>
            <a:t>New Users</a:t>
          </a:r>
          <a:endParaRPr lang="en-GB" dirty="0"/>
        </a:p>
      </dgm:t>
    </dgm:pt>
    <dgm:pt modelId="{3F7C78CD-9818-4B9F-A815-9FDBAD02B95D}" type="parTrans" cxnId="{4D5A61C5-FE47-4CE5-8063-01D9E4470C9E}">
      <dgm:prSet/>
      <dgm:spPr/>
      <dgm:t>
        <a:bodyPr/>
        <a:lstStyle/>
        <a:p>
          <a:endParaRPr lang="en-GB"/>
        </a:p>
      </dgm:t>
    </dgm:pt>
    <dgm:pt modelId="{717CBDEE-021D-4760-ADEA-D5D143EE3049}" type="sibTrans" cxnId="{4D5A61C5-FE47-4CE5-8063-01D9E4470C9E}">
      <dgm:prSet/>
      <dgm:spPr/>
      <dgm:t>
        <a:bodyPr/>
        <a:lstStyle/>
        <a:p>
          <a:endParaRPr lang="en-GB"/>
        </a:p>
      </dgm:t>
    </dgm:pt>
    <dgm:pt modelId="{E56D49AB-9D4F-4F5F-8161-95B6989AB01F}">
      <dgm:prSet phldrT="[Text]"/>
      <dgm:spPr/>
      <dgm:t>
        <a:bodyPr/>
        <a:lstStyle/>
        <a:p>
          <a:r>
            <a:rPr lang="en-GB" dirty="0" smtClean="0"/>
            <a:t>Technical Support</a:t>
          </a:r>
          <a:endParaRPr lang="en-GB" dirty="0"/>
        </a:p>
      </dgm:t>
    </dgm:pt>
    <dgm:pt modelId="{DA4F3E8E-9F0B-47D6-BE05-7439603954A9}" type="parTrans" cxnId="{3E16E0FB-6F0F-47E8-8E9A-D9D322037071}">
      <dgm:prSet/>
      <dgm:spPr/>
      <dgm:t>
        <a:bodyPr/>
        <a:lstStyle/>
        <a:p>
          <a:endParaRPr lang="en-GB"/>
        </a:p>
      </dgm:t>
    </dgm:pt>
    <dgm:pt modelId="{486D0B7C-0FF2-4E6E-9298-2457BBA65CFA}" type="sibTrans" cxnId="{3E16E0FB-6F0F-47E8-8E9A-D9D322037071}">
      <dgm:prSet/>
      <dgm:spPr/>
      <dgm:t>
        <a:bodyPr/>
        <a:lstStyle/>
        <a:p>
          <a:endParaRPr lang="en-GB"/>
        </a:p>
      </dgm:t>
    </dgm:pt>
    <dgm:pt modelId="{D405B0B8-0493-43E8-AEB7-B9A34F80545F}">
      <dgm:prSet phldrT="[Text]"/>
      <dgm:spPr/>
      <dgm:t>
        <a:bodyPr/>
        <a:lstStyle/>
        <a:p>
          <a:r>
            <a:rPr lang="en-GB" dirty="0" smtClean="0"/>
            <a:t>Strategic Planning</a:t>
          </a:r>
          <a:endParaRPr lang="en-GB" dirty="0"/>
        </a:p>
      </dgm:t>
    </dgm:pt>
    <dgm:pt modelId="{7623223E-667D-4E6C-BCB7-8F75EC4A2CB1}" type="parTrans" cxnId="{69CFC172-53AF-48D1-BE46-FD50534AB390}">
      <dgm:prSet/>
      <dgm:spPr/>
      <dgm:t>
        <a:bodyPr/>
        <a:lstStyle/>
        <a:p>
          <a:endParaRPr lang="en-GB"/>
        </a:p>
      </dgm:t>
    </dgm:pt>
    <dgm:pt modelId="{75FC2C0B-CB94-4703-ACC7-DA35D88E6524}" type="sibTrans" cxnId="{69CFC172-53AF-48D1-BE46-FD50534AB390}">
      <dgm:prSet/>
      <dgm:spPr/>
      <dgm:t>
        <a:bodyPr/>
        <a:lstStyle/>
        <a:p>
          <a:endParaRPr lang="en-GB"/>
        </a:p>
      </dgm:t>
    </dgm:pt>
    <dgm:pt modelId="{318F7F84-4C8C-4444-986A-DADFB7A00C6F}" type="pres">
      <dgm:prSet presAssocID="{95FFF2D3-06B1-45E9-9B0C-FC5D7DBAE4B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8A57484-328E-46B8-8CB4-FE9CB9A5F28C}" type="pres">
      <dgm:prSet presAssocID="{67D69006-96E2-46CD-A587-DFAC6ADBF7F5}" presName="dummy" presStyleCnt="0"/>
      <dgm:spPr/>
    </dgm:pt>
    <dgm:pt modelId="{5283525E-4DD7-4132-83D1-DCC1B91AD1FF}" type="pres">
      <dgm:prSet presAssocID="{67D69006-96E2-46CD-A587-DFAC6ADBF7F5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1EE39E-3EE6-4455-A2F8-39F045FA79B2}" type="pres">
      <dgm:prSet presAssocID="{6B84C410-0F49-47AF-8F7E-8BA19D8275AB}" presName="sibTrans" presStyleLbl="node1" presStyleIdx="0" presStyleCnt="5"/>
      <dgm:spPr/>
      <dgm:t>
        <a:bodyPr/>
        <a:lstStyle/>
        <a:p>
          <a:endParaRPr lang="en-GB"/>
        </a:p>
      </dgm:t>
    </dgm:pt>
    <dgm:pt modelId="{77B8837B-5591-4F66-BCC8-AC783B5D9983}" type="pres">
      <dgm:prSet presAssocID="{179058BD-E0FA-46C3-8842-962118E56954}" presName="dummy" presStyleCnt="0"/>
      <dgm:spPr/>
    </dgm:pt>
    <dgm:pt modelId="{F50346E6-955E-49FF-8205-636A2BFA919A}" type="pres">
      <dgm:prSet presAssocID="{179058BD-E0FA-46C3-8842-962118E56954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DFCA9D-2CA1-4199-89E1-8D80BA4079DB}" type="pres">
      <dgm:prSet presAssocID="{BD988D2A-1E83-4143-92EF-9462E9667E24}" presName="sibTrans" presStyleLbl="node1" presStyleIdx="1" presStyleCnt="5"/>
      <dgm:spPr/>
      <dgm:t>
        <a:bodyPr/>
        <a:lstStyle/>
        <a:p>
          <a:endParaRPr lang="en-GB"/>
        </a:p>
      </dgm:t>
    </dgm:pt>
    <dgm:pt modelId="{82733DBD-52BA-45AB-969D-CAA6E816004D}" type="pres">
      <dgm:prSet presAssocID="{BF111A67-3207-4251-8A87-7BD4BC480A97}" presName="dummy" presStyleCnt="0"/>
      <dgm:spPr/>
    </dgm:pt>
    <dgm:pt modelId="{4269C461-76B5-47A7-9412-65529AB22C77}" type="pres">
      <dgm:prSet presAssocID="{BF111A67-3207-4251-8A87-7BD4BC480A97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128F43-00FE-426C-9368-150268027E22}" type="pres">
      <dgm:prSet presAssocID="{717CBDEE-021D-4760-ADEA-D5D143EE3049}" presName="sibTrans" presStyleLbl="node1" presStyleIdx="2" presStyleCnt="5"/>
      <dgm:spPr/>
      <dgm:t>
        <a:bodyPr/>
        <a:lstStyle/>
        <a:p>
          <a:endParaRPr lang="en-GB"/>
        </a:p>
      </dgm:t>
    </dgm:pt>
    <dgm:pt modelId="{61B64326-0C00-465D-9D80-B152EA64E672}" type="pres">
      <dgm:prSet presAssocID="{E56D49AB-9D4F-4F5F-8161-95B6989AB01F}" presName="dummy" presStyleCnt="0"/>
      <dgm:spPr/>
    </dgm:pt>
    <dgm:pt modelId="{E210FABE-3F66-4E8B-8395-F9B1AE876D9A}" type="pres">
      <dgm:prSet presAssocID="{E56D49AB-9D4F-4F5F-8161-95B6989AB01F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0D3550-424C-411E-8E30-7E7C934559C0}" type="pres">
      <dgm:prSet presAssocID="{486D0B7C-0FF2-4E6E-9298-2457BBA65CFA}" presName="sibTrans" presStyleLbl="node1" presStyleIdx="3" presStyleCnt="5" custLinFactNeighborX="-332"/>
      <dgm:spPr/>
      <dgm:t>
        <a:bodyPr/>
        <a:lstStyle/>
        <a:p>
          <a:endParaRPr lang="en-GB"/>
        </a:p>
      </dgm:t>
    </dgm:pt>
    <dgm:pt modelId="{9CD96B1A-753B-4DC8-A5F0-1740A9734746}" type="pres">
      <dgm:prSet presAssocID="{D405B0B8-0493-43E8-AEB7-B9A34F80545F}" presName="dummy" presStyleCnt="0"/>
      <dgm:spPr/>
    </dgm:pt>
    <dgm:pt modelId="{5F5CA807-6AAB-4B70-BE36-472EC46AC2B6}" type="pres">
      <dgm:prSet presAssocID="{D405B0B8-0493-43E8-AEB7-B9A34F80545F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6D53ED-62C6-4974-9239-0CCEC906DE67}" type="pres">
      <dgm:prSet presAssocID="{75FC2C0B-CB94-4703-ACC7-DA35D88E6524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11CA4B25-3599-44D1-958B-DD921CA29C2F}" type="presOf" srcId="{179058BD-E0FA-46C3-8842-962118E56954}" destId="{F50346E6-955E-49FF-8205-636A2BFA919A}" srcOrd="0" destOrd="0" presId="urn:microsoft.com/office/officeart/2005/8/layout/cycle1"/>
    <dgm:cxn modelId="{AF90A478-CCB4-45B2-9375-3DFC04347BE3}" type="presOf" srcId="{75FC2C0B-CB94-4703-ACC7-DA35D88E6524}" destId="{8F6D53ED-62C6-4974-9239-0CCEC906DE67}" srcOrd="0" destOrd="0" presId="urn:microsoft.com/office/officeart/2005/8/layout/cycle1"/>
    <dgm:cxn modelId="{A14FBEC1-0303-4581-B9DF-454EB028096C}" type="presOf" srcId="{67D69006-96E2-46CD-A587-DFAC6ADBF7F5}" destId="{5283525E-4DD7-4132-83D1-DCC1B91AD1FF}" srcOrd="0" destOrd="0" presId="urn:microsoft.com/office/officeart/2005/8/layout/cycle1"/>
    <dgm:cxn modelId="{77300BE1-2B58-44E5-A04A-A178262A78E4}" type="presOf" srcId="{D405B0B8-0493-43E8-AEB7-B9A34F80545F}" destId="{5F5CA807-6AAB-4B70-BE36-472EC46AC2B6}" srcOrd="0" destOrd="0" presId="urn:microsoft.com/office/officeart/2005/8/layout/cycle1"/>
    <dgm:cxn modelId="{46EE2EDC-170A-4E0A-9753-99E7713AAB15}" srcId="{95FFF2D3-06B1-45E9-9B0C-FC5D7DBAE4B9}" destId="{67D69006-96E2-46CD-A587-DFAC6ADBF7F5}" srcOrd="0" destOrd="0" parTransId="{6F4EC0E9-DD43-447F-8316-C9D749534B66}" sibTransId="{6B84C410-0F49-47AF-8F7E-8BA19D8275AB}"/>
    <dgm:cxn modelId="{4D5A61C5-FE47-4CE5-8063-01D9E4470C9E}" srcId="{95FFF2D3-06B1-45E9-9B0C-FC5D7DBAE4B9}" destId="{BF111A67-3207-4251-8A87-7BD4BC480A97}" srcOrd="2" destOrd="0" parTransId="{3F7C78CD-9818-4B9F-A815-9FDBAD02B95D}" sibTransId="{717CBDEE-021D-4760-ADEA-D5D143EE3049}"/>
    <dgm:cxn modelId="{78F7D970-F235-44B3-9641-B0404E29E7EF}" type="presOf" srcId="{BF111A67-3207-4251-8A87-7BD4BC480A97}" destId="{4269C461-76B5-47A7-9412-65529AB22C77}" srcOrd="0" destOrd="0" presId="urn:microsoft.com/office/officeart/2005/8/layout/cycle1"/>
    <dgm:cxn modelId="{71E97A8B-2578-408C-84BE-1C083F8A3D04}" type="presOf" srcId="{BD988D2A-1E83-4143-92EF-9462E9667E24}" destId="{97DFCA9D-2CA1-4199-89E1-8D80BA4079DB}" srcOrd="0" destOrd="0" presId="urn:microsoft.com/office/officeart/2005/8/layout/cycle1"/>
    <dgm:cxn modelId="{1090E391-4F15-47E4-A3DD-7F0605326BCB}" type="presOf" srcId="{E56D49AB-9D4F-4F5F-8161-95B6989AB01F}" destId="{E210FABE-3F66-4E8B-8395-F9B1AE876D9A}" srcOrd="0" destOrd="0" presId="urn:microsoft.com/office/officeart/2005/8/layout/cycle1"/>
    <dgm:cxn modelId="{C6DC7B8F-2BFB-4492-BE08-7CDD5652EA58}" type="presOf" srcId="{486D0B7C-0FF2-4E6E-9298-2457BBA65CFA}" destId="{970D3550-424C-411E-8E30-7E7C934559C0}" srcOrd="0" destOrd="0" presId="urn:microsoft.com/office/officeart/2005/8/layout/cycle1"/>
    <dgm:cxn modelId="{04567FD4-8498-4CF0-9AE7-4580D20D56EC}" type="presOf" srcId="{717CBDEE-021D-4760-ADEA-D5D143EE3049}" destId="{40128F43-00FE-426C-9368-150268027E22}" srcOrd="0" destOrd="0" presId="urn:microsoft.com/office/officeart/2005/8/layout/cycle1"/>
    <dgm:cxn modelId="{509CEB9B-1D18-4353-88DA-EA1401A2D41D}" type="presOf" srcId="{6B84C410-0F49-47AF-8F7E-8BA19D8275AB}" destId="{3A1EE39E-3EE6-4455-A2F8-39F045FA79B2}" srcOrd="0" destOrd="0" presId="urn:microsoft.com/office/officeart/2005/8/layout/cycle1"/>
    <dgm:cxn modelId="{69CFC172-53AF-48D1-BE46-FD50534AB390}" srcId="{95FFF2D3-06B1-45E9-9B0C-FC5D7DBAE4B9}" destId="{D405B0B8-0493-43E8-AEB7-B9A34F80545F}" srcOrd="4" destOrd="0" parTransId="{7623223E-667D-4E6C-BCB7-8F75EC4A2CB1}" sibTransId="{75FC2C0B-CB94-4703-ACC7-DA35D88E6524}"/>
    <dgm:cxn modelId="{C27435ED-F7D9-4524-84A2-72CB866CBB73}" type="presOf" srcId="{95FFF2D3-06B1-45E9-9B0C-FC5D7DBAE4B9}" destId="{318F7F84-4C8C-4444-986A-DADFB7A00C6F}" srcOrd="0" destOrd="0" presId="urn:microsoft.com/office/officeart/2005/8/layout/cycle1"/>
    <dgm:cxn modelId="{21B60336-F73B-4C6B-A2F5-0F85C7C67BF4}" srcId="{95FFF2D3-06B1-45E9-9B0C-FC5D7DBAE4B9}" destId="{179058BD-E0FA-46C3-8842-962118E56954}" srcOrd="1" destOrd="0" parTransId="{A63FA8EB-E1D4-4809-8E81-7251E7550F9D}" sibTransId="{BD988D2A-1E83-4143-92EF-9462E9667E24}"/>
    <dgm:cxn modelId="{3E16E0FB-6F0F-47E8-8E9A-D9D322037071}" srcId="{95FFF2D3-06B1-45E9-9B0C-FC5D7DBAE4B9}" destId="{E56D49AB-9D4F-4F5F-8161-95B6989AB01F}" srcOrd="3" destOrd="0" parTransId="{DA4F3E8E-9F0B-47D6-BE05-7439603954A9}" sibTransId="{486D0B7C-0FF2-4E6E-9298-2457BBA65CFA}"/>
    <dgm:cxn modelId="{0C1C7B5A-7801-43D4-A010-16E0228D3338}" type="presParOf" srcId="{318F7F84-4C8C-4444-986A-DADFB7A00C6F}" destId="{38A57484-328E-46B8-8CB4-FE9CB9A5F28C}" srcOrd="0" destOrd="0" presId="urn:microsoft.com/office/officeart/2005/8/layout/cycle1"/>
    <dgm:cxn modelId="{0CF678D3-F460-49C5-9941-924D96151B55}" type="presParOf" srcId="{318F7F84-4C8C-4444-986A-DADFB7A00C6F}" destId="{5283525E-4DD7-4132-83D1-DCC1B91AD1FF}" srcOrd="1" destOrd="0" presId="urn:microsoft.com/office/officeart/2005/8/layout/cycle1"/>
    <dgm:cxn modelId="{17E2628F-0068-401B-8F36-C48E40756948}" type="presParOf" srcId="{318F7F84-4C8C-4444-986A-DADFB7A00C6F}" destId="{3A1EE39E-3EE6-4455-A2F8-39F045FA79B2}" srcOrd="2" destOrd="0" presId="urn:microsoft.com/office/officeart/2005/8/layout/cycle1"/>
    <dgm:cxn modelId="{3BA15B4A-E175-4295-9DAC-5749D508EE3B}" type="presParOf" srcId="{318F7F84-4C8C-4444-986A-DADFB7A00C6F}" destId="{77B8837B-5591-4F66-BCC8-AC783B5D9983}" srcOrd="3" destOrd="0" presId="urn:microsoft.com/office/officeart/2005/8/layout/cycle1"/>
    <dgm:cxn modelId="{28956E1C-1269-4B14-9620-EE25C70027C1}" type="presParOf" srcId="{318F7F84-4C8C-4444-986A-DADFB7A00C6F}" destId="{F50346E6-955E-49FF-8205-636A2BFA919A}" srcOrd="4" destOrd="0" presId="urn:microsoft.com/office/officeart/2005/8/layout/cycle1"/>
    <dgm:cxn modelId="{1D116630-1CE6-4654-9693-1485A045DD09}" type="presParOf" srcId="{318F7F84-4C8C-4444-986A-DADFB7A00C6F}" destId="{97DFCA9D-2CA1-4199-89E1-8D80BA4079DB}" srcOrd="5" destOrd="0" presId="urn:microsoft.com/office/officeart/2005/8/layout/cycle1"/>
    <dgm:cxn modelId="{1C027140-5CA3-4563-AE5B-7BCD2EFDE6F7}" type="presParOf" srcId="{318F7F84-4C8C-4444-986A-DADFB7A00C6F}" destId="{82733DBD-52BA-45AB-969D-CAA6E816004D}" srcOrd="6" destOrd="0" presId="urn:microsoft.com/office/officeart/2005/8/layout/cycle1"/>
    <dgm:cxn modelId="{697A8850-862B-4340-BCEC-01A74819A46B}" type="presParOf" srcId="{318F7F84-4C8C-4444-986A-DADFB7A00C6F}" destId="{4269C461-76B5-47A7-9412-65529AB22C77}" srcOrd="7" destOrd="0" presId="urn:microsoft.com/office/officeart/2005/8/layout/cycle1"/>
    <dgm:cxn modelId="{8DD35AE0-396C-417B-BB8B-8B5ED524BE4F}" type="presParOf" srcId="{318F7F84-4C8C-4444-986A-DADFB7A00C6F}" destId="{40128F43-00FE-426C-9368-150268027E22}" srcOrd="8" destOrd="0" presId="urn:microsoft.com/office/officeart/2005/8/layout/cycle1"/>
    <dgm:cxn modelId="{6319B272-4FFD-4596-B175-C8CCC5F72E24}" type="presParOf" srcId="{318F7F84-4C8C-4444-986A-DADFB7A00C6F}" destId="{61B64326-0C00-465D-9D80-B152EA64E672}" srcOrd="9" destOrd="0" presId="urn:microsoft.com/office/officeart/2005/8/layout/cycle1"/>
    <dgm:cxn modelId="{683465FF-01E4-486B-ABAB-A43FC108956B}" type="presParOf" srcId="{318F7F84-4C8C-4444-986A-DADFB7A00C6F}" destId="{E210FABE-3F66-4E8B-8395-F9B1AE876D9A}" srcOrd="10" destOrd="0" presId="urn:microsoft.com/office/officeart/2005/8/layout/cycle1"/>
    <dgm:cxn modelId="{728DD19F-2012-49E9-9607-C5548DAE4547}" type="presParOf" srcId="{318F7F84-4C8C-4444-986A-DADFB7A00C6F}" destId="{970D3550-424C-411E-8E30-7E7C934559C0}" srcOrd="11" destOrd="0" presId="urn:microsoft.com/office/officeart/2005/8/layout/cycle1"/>
    <dgm:cxn modelId="{585972E6-ECED-4029-98F4-ED2B246071B6}" type="presParOf" srcId="{318F7F84-4C8C-4444-986A-DADFB7A00C6F}" destId="{9CD96B1A-753B-4DC8-A5F0-1740A9734746}" srcOrd="12" destOrd="0" presId="urn:microsoft.com/office/officeart/2005/8/layout/cycle1"/>
    <dgm:cxn modelId="{F63BF334-9F29-453A-81EF-53DEF377787C}" type="presParOf" srcId="{318F7F84-4C8C-4444-986A-DADFB7A00C6F}" destId="{5F5CA807-6AAB-4B70-BE36-472EC46AC2B6}" srcOrd="13" destOrd="0" presId="urn:microsoft.com/office/officeart/2005/8/layout/cycle1"/>
    <dgm:cxn modelId="{E0CE202E-CD0C-41D2-90F7-08E573AD1A6C}" type="presParOf" srcId="{318F7F84-4C8C-4444-986A-DADFB7A00C6F}" destId="{8F6D53ED-62C6-4974-9239-0CCEC906DE6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1FB2D3-A4CB-4037-950E-57B792025A6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2FDD26-CDAB-42CF-B1CF-4B58C01A082A}">
      <dgm:prSet phldrT="[Text]"/>
      <dgm:spPr/>
      <dgm:t>
        <a:bodyPr/>
        <a:lstStyle/>
        <a:p>
          <a:r>
            <a:rPr lang="en-GB" dirty="0" smtClean="0"/>
            <a:t>Marketing &amp; Communication</a:t>
          </a:r>
          <a:endParaRPr lang="en-GB" dirty="0"/>
        </a:p>
      </dgm:t>
    </dgm:pt>
    <dgm:pt modelId="{D87E98D8-27C0-4FF0-AA2F-16BE20FA8214}" type="parTrans" cxnId="{8BBD3603-B429-4334-B323-5BC6175065A0}">
      <dgm:prSet/>
      <dgm:spPr/>
      <dgm:t>
        <a:bodyPr/>
        <a:lstStyle/>
        <a:p>
          <a:endParaRPr lang="en-GB"/>
        </a:p>
      </dgm:t>
    </dgm:pt>
    <dgm:pt modelId="{CDC4FE40-23C9-4162-8744-6985C3916BE2}" type="sibTrans" cxnId="{8BBD3603-B429-4334-B323-5BC6175065A0}">
      <dgm:prSet/>
      <dgm:spPr/>
      <dgm:t>
        <a:bodyPr/>
        <a:lstStyle/>
        <a:p>
          <a:endParaRPr lang="en-GB"/>
        </a:p>
      </dgm:t>
    </dgm:pt>
    <dgm:pt modelId="{3641B1B0-693C-41B1-B5F0-DFE64FC437EC}">
      <dgm:prSet phldrT="[Text]"/>
      <dgm:spPr/>
      <dgm:t>
        <a:bodyPr/>
        <a:lstStyle/>
        <a:p>
          <a:r>
            <a:rPr lang="en-GB" dirty="0" smtClean="0"/>
            <a:t>Technical Outreach to New Communities</a:t>
          </a:r>
          <a:endParaRPr lang="en-GB" dirty="0"/>
        </a:p>
      </dgm:t>
    </dgm:pt>
    <dgm:pt modelId="{61A4B1CF-715E-41F3-82DC-174C5E02B0D9}" type="parTrans" cxnId="{7A393155-02B9-4DE0-8B1A-3316EFD53B42}">
      <dgm:prSet/>
      <dgm:spPr/>
      <dgm:t>
        <a:bodyPr/>
        <a:lstStyle/>
        <a:p>
          <a:endParaRPr lang="en-GB"/>
        </a:p>
      </dgm:t>
    </dgm:pt>
    <dgm:pt modelId="{41A0A1EE-1FDC-4ABC-BD1D-FDD1C8926825}" type="sibTrans" cxnId="{7A393155-02B9-4DE0-8B1A-3316EFD53B42}">
      <dgm:prSet/>
      <dgm:spPr/>
      <dgm:t>
        <a:bodyPr/>
        <a:lstStyle/>
        <a:p>
          <a:endParaRPr lang="en-GB"/>
        </a:p>
      </dgm:t>
    </dgm:pt>
    <dgm:pt modelId="{05BDEA07-C00D-4606-B424-3C824FAD3BC3}">
      <dgm:prSet phldrT="[Text]"/>
      <dgm:spPr/>
      <dgm:t>
        <a:bodyPr/>
        <a:lstStyle/>
        <a:p>
          <a:r>
            <a:rPr lang="en-GB" dirty="0" smtClean="0"/>
            <a:t>Community Outreach</a:t>
          </a:r>
          <a:endParaRPr lang="en-GB" dirty="0"/>
        </a:p>
      </dgm:t>
    </dgm:pt>
    <dgm:pt modelId="{0FA0852D-6F4C-4C32-8E49-89DF4FC67D72}" type="parTrans" cxnId="{67D3ED8C-4203-4E43-A811-0818D9029F7D}">
      <dgm:prSet/>
      <dgm:spPr/>
      <dgm:t>
        <a:bodyPr/>
        <a:lstStyle/>
        <a:p>
          <a:endParaRPr lang="en-GB"/>
        </a:p>
      </dgm:t>
    </dgm:pt>
    <dgm:pt modelId="{C6EBA3D9-C722-4BFE-B14F-6F1FDF300134}" type="sibTrans" cxnId="{67D3ED8C-4203-4E43-A811-0818D9029F7D}">
      <dgm:prSet/>
      <dgm:spPr/>
      <dgm:t>
        <a:bodyPr/>
        <a:lstStyle/>
        <a:p>
          <a:endParaRPr lang="en-GB"/>
        </a:p>
      </dgm:t>
    </dgm:pt>
    <dgm:pt modelId="{890A5A4B-8236-4294-A90F-7D3171B7412B}" type="pres">
      <dgm:prSet presAssocID="{2E1FB2D3-A4CB-4037-950E-57B792025A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FA75B3-5AE4-4FBC-AC94-2056BB89E1E8}" type="pres">
      <dgm:prSet presAssocID="{8F2FDD26-CDAB-42CF-B1CF-4B58C01A08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9F2D5F-9AE1-4918-AF59-2DFD81E69644}" type="pres">
      <dgm:prSet presAssocID="{CDC4FE40-23C9-4162-8744-6985C3916BE2}" presName="sibTrans" presStyleLbl="sibTrans2D1" presStyleIdx="0" presStyleCnt="3" custScaleX="195541" custLinFactNeighborX="68756"/>
      <dgm:spPr/>
      <dgm:t>
        <a:bodyPr/>
        <a:lstStyle/>
        <a:p>
          <a:endParaRPr lang="en-GB"/>
        </a:p>
      </dgm:t>
    </dgm:pt>
    <dgm:pt modelId="{A2C9544E-556B-4F92-8906-C36B5DC660CE}" type="pres">
      <dgm:prSet presAssocID="{CDC4FE40-23C9-4162-8744-6985C3916BE2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C4498A1D-01B0-4D59-B11A-AAC658B4896F}" type="pres">
      <dgm:prSet presAssocID="{3641B1B0-693C-41B1-B5F0-DFE64FC437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A83028-418D-4103-8CC3-9839B0796793}" type="pres">
      <dgm:prSet presAssocID="{41A0A1EE-1FDC-4ABC-BD1D-FDD1C8926825}" presName="sibTrans" presStyleLbl="sibTrans2D1" presStyleIdx="1" presStyleCnt="3"/>
      <dgm:spPr/>
      <dgm:t>
        <a:bodyPr/>
        <a:lstStyle/>
        <a:p>
          <a:endParaRPr lang="en-GB"/>
        </a:p>
      </dgm:t>
    </dgm:pt>
    <dgm:pt modelId="{9D08CAD3-4D34-4D14-8908-6CFE2A362576}" type="pres">
      <dgm:prSet presAssocID="{41A0A1EE-1FDC-4ABC-BD1D-FDD1C8926825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50FD5FF4-CFF2-4E59-B7D7-CC38E9193F1B}" type="pres">
      <dgm:prSet presAssocID="{05BDEA07-C00D-4606-B424-3C824FAD3B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2FD8FB-2067-440C-AB57-8625384993B4}" type="pres">
      <dgm:prSet presAssocID="{C6EBA3D9-C722-4BFE-B14F-6F1FDF300134}" presName="sibTrans" presStyleLbl="sibTrans2D1" presStyleIdx="2" presStyleCnt="3" custScaleX="186083" custLinFactNeighborX="-64790"/>
      <dgm:spPr/>
      <dgm:t>
        <a:bodyPr/>
        <a:lstStyle/>
        <a:p>
          <a:endParaRPr lang="en-GB"/>
        </a:p>
      </dgm:t>
    </dgm:pt>
    <dgm:pt modelId="{3D75BD4E-AE41-40E3-AC13-1373476E04DD}" type="pres">
      <dgm:prSet presAssocID="{C6EBA3D9-C722-4BFE-B14F-6F1FDF300134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AF212EFC-3CE0-4731-A7D2-1C1A6662B649}" type="presOf" srcId="{2E1FB2D3-A4CB-4037-950E-57B792025A6B}" destId="{890A5A4B-8236-4294-A90F-7D3171B7412B}" srcOrd="0" destOrd="0" presId="urn:microsoft.com/office/officeart/2005/8/layout/cycle7"/>
    <dgm:cxn modelId="{8BBD3603-B429-4334-B323-5BC6175065A0}" srcId="{2E1FB2D3-A4CB-4037-950E-57B792025A6B}" destId="{8F2FDD26-CDAB-42CF-B1CF-4B58C01A082A}" srcOrd="0" destOrd="0" parTransId="{D87E98D8-27C0-4FF0-AA2F-16BE20FA8214}" sibTransId="{CDC4FE40-23C9-4162-8744-6985C3916BE2}"/>
    <dgm:cxn modelId="{05957522-976B-497D-BD9B-9BEC72CA2379}" type="presOf" srcId="{41A0A1EE-1FDC-4ABC-BD1D-FDD1C8926825}" destId="{8AA83028-418D-4103-8CC3-9839B0796793}" srcOrd="0" destOrd="0" presId="urn:microsoft.com/office/officeart/2005/8/layout/cycle7"/>
    <dgm:cxn modelId="{7A393155-02B9-4DE0-8B1A-3316EFD53B42}" srcId="{2E1FB2D3-A4CB-4037-950E-57B792025A6B}" destId="{3641B1B0-693C-41B1-B5F0-DFE64FC437EC}" srcOrd="1" destOrd="0" parTransId="{61A4B1CF-715E-41F3-82DC-174C5E02B0D9}" sibTransId="{41A0A1EE-1FDC-4ABC-BD1D-FDD1C8926825}"/>
    <dgm:cxn modelId="{B9417336-B4E7-45B0-95DC-AE97A8C4F4F4}" type="presOf" srcId="{41A0A1EE-1FDC-4ABC-BD1D-FDD1C8926825}" destId="{9D08CAD3-4D34-4D14-8908-6CFE2A362576}" srcOrd="1" destOrd="0" presId="urn:microsoft.com/office/officeart/2005/8/layout/cycle7"/>
    <dgm:cxn modelId="{C34CC1CC-DA5F-4572-83F7-B2BC8BBBD414}" type="presOf" srcId="{05BDEA07-C00D-4606-B424-3C824FAD3BC3}" destId="{50FD5FF4-CFF2-4E59-B7D7-CC38E9193F1B}" srcOrd="0" destOrd="0" presId="urn:microsoft.com/office/officeart/2005/8/layout/cycle7"/>
    <dgm:cxn modelId="{C9D1B57E-8A0F-4980-A486-35616C566888}" type="presOf" srcId="{CDC4FE40-23C9-4162-8744-6985C3916BE2}" destId="{A2C9544E-556B-4F92-8906-C36B5DC660CE}" srcOrd="1" destOrd="0" presId="urn:microsoft.com/office/officeart/2005/8/layout/cycle7"/>
    <dgm:cxn modelId="{F4007842-7703-4C85-A6B0-0CDEC5A2C9E7}" type="presOf" srcId="{3641B1B0-693C-41B1-B5F0-DFE64FC437EC}" destId="{C4498A1D-01B0-4D59-B11A-AAC658B4896F}" srcOrd="0" destOrd="0" presId="urn:microsoft.com/office/officeart/2005/8/layout/cycle7"/>
    <dgm:cxn modelId="{67D3ED8C-4203-4E43-A811-0818D9029F7D}" srcId="{2E1FB2D3-A4CB-4037-950E-57B792025A6B}" destId="{05BDEA07-C00D-4606-B424-3C824FAD3BC3}" srcOrd="2" destOrd="0" parTransId="{0FA0852D-6F4C-4C32-8E49-89DF4FC67D72}" sibTransId="{C6EBA3D9-C722-4BFE-B14F-6F1FDF300134}"/>
    <dgm:cxn modelId="{8B1D82FF-B1BB-4997-800D-7B4E4FBFBCF3}" type="presOf" srcId="{C6EBA3D9-C722-4BFE-B14F-6F1FDF300134}" destId="{0F2FD8FB-2067-440C-AB57-8625384993B4}" srcOrd="0" destOrd="0" presId="urn:microsoft.com/office/officeart/2005/8/layout/cycle7"/>
    <dgm:cxn modelId="{C9100A5E-10E3-4300-BBD0-D3BE2432F421}" type="presOf" srcId="{CDC4FE40-23C9-4162-8744-6985C3916BE2}" destId="{D19F2D5F-9AE1-4918-AF59-2DFD81E69644}" srcOrd="0" destOrd="0" presId="urn:microsoft.com/office/officeart/2005/8/layout/cycle7"/>
    <dgm:cxn modelId="{DFC939E5-444E-41E7-9B89-7B5A5F3DF45C}" type="presOf" srcId="{8F2FDD26-CDAB-42CF-B1CF-4B58C01A082A}" destId="{ECFA75B3-5AE4-4FBC-AC94-2056BB89E1E8}" srcOrd="0" destOrd="0" presId="urn:microsoft.com/office/officeart/2005/8/layout/cycle7"/>
    <dgm:cxn modelId="{0C4123CE-7C3C-48FC-AF9A-262D719786F2}" type="presOf" srcId="{C6EBA3D9-C722-4BFE-B14F-6F1FDF300134}" destId="{3D75BD4E-AE41-40E3-AC13-1373476E04DD}" srcOrd="1" destOrd="0" presId="urn:microsoft.com/office/officeart/2005/8/layout/cycle7"/>
    <dgm:cxn modelId="{29B3F6F2-4716-49A8-887E-55B1D1C360DA}" type="presParOf" srcId="{890A5A4B-8236-4294-A90F-7D3171B7412B}" destId="{ECFA75B3-5AE4-4FBC-AC94-2056BB89E1E8}" srcOrd="0" destOrd="0" presId="urn:microsoft.com/office/officeart/2005/8/layout/cycle7"/>
    <dgm:cxn modelId="{CBD2C4D3-8F53-4D07-A8D8-79F05F43AA70}" type="presParOf" srcId="{890A5A4B-8236-4294-A90F-7D3171B7412B}" destId="{D19F2D5F-9AE1-4918-AF59-2DFD81E69644}" srcOrd="1" destOrd="0" presId="urn:microsoft.com/office/officeart/2005/8/layout/cycle7"/>
    <dgm:cxn modelId="{D1854973-963B-4D70-AA93-AED42CD7B487}" type="presParOf" srcId="{D19F2D5F-9AE1-4918-AF59-2DFD81E69644}" destId="{A2C9544E-556B-4F92-8906-C36B5DC660CE}" srcOrd="0" destOrd="0" presId="urn:microsoft.com/office/officeart/2005/8/layout/cycle7"/>
    <dgm:cxn modelId="{01F4700B-FE10-43C9-8917-94148B048065}" type="presParOf" srcId="{890A5A4B-8236-4294-A90F-7D3171B7412B}" destId="{C4498A1D-01B0-4D59-B11A-AAC658B4896F}" srcOrd="2" destOrd="0" presId="urn:microsoft.com/office/officeart/2005/8/layout/cycle7"/>
    <dgm:cxn modelId="{3A22289A-D09D-4A6D-873A-7AAB4C82E6A6}" type="presParOf" srcId="{890A5A4B-8236-4294-A90F-7D3171B7412B}" destId="{8AA83028-418D-4103-8CC3-9839B0796793}" srcOrd="3" destOrd="0" presId="urn:microsoft.com/office/officeart/2005/8/layout/cycle7"/>
    <dgm:cxn modelId="{2589D9DD-7420-474F-82FE-FC6E8AEFE3CF}" type="presParOf" srcId="{8AA83028-418D-4103-8CC3-9839B0796793}" destId="{9D08CAD3-4D34-4D14-8908-6CFE2A362576}" srcOrd="0" destOrd="0" presId="urn:microsoft.com/office/officeart/2005/8/layout/cycle7"/>
    <dgm:cxn modelId="{42272DB7-192F-4AFE-83B1-57D2BD94112F}" type="presParOf" srcId="{890A5A4B-8236-4294-A90F-7D3171B7412B}" destId="{50FD5FF4-CFF2-4E59-B7D7-CC38E9193F1B}" srcOrd="4" destOrd="0" presId="urn:microsoft.com/office/officeart/2005/8/layout/cycle7"/>
    <dgm:cxn modelId="{6469CB8A-71A6-4A98-ABC4-30A87EA55500}" type="presParOf" srcId="{890A5A4B-8236-4294-A90F-7D3171B7412B}" destId="{0F2FD8FB-2067-440C-AB57-8625384993B4}" srcOrd="5" destOrd="0" presId="urn:microsoft.com/office/officeart/2005/8/layout/cycle7"/>
    <dgm:cxn modelId="{5E2F7AE4-73B9-4DE3-BBBD-0BF1C05EE9FD}" type="presParOf" srcId="{0F2FD8FB-2067-440C-AB57-8625384993B4}" destId="{3D75BD4E-AE41-40E3-AC13-1373476E04D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A49CAA-88A3-4A37-8B7D-ED9BB22A16C3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FCB6F2C-F536-4E53-A1B2-9551B53AE303}">
      <dgm:prSet phldrT="[Text]"/>
      <dgm:spPr/>
      <dgm:t>
        <a:bodyPr/>
        <a:lstStyle/>
        <a:p>
          <a:r>
            <a:rPr lang="en-GB" dirty="0" smtClean="0"/>
            <a:t>Request</a:t>
          </a:r>
          <a:endParaRPr lang="en-GB" dirty="0"/>
        </a:p>
      </dgm:t>
    </dgm:pt>
    <dgm:pt modelId="{2800D8A0-76A6-4256-AA75-12D3F6428945}" type="parTrans" cxnId="{B21D00DE-EF25-4336-B3D9-26A4F4CB21E4}">
      <dgm:prSet/>
      <dgm:spPr/>
      <dgm:t>
        <a:bodyPr/>
        <a:lstStyle/>
        <a:p>
          <a:endParaRPr lang="en-GB"/>
        </a:p>
      </dgm:t>
    </dgm:pt>
    <dgm:pt modelId="{5C7C5156-BF16-4877-B463-31DD6006F572}" type="sibTrans" cxnId="{B21D00DE-EF25-4336-B3D9-26A4F4CB21E4}">
      <dgm:prSet/>
      <dgm:spPr/>
      <dgm:t>
        <a:bodyPr/>
        <a:lstStyle/>
        <a:p>
          <a:endParaRPr lang="en-GB"/>
        </a:p>
      </dgm:t>
    </dgm:pt>
    <dgm:pt modelId="{9869F6F4-DDED-450D-8953-1718A5B415E5}">
      <dgm:prSet phldrT="[Text]"/>
      <dgm:spPr/>
      <dgm:t>
        <a:bodyPr/>
        <a:lstStyle/>
        <a:p>
          <a:r>
            <a:rPr lang="en-GB" dirty="0" smtClean="0"/>
            <a:t>Email to vtc@egi.eu</a:t>
          </a:r>
          <a:endParaRPr lang="en-GB" dirty="0"/>
        </a:p>
      </dgm:t>
    </dgm:pt>
    <dgm:pt modelId="{DCD62E43-AA37-4DE4-A3C1-8ACF61EB525B}" type="parTrans" cxnId="{83DD8AD7-2B44-4079-B2D8-9F8A3C273987}">
      <dgm:prSet/>
      <dgm:spPr/>
      <dgm:t>
        <a:bodyPr/>
        <a:lstStyle/>
        <a:p>
          <a:endParaRPr lang="en-GB"/>
        </a:p>
      </dgm:t>
    </dgm:pt>
    <dgm:pt modelId="{FFA7C077-FB32-441B-AE20-FA3D6BB175CB}" type="sibTrans" cxnId="{83DD8AD7-2B44-4079-B2D8-9F8A3C273987}">
      <dgm:prSet/>
      <dgm:spPr/>
      <dgm:t>
        <a:bodyPr/>
        <a:lstStyle/>
        <a:p>
          <a:endParaRPr lang="en-GB"/>
        </a:p>
      </dgm:t>
    </dgm:pt>
    <dgm:pt modelId="{1BF3C631-4895-4CDF-A703-FD115FC739A8}">
      <dgm:prSet phldrT="[Text]"/>
      <dgm:spPr/>
      <dgm:t>
        <a:bodyPr/>
        <a:lstStyle/>
        <a:p>
          <a:r>
            <a:rPr lang="en-GB" dirty="0" smtClean="0"/>
            <a:t>Run</a:t>
          </a:r>
          <a:endParaRPr lang="en-GB" dirty="0"/>
        </a:p>
      </dgm:t>
    </dgm:pt>
    <dgm:pt modelId="{949FB0CC-92A5-4516-BBFD-85766C0B397F}" type="parTrans" cxnId="{4A42F046-3A7F-4705-A7A0-6C9FD84877C4}">
      <dgm:prSet/>
      <dgm:spPr/>
      <dgm:t>
        <a:bodyPr/>
        <a:lstStyle/>
        <a:p>
          <a:endParaRPr lang="en-GB"/>
        </a:p>
      </dgm:t>
    </dgm:pt>
    <dgm:pt modelId="{320065BC-3B57-4A17-8FDC-520766534333}" type="sibTrans" cxnId="{4A42F046-3A7F-4705-A7A0-6C9FD84877C4}">
      <dgm:prSet/>
      <dgm:spPr/>
      <dgm:t>
        <a:bodyPr/>
        <a:lstStyle/>
        <a:p>
          <a:endParaRPr lang="en-GB"/>
        </a:p>
      </dgm:t>
    </dgm:pt>
    <dgm:pt modelId="{7318344B-E13C-470A-8192-E9C6D038B3CA}">
      <dgm:prSet phldrT="[Text]"/>
      <dgm:spPr/>
      <dgm:t>
        <a:bodyPr/>
        <a:lstStyle/>
        <a:p>
          <a:r>
            <a:rPr lang="en-GB" dirty="0" smtClean="0"/>
            <a:t>Integrated NGI &amp; EGI.eu staff</a:t>
          </a:r>
          <a:endParaRPr lang="en-GB" dirty="0"/>
        </a:p>
      </dgm:t>
    </dgm:pt>
    <dgm:pt modelId="{30390D6E-EEA0-42B3-800F-050F9D6749E5}" type="parTrans" cxnId="{A894E82B-09B1-495E-B818-A4A6BB3875A9}">
      <dgm:prSet/>
      <dgm:spPr/>
      <dgm:t>
        <a:bodyPr/>
        <a:lstStyle/>
        <a:p>
          <a:endParaRPr lang="en-GB"/>
        </a:p>
      </dgm:t>
    </dgm:pt>
    <dgm:pt modelId="{4C4B6554-9A13-4F36-9502-07EB7F49806F}" type="sibTrans" cxnId="{A894E82B-09B1-495E-B818-A4A6BB3875A9}">
      <dgm:prSet/>
      <dgm:spPr/>
      <dgm:t>
        <a:bodyPr/>
        <a:lstStyle/>
        <a:p>
          <a:endParaRPr lang="en-GB"/>
        </a:p>
      </dgm:t>
    </dgm:pt>
    <dgm:pt modelId="{D0877C1B-7758-4A7E-BC42-04323DB6B89B}">
      <dgm:prSet phldrT="[Text]"/>
      <dgm:spPr/>
      <dgm:t>
        <a:bodyPr/>
        <a:lstStyle/>
        <a:p>
          <a:r>
            <a:rPr lang="en-GB" dirty="0" smtClean="0"/>
            <a:t>Report</a:t>
          </a:r>
          <a:endParaRPr lang="en-GB" dirty="0"/>
        </a:p>
      </dgm:t>
    </dgm:pt>
    <dgm:pt modelId="{B37CC4B5-7FE3-4506-9677-2A14D77A30B9}" type="parTrans" cxnId="{3BCAC0E2-251A-4BE3-A723-DEB3B4940857}">
      <dgm:prSet/>
      <dgm:spPr/>
      <dgm:t>
        <a:bodyPr/>
        <a:lstStyle/>
        <a:p>
          <a:endParaRPr lang="en-GB"/>
        </a:p>
      </dgm:t>
    </dgm:pt>
    <dgm:pt modelId="{6778AC14-304D-429E-851F-98A77B15A224}" type="sibTrans" cxnId="{3BCAC0E2-251A-4BE3-A723-DEB3B4940857}">
      <dgm:prSet/>
      <dgm:spPr/>
      <dgm:t>
        <a:bodyPr/>
        <a:lstStyle/>
        <a:p>
          <a:endParaRPr lang="en-GB"/>
        </a:p>
      </dgm:t>
    </dgm:pt>
    <dgm:pt modelId="{C0EA085D-8169-4AEC-BB30-27F03421F151}">
      <dgm:prSet phldrT="[Text]"/>
      <dgm:spPr/>
      <dgm:t>
        <a:bodyPr/>
        <a:lstStyle/>
        <a:p>
          <a:r>
            <a:rPr lang="en-GB" dirty="0" smtClean="0"/>
            <a:t>To the EGI community</a:t>
          </a:r>
          <a:endParaRPr lang="en-GB" dirty="0"/>
        </a:p>
      </dgm:t>
    </dgm:pt>
    <dgm:pt modelId="{A9DBEFCA-DB57-4EE6-8507-8F6F14A4D4A9}" type="parTrans" cxnId="{ECC35CC5-87A4-4E35-A7CA-9970E859090A}">
      <dgm:prSet/>
      <dgm:spPr/>
      <dgm:t>
        <a:bodyPr/>
        <a:lstStyle/>
        <a:p>
          <a:endParaRPr lang="en-GB"/>
        </a:p>
      </dgm:t>
    </dgm:pt>
    <dgm:pt modelId="{F5A983F9-0A78-4368-B299-4BDA662F8972}" type="sibTrans" cxnId="{ECC35CC5-87A4-4E35-A7CA-9970E859090A}">
      <dgm:prSet/>
      <dgm:spPr/>
      <dgm:t>
        <a:bodyPr/>
        <a:lstStyle/>
        <a:p>
          <a:endParaRPr lang="en-GB"/>
        </a:p>
      </dgm:t>
    </dgm:pt>
    <dgm:pt modelId="{4EA7A65E-2CFE-4C79-AE05-ED2CD848616D}" type="pres">
      <dgm:prSet presAssocID="{4DA49CAA-88A3-4A37-8B7D-ED9BB22A16C3}" presName="linearFlow" presStyleCnt="0">
        <dgm:presLayoutVars>
          <dgm:dir/>
          <dgm:animLvl val="lvl"/>
          <dgm:resizeHandles val="exact"/>
        </dgm:presLayoutVars>
      </dgm:prSet>
      <dgm:spPr/>
    </dgm:pt>
    <dgm:pt modelId="{338F2AE8-378D-4099-81B1-EB4956F0A2DC}" type="pres">
      <dgm:prSet presAssocID="{6FCB6F2C-F536-4E53-A1B2-9551B53AE303}" presName="composite" presStyleCnt="0"/>
      <dgm:spPr/>
    </dgm:pt>
    <dgm:pt modelId="{7B38590E-C9A7-461C-8C49-EC0AAC8BDD7E}" type="pres">
      <dgm:prSet presAssocID="{6FCB6F2C-F536-4E53-A1B2-9551B53AE30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93979D1-118F-4CD9-87AE-D7F395AC481C}" type="pres">
      <dgm:prSet presAssocID="{6FCB6F2C-F536-4E53-A1B2-9551B53AE30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B1F5C6-8E7F-4984-BE18-769B3F8CDCE1}" type="pres">
      <dgm:prSet presAssocID="{5C7C5156-BF16-4877-B463-31DD6006F572}" presName="sp" presStyleCnt="0"/>
      <dgm:spPr/>
    </dgm:pt>
    <dgm:pt modelId="{78ED7566-465D-463F-A1CE-9F842905647C}" type="pres">
      <dgm:prSet presAssocID="{1BF3C631-4895-4CDF-A703-FD115FC739A8}" presName="composite" presStyleCnt="0"/>
      <dgm:spPr/>
    </dgm:pt>
    <dgm:pt modelId="{565EBDC3-416C-4992-8C82-DEED82330598}" type="pres">
      <dgm:prSet presAssocID="{1BF3C631-4895-4CDF-A703-FD115FC739A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9C5E7D1-94E8-4613-B522-ACA5FABE1BF9}" type="pres">
      <dgm:prSet presAssocID="{1BF3C631-4895-4CDF-A703-FD115FC739A8}" presName="descendantText" presStyleLbl="alignAcc1" presStyleIdx="1" presStyleCnt="3">
        <dgm:presLayoutVars>
          <dgm:bulletEnabled val="1"/>
        </dgm:presLayoutVars>
      </dgm:prSet>
      <dgm:spPr/>
    </dgm:pt>
    <dgm:pt modelId="{72536D69-33D1-4FE4-BB26-D9992A84BBE9}" type="pres">
      <dgm:prSet presAssocID="{320065BC-3B57-4A17-8FDC-520766534333}" presName="sp" presStyleCnt="0"/>
      <dgm:spPr/>
    </dgm:pt>
    <dgm:pt modelId="{82415E4C-2368-4E6F-8A84-82F1449A00DE}" type="pres">
      <dgm:prSet presAssocID="{D0877C1B-7758-4A7E-BC42-04323DB6B89B}" presName="composite" presStyleCnt="0"/>
      <dgm:spPr/>
    </dgm:pt>
    <dgm:pt modelId="{01B848E6-10A7-47F2-99E0-69DDC10ABF61}" type="pres">
      <dgm:prSet presAssocID="{D0877C1B-7758-4A7E-BC42-04323DB6B89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3300359-549C-4B3F-A22B-028052351C21}" type="pres">
      <dgm:prSet presAssocID="{D0877C1B-7758-4A7E-BC42-04323DB6B89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4DE8C6B-D8A5-4EF0-92F5-D7F18D3B8FB3}" type="presOf" srcId="{D0877C1B-7758-4A7E-BC42-04323DB6B89B}" destId="{01B848E6-10A7-47F2-99E0-69DDC10ABF61}" srcOrd="0" destOrd="0" presId="urn:microsoft.com/office/officeart/2005/8/layout/chevron2"/>
    <dgm:cxn modelId="{3BCAC0E2-251A-4BE3-A723-DEB3B4940857}" srcId="{4DA49CAA-88A3-4A37-8B7D-ED9BB22A16C3}" destId="{D0877C1B-7758-4A7E-BC42-04323DB6B89B}" srcOrd="2" destOrd="0" parTransId="{B37CC4B5-7FE3-4506-9677-2A14D77A30B9}" sibTransId="{6778AC14-304D-429E-851F-98A77B15A224}"/>
    <dgm:cxn modelId="{53192A5E-CF7E-4EC2-A663-C98C8828D726}" type="presOf" srcId="{4DA49CAA-88A3-4A37-8B7D-ED9BB22A16C3}" destId="{4EA7A65E-2CFE-4C79-AE05-ED2CD848616D}" srcOrd="0" destOrd="0" presId="urn:microsoft.com/office/officeart/2005/8/layout/chevron2"/>
    <dgm:cxn modelId="{83DD8AD7-2B44-4079-B2D8-9F8A3C273987}" srcId="{6FCB6F2C-F536-4E53-A1B2-9551B53AE303}" destId="{9869F6F4-DDED-450D-8953-1718A5B415E5}" srcOrd="0" destOrd="0" parTransId="{DCD62E43-AA37-4DE4-A3C1-8ACF61EB525B}" sibTransId="{FFA7C077-FB32-441B-AE20-FA3D6BB175CB}"/>
    <dgm:cxn modelId="{ECC35CC5-87A4-4E35-A7CA-9970E859090A}" srcId="{D0877C1B-7758-4A7E-BC42-04323DB6B89B}" destId="{C0EA085D-8169-4AEC-BB30-27F03421F151}" srcOrd="0" destOrd="0" parTransId="{A9DBEFCA-DB57-4EE6-8507-8F6F14A4D4A9}" sibTransId="{F5A983F9-0A78-4368-B299-4BDA662F8972}"/>
    <dgm:cxn modelId="{A894E82B-09B1-495E-B818-A4A6BB3875A9}" srcId="{1BF3C631-4895-4CDF-A703-FD115FC739A8}" destId="{7318344B-E13C-470A-8192-E9C6D038B3CA}" srcOrd="0" destOrd="0" parTransId="{30390D6E-EEA0-42B3-800F-050F9D6749E5}" sibTransId="{4C4B6554-9A13-4F36-9502-07EB7F49806F}"/>
    <dgm:cxn modelId="{4A42A98B-1518-4236-8CE8-BA79D71D65F8}" type="presOf" srcId="{6FCB6F2C-F536-4E53-A1B2-9551B53AE303}" destId="{7B38590E-C9A7-461C-8C49-EC0AAC8BDD7E}" srcOrd="0" destOrd="0" presId="urn:microsoft.com/office/officeart/2005/8/layout/chevron2"/>
    <dgm:cxn modelId="{ECC03725-250B-44F8-AB05-50BFA44FED24}" type="presOf" srcId="{7318344B-E13C-470A-8192-E9C6D038B3CA}" destId="{19C5E7D1-94E8-4613-B522-ACA5FABE1BF9}" srcOrd="0" destOrd="0" presId="urn:microsoft.com/office/officeart/2005/8/layout/chevron2"/>
    <dgm:cxn modelId="{3202585C-2C81-4BC8-97CA-5311231C9463}" type="presOf" srcId="{9869F6F4-DDED-450D-8953-1718A5B415E5}" destId="{D93979D1-118F-4CD9-87AE-D7F395AC481C}" srcOrd="0" destOrd="0" presId="urn:microsoft.com/office/officeart/2005/8/layout/chevron2"/>
    <dgm:cxn modelId="{4A42F046-3A7F-4705-A7A0-6C9FD84877C4}" srcId="{4DA49CAA-88A3-4A37-8B7D-ED9BB22A16C3}" destId="{1BF3C631-4895-4CDF-A703-FD115FC739A8}" srcOrd="1" destOrd="0" parTransId="{949FB0CC-92A5-4516-BBFD-85766C0B397F}" sibTransId="{320065BC-3B57-4A17-8FDC-520766534333}"/>
    <dgm:cxn modelId="{BCBD3273-6041-4029-B62F-22FC70A9D7EB}" type="presOf" srcId="{1BF3C631-4895-4CDF-A703-FD115FC739A8}" destId="{565EBDC3-416C-4992-8C82-DEED82330598}" srcOrd="0" destOrd="0" presId="urn:microsoft.com/office/officeart/2005/8/layout/chevron2"/>
    <dgm:cxn modelId="{B21D00DE-EF25-4336-B3D9-26A4F4CB21E4}" srcId="{4DA49CAA-88A3-4A37-8B7D-ED9BB22A16C3}" destId="{6FCB6F2C-F536-4E53-A1B2-9551B53AE303}" srcOrd="0" destOrd="0" parTransId="{2800D8A0-76A6-4256-AA75-12D3F6428945}" sibTransId="{5C7C5156-BF16-4877-B463-31DD6006F572}"/>
    <dgm:cxn modelId="{39B8752E-94BC-4EB6-ADF4-9A0CB5FF910D}" type="presOf" srcId="{C0EA085D-8169-4AEC-BB30-27F03421F151}" destId="{93300359-549C-4B3F-A22B-028052351C21}" srcOrd="0" destOrd="0" presId="urn:microsoft.com/office/officeart/2005/8/layout/chevron2"/>
    <dgm:cxn modelId="{C9FE3CB5-E122-4DEB-AF23-9CFF814A7798}" type="presParOf" srcId="{4EA7A65E-2CFE-4C79-AE05-ED2CD848616D}" destId="{338F2AE8-378D-4099-81B1-EB4956F0A2DC}" srcOrd="0" destOrd="0" presId="urn:microsoft.com/office/officeart/2005/8/layout/chevron2"/>
    <dgm:cxn modelId="{5FFD98CC-9A7D-4F0A-80CA-4F4DD26D27F1}" type="presParOf" srcId="{338F2AE8-378D-4099-81B1-EB4956F0A2DC}" destId="{7B38590E-C9A7-461C-8C49-EC0AAC8BDD7E}" srcOrd="0" destOrd="0" presId="urn:microsoft.com/office/officeart/2005/8/layout/chevron2"/>
    <dgm:cxn modelId="{3607FB32-A7EF-4788-B144-27E16AA978BD}" type="presParOf" srcId="{338F2AE8-378D-4099-81B1-EB4956F0A2DC}" destId="{D93979D1-118F-4CD9-87AE-D7F395AC481C}" srcOrd="1" destOrd="0" presId="urn:microsoft.com/office/officeart/2005/8/layout/chevron2"/>
    <dgm:cxn modelId="{1332A746-C6F4-4C8E-A740-ED07BBD4CD70}" type="presParOf" srcId="{4EA7A65E-2CFE-4C79-AE05-ED2CD848616D}" destId="{1DB1F5C6-8E7F-4984-BE18-769B3F8CDCE1}" srcOrd="1" destOrd="0" presId="urn:microsoft.com/office/officeart/2005/8/layout/chevron2"/>
    <dgm:cxn modelId="{010C4A1F-54F0-4979-9D61-6F0C7DE91261}" type="presParOf" srcId="{4EA7A65E-2CFE-4C79-AE05-ED2CD848616D}" destId="{78ED7566-465D-463F-A1CE-9F842905647C}" srcOrd="2" destOrd="0" presId="urn:microsoft.com/office/officeart/2005/8/layout/chevron2"/>
    <dgm:cxn modelId="{C95F491D-1296-4D7F-923C-B307603088CB}" type="presParOf" srcId="{78ED7566-465D-463F-A1CE-9F842905647C}" destId="{565EBDC3-416C-4992-8C82-DEED82330598}" srcOrd="0" destOrd="0" presId="urn:microsoft.com/office/officeart/2005/8/layout/chevron2"/>
    <dgm:cxn modelId="{F00A1323-5739-4B9F-A6FF-901173588276}" type="presParOf" srcId="{78ED7566-465D-463F-A1CE-9F842905647C}" destId="{19C5E7D1-94E8-4613-B522-ACA5FABE1BF9}" srcOrd="1" destOrd="0" presId="urn:microsoft.com/office/officeart/2005/8/layout/chevron2"/>
    <dgm:cxn modelId="{BBD8611F-18B3-4140-9FB9-4A6647EF0845}" type="presParOf" srcId="{4EA7A65E-2CFE-4C79-AE05-ED2CD848616D}" destId="{72536D69-33D1-4FE4-BB26-D9992A84BBE9}" srcOrd="3" destOrd="0" presId="urn:microsoft.com/office/officeart/2005/8/layout/chevron2"/>
    <dgm:cxn modelId="{B166C75E-A8AB-40E5-8820-34D67F21975F}" type="presParOf" srcId="{4EA7A65E-2CFE-4C79-AE05-ED2CD848616D}" destId="{82415E4C-2368-4E6F-8A84-82F1449A00DE}" srcOrd="4" destOrd="0" presId="urn:microsoft.com/office/officeart/2005/8/layout/chevron2"/>
    <dgm:cxn modelId="{AEE14A26-6FD9-426D-B8EA-9E98240B73B6}" type="presParOf" srcId="{82415E4C-2368-4E6F-8A84-82F1449A00DE}" destId="{01B848E6-10A7-47F2-99E0-69DDC10ABF61}" srcOrd="0" destOrd="0" presId="urn:microsoft.com/office/officeart/2005/8/layout/chevron2"/>
    <dgm:cxn modelId="{3E5913A8-B975-418E-94E0-DD0DB09AEB87}" type="presParOf" srcId="{82415E4C-2368-4E6F-8A84-82F1449A00DE}" destId="{93300359-549C-4B3F-A22B-028052351C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3525E-4DD7-4132-83D1-DCC1B91AD1FF}">
      <dsp:nvSpPr>
        <dsp:cNvPr id="0" name=""/>
        <dsp:cNvSpPr/>
      </dsp:nvSpPr>
      <dsp:spPr>
        <a:xfrm>
          <a:off x="3016315" y="24025"/>
          <a:ext cx="837922" cy="837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Marketing Campaign</a:t>
          </a:r>
          <a:endParaRPr lang="en-GB" sz="1300" kern="1200" dirty="0"/>
        </a:p>
      </dsp:txBody>
      <dsp:txXfrm>
        <a:off x="3016315" y="24025"/>
        <a:ext cx="837922" cy="837922"/>
      </dsp:txXfrm>
    </dsp:sp>
    <dsp:sp modelId="{3A1EE39E-3EE6-4455-A2F8-39F045FA79B2}">
      <dsp:nvSpPr>
        <dsp:cNvPr id="0" name=""/>
        <dsp:cNvSpPr/>
      </dsp:nvSpPr>
      <dsp:spPr>
        <a:xfrm>
          <a:off x="1045023" y="-239"/>
          <a:ext cx="3141857" cy="3141857"/>
        </a:xfrm>
        <a:prstGeom prst="circularArrow">
          <a:avLst>
            <a:gd name="adj1" fmla="val 5201"/>
            <a:gd name="adj2" fmla="val 335944"/>
            <a:gd name="adj3" fmla="val 21293117"/>
            <a:gd name="adj4" fmla="val 19766348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346E6-955E-49FF-8205-636A2BFA919A}">
      <dsp:nvSpPr>
        <dsp:cNvPr id="0" name=""/>
        <dsp:cNvSpPr/>
      </dsp:nvSpPr>
      <dsp:spPr>
        <a:xfrm>
          <a:off x="3522685" y="1582472"/>
          <a:ext cx="837922" cy="837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Community Outreach</a:t>
          </a:r>
          <a:endParaRPr lang="en-GB" sz="1300" kern="1200" dirty="0"/>
        </a:p>
      </dsp:txBody>
      <dsp:txXfrm>
        <a:off x="3522685" y="1582472"/>
        <a:ext cx="837922" cy="837922"/>
      </dsp:txXfrm>
    </dsp:sp>
    <dsp:sp modelId="{97DFCA9D-2CA1-4199-89E1-8D80BA4079DB}">
      <dsp:nvSpPr>
        <dsp:cNvPr id="0" name=""/>
        <dsp:cNvSpPr/>
      </dsp:nvSpPr>
      <dsp:spPr>
        <a:xfrm>
          <a:off x="1045023" y="-239"/>
          <a:ext cx="3141857" cy="3141857"/>
        </a:xfrm>
        <a:prstGeom prst="circularArrow">
          <a:avLst>
            <a:gd name="adj1" fmla="val 5201"/>
            <a:gd name="adj2" fmla="val 335944"/>
            <a:gd name="adj3" fmla="val 4014568"/>
            <a:gd name="adj4" fmla="val 2253551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9C461-76B5-47A7-9412-65529AB22C77}">
      <dsp:nvSpPr>
        <dsp:cNvPr id="0" name=""/>
        <dsp:cNvSpPr/>
      </dsp:nvSpPr>
      <dsp:spPr>
        <a:xfrm>
          <a:off x="2196990" y="2545645"/>
          <a:ext cx="837922" cy="837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New Users</a:t>
          </a:r>
          <a:endParaRPr lang="en-GB" sz="1300" kern="1200" dirty="0"/>
        </a:p>
      </dsp:txBody>
      <dsp:txXfrm>
        <a:off x="2196990" y="2545645"/>
        <a:ext cx="837922" cy="837922"/>
      </dsp:txXfrm>
    </dsp:sp>
    <dsp:sp modelId="{40128F43-00FE-426C-9368-150268027E22}">
      <dsp:nvSpPr>
        <dsp:cNvPr id="0" name=""/>
        <dsp:cNvSpPr/>
      </dsp:nvSpPr>
      <dsp:spPr>
        <a:xfrm>
          <a:off x="1045023" y="-239"/>
          <a:ext cx="3141857" cy="3141857"/>
        </a:xfrm>
        <a:prstGeom prst="circularArrow">
          <a:avLst>
            <a:gd name="adj1" fmla="val 5201"/>
            <a:gd name="adj2" fmla="val 335944"/>
            <a:gd name="adj3" fmla="val 8210505"/>
            <a:gd name="adj4" fmla="val 6449488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0FABE-3F66-4E8B-8395-F9B1AE876D9A}">
      <dsp:nvSpPr>
        <dsp:cNvPr id="0" name=""/>
        <dsp:cNvSpPr/>
      </dsp:nvSpPr>
      <dsp:spPr>
        <a:xfrm>
          <a:off x="871296" y="1582472"/>
          <a:ext cx="837922" cy="837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Technical Support</a:t>
          </a:r>
          <a:endParaRPr lang="en-GB" sz="1300" kern="1200" dirty="0"/>
        </a:p>
      </dsp:txBody>
      <dsp:txXfrm>
        <a:off x="871296" y="1582472"/>
        <a:ext cx="837922" cy="837922"/>
      </dsp:txXfrm>
    </dsp:sp>
    <dsp:sp modelId="{970D3550-424C-411E-8E30-7E7C934559C0}">
      <dsp:nvSpPr>
        <dsp:cNvPr id="0" name=""/>
        <dsp:cNvSpPr/>
      </dsp:nvSpPr>
      <dsp:spPr>
        <a:xfrm>
          <a:off x="1034592" y="-239"/>
          <a:ext cx="3141857" cy="3141857"/>
        </a:xfrm>
        <a:prstGeom prst="circularArrow">
          <a:avLst>
            <a:gd name="adj1" fmla="val 5201"/>
            <a:gd name="adj2" fmla="val 335944"/>
            <a:gd name="adj3" fmla="val 12297708"/>
            <a:gd name="adj4" fmla="val 10770939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CA807-6AAB-4B70-BE36-472EC46AC2B6}">
      <dsp:nvSpPr>
        <dsp:cNvPr id="0" name=""/>
        <dsp:cNvSpPr/>
      </dsp:nvSpPr>
      <dsp:spPr>
        <a:xfrm>
          <a:off x="1377666" y="24025"/>
          <a:ext cx="837922" cy="837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Strategic Planning</a:t>
          </a:r>
          <a:endParaRPr lang="en-GB" sz="1300" kern="1200" dirty="0"/>
        </a:p>
      </dsp:txBody>
      <dsp:txXfrm>
        <a:off x="1377666" y="24025"/>
        <a:ext cx="837922" cy="837922"/>
      </dsp:txXfrm>
    </dsp:sp>
    <dsp:sp modelId="{8F6D53ED-62C6-4974-9239-0CCEC906DE67}">
      <dsp:nvSpPr>
        <dsp:cNvPr id="0" name=""/>
        <dsp:cNvSpPr/>
      </dsp:nvSpPr>
      <dsp:spPr>
        <a:xfrm>
          <a:off x="1045023" y="-239"/>
          <a:ext cx="3141857" cy="3141857"/>
        </a:xfrm>
        <a:prstGeom prst="circularArrow">
          <a:avLst>
            <a:gd name="adj1" fmla="val 5201"/>
            <a:gd name="adj2" fmla="val 335944"/>
            <a:gd name="adj3" fmla="val 16865558"/>
            <a:gd name="adj4" fmla="val 15198499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3525E-4DD7-4132-83D1-DCC1B91AD1FF}">
      <dsp:nvSpPr>
        <dsp:cNvPr id="0" name=""/>
        <dsp:cNvSpPr/>
      </dsp:nvSpPr>
      <dsp:spPr>
        <a:xfrm>
          <a:off x="4141214" y="37630"/>
          <a:ext cx="1283521" cy="128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Marketing Campaign</a:t>
          </a:r>
          <a:endParaRPr lang="en-GB" sz="2000" kern="1200" dirty="0"/>
        </a:p>
      </dsp:txBody>
      <dsp:txXfrm>
        <a:off x="4141214" y="37630"/>
        <a:ext cx="1283521" cy="1283521"/>
      </dsp:txXfrm>
    </dsp:sp>
    <dsp:sp modelId="{3A1EE39E-3EE6-4455-A2F8-39F045FA79B2}">
      <dsp:nvSpPr>
        <dsp:cNvPr id="0" name=""/>
        <dsp:cNvSpPr/>
      </dsp:nvSpPr>
      <dsp:spPr>
        <a:xfrm>
          <a:off x="1122822" y="608"/>
          <a:ext cx="4811138" cy="4811138"/>
        </a:xfrm>
        <a:prstGeom prst="circularArrow">
          <a:avLst>
            <a:gd name="adj1" fmla="val 5202"/>
            <a:gd name="adj2" fmla="val 336064"/>
            <a:gd name="adj3" fmla="val 21292626"/>
            <a:gd name="adj4" fmla="val 19766779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346E6-955E-49FF-8205-636A2BFA919A}">
      <dsp:nvSpPr>
        <dsp:cNvPr id="0" name=""/>
        <dsp:cNvSpPr/>
      </dsp:nvSpPr>
      <dsp:spPr>
        <a:xfrm>
          <a:off x="4916590" y="2423990"/>
          <a:ext cx="1283521" cy="128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Community Outreach</a:t>
          </a:r>
          <a:endParaRPr lang="en-GB" sz="2000" kern="1200" dirty="0"/>
        </a:p>
      </dsp:txBody>
      <dsp:txXfrm>
        <a:off x="4916590" y="2423990"/>
        <a:ext cx="1283521" cy="1283521"/>
      </dsp:txXfrm>
    </dsp:sp>
    <dsp:sp modelId="{97DFCA9D-2CA1-4199-89E1-8D80BA4079DB}">
      <dsp:nvSpPr>
        <dsp:cNvPr id="0" name=""/>
        <dsp:cNvSpPr/>
      </dsp:nvSpPr>
      <dsp:spPr>
        <a:xfrm>
          <a:off x="1122822" y="608"/>
          <a:ext cx="4811138" cy="4811138"/>
        </a:xfrm>
        <a:prstGeom prst="circularArrow">
          <a:avLst>
            <a:gd name="adj1" fmla="val 5202"/>
            <a:gd name="adj2" fmla="val 336064"/>
            <a:gd name="adj3" fmla="val 4014059"/>
            <a:gd name="adj4" fmla="val 2254019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9C461-76B5-47A7-9412-65529AB22C77}">
      <dsp:nvSpPr>
        <dsp:cNvPr id="0" name=""/>
        <dsp:cNvSpPr/>
      </dsp:nvSpPr>
      <dsp:spPr>
        <a:xfrm>
          <a:off x="2886631" y="3898841"/>
          <a:ext cx="1283521" cy="128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New Users</a:t>
          </a:r>
          <a:endParaRPr lang="en-GB" sz="2000" kern="1200" dirty="0"/>
        </a:p>
      </dsp:txBody>
      <dsp:txXfrm>
        <a:off x="2886631" y="3898841"/>
        <a:ext cx="1283521" cy="1283521"/>
      </dsp:txXfrm>
    </dsp:sp>
    <dsp:sp modelId="{40128F43-00FE-426C-9368-150268027E22}">
      <dsp:nvSpPr>
        <dsp:cNvPr id="0" name=""/>
        <dsp:cNvSpPr/>
      </dsp:nvSpPr>
      <dsp:spPr>
        <a:xfrm>
          <a:off x="1122822" y="608"/>
          <a:ext cx="4811138" cy="4811138"/>
        </a:xfrm>
        <a:prstGeom prst="circularArrow">
          <a:avLst>
            <a:gd name="adj1" fmla="val 5202"/>
            <a:gd name="adj2" fmla="val 336064"/>
            <a:gd name="adj3" fmla="val 8209917"/>
            <a:gd name="adj4" fmla="val 6449876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0FABE-3F66-4E8B-8395-F9B1AE876D9A}">
      <dsp:nvSpPr>
        <dsp:cNvPr id="0" name=""/>
        <dsp:cNvSpPr/>
      </dsp:nvSpPr>
      <dsp:spPr>
        <a:xfrm>
          <a:off x="856672" y="2423990"/>
          <a:ext cx="1283521" cy="128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Technical Support</a:t>
          </a:r>
          <a:endParaRPr lang="en-GB" sz="2000" kern="1200" dirty="0"/>
        </a:p>
      </dsp:txBody>
      <dsp:txXfrm>
        <a:off x="856672" y="2423990"/>
        <a:ext cx="1283521" cy="1283521"/>
      </dsp:txXfrm>
    </dsp:sp>
    <dsp:sp modelId="{970D3550-424C-411E-8E30-7E7C934559C0}">
      <dsp:nvSpPr>
        <dsp:cNvPr id="0" name=""/>
        <dsp:cNvSpPr/>
      </dsp:nvSpPr>
      <dsp:spPr>
        <a:xfrm>
          <a:off x="1106849" y="608"/>
          <a:ext cx="4811138" cy="4811138"/>
        </a:xfrm>
        <a:prstGeom prst="circularArrow">
          <a:avLst>
            <a:gd name="adj1" fmla="val 5202"/>
            <a:gd name="adj2" fmla="val 336064"/>
            <a:gd name="adj3" fmla="val 12297157"/>
            <a:gd name="adj4" fmla="val 10771310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CA807-6AAB-4B70-BE36-472EC46AC2B6}">
      <dsp:nvSpPr>
        <dsp:cNvPr id="0" name=""/>
        <dsp:cNvSpPr/>
      </dsp:nvSpPr>
      <dsp:spPr>
        <a:xfrm>
          <a:off x="1632047" y="37630"/>
          <a:ext cx="1283521" cy="128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Strategic Planning</a:t>
          </a:r>
          <a:endParaRPr lang="en-GB" sz="2000" kern="1200" dirty="0"/>
        </a:p>
      </dsp:txBody>
      <dsp:txXfrm>
        <a:off x="1632047" y="37630"/>
        <a:ext cx="1283521" cy="1283521"/>
      </dsp:txXfrm>
    </dsp:sp>
    <dsp:sp modelId="{8F6D53ED-62C6-4974-9239-0CCEC906DE67}">
      <dsp:nvSpPr>
        <dsp:cNvPr id="0" name=""/>
        <dsp:cNvSpPr/>
      </dsp:nvSpPr>
      <dsp:spPr>
        <a:xfrm>
          <a:off x="1122822" y="608"/>
          <a:ext cx="4811138" cy="4811138"/>
        </a:xfrm>
        <a:prstGeom prst="circularArrow">
          <a:avLst>
            <a:gd name="adj1" fmla="val 5202"/>
            <a:gd name="adj2" fmla="val 336064"/>
            <a:gd name="adj3" fmla="val 16865050"/>
            <a:gd name="adj4" fmla="val 15198886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A75B3-5AE4-4FBC-AC94-2056BB89E1E8}">
      <dsp:nvSpPr>
        <dsp:cNvPr id="0" name=""/>
        <dsp:cNvSpPr/>
      </dsp:nvSpPr>
      <dsp:spPr>
        <a:xfrm>
          <a:off x="2866684" y="25"/>
          <a:ext cx="2342242" cy="1171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Marketing &amp; Communication</a:t>
          </a:r>
          <a:endParaRPr lang="en-GB" sz="2200" kern="1200" dirty="0"/>
        </a:p>
      </dsp:txBody>
      <dsp:txXfrm>
        <a:off x="2900985" y="34326"/>
        <a:ext cx="2273640" cy="1102519"/>
      </dsp:txXfrm>
    </dsp:sp>
    <dsp:sp modelId="{D19F2D5F-9AE1-4918-AF59-2DFD81E69644}">
      <dsp:nvSpPr>
        <dsp:cNvPr id="0" name=""/>
        <dsp:cNvSpPr/>
      </dsp:nvSpPr>
      <dsp:spPr>
        <a:xfrm rot="3600000">
          <a:off x="4650756" y="2058035"/>
          <a:ext cx="2395823" cy="4098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4773724" y="2140013"/>
        <a:ext cx="2149887" cy="245936"/>
      </dsp:txXfrm>
    </dsp:sp>
    <dsp:sp modelId="{C4498A1D-01B0-4D59-B11A-AAC658B4896F}">
      <dsp:nvSpPr>
        <dsp:cNvPr id="0" name=""/>
        <dsp:cNvSpPr/>
      </dsp:nvSpPr>
      <dsp:spPr>
        <a:xfrm>
          <a:off x="4803573" y="3354815"/>
          <a:ext cx="2342242" cy="1171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Technical Outreach to New Communities</a:t>
          </a:r>
          <a:endParaRPr lang="en-GB" sz="2200" kern="1200" dirty="0"/>
        </a:p>
      </dsp:txBody>
      <dsp:txXfrm>
        <a:off x="4837874" y="3389116"/>
        <a:ext cx="2273640" cy="1102519"/>
      </dsp:txXfrm>
    </dsp:sp>
    <dsp:sp modelId="{8AA83028-418D-4103-8CC3-9839B0796793}">
      <dsp:nvSpPr>
        <dsp:cNvPr id="0" name=""/>
        <dsp:cNvSpPr/>
      </dsp:nvSpPr>
      <dsp:spPr>
        <a:xfrm rot="10800000">
          <a:off x="3425191" y="3735430"/>
          <a:ext cx="1225228" cy="4098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 rot="10800000">
        <a:off x="3548159" y="3817408"/>
        <a:ext cx="979292" cy="245936"/>
      </dsp:txXfrm>
    </dsp:sp>
    <dsp:sp modelId="{50FD5FF4-CFF2-4E59-B7D7-CC38E9193F1B}">
      <dsp:nvSpPr>
        <dsp:cNvPr id="0" name=""/>
        <dsp:cNvSpPr/>
      </dsp:nvSpPr>
      <dsp:spPr>
        <a:xfrm>
          <a:off x="929795" y="3354815"/>
          <a:ext cx="2342242" cy="1171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Community Outreach</a:t>
          </a:r>
          <a:endParaRPr lang="en-GB" sz="2200" kern="1200" dirty="0"/>
        </a:p>
      </dsp:txBody>
      <dsp:txXfrm>
        <a:off x="964096" y="3389116"/>
        <a:ext cx="2273640" cy="1102519"/>
      </dsp:txXfrm>
    </dsp:sp>
    <dsp:sp modelId="{0F2FD8FB-2067-440C-AB57-8625384993B4}">
      <dsp:nvSpPr>
        <dsp:cNvPr id="0" name=""/>
        <dsp:cNvSpPr/>
      </dsp:nvSpPr>
      <dsp:spPr>
        <a:xfrm rot="18000000">
          <a:off x="1135565" y="2058035"/>
          <a:ext cx="2279941" cy="4098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1258533" y="2140013"/>
        <a:ext cx="2034005" cy="245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8590E-C9A7-461C-8C49-EC0AAC8BDD7E}">
      <dsp:nvSpPr>
        <dsp:cNvPr id="0" name=""/>
        <dsp:cNvSpPr/>
      </dsp:nvSpPr>
      <dsp:spPr>
        <a:xfrm rot="5400000">
          <a:off x="-266909" y="269113"/>
          <a:ext cx="1779399" cy="12455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Request</a:t>
          </a:r>
          <a:endParaRPr lang="en-GB" sz="2800" kern="1200" dirty="0"/>
        </a:p>
      </dsp:txBody>
      <dsp:txXfrm rot="-5400000">
        <a:off x="2" y="624993"/>
        <a:ext cx="1245579" cy="533820"/>
      </dsp:txXfrm>
    </dsp:sp>
    <dsp:sp modelId="{D93979D1-118F-4CD9-87AE-D7F395AC481C}">
      <dsp:nvSpPr>
        <dsp:cNvPr id="0" name=""/>
        <dsp:cNvSpPr/>
      </dsp:nvSpPr>
      <dsp:spPr>
        <a:xfrm rot="5400000">
          <a:off x="4526728" y="-3278945"/>
          <a:ext cx="1156609" cy="77189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600" kern="1200" dirty="0" smtClean="0"/>
            <a:t>Email to vtc@egi.eu</a:t>
          </a:r>
          <a:endParaRPr lang="en-GB" sz="4600" kern="1200" dirty="0"/>
        </a:p>
      </dsp:txBody>
      <dsp:txXfrm rot="-5400000">
        <a:off x="1245579" y="58665"/>
        <a:ext cx="7662447" cy="1043687"/>
      </dsp:txXfrm>
    </dsp:sp>
    <dsp:sp modelId="{565EBDC3-416C-4992-8C82-DEED82330598}">
      <dsp:nvSpPr>
        <dsp:cNvPr id="0" name=""/>
        <dsp:cNvSpPr/>
      </dsp:nvSpPr>
      <dsp:spPr>
        <a:xfrm rot="5400000">
          <a:off x="-266909" y="1856265"/>
          <a:ext cx="1779399" cy="124557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Run</a:t>
          </a:r>
          <a:endParaRPr lang="en-GB" sz="2800" kern="1200" dirty="0"/>
        </a:p>
      </dsp:txBody>
      <dsp:txXfrm rot="-5400000">
        <a:off x="2" y="2212145"/>
        <a:ext cx="1245579" cy="533820"/>
      </dsp:txXfrm>
    </dsp:sp>
    <dsp:sp modelId="{19C5E7D1-94E8-4613-B522-ACA5FABE1BF9}">
      <dsp:nvSpPr>
        <dsp:cNvPr id="0" name=""/>
        <dsp:cNvSpPr/>
      </dsp:nvSpPr>
      <dsp:spPr>
        <a:xfrm rot="5400000">
          <a:off x="4526728" y="-1691794"/>
          <a:ext cx="1156609" cy="77189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600" kern="1200" dirty="0" smtClean="0"/>
            <a:t>Integrated NGI &amp; EGI.eu staff</a:t>
          </a:r>
          <a:endParaRPr lang="en-GB" sz="4600" kern="1200" dirty="0"/>
        </a:p>
      </dsp:txBody>
      <dsp:txXfrm rot="-5400000">
        <a:off x="1245579" y="1645816"/>
        <a:ext cx="7662447" cy="1043687"/>
      </dsp:txXfrm>
    </dsp:sp>
    <dsp:sp modelId="{01B848E6-10A7-47F2-99E0-69DDC10ABF61}">
      <dsp:nvSpPr>
        <dsp:cNvPr id="0" name=""/>
        <dsp:cNvSpPr/>
      </dsp:nvSpPr>
      <dsp:spPr>
        <a:xfrm rot="5400000">
          <a:off x="-266909" y="3443416"/>
          <a:ext cx="1779399" cy="124557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Report</a:t>
          </a:r>
          <a:endParaRPr lang="en-GB" sz="2800" kern="1200" dirty="0"/>
        </a:p>
      </dsp:txBody>
      <dsp:txXfrm rot="-5400000">
        <a:off x="2" y="3799296"/>
        <a:ext cx="1245579" cy="533820"/>
      </dsp:txXfrm>
    </dsp:sp>
    <dsp:sp modelId="{93300359-549C-4B3F-A22B-028052351C21}">
      <dsp:nvSpPr>
        <dsp:cNvPr id="0" name=""/>
        <dsp:cNvSpPr/>
      </dsp:nvSpPr>
      <dsp:spPr>
        <a:xfrm rot="5400000">
          <a:off x="4526728" y="-104642"/>
          <a:ext cx="1156609" cy="77189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600" kern="1200" dirty="0" smtClean="0"/>
            <a:t>To the EGI community</a:t>
          </a:r>
          <a:endParaRPr lang="en-GB" sz="4600" kern="1200" dirty="0"/>
        </a:p>
      </dsp:txBody>
      <dsp:txXfrm rot="-5400000">
        <a:off x="1245579" y="3232968"/>
        <a:ext cx="7662447" cy="1043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5F5A5-162B-4448-93E7-2A19D0E80016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10114-D948-454D-83AD-988F6FEBD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57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04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492A5-CA6B-4884-B35F-8B1D82C935B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49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65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04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521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33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138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09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4066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01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165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669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22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016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081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77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455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8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492A5-CA6B-4884-B35F-8B1D82C935B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72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492A5-CA6B-4884-B35F-8B1D82C935B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48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492A5-CA6B-4884-B35F-8B1D82C935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25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4E33F-0934-4421-9E77-455B0A7A4F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34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0114-D948-454D-83AD-988F6FEBD42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86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492A5-CA6B-4884-B35F-8B1D82C935B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4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1394E36-BDC5-489F-BAF8-D7AB90922A12}" type="datetime1">
              <a:rPr lang="en-GB" smtClean="0"/>
              <a:t>09/11/2011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00D5753-1990-48FD-AA6F-FFE5FD5F7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AD2C8-7C6D-442E-A70F-33742F8C61CE}" type="datetime1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D5753-1990-48FD-AA6F-FFE5FD5F7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925-0C9F-445A-AEBF-D2682637D03A}" type="datetime1">
              <a:rPr lang="en-GB" smtClean="0"/>
              <a:t>09/11/2011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8830BE3-7B5A-46A5-951B-587C4073E9A8}" type="datetime1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00D5753-1990-48FD-AA6F-FFE5FD5F728C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tc@egi.e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Non-Operational Activities in EGI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Steven Newhouse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own Arrow 51"/>
          <p:cNvSpPr/>
          <p:nvPr/>
        </p:nvSpPr>
        <p:spPr>
          <a:xfrm rot="7640476">
            <a:off x="2930163" y="3343143"/>
            <a:ext cx="484632" cy="142797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Down Arrow 52"/>
          <p:cNvSpPr/>
          <p:nvPr/>
        </p:nvSpPr>
        <p:spPr>
          <a:xfrm rot="13579041">
            <a:off x="5749204" y="3413232"/>
            <a:ext cx="484632" cy="142797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220152" y="5301207"/>
            <a:ext cx="8878192" cy="9037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User Communities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5888"/>
            <a:ext cx="7488832" cy="865187"/>
          </a:xfrm>
        </p:spPr>
        <p:txBody>
          <a:bodyPr/>
          <a:lstStyle/>
          <a:p>
            <a:r>
              <a:rPr lang="en-GB" sz="4200" dirty="0" smtClean="0"/>
              <a:t>Non-operational Coordination</a:t>
            </a:r>
            <a:endParaRPr lang="en-GB" sz="4200" dirty="0"/>
          </a:p>
        </p:txBody>
      </p:sp>
      <p:sp>
        <p:nvSpPr>
          <p:cNvPr id="4" name="Rectangle 3"/>
          <p:cNvSpPr/>
          <p:nvPr/>
        </p:nvSpPr>
        <p:spPr>
          <a:xfrm>
            <a:off x="76136" y="2204864"/>
            <a:ext cx="252028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NGI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779912" y="2564904"/>
            <a:ext cx="172819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EGI.eu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37424" y="2204864"/>
            <a:ext cx="252028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NGI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1588304" y="2987484"/>
            <a:ext cx="1584176" cy="63722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/>
              <a:t>NGI Intl Liaison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5961360" y="3002378"/>
            <a:ext cx="1584176" cy="63722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/>
              <a:t>NGI Intl Liaison</a:t>
            </a:r>
            <a:endParaRPr lang="en-GB" dirty="0"/>
          </a:p>
        </p:txBody>
      </p:sp>
      <p:sp>
        <p:nvSpPr>
          <p:cNvPr id="10" name="Circular Arrow 9"/>
          <p:cNvSpPr/>
          <p:nvPr/>
        </p:nvSpPr>
        <p:spPr>
          <a:xfrm rot="19735586">
            <a:off x="2979972" y="2712531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77520"/>
              <a:gd name="adj5" fmla="val 125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 rot="9527721">
            <a:off x="2945712" y="295484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77520"/>
              <a:gd name="adj5" fmla="val 125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 rot="19735586">
            <a:off x="5427517" y="2712531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77520"/>
              <a:gd name="adj5" fmla="val 125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9527721">
            <a:off x="5393257" y="295484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977520"/>
              <a:gd name="adj5" fmla="val 125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9512" y="1124744"/>
            <a:ext cx="8878192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National &amp; European Policy, Planning and Funding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Up-Down Arrow 15"/>
          <p:cNvSpPr/>
          <p:nvPr/>
        </p:nvSpPr>
        <p:spPr>
          <a:xfrm>
            <a:off x="1043608" y="1556792"/>
            <a:ext cx="484632" cy="608076"/>
          </a:xfrm>
          <a:prstGeom prst="upDownArrow">
            <a:avLst>
              <a:gd name="adj1" fmla="val 50000"/>
              <a:gd name="adj2" fmla="val 374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-Down Arrow 16"/>
          <p:cNvSpPr/>
          <p:nvPr/>
        </p:nvSpPr>
        <p:spPr>
          <a:xfrm>
            <a:off x="7545536" y="1586463"/>
            <a:ext cx="484632" cy="608076"/>
          </a:xfrm>
          <a:prstGeom prst="upDownArrow">
            <a:avLst>
              <a:gd name="adj1" fmla="val 50000"/>
              <a:gd name="adj2" fmla="val 374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Up-Down Arrow 17"/>
          <p:cNvSpPr/>
          <p:nvPr/>
        </p:nvSpPr>
        <p:spPr>
          <a:xfrm>
            <a:off x="4376292" y="1680262"/>
            <a:ext cx="484632" cy="849970"/>
          </a:xfrm>
          <a:prstGeom prst="upDownArrow">
            <a:avLst>
              <a:gd name="adj1" fmla="val 50000"/>
              <a:gd name="adj2" fmla="val 374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844144" y="2599876"/>
            <a:ext cx="7472272" cy="1477196"/>
            <a:chOff x="844144" y="2599876"/>
            <a:chExt cx="7472272" cy="1477196"/>
          </a:xfrm>
        </p:grpSpPr>
        <p:cxnSp>
          <p:nvCxnSpPr>
            <p:cNvPr id="26" name="Straight Arrow Connector 25"/>
            <p:cNvCxnSpPr>
              <a:endCxn id="7" idx="1"/>
            </p:cNvCxnSpPr>
            <p:nvPr/>
          </p:nvCxnSpPr>
          <p:spPr>
            <a:xfrm>
              <a:off x="844144" y="2708920"/>
              <a:ext cx="976157" cy="371883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899592" y="3624704"/>
              <a:ext cx="936104" cy="45236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7452320" y="2599876"/>
              <a:ext cx="820192" cy="601859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7452320" y="3501008"/>
              <a:ext cx="864096" cy="467020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9" name="Down Arrow 48"/>
          <p:cNvSpPr/>
          <p:nvPr/>
        </p:nvSpPr>
        <p:spPr>
          <a:xfrm>
            <a:off x="4124208" y="3458856"/>
            <a:ext cx="1095864" cy="2058376"/>
          </a:xfrm>
          <a:prstGeom prst="downArrow">
            <a:avLst>
              <a:gd name="adj1" fmla="val 50000"/>
              <a:gd name="adj2" fmla="val 3427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3491880" y="4005063"/>
            <a:ext cx="2345533" cy="2640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b="1" dirty="0" smtClean="0"/>
              <a:t>S</a:t>
            </a:r>
            <a:r>
              <a:rPr lang="en-GB" dirty="0" smtClean="0"/>
              <a:t>trategic </a:t>
            </a:r>
            <a:r>
              <a:rPr lang="en-GB" b="1" dirty="0" smtClean="0"/>
              <a:t>P</a:t>
            </a:r>
            <a:r>
              <a:rPr lang="en-GB" dirty="0" smtClean="0"/>
              <a:t>lans &amp; </a:t>
            </a:r>
            <a:r>
              <a:rPr lang="en-GB" b="1" dirty="0" smtClean="0"/>
              <a:t>P</a:t>
            </a:r>
            <a:r>
              <a:rPr lang="en-GB" dirty="0" smtClean="0"/>
              <a:t>olicy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3491880" y="4269092"/>
            <a:ext cx="2345533" cy="2640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</a:t>
            </a:r>
            <a:r>
              <a:rPr lang="en-GB" dirty="0" smtClean="0"/>
              <a:t>arketing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3491880" y="4533121"/>
            <a:ext cx="2345533" cy="2640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</a:t>
            </a:r>
            <a:r>
              <a:rPr lang="en-GB" dirty="0" smtClean="0"/>
              <a:t>ommunity </a:t>
            </a:r>
            <a:r>
              <a:rPr lang="en-GB" b="1" dirty="0" smtClean="0"/>
              <a:t>O</a:t>
            </a:r>
            <a:r>
              <a:rPr lang="en-GB" dirty="0" smtClean="0"/>
              <a:t>utreach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3491880" y="4797151"/>
            <a:ext cx="2345533" cy="2640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</a:t>
            </a:r>
            <a:r>
              <a:rPr lang="en-GB" dirty="0" smtClean="0"/>
              <a:t>echnical </a:t>
            </a:r>
            <a:r>
              <a:rPr lang="en-GB" b="1" dirty="0" smtClean="0"/>
              <a:t>O</a:t>
            </a:r>
            <a:r>
              <a:rPr lang="en-GB" dirty="0" smtClean="0"/>
              <a:t>utreach</a:t>
            </a:r>
            <a:endParaRPr lang="en-GB" dirty="0"/>
          </a:p>
        </p:txBody>
      </p:sp>
      <p:sp>
        <p:nvSpPr>
          <p:cNvPr id="54" name="Down Arrow 53"/>
          <p:cNvSpPr/>
          <p:nvPr/>
        </p:nvSpPr>
        <p:spPr>
          <a:xfrm rot="13811572">
            <a:off x="2836493" y="4421387"/>
            <a:ext cx="484632" cy="101556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own Arrow 54"/>
          <p:cNvSpPr/>
          <p:nvPr/>
        </p:nvSpPr>
        <p:spPr>
          <a:xfrm rot="8135961">
            <a:off x="6010219" y="4400287"/>
            <a:ext cx="484632" cy="1015563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Up-Down Arrow 56"/>
          <p:cNvSpPr/>
          <p:nvPr/>
        </p:nvSpPr>
        <p:spPr>
          <a:xfrm>
            <a:off x="7111704" y="4437112"/>
            <a:ext cx="484632" cy="978396"/>
          </a:xfrm>
          <a:prstGeom prst="upDownArrow">
            <a:avLst>
              <a:gd name="adj1" fmla="val 50000"/>
              <a:gd name="adj2" fmla="val 3742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Up-Down Arrow 57"/>
          <p:cNvSpPr/>
          <p:nvPr/>
        </p:nvSpPr>
        <p:spPr>
          <a:xfrm>
            <a:off x="1528240" y="4407396"/>
            <a:ext cx="484632" cy="1008112"/>
          </a:xfrm>
          <a:prstGeom prst="upDownArrow">
            <a:avLst>
              <a:gd name="adj1" fmla="val 50000"/>
              <a:gd name="adj2" fmla="val 3742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491880" y="4005063"/>
            <a:ext cx="2345533" cy="10561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75132" y="2250582"/>
            <a:ext cx="8961364" cy="2167353"/>
            <a:chOff x="75132" y="2250582"/>
            <a:chExt cx="8961364" cy="2167353"/>
          </a:xfrm>
        </p:grpSpPr>
        <p:sp>
          <p:nvSpPr>
            <p:cNvPr id="19" name="Oval 18"/>
            <p:cNvSpPr/>
            <p:nvPr/>
          </p:nvSpPr>
          <p:spPr>
            <a:xfrm>
              <a:off x="76136" y="2276872"/>
              <a:ext cx="823456" cy="50997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SPP</a:t>
              </a:r>
              <a:endParaRPr lang="en-GB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75132" y="2825817"/>
              <a:ext cx="823456" cy="50997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</a:t>
              </a:r>
              <a:endParaRPr lang="en-GB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103787" y="3351076"/>
              <a:ext cx="823456" cy="50997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</a:t>
              </a:r>
              <a:endParaRPr lang="en-GB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103787" y="3907963"/>
              <a:ext cx="823456" cy="50997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TO</a:t>
              </a:r>
              <a:endParaRPr lang="en-GB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8185389" y="2250582"/>
              <a:ext cx="823456" cy="50997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SPP</a:t>
              </a:r>
              <a:endParaRPr lang="en-GB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8184385" y="2799527"/>
              <a:ext cx="823456" cy="50997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</a:t>
              </a:r>
              <a:endParaRPr lang="en-GB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8213040" y="3324786"/>
              <a:ext cx="823456" cy="50997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</a:t>
              </a:r>
              <a:endParaRPr lang="en-GB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8213040" y="3881673"/>
              <a:ext cx="823456" cy="50997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TO</a:t>
              </a:r>
              <a:endParaRPr lang="en-GB" dirty="0"/>
            </a:p>
          </p:txBody>
        </p:sp>
      </p:grp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NGI Intl Liaison, November 2011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63DA0-BE5D-4633-87E3-85A0E7012BF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3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1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9" grpId="0" animBg="1"/>
      <p:bldP spid="40" grpId="0" animBg="1"/>
      <p:bldP spid="41" grpId="0" animBg="1"/>
      <p:bldP spid="42" grpId="0" animBg="1"/>
      <p:bldP spid="43" grpId="0" animBg="1"/>
      <p:bldP spid="54" grpId="0" animBg="1"/>
      <p:bldP spid="55" grpId="0" animBg="1"/>
      <p:bldP spid="57" grpId="0" animBg="1"/>
      <p:bldP spid="58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Main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Operating the new virtual team structure</a:t>
            </a:r>
          </a:p>
          <a:p>
            <a:pPr lvl="1"/>
            <a:r>
              <a:rPr lang="en-GB" dirty="0" smtClean="0"/>
              <a:t>Establishing the community need</a:t>
            </a:r>
          </a:p>
          <a:p>
            <a:pPr lvl="1"/>
            <a:r>
              <a:rPr lang="en-GB" dirty="0" smtClean="0"/>
              <a:t>The virtual team life-cycle</a:t>
            </a:r>
          </a:p>
          <a:p>
            <a:pPr lvl="1"/>
            <a:r>
              <a:rPr lang="en-GB" dirty="0" smtClean="0"/>
              <a:t>Management and reporting</a:t>
            </a:r>
          </a:p>
          <a:p>
            <a:r>
              <a:rPr lang="en-GB" dirty="0" smtClean="0"/>
              <a:t>Virtual team activities</a:t>
            </a:r>
          </a:p>
          <a:p>
            <a:pPr lvl="1"/>
            <a:r>
              <a:rPr lang="en-GB" dirty="0" smtClean="0"/>
              <a:t>Will review some project ideas later today</a:t>
            </a:r>
          </a:p>
          <a:p>
            <a:pPr lvl="2"/>
            <a:r>
              <a:rPr lang="en-GB" dirty="0" smtClean="0"/>
              <a:t>Something your NGI will commit to doing?</a:t>
            </a:r>
          </a:p>
          <a:p>
            <a:pPr lvl="2"/>
            <a:r>
              <a:rPr lang="en-GB" dirty="0" smtClean="0"/>
              <a:t>Any additional project ideas?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4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Coordination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Between</a:t>
            </a:r>
          </a:p>
          <a:p>
            <a:pPr lvl="1"/>
            <a:r>
              <a:rPr lang="en-GB" dirty="0" smtClean="0"/>
              <a:t>EGI.eu Internal Teams</a:t>
            </a:r>
          </a:p>
          <a:p>
            <a:pPr lvl="1"/>
            <a:r>
              <a:rPr lang="en-GB" dirty="0" smtClean="0"/>
              <a:t>EGI.eu External Services</a:t>
            </a:r>
          </a:p>
          <a:p>
            <a:pPr lvl="2"/>
            <a:r>
              <a:rPr lang="en-GB" dirty="0" err="1" smtClean="0"/>
              <a:t>AppDB</a:t>
            </a:r>
            <a:r>
              <a:rPr lang="en-GB" dirty="0" smtClean="0"/>
              <a:t>, Training Marketplace, </a:t>
            </a:r>
            <a:r>
              <a:rPr lang="en-GB" i="1" dirty="0" smtClean="0"/>
              <a:t>VO Services</a:t>
            </a:r>
          </a:p>
          <a:p>
            <a:pPr lvl="1"/>
            <a:r>
              <a:rPr lang="en-GB" dirty="0" smtClean="0"/>
              <a:t>Virtual Teams</a:t>
            </a:r>
          </a:p>
          <a:p>
            <a:r>
              <a:rPr lang="en-GB" dirty="0" smtClean="0"/>
              <a:t>Meetings</a:t>
            </a:r>
          </a:p>
          <a:p>
            <a:pPr lvl="1"/>
            <a:r>
              <a:rPr lang="en-GB" dirty="0" smtClean="0"/>
              <a:t>Weekly EGI.eu team coordination meetings</a:t>
            </a:r>
          </a:p>
          <a:p>
            <a:pPr lvl="2"/>
            <a:r>
              <a:rPr lang="en-GB" dirty="0" smtClean="0">
                <a:hlinkClick r:id="rId3"/>
              </a:rPr>
              <a:t>vtc@egi.eu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Monthly review of virtual team’s progress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Team Life-Cycle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211406"/>
              </p:ext>
            </p:extLst>
          </p:nvPr>
        </p:nvGraphicFramePr>
        <p:xfrm>
          <a:off x="179512" y="1279202"/>
          <a:ext cx="8964488" cy="4958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 Virtual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/>
          <a:lstStyle/>
          <a:p>
            <a:r>
              <a:rPr lang="en-GB" dirty="0" smtClean="0"/>
              <a:t>Request to form a virtual team for a task</a:t>
            </a:r>
          </a:p>
          <a:p>
            <a:pPr lvl="1"/>
            <a:r>
              <a:rPr lang="en-GB" dirty="0" smtClean="0"/>
              <a:t>Can come from an NGI </a:t>
            </a:r>
            <a:r>
              <a:rPr lang="en-GB" i="1" dirty="0" smtClean="0"/>
              <a:t>or</a:t>
            </a:r>
            <a:r>
              <a:rPr lang="en-GB" dirty="0" smtClean="0"/>
              <a:t> EGI.eu</a:t>
            </a:r>
          </a:p>
          <a:p>
            <a:pPr lvl="0"/>
            <a:r>
              <a:rPr lang="en-GB" dirty="0" smtClean="0"/>
              <a:t>Request for Engagement</a:t>
            </a:r>
          </a:p>
          <a:p>
            <a:pPr lvl="1"/>
            <a:r>
              <a:rPr lang="en-GB" dirty="0" smtClean="0"/>
              <a:t>Description </a:t>
            </a:r>
            <a:r>
              <a:rPr lang="en-GB" dirty="0"/>
              <a:t>of the resources being requested</a:t>
            </a:r>
          </a:p>
          <a:p>
            <a:pPr lvl="1"/>
            <a:r>
              <a:rPr lang="en-GB" dirty="0" smtClean="0"/>
              <a:t>Identify </a:t>
            </a:r>
            <a:r>
              <a:rPr lang="en-GB" dirty="0"/>
              <a:t>the </a:t>
            </a:r>
            <a:r>
              <a:rPr lang="en-GB" dirty="0" smtClean="0"/>
              <a:t>potential value </a:t>
            </a:r>
            <a:r>
              <a:rPr lang="en-GB" dirty="0"/>
              <a:t>to </a:t>
            </a:r>
            <a:r>
              <a:rPr lang="en-GB" dirty="0" smtClean="0"/>
              <a:t>EGI</a:t>
            </a:r>
            <a:endParaRPr lang="en-GB" dirty="0"/>
          </a:p>
          <a:p>
            <a:pPr lvl="1"/>
            <a:r>
              <a:rPr lang="en-GB" dirty="0" smtClean="0"/>
              <a:t>The </a:t>
            </a:r>
            <a:r>
              <a:rPr lang="en-GB" dirty="0"/>
              <a:t>expected duration and effort required</a:t>
            </a:r>
          </a:p>
          <a:p>
            <a:pPr lvl="1"/>
            <a:r>
              <a:rPr lang="en-GB" dirty="0" smtClean="0"/>
              <a:t>Dates for the final </a:t>
            </a:r>
            <a:r>
              <a:rPr lang="en-GB" dirty="0"/>
              <a:t>and any intermediate </a:t>
            </a:r>
            <a:r>
              <a:rPr lang="en-GB" dirty="0" smtClean="0"/>
              <a:t>outputs</a:t>
            </a:r>
          </a:p>
          <a:p>
            <a:r>
              <a:rPr lang="en-GB" dirty="0" smtClean="0"/>
              <a:t>We will develop a template (see later)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7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Commitment?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Request reviewed by NA2 task leaders</a:t>
            </a:r>
          </a:p>
          <a:p>
            <a:pPr lvl="1"/>
            <a:r>
              <a:rPr lang="en-GB" dirty="0" smtClean="0"/>
              <a:t>Is it clear? Is it complete? Is it achievable?</a:t>
            </a:r>
          </a:p>
          <a:p>
            <a:r>
              <a:rPr lang="en-GB" dirty="0" smtClean="0"/>
              <a:t>Send out to NGI Intl Liaisons for response</a:t>
            </a:r>
          </a:p>
          <a:p>
            <a:pPr lvl="1"/>
            <a:r>
              <a:rPr lang="en-GB" dirty="0" smtClean="0"/>
              <a:t>Not interested (NO)</a:t>
            </a:r>
          </a:p>
          <a:p>
            <a:pPr lvl="1"/>
            <a:r>
              <a:rPr lang="en-GB" dirty="0" smtClean="0"/>
              <a:t>No resources (no)</a:t>
            </a:r>
          </a:p>
          <a:p>
            <a:pPr lvl="1"/>
            <a:r>
              <a:rPr lang="en-GB" dirty="0" smtClean="0"/>
              <a:t>Have resources willing to participate (yes)</a:t>
            </a:r>
          </a:p>
          <a:p>
            <a:pPr lvl="1"/>
            <a:r>
              <a:rPr lang="en-GB" dirty="0" smtClean="0"/>
              <a:t>Have resources willing to lead (YES)</a:t>
            </a:r>
          </a:p>
          <a:p>
            <a:r>
              <a:rPr lang="en-GB" dirty="0" smtClean="0"/>
              <a:t>Track request and responses to deadline</a:t>
            </a:r>
          </a:p>
          <a:p>
            <a:pPr lvl="1"/>
            <a:r>
              <a:rPr lang="en-GB" dirty="0" smtClean="0"/>
              <a:t>Use CRM or equivalent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6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NGIs decide!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Treat NGI decision process as black box</a:t>
            </a:r>
          </a:p>
          <a:p>
            <a:pPr lvl="1"/>
            <a:r>
              <a:rPr lang="en-GB" dirty="0" smtClean="0"/>
              <a:t>NGI Intl Liaison may decide on their own</a:t>
            </a:r>
          </a:p>
          <a:p>
            <a:pPr lvl="1"/>
            <a:r>
              <a:rPr lang="en-GB" dirty="0" smtClean="0"/>
              <a:t>May need approval from NGI Coordinator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Key point:</a:t>
            </a:r>
          </a:p>
          <a:p>
            <a:pPr lvl="1"/>
            <a:r>
              <a:rPr lang="en-GB" dirty="0" smtClean="0"/>
              <a:t>The NGI has been contacted</a:t>
            </a:r>
          </a:p>
          <a:p>
            <a:pPr lvl="1"/>
            <a:r>
              <a:rPr lang="en-GB" dirty="0" smtClean="0"/>
              <a:t>The NGIs need to respond</a:t>
            </a:r>
          </a:p>
          <a:p>
            <a:r>
              <a:rPr lang="en-GB" b="1" dirty="0" smtClean="0"/>
              <a:t>If no interest then nothing will happen!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Virtual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425308" cy="4525963"/>
          </a:xfrm>
        </p:spPr>
        <p:txBody>
          <a:bodyPr/>
          <a:lstStyle/>
          <a:p>
            <a:r>
              <a:rPr lang="en-GB" dirty="0" smtClean="0"/>
              <a:t>The virtual teams need to run themselves</a:t>
            </a:r>
          </a:p>
          <a:p>
            <a:pPr lvl="1"/>
            <a:r>
              <a:rPr lang="en-GB" dirty="0" smtClean="0"/>
              <a:t>Leader needs organisational support</a:t>
            </a:r>
          </a:p>
          <a:p>
            <a:pPr lvl="2"/>
            <a:r>
              <a:rPr lang="en-GB" dirty="0" smtClean="0"/>
              <a:t>Same is true if it is an NGI or EGI.eu leading it</a:t>
            </a:r>
          </a:p>
          <a:p>
            <a:pPr lvl="1"/>
            <a:r>
              <a:rPr lang="en-GB" dirty="0" smtClean="0"/>
              <a:t>May be tightly or loosely coupled with EGI.eu</a:t>
            </a:r>
          </a:p>
          <a:p>
            <a:pPr lvl="2"/>
            <a:r>
              <a:rPr lang="en-GB" dirty="0" smtClean="0"/>
              <a:t>Virtual teams </a:t>
            </a:r>
            <a:r>
              <a:rPr lang="en-GB" i="1" dirty="0" smtClean="0"/>
              <a:t>may</a:t>
            </a:r>
            <a:r>
              <a:rPr lang="en-GB" dirty="0" smtClean="0"/>
              <a:t> include EGI.eu staff</a:t>
            </a:r>
          </a:p>
          <a:p>
            <a:pPr lvl="2"/>
            <a:r>
              <a:rPr lang="en-GB" dirty="0" smtClean="0"/>
              <a:t>Provide an EGI.eu ‘buddy’ to raise issues</a:t>
            </a:r>
          </a:p>
          <a:p>
            <a:r>
              <a:rPr lang="en-GB" dirty="0" smtClean="0"/>
              <a:t>Report progress each week by email</a:t>
            </a:r>
          </a:p>
          <a:p>
            <a:pPr lvl="1"/>
            <a:r>
              <a:rPr lang="en-GB" dirty="0" smtClean="0"/>
              <a:t>Work achieved, work planned, overall progress</a:t>
            </a:r>
          </a:p>
          <a:p>
            <a:pPr lvl="1"/>
            <a:r>
              <a:rPr lang="en-GB" dirty="0" smtClean="0"/>
              <a:t>Any issues or additional support needed?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16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Reported under NA2 activity in </a:t>
            </a:r>
            <a:r>
              <a:rPr lang="en-GB" dirty="0" smtClean="0"/>
              <a:t>QR</a:t>
            </a:r>
          </a:p>
          <a:p>
            <a:pPr lvl="1"/>
            <a:r>
              <a:rPr lang="en-GB" dirty="0" smtClean="0"/>
              <a:t>Build on weekly emailed monitoring reports</a:t>
            </a:r>
          </a:p>
          <a:p>
            <a:r>
              <a:rPr lang="en-GB" dirty="0" smtClean="0"/>
              <a:t>Provide a weekly virtual team blog post</a:t>
            </a:r>
          </a:p>
          <a:p>
            <a:r>
              <a:rPr lang="en-GB" dirty="0" smtClean="0"/>
              <a:t>Wiki page to report progress and goals</a:t>
            </a:r>
          </a:p>
          <a:p>
            <a:pPr lvl="1"/>
            <a:r>
              <a:rPr lang="en-GB" dirty="0" smtClean="0"/>
              <a:t>Use a template based on TF models</a:t>
            </a:r>
          </a:p>
          <a:p>
            <a:r>
              <a:rPr lang="en-GB" dirty="0" smtClean="0"/>
              <a:t>Wider community dissemination</a:t>
            </a:r>
          </a:p>
          <a:p>
            <a:pPr lvl="1"/>
            <a:r>
              <a:rPr lang="en-GB" dirty="0" smtClean="0"/>
              <a:t>Newsletter, Forums, Council, …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153612" y="2140522"/>
            <a:ext cx="3013450" cy="3013115"/>
            <a:chOff x="3020482" y="1650907"/>
            <a:chExt cx="3013450" cy="3013115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3020482" y="1650907"/>
              <a:ext cx="3013450" cy="3013115"/>
            </a:xfrm>
            <a:prstGeom prst="ellipse">
              <a:avLst/>
            </a:prstGeom>
            <a:solidFill>
              <a:schemeClr val="accent1"/>
            </a:solidFill>
            <a:ln w="5080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dirty="0" smtClean="0"/>
                <a:t>Sustainable</a:t>
              </a:r>
            </a:p>
            <a:p>
              <a:pPr algn="ctr"/>
              <a:r>
                <a:rPr lang="en-GB" dirty="0" smtClean="0"/>
                <a:t>Infrastructure</a:t>
              </a:r>
              <a:endParaRPr lang="en-GB" dirty="0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059832" y="1700808"/>
              <a:ext cx="2941442" cy="2941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dirty="0" smtClean="0"/>
                <a:t>Sustainable</a:t>
              </a:r>
            </a:p>
            <a:p>
              <a:pPr algn="ctr"/>
              <a:r>
                <a:rPr lang="en-GB" dirty="0" smtClean="0"/>
                <a:t>Infrastructure</a:t>
              </a:r>
              <a:endParaRPr lang="en-GB" dirty="0"/>
            </a:p>
          </p:txBody>
        </p:sp>
      </p:grpSp>
      <p:sp>
        <p:nvSpPr>
          <p:cNvPr id="5" name="Oval 4"/>
          <p:cNvSpPr>
            <a:spLocks noChangeAspect="1"/>
          </p:cNvSpPr>
          <p:nvPr/>
        </p:nvSpPr>
        <p:spPr>
          <a:xfrm>
            <a:off x="3448336" y="2471124"/>
            <a:ext cx="2395534" cy="2395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Production</a:t>
            </a:r>
          </a:p>
          <a:p>
            <a:pPr algn="ctr"/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EDG </a:t>
            </a:r>
            <a:r>
              <a:rPr lang="en-GB" dirty="0" smtClean="0">
                <a:sym typeface="Wingdings" pitchFamily="2" charset="2"/>
              </a:rPr>
              <a:t> EGEE  EGI</a:t>
            </a:r>
            <a:endParaRPr lang="en-GB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3664360" y="2687148"/>
            <a:ext cx="1944216" cy="19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dirty="0" smtClean="0"/>
              <a:t>Prototype Infrastructure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7889511">
            <a:off x="3066459" y="2092456"/>
            <a:ext cx="3207994" cy="3123353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en-GB" dirty="0" smtClean="0"/>
              <a:t>Dissemination        Policy        New communities       Sustainability     </a:t>
            </a:r>
            <a:r>
              <a:rPr lang="en-GB" dirty="0" err="1" smtClean="0"/>
              <a:t>Buiness</a:t>
            </a:r>
            <a:r>
              <a:rPr lang="en-GB" dirty="0" smtClean="0"/>
              <a:t> Development      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0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Support Infrastructure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Things we have:</a:t>
            </a:r>
          </a:p>
          <a:p>
            <a:pPr lvl="1"/>
            <a:r>
              <a:rPr lang="en-GB" dirty="0" smtClean="0"/>
              <a:t>Wiki, mailing list, RT, </a:t>
            </a:r>
            <a:r>
              <a:rPr lang="en-GB" dirty="0" err="1" smtClean="0"/>
              <a:t>DoCDB</a:t>
            </a:r>
            <a:r>
              <a:rPr lang="en-GB" dirty="0" smtClean="0"/>
              <a:t>, …</a:t>
            </a:r>
          </a:p>
          <a:p>
            <a:r>
              <a:rPr lang="en-GB" dirty="0" smtClean="0"/>
              <a:t>Things we need:</a:t>
            </a:r>
          </a:p>
          <a:p>
            <a:pPr lvl="1"/>
            <a:r>
              <a:rPr lang="en-GB" dirty="0" smtClean="0"/>
              <a:t>Tracking of communication</a:t>
            </a:r>
          </a:p>
          <a:p>
            <a:pPr lvl="1"/>
            <a:r>
              <a:rPr lang="en-GB" dirty="0" smtClean="0"/>
              <a:t>NGI Skill &amp; Asset Register</a:t>
            </a:r>
          </a:p>
          <a:p>
            <a:pPr lvl="1"/>
            <a:r>
              <a:rPr lang="en-GB" dirty="0" smtClean="0"/>
              <a:t>Knowledge Base</a:t>
            </a:r>
          </a:p>
          <a:p>
            <a:r>
              <a:rPr lang="en-GB" dirty="0" smtClean="0"/>
              <a:t>Other stuff…?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21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300192" y="3281174"/>
            <a:ext cx="2165978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8000" dirty="0" smtClean="0"/>
              <a:t>CRM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22540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Directions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3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Directions?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052487"/>
              </p:ext>
            </p:extLst>
          </p:nvPr>
        </p:nvGraphicFramePr>
        <p:xfrm>
          <a:off x="611188" y="1412874"/>
          <a:ext cx="8075613" cy="4320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1871"/>
                <a:gridCol w="2691871"/>
                <a:gridCol w="2691871"/>
              </a:tblGrid>
              <a:tr h="1440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Serving Current Users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Serving new Users</a:t>
                      </a:r>
                      <a:endParaRPr lang="en-GB" dirty="0"/>
                    </a:p>
                  </a:txBody>
                  <a:tcPr/>
                </a:tc>
              </a:tr>
              <a:tr h="1440127">
                <a:tc>
                  <a:txBody>
                    <a:bodyPr/>
                    <a:lstStyle/>
                    <a:p>
                      <a:r>
                        <a:rPr lang="en-GB" dirty="0" smtClean="0"/>
                        <a:t>With Current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EGI:</a:t>
                      </a:r>
                      <a:r>
                        <a:rPr lang="en-GB" baseline="0" dirty="0" smtClean="0"/>
                        <a:t> Services will be incrementally improved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Integrate</a:t>
                      </a:r>
                      <a:r>
                        <a:rPr lang="en-GB" baseline="0" dirty="0" smtClean="0"/>
                        <a:t> new applications to support new users with existing EGI Services</a:t>
                      </a:r>
                      <a:endParaRPr lang="en-GB" dirty="0"/>
                    </a:p>
                  </a:txBody>
                  <a:tcPr/>
                </a:tc>
              </a:tr>
              <a:tr h="1440127">
                <a:tc>
                  <a:txBody>
                    <a:bodyPr/>
                    <a:lstStyle/>
                    <a:p>
                      <a:r>
                        <a:rPr lang="en-GB" dirty="0" smtClean="0"/>
                        <a:t>With New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Expand the current EGI Services to meet the needs of current users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Provide new EGI services needed by new user communities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Virtual Team Projects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25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771800" y="4293096"/>
            <a:ext cx="1222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Solutions, </a:t>
            </a:r>
            <a:br>
              <a:rPr lang="en-US" sz="1400" smtClean="0"/>
            </a:br>
            <a:r>
              <a:rPr lang="en-US" sz="1400" smtClean="0"/>
              <a:t>best practices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7741585" y="575542"/>
            <a:ext cx="934871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ESFRI List</a:t>
            </a:r>
            <a:endParaRPr lang="en-US" sz="1400" dirty="0"/>
          </a:p>
        </p:txBody>
      </p:sp>
      <p:cxnSp>
        <p:nvCxnSpPr>
          <p:cNvPr id="8" name="Elbow Connector 9"/>
          <p:cNvCxnSpPr>
            <a:stCxn id="14" idx="3"/>
            <a:endCxn id="11" idx="1"/>
          </p:cNvCxnSpPr>
          <p:nvPr/>
        </p:nvCxnSpPr>
        <p:spPr>
          <a:xfrm>
            <a:off x="2701025" y="4833157"/>
            <a:ext cx="1254412" cy="8573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315476" y="404664"/>
            <a:ext cx="1080120" cy="1106982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Intelligence Collection &amp; </a:t>
            </a:r>
            <a:r>
              <a:rPr lang="en-GB" sz="1400" smtClean="0"/>
              <a:t>Analysis Process</a:t>
            </a:r>
            <a:endParaRPr lang="en-GB" sz="1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6729" y="-27384"/>
            <a:ext cx="3858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NA2 VT project </a:t>
            </a:r>
            <a:r>
              <a:rPr lang="en-US" sz="2400" dirty="0" smtClean="0"/>
              <a:t>relationships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3955437" y="4373678"/>
            <a:ext cx="1913940" cy="936104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smtClean="0"/>
              <a:t>Application Demonstrator/Design Study</a:t>
            </a:r>
            <a:endParaRPr lang="en-GB" sz="140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6300192" y="2273031"/>
            <a:ext cx="1080120" cy="687349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/>
              <a:t>ESFRI </a:t>
            </a:r>
            <a:r>
              <a:rPr lang="en-GB" sz="1400" smtClean="0"/>
              <a:t>Interviews</a:t>
            </a:r>
            <a:endParaRPr lang="en-GB" sz="14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1620905" y="3581590"/>
            <a:ext cx="1080120" cy="855522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Application Porting How </a:t>
            </a:r>
            <a:r>
              <a:rPr lang="en-GB" sz="1400"/>
              <a:t>to </a:t>
            </a:r>
            <a:r>
              <a:rPr lang="en-GB" sz="1400" smtClean="0"/>
              <a:t>guide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20905" y="4437113"/>
            <a:ext cx="1080120" cy="792087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/>
              <a:t>MPI </a:t>
            </a:r>
            <a:r>
              <a:rPr lang="en-GB" sz="1400" smtClean="0"/>
              <a:t>within EGI</a:t>
            </a:r>
            <a:endParaRPr lang="en-GB" sz="1400" dirty="0" smtClean="0"/>
          </a:p>
        </p:txBody>
      </p:sp>
      <p:cxnSp>
        <p:nvCxnSpPr>
          <p:cNvPr id="15" name="Elbow Connector 9"/>
          <p:cNvCxnSpPr>
            <a:stCxn id="49" idx="1"/>
            <a:endCxn id="14" idx="1"/>
          </p:cNvCxnSpPr>
          <p:nvPr/>
        </p:nvCxnSpPr>
        <p:spPr>
          <a:xfrm rot="10800000" flipV="1">
            <a:off x="1620905" y="2622913"/>
            <a:ext cx="12700" cy="2210244"/>
          </a:xfrm>
          <a:prstGeom prst="bentConnector3">
            <a:avLst>
              <a:gd name="adj1" fmla="val 1800000"/>
            </a:avLst>
          </a:prstGeom>
          <a:ln w="22225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9"/>
          <p:cNvCxnSpPr>
            <a:stCxn id="12" idx="1"/>
            <a:endCxn id="11" idx="0"/>
          </p:cNvCxnSpPr>
          <p:nvPr/>
        </p:nvCxnSpPr>
        <p:spPr>
          <a:xfrm rot="10800000" flipV="1">
            <a:off x="4912408" y="2616706"/>
            <a:ext cx="1387785" cy="1756972"/>
          </a:xfrm>
          <a:prstGeom prst="bentConnector2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9"/>
          <p:cNvCxnSpPr/>
          <p:nvPr/>
        </p:nvCxnSpPr>
        <p:spPr>
          <a:xfrm>
            <a:off x="3419872" y="2622913"/>
            <a:ext cx="1408216" cy="1750765"/>
          </a:xfrm>
          <a:prstGeom prst="bentConnector2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prstDash val="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53155" y="1636498"/>
            <a:ext cx="1872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Instructons</a:t>
            </a:r>
            <a:br>
              <a:rPr lang="en-US" sz="1400" smtClean="0"/>
            </a:br>
            <a:r>
              <a:rPr lang="en-US" sz="1400" smtClean="0"/>
              <a:t>for interviewers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853153" y="2292563"/>
            <a:ext cx="2088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Application porting needs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 rot="3168351">
            <a:off x="6475811" y="3373213"/>
            <a:ext cx="18722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Requirements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242896" y="6084004"/>
            <a:ext cx="33465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mtClean="0"/>
              <a:t>Applications/Demonstrators</a:t>
            </a:r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2771800" y="6402814"/>
            <a:ext cx="4320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smtClean="0"/>
              <a:t>Communities and SA1 to use, extend &amp; host these</a:t>
            </a:r>
            <a:endParaRPr lang="en-US" sz="1600" dirty="0"/>
          </a:p>
        </p:txBody>
      </p:sp>
      <p:cxnSp>
        <p:nvCxnSpPr>
          <p:cNvPr id="23" name="Straight Arrow Connector 22"/>
          <p:cNvCxnSpPr>
            <a:stCxn id="9" idx="2"/>
            <a:endCxn id="49" idx="0"/>
          </p:cNvCxnSpPr>
          <p:nvPr/>
        </p:nvCxnSpPr>
        <p:spPr>
          <a:xfrm flipH="1">
            <a:off x="2562548" y="1511646"/>
            <a:ext cx="2292988" cy="77380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  <a:endCxn id="12" idx="0"/>
          </p:cNvCxnSpPr>
          <p:nvPr/>
        </p:nvCxnSpPr>
        <p:spPr>
          <a:xfrm>
            <a:off x="4855536" y="1511646"/>
            <a:ext cx="1984716" cy="76138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9"/>
          <p:cNvCxnSpPr>
            <a:stCxn id="11" idx="2"/>
            <a:endCxn id="21" idx="0"/>
          </p:cNvCxnSpPr>
          <p:nvPr/>
        </p:nvCxnSpPr>
        <p:spPr>
          <a:xfrm>
            <a:off x="4912407" y="5309782"/>
            <a:ext cx="3770" cy="774222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670810" y="4373678"/>
            <a:ext cx="934871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RT</a:t>
            </a:r>
            <a:endParaRPr lang="en-US" sz="1400" dirty="0"/>
          </a:p>
        </p:txBody>
      </p:sp>
      <p:cxnSp>
        <p:nvCxnSpPr>
          <p:cNvPr id="27" name="Straight Arrow Connector 26"/>
          <p:cNvCxnSpPr>
            <a:stCxn id="7" idx="3"/>
            <a:endCxn id="12" idx="0"/>
          </p:cNvCxnSpPr>
          <p:nvPr/>
        </p:nvCxnSpPr>
        <p:spPr>
          <a:xfrm flipH="1">
            <a:off x="6840252" y="1374557"/>
            <a:ext cx="1038242" cy="89847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9"/>
          <p:cNvCxnSpPr>
            <a:stCxn id="12" idx="2"/>
            <a:endCxn id="26" idx="1"/>
          </p:cNvCxnSpPr>
          <p:nvPr/>
        </p:nvCxnSpPr>
        <p:spPr>
          <a:xfrm>
            <a:off x="6840252" y="2960380"/>
            <a:ext cx="967467" cy="1550387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9"/>
          <p:cNvCxnSpPr>
            <a:stCxn id="11" idx="3"/>
            <a:endCxn id="26" idx="2"/>
          </p:cNvCxnSpPr>
          <p:nvPr/>
        </p:nvCxnSpPr>
        <p:spPr>
          <a:xfrm>
            <a:off x="5869377" y="4841730"/>
            <a:ext cx="1801433" cy="0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156176" y="4561383"/>
            <a:ext cx="1296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Requirements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107504" y="3364690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Development directions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419872" y="431526"/>
            <a:ext cx="90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Gergely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9592" y="2222434"/>
            <a:ext cx="696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Steve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2294442"/>
            <a:ext cx="696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Steve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56546" y="315853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Nuno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86203" y="4941168"/>
            <a:ext cx="8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Karolis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79912" y="5291916"/>
            <a:ext cx="90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Gergely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707904" y="2806745"/>
            <a:ext cx="792088" cy="7931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400" smtClean="0"/>
              <a:t>AppDB</a:t>
            </a:r>
            <a:endParaRPr lang="en-US" sz="1400" dirty="0"/>
          </a:p>
        </p:txBody>
      </p:sp>
      <p:cxnSp>
        <p:nvCxnSpPr>
          <p:cNvPr id="39" name="Straight Arrow Connector 38"/>
          <p:cNvCxnSpPr>
            <a:stCxn id="38" idx="5"/>
            <a:endCxn id="11" idx="0"/>
          </p:cNvCxnSpPr>
          <p:nvPr/>
        </p:nvCxnSpPr>
        <p:spPr>
          <a:xfrm>
            <a:off x="4383993" y="3483726"/>
            <a:ext cx="528414" cy="889952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987824" y="3671886"/>
            <a:ext cx="172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Apps, tools, experts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 rot="799111">
            <a:off x="5962026" y="5467378"/>
            <a:ext cx="1547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Success story</a:t>
            </a:r>
            <a:endParaRPr lang="en-US" sz="1400" dirty="0"/>
          </a:p>
        </p:txBody>
      </p:sp>
      <p:cxnSp>
        <p:nvCxnSpPr>
          <p:cNvPr id="42" name="Elbow Connector 9"/>
          <p:cNvCxnSpPr>
            <a:stCxn id="11" idx="2"/>
            <a:endCxn id="43" idx="2"/>
          </p:cNvCxnSpPr>
          <p:nvPr/>
        </p:nvCxnSpPr>
        <p:spPr>
          <a:xfrm>
            <a:off x="4912407" y="5309782"/>
            <a:ext cx="2755937" cy="675502"/>
          </a:xfrm>
          <a:prstGeom prst="straightConnector1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668344" y="5517232"/>
            <a:ext cx="934871" cy="9361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/>
              <a:t>Dissemination</a:t>
            </a:r>
            <a:endParaRPr lang="en-US" sz="1400" dirty="0"/>
          </a:p>
        </p:txBody>
      </p:sp>
      <p:sp>
        <p:nvSpPr>
          <p:cNvPr id="44" name="Rounded Rectangle 43"/>
          <p:cNvSpPr/>
          <p:nvPr/>
        </p:nvSpPr>
        <p:spPr>
          <a:xfrm>
            <a:off x="1619672" y="5229200"/>
            <a:ext cx="1080120" cy="87267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smtClean="0"/>
              <a:t>Federated Identity Providers</a:t>
            </a:r>
            <a:endParaRPr lang="en-GB" sz="14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1691680" y="6093296"/>
            <a:ext cx="90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Gergely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436096" y="3149542"/>
            <a:ext cx="1080120" cy="855522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smtClean="0"/>
              <a:t>EGI Knowledge base</a:t>
            </a:r>
          </a:p>
        </p:txBody>
      </p:sp>
      <p:cxnSp>
        <p:nvCxnSpPr>
          <p:cNvPr id="47" name="Straight Arrow Connector 46"/>
          <p:cNvCxnSpPr>
            <a:stCxn id="46" idx="1"/>
            <a:endCxn id="11" idx="0"/>
          </p:cNvCxnSpPr>
          <p:nvPr/>
        </p:nvCxnSpPr>
        <p:spPr>
          <a:xfrm flipH="1">
            <a:off x="4912407" y="3577303"/>
            <a:ext cx="523689" cy="79637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64088" y="2780928"/>
            <a:ext cx="76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Sergio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620905" y="2285446"/>
            <a:ext cx="1883286" cy="674934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Identify the top </a:t>
            </a:r>
            <a:r>
              <a:rPr lang="en-GB" sz="1400"/>
              <a:t>applications </a:t>
            </a:r>
            <a:r>
              <a:rPr lang="en-GB" sz="1400" smtClean="0"/>
              <a:t>that </a:t>
            </a:r>
            <a:r>
              <a:rPr lang="en-GB" sz="1400" dirty="0"/>
              <a:t>could benefit from </a:t>
            </a:r>
            <a:r>
              <a:rPr lang="en-GB" sz="1400"/>
              <a:t>using </a:t>
            </a:r>
            <a:r>
              <a:rPr lang="en-GB" sz="1400" smtClean="0"/>
              <a:t>EGI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331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EC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4525963"/>
          </a:xfrm>
        </p:spPr>
        <p:txBody>
          <a:bodyPr/>
          <a:lstStyle/>
          <a:p>
            <a:r>
              <a:rPr lang="en-GB" dirty="0" smtClean="0"/>
              <a:t>A production infrastructure is necessary…</a:t>
            </a:r>
          </a:p>
          <a:p>
            <a:pPr lvl="1"/>
            <a:r>
              <a:rPr lang="en-GB" dirty="0" smtClean="0"/>
              <a:t>But it is no longer sufficient for project success</a:t>
            </a:r>
          </a:p>
          <a:p>
            <a:r>
              <a:rPr lang="en-GB" dirty="0" smtClean="0"/>
              <a:t>We need to go beyond our comfort zones</a:t>
            </a:r>
          </a:p>
          <a:p>
            <a:pPr lvl="1"/>
            <a:r>
              <a:rPr lang="en-GB" dirty="0" smtClean="0"/>
              <a:t>Sustainability: What can we truly afford to do?</a:t>
            </a:r>
          </a:p>
          <a:p>
            <a:pPr lvl="1"/>
            <a:r>
              <a:rPr lang="en-GB" dirty="0" smtClean="0"/>
              <a:t>New User Communities: What do they want?</a:t>
            </a:r>
          </a:p>
          <a:p>
            <a:pPr lvl="1"/>
            <a:r>
              <a:rPr lang="en-GB" dirty="0" smtClean="0"/>
              <a:t>Technology: How do we relate to the cloud?</a:t>
            </a:r>
          </a:p>
          <a:p>
            <a:pPr lvl="1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To succeed </a:t>
            </a:r>
            <a:r>
              <a:rPr lang="en-GB" b="1" i="1" dirty="0" smtClean="0"/>
              <a:t>we will</a:t>
            </a:r>
            <a:r>
              <a:rPr lang="en-GB" dirty="0" smtClean="0"/>
              <a:t> have to change</a:t>
            </a:r>
          </a:p>
          <a:p>
            <a:pPr marL="0" indent="0" algn="ctr">
              <a:buNone/>
            </a:pPr>
            <a:r>
              <a:rPr lang="en-GB" dirty="0" smtClean="0">
                <a:sym typeface="Wingdings" pitchFamily="2" charset="2"/>
              </a:rPr>
              <a:t>EGI-</a:t>
            </a:r>
            <a:r>
              <a:rPr lang="en-GB" dirty="0" err="1" smtClean="0">
                <a:sym typeface="Wingdings" pitchFamily="2" charset="2"/>
              </a:rPr>
              <a:t>InSPIRE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b="1" i="1" dirty="0" smtClean="0">
                <a:sym typeface="Wingdings" pitchFamily="2" charset="2"/>
              </a:rPr>
              <a:t>provides</a:t>
            </a:r>
            <a:r>
              <a:rPr lang="en-GB" dirty="0" smtClean="0">
                <a:sym typeface="Wingdings" pitchFamily="2" charset="2"/>
              </a:rPr>
              <a:t> the means for change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NGI Intl Liaison, 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98377-E93E-4F4D-B216-752D7869D54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4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Agreed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281292" cy="4525963"/>
          </a:xfrm>
        </p:spPr>
        <p:txBody>
          <a:bodyPr/>
          <a:lstStyle/>
          <a:p>
            <a:r>
              <a:rPr lang="en-GB" dirty="0"/>
              <a:t>Merge NA2 and </a:t>
            </a:r>
            <a:r>
              <a:rPr lang="en-GB" dirty="0" smtClean="0"/>
              <a:t>NA3</a:t>
            </a:r>
          </a:p>
          <a:p>
            <a:pPr lvl="1"/>
            <a:r>
              <a:rPr lang="en-GB" dirty="0" smtClean="0"/>
              <a:t>With new tasks and new role [See later]</a:t>
            </a:r>
          </a:p>
          <a:p>
            <a:pPr lvl="2"/>
            <a:r>
              <a:rPr lang="en-GB" b="1" dirty="0" smtClean="0"/>
              <a:t>NGI International Liaison role</a:t>
            </a:r>
            <a:endParaRPr lang="en-GB" b="1" dirty="0"/>
          </a:p>
          <a:p>
            <a:r>
              <a:rPr lang="en-GB" dirty="0" smtClean="0"/>
              <a:t>Consolidate effort in </a:t>
            </a:r>
            <a:r>
              <a:rPr lang="en-GB" dirty="0"/>
              <a:t>NA2 &amp; </a:t>
            </a:r>
            <a:r>
              <a:rPr lang="en-GB" dirty="0" smtClean="0"/>
              <a:t>NA3 [Now]</a:t>
            </a:r>
            <a:endParaRPr lang="en-GB" dirty="0"/>
          </a:p>
          <a:p>
            <a:pPr lvl="1"/>
            <a:r>
              <a:rPr lang="en-GB" dirty="0"/>
              <a:t>Each NGI staff at least 0.5 FTE</a:t>
            </a:r>
          </a:p>
          <a:p>
            <a:pPr lvl="1"/>
            <a:r>
              <a:rPr lang="en-GB" dirty="0"/>
              <a:t>At least 0.3 FTE if only amount of small </a:t>
            </a:r>
            <a:r>
              <a:rPr lang="en-GB" dirty="0" smtClean="0"/>
              <a:t>effort</a:t>
            </a:r>
          </a:p>
          <a:p>
            <a:pPr lvl="0"/>
            <a:r>
              <a:rPr lang="en-GB" dirty="0"/>
              <a:t>SA1 provides support for existing users</a:t>
            </a:r>
          </a:p>
          <a:p>
            <a:pPr lvl="1"/>
            <a:r>
              <a:rPr lang="en-GB" dirty="0"/>
              <a:t>Responsibility of TNA3.3 to TSA1.7</a:t>
            </a:r>
          </a:p>
          <a:p>
            <a:pPr lvl="1"/>
            <a:r>
              <a:rPr lang="en-GB" dirty="0"/>
              <a:t>Undertaken with the existing SA1 </a:t>
            </a:r>
            <a:r>
              <a:rPr lang="en-GB" dirty="0" smtClean="0"/>
              <a:t>effort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1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Detailed EC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353300" cy="511256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Concern about lack of integrated planning</a:t>
            </a:r>
          </a:p>
          <a:p>
            <a:pPr lvl="1"/>
            <a:r>
              <a:rPr lang="en-GB" dirty="0" smtClean="0"/>
              <a:t>NGIs &amp; EGI.eu about sustainability</a:t>
            </a:r>
          </a:p>
          <a:p>
            <a:pPr lvl="1"/>
            <a:r>
              <a:rPr lang="en-GB" dirty="0" smtClean="0"/>
              <a:t>Growth and outreach to new communities</a:t>
            </a:r>
          </a:p>
          <a:p>
            <a:pPr lvl="1"/>
            <a:r>
              <a:rPr lang="en-GB" dirty="0" smtClean="0"/>
              <a:t>Technical planning to support new users</a:t>
            </a:r>
          </a:p>
          <a:p>
            <a:pPr lvl="1"/>
            <a:r>
              <a:rPr lang="en-GB" dirty="0" smtClean="0"/>
              <a:t>Demonstrating added European value</a:t>
            </a:r>
          </a:p>
          <a:p>
            <a:r>
              <a:rPr lang="en-GB" dirty="0" smtClean="0"/>
              <a:t>EGI</a:t>
            </a:r>
          </a:p>
          <a:p>
            <a:pPr lvl="1"/>
            <a:r>
              <a:rPr lang="en-GB" dirty="0" smtClean="0"/>
              <a:t>Better </a:t>
            </a:r>
            <a:r>
              <a:rPr lang="en-GB" dirty="0" smtClean="0"/>
              <a:t>EGI financial monitoring, review &amp; control</a:t>
            </a:r>
          </a:p>
          <a:p>
            <a:pPr lvl="1"/>
            <a:r>
              <a:rPr lang="en-GB" dirty="0" smtClean="0"/>
              <a:t>Business models to support NGI &amp; EGI.eu</a:t>
            </a:r>
            <a:endParaRPr lang="en-GB" dirty="0"/>
          </a:p>
          <a:p>
            <a:r>
              <a:rPr lang="en-GB" dirty="0" smtClean="0"/>
              <a:t>Specific technical issues</a:t>
            </a:r>
          </a:p>
          <a:p>
            <a:pPr lvl="1"/>
            <a:r>
              <a:rPr lang="en-GB" dirty="0" smtClean="0"/>
              <a:t>Website, UMD testing, security, metrics, cloud, ….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NGI Intl Liaison, 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98377-E93E-4F4D-B216-752D7869D54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7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19925" cy="865187"/>
          </a:xfrm>
        </p:spPr>
        <p:txBody>
          <a:bodyPr/>
          <a:lstStyle/>
          <a:p>
            <a:r>
              <a:rPr lang="en-GB" dirty="0" smtClean="0"/>
              <a:t>Planning &amp; Implementation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567333"/>
            <a:ext cx="8424936" cy="4525963"/>
          </a:xfrm>
        </p:spPr>
        <p:txBody>
          <a:bodyPr/>
          <a:lstStyle/>
          <a:p>
            <a:r>
              <a:rPr lang="en-GB" dirty="0" smtClean="0"/>
              <a:t>Need integrated planning</a:t>
            </a:r>
          </a:p>
          <a:p>
            <a:pPr lvl="1"/>
            <a:r>
              <a:rPr lang="en-GB" dirty="0" smtClean="0"/>
              <a:t>Strategic aims &amp; messages</a:t>
            </a:r>
          </a:p>
          <a:p>
            <a:pPr lvl="1"/>
            <a:r>
              <a:rPr lang="en-GB" dirty="0" smtClean="0"/>
              <a:t>Communication &amp; support</a:t>
            </a:r>
          </a:p>
          <a:p>
            <a:r>
              <a:rPr lang="en-GB" dirty="0" smtClean="0"/>
              <a:t>Need strong implementation</a:t>
            </a:r>
            <a:endParaRPr lang="en-GB" dirty="0"/>
          </a:p>
          <a:p>
            <a:pPr lvl="1"/>
            <a:r>
              <a:rPr lang="en-GB" dirty="0" smtClean="0"/>
              <a:t>The same structures as operations</a:t>
            </a:r>
          </a:p>
          <a:p>
            <a:pPr lvl="1"/>
            <a:r>
              <a:rPr lang="en-GB" dirty="0" smtClean="0"/>
              <a:t>The same focused, dedicated effort</a:t>
            </a:r>
          </a:p>
          <a:p>
            <a:r>
              <a:rPr lang="en-GB" dirty="0" smtClean="0"/>
              <a:t>We need to create a community</a:t>
            </a:r>
          </a:p>
          <a:p>
            <a:pPr lvl="1"/>
            <a:r>
              <a:rPr lang="en-GB" dirty="0" smtClean="0"/>
              <a:t>Improving the delivery of non-operational tasks</a:t>
            </a:r>
            <a:endParaRPr lang="en-GB" dirty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9906840"/>
              </p:ext>
            </p:extLst>
          </p:nvPr>
        </p:nvGraphicFramePr>
        <p:xfrm>
          <a:off x="4788024" y="980728"/>
          <a:ext cx="523190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87329741"/>
              </p:ext>
            </p:extLst>
          </p:nvPr>
        </p:nvGraphicFramePr>
        <p:xfrm>
          <a:off x="611560" y="1124744"/>
          <a:ext cx="70567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2315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NA</a:t>
            </a:r>
            <a:r>
              <a:rPr lang="en-GB" dirty="0" smtClean="0"/>
              <a:t>2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169571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419872" y="3356992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Strategic Planning and Policy Support</a:t>
            </a:r>
            <a:endParaRPr lang="en-GB" sz="2200" dirty="0"/>
          </a:p>
        </p:txBody>
      </p:sp>
      <p:sp>
        <p:nvSpPr>
          <p:cNvPr id="12" name="Up-Down Arrow 11"/>
          <p:cNvSpPr/>
          <p:nvPr/>
        </p:nvSpPr>
        <p:spPr>
          <a:xfrm>
            <a:off x="4499992" y="2613059"/>
            <a:ext cx="484632" cy="720080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-Down Arrow 12"/>
          <p:cNvSpPr/>
          <p:nvPr/>
        </p:nvSpPr>
        <p:spPr>
          <a:xfrm rot="1874822">
            <a:off x="3863747" y="4157667"/>
            <a:ext cx="484632" cy="720080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-Down Arrow 13"/>
          <p:cNvSpPr/>
          <p:nvPr/>
        </p:nvSpPr>
        <p:spPr>
          <a:xfrm rot="19435706">
            <a:off x="5025566" y="4141854"/>
            <a:ext cx="484632" cy="720080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7504" y="1268760"/>
            <a:ext cx="37825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NA2</a:t>
            </a:r>
            <a:r>
              <a:rPr lang="en-GB" sz="2800" dirty="0" smtClean="0"/>
              <a:t>: </a:t>
            </a:r>
            <a:r>
              <a:rPr lang="en-GB" sz="2800" dirty="0" smtClean="0"/>
              <a:t>Steven</a:t>
            </a:r>
          </a:p>
          <a:p>
            <a:r>
              <a:rPr lang="en-GB" sz="2800" dirty="0" smtClean="0"/>
              <a:t>M&amp;C: </a:t>
            </a:r>
            <a:r>
              <a:rPr lang="en-GB" sz="2800" dirty="0" smtClean="0"/>
              <a:t>Catherine</a:t>
            </a:r>
            <a:endParaRPr lang="en-GB" sz="2800" dirty="0" smtClean="0"/>
          </a:p>
          <a:p>
            <a:r>
              <a:rPr lang="en-GB" sz="2800" dirty="0" smtClean="0"/>
              <a:t>SPPS: </a:t>
            </a:r>
            <a:r>
              <a:rPr lang="en-GB" sz="2800" dirty="0" smtClean="0"/>
              <a:t>Sergio</a:t>
            </a:r>
            <a:endParaRPr lang="en-GB" sz="2800" dirty="0" smtClean="0"/>
          </a:p>
          <a:p>
            <a:r>
              <a:rPr lang="en-GB" sz="2800" dirty="0" smtClean="0"/>
              <a:t>CO: </a:t>
            </a:r>
            <a:r>
              <a:rPr lang="en-GB" sz="2800" dirty="0" smtClean="0"/>
              <a:t>Steve</a:t>
            </a:r>
            <a:endParaRPr lang="en-GB" sz="2800" dirty="0" smtClean="0"/>
          </a:p>
          <a:p>
            <a:r>
              <a:rPr lang="en-GB" sz="2800" dirty="0" smtClean="0"/>
              <a:t>TONC: </a:t>
            </a:r>
            <a:r>
              <a:rPr lang="en-GB" sz="2800" dirty="0" err="1" smtClean="0"/>
              <a:t>Gergely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19C8-A916-4C95-BC27-00BF7E438DD5}" type="slidenum">
              <a:rPr lang="en-GB" smtClean="0"/>
              <a:t>7</a:t>
            </a:fld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812360" y="4706983"/>
            <a:ext cx="1296144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EGI Global Tasks (ADB)</a:t>
            </a:r>
            <a:endParaRPr lang="en-GB" sz="1200" dirty="0"/>
          </a:p>
        </p:txBody>
      </p:sp>
      <p:sp>
        <p:nvSpPr>
          <p:cNvPr id="15" name="Oval 14"/>
          <p:cNvSpPr/>
          <p:nvPr/>
        </p:nvSpPr>
        <p:spPr>
          <a:xfrm>
            <a:off x="7812360" y="5164183"/>
            <a:ext cx="1296144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EGI Global Tasks (TM)</a:t>
            </a:r>
            <a:endParaRPr lang="en-GB" sz="1200" dirty="0"/>
          </a:p>
        </p:txBody>
      </p:sp>
      <p:sp>
        <p:nvSpPr>
          <p:cNvPr id="16" name="Oval 15"/>
          <p:cNvSpPr/>
          <p:nvPr/>
        </p:nvSpPr>
        <p:spPr>
          <a:xfrm>
            <a:off x="7795659" y="5621383"/>
            <a:ext cx="1296144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EGI Global Tasks (VOs)</a:t>
            </a:r>
            <a:endParaRPr lang="en-GB" sz="1200" dirty="0"/>
          </a:p>
        </p:txBody>
      </p:sp>
      <p:sp>
        <p:nvSpPr>
          <p:cNvPr id="17" name="Oval 16"/>
          <p:cNvSpPr/>
          <p:nvPr/>
        </p:nvSpPr>
        <p:spPr>
          <a:xfrm>
            <a:off x="5940152" y="3524436"/>
            <a:ext cx="144016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EGI Global Tasks (Policy)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7539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NA2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145016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TNA2.1E: Activity Management</a:t>
            </a:r>
          </a:p>
          <a:p>
            <a:r>
              <a:rPr lang="en-GB" dirty="0" smtClean="0"/>
              <a:t>TNA2.2E: Marketing &amp; Communication</a:t>
            </a:r>
          </a:p>
          <a:p>
            <a:r>
              <a:rPr lang="en-GB" dirty="0" smtClean="0"/>
              <a:t>TNA2.3E: Strategic Planning and Policy Support</a:t>
            </a:r>
          </a:p>
          <a:p>
            <a:r>
              <a:rPr lang="en-GB" dirty="0" smtClean="0"/>
              <a:t>TNA2.4E: Community Outreach</a:t>
            </a:r>
          </a:p>
          <a:p>
            <a:r>
              <a:rPr lang="en-GB" dirty="0" smtClean="0"/>
              <a:t>TNA2.5E: Technical Outreach to new Communities</a:t>
            </a:r>
          </a:p>
          <a:p>
            <a:pPr lvl="1"/>
            <a:r>
              <a:rPr lang="en-GB" dirty="0" smtClean="0"/>
              <a:t>Global tasks from TNA3.4E</a:t>
            </a:r>
          </a:p>
          <a:p>
            <a:r>
              <a:rPr lang="en-GB" b="1" dirty="0"/>
              <a:t>TNA2.1N: NGI International Liaisons</a:t>
            </a:r>
          </a:p>
          <a:p>
            <a:r>
              <a:rPr lang="en-GB" b="1" dirty="0" smtClean="0"/>
              <a:t>TNA2.6N: NGI Competency Centre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NGI Intl Liaison, November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5753-1990-48FD-AA6F-FFE5FD5F728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following slides…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525963"/>
          </a:xfrm>
        </p:spPr>
        <p:txBody>
          <a:bodyPr/>
          <a:lstStyle/>
          <a:p>
            <a:r>
              <a:rPr lang="en-GB" dirty="0" smtClean="0"/>
              <a:t>A new role: NGI </a:t>
            </a:r>
            <a:r>
              <a:rPr lang="en-GB" dirty="0" smtClean="0"/>
              <a:t>International Liaison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the following diagrams:</a:t>
            </a:r>
          </a:p>
          <a:p>
            <a:pPr lvl="1"/>
            <a:r>
              <a:rPr lang="en-GB" dirty="0" smtClean="0"/>
              <a:t>Our goal is that all activities are planned in </a:t>
            </a:r>
            <a:r>
              <a:rPr lang="en-GB" b="1" i="1" dirty="0" smtClean="0"/>
              <a:t>conjunction</a:t>
            </a:r>
            <a:r>
              <a:rPr lang="en-GB" dirty="0" smtClean="0"/>
              <a:t> and </a:t>
            </a:r>
            <a:r>
              <a:rPr lang="en-GB" b="1" i="1" dirty="0" smtClean="0"/>
              <a:t>collaboration</a:t>
            </a:r>
            <a:r>
              <a:rPr lang="en-GB" dirty="0" smtClean="0"/>
              <a:t> with the NGIs</a:t>
            </a:r>
          </a:p>
          <a:p>
            <a:pPr lvl="1"/>
            <a:r>
              <a:rPr lang="en-GB" dirty="0" smtClean="0"/>
              <a:t>There is not enough space to put on </a:t>
            </a:r>
            <a:r>
              <a:rPr lang="en-GB" b="1" i="1" dirty="0" smtClean="0"/>
              <a:t>all</a:t>
            </a:r>
            <a:r>
              <a:rPr lang="en-GB" dirty="0" smtClean="0"/>
              <a:t> the arrows to show this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NGI Intl Liaison, 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98377-E93E-4F4D-B216-752D7869D54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1143</TotalTime>
  <Words>1212</Words>
  <Application>Microsoft Office PowerPoint</Application>
  <PresentationFormat>On-screen Show (4:3)</PresentationFormat>
  <Paragraphs>312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EG-InSPIRE</vt:lpstr>
      <vt:lpstr>Non-Operational Activities in EGI</vt:lpstr>
      <vt:lpstr>EDG  EGEE  EGI</vt:lpstr>
      <vt:lpstr>Key EC Message</vt:lpstr>
      <vt:lpstr>Agreed Changes</vt:lpstr>
      <vt:lpstr>Detailed EC Comments</vt:lpstr>
      <vt:lpstr>Planning &amp; Implementation</vt:lpstr>
      <vt:lpstr>New NA2</vt:lpstr>
      <vt:lpstr>New NA2</vt:lpstr>
      <vt:lpstr>In the following slides…</vt:lpstr>
      <vt:lpstr>Non-operational Coordination</vt:lpstr>
      <vt:lpstr>Implementation</vt:lpstr>
      <vt:lpstr>Two Main Issues</vt:lpstr>
      <vt:lpstr>Activity Coordination</vt:lpstr>
      <vt:lpstr>Virtual Team Life-Cycle</vt:lpstr>
      <vt:lpstr>Creating a Virtual Team</vt:lpstr>
      <vt:lpstr>Community Commitment?</vt:lpstr>
      <vt:lpstr>The NGIs decide!</vt:lpstr>
      <vt:lpstr>Running the Virtual Teams</vt:lpstr>
      <vt:lpstr>Reporting</vt:lpstr>
      <vt:lpstr>Support Infrastructure</vt:lpstr>
      <vt:lpstr>Supporting Tools</vt:lpstr>
      <vt:lpstr>Directions</vt:lpstr>
      <vt:lpstr>Development Directions?</vt:lpstr>
      <vt:lpstr>Virtual Team Projects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StevenNewhouse</dc:creator>
  <cp:lastModifiedBy>StevenNewhouse</cp:lastModifiedBy>
  <cp:revision>23</cp:revision>
  <dcterms:created xsi:type="dcterms:W3CDTF">2011-11-09T20:58:14Z</dcterms:created>
  <dcterms:modified xsi:type="dcterms:W3CDTF">2011-11-10T16:01:27Z</dcterms:modified>
</cp:coreProperties>
</file>