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3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2" r:id="rId4"/>
    <p:sldId id="270" r:id="rId5"/>
    <p:sldId id="272" r:id="rId6"/>
    <p:sldId id="274" r:id="rId7"/>
    <p:sldId id="277" r:id="rId8"/>
    <p:sldId id="260" r:id="rId9"/>
    <p:sldId id="275" r:id="rId10"/>
    <p:sldId id="276" r:id="rId11"/>
    <p:sldId id="268" r:id="rId1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  <a:srgbClr val="E29626"/>
    <a:srgbClr val="578BFB"/>
    <a:srgbClr val="1B4981"/>
    <a:srgbClr val="1859A6"/>
    <a:srgbClr val="1959A6"/>
    <a:srgbClr val="016FBB"/>
    <a:srgbClr val="016EBA"/>
    <a:srgbClr val="016CB8"/>
    <a:srgbClr val="016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83" autoAdjust="0"/>
    <p:restoredTop sz="77391" autoAdjust="0"/>
  </p:normalViewPr>
  <p:slideViewPr>
    <p:cSldViewPr snapToGrid="0">
      <p:cViewPr>
        <p:scale>
          <a:sx n="85" d="100"/>
          <a:sy n="85" d="100"/>
        </p:scale>
        <p:origin x="-656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-292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1AAE1C-F11A-E742-A09F-B5C6C7A1AF89}" type="doc">
      <dgm:prSet loTypeId="urn:microsoft.com/office/officeart/2005/8/layout/pyramid1" loCatId="" qsTypeId="urn:microsoft.com/office/officeart/2005/8/quickstyle/simple4" qsCatId="simple" csTypeId="urn:microsoft.com/office/officeart/2005/8/colors/accent1_3" csCatId="accent1" phldr="1"/>
      <dgm:spPr/>
    </dgm:pt>
    <dgm:pt modelId="{9402D3FB-7992-5B46-A272-98A77FEC88EC}">
      <dgm:prSet phldrT="[Text]" custT="1"/>
      <dgm:spPr/>
      <dgm:t>
        <a:bodyPr tIns="126000" bIns="126000" anchor="b"/>
        <a:lstStyle/>
        <a:p>
          <a:pPr>
            <a:lnSpc>
              <a:spcPct val="110000"/>
            </a:lnSpc>
          </a:pPr>
          <a:r>
            <a:rPr lang="de-DE" sz="1800" dirty="0" smtClean="0">
              <a:solidFill>
                <a:srgbClr val="FFFFFF"/>
              </a:solidFill>
            </a:rPr>
            <a:t>Tier 0</a:t>
          </a:r>
          <a:endParaRPr lang="de-DE" sz="1100" dirty="0">
            <a:solidFill>
              <a:srgbClr val="FFFFFF"/>
            </a:solidFill>
          </a:endParaRPr>
        </a:p>
      </dgm:t>
    </dgm:pt>
    <dgm:pt modelId="{D24369D0-B417-374C-A6B8-4895BADC121B}" type="parTrans" cxnId="{A45B0364-D30E-5446-97B5-410DDBC41BAA}">
      <dgm:prSet/>
      <dgm:spPr/>
      <dgm:t>
        <a:bodyPr/>
        <a:lstStyle/>
        <a:p>
          <a:pPr>
            <a:lnSpc>
              <a:spcPct val="110000"/>
            </a:lnSpc>
          </a:pPr>
          <a:endParaRPr lang="de-DE" sz="1000">
            <a:solidFill>
              <a:srgbClr val="FFFFFF"/>
            </a:solidFill>
          </a:endParaRPr>
        </a:p>
      </dgm:t>
    </dgm:pt>
    <dgm:pt modelId="{DD2244C2-81A9-2F49-9978-9512F09C53B5}" type="sibTrans" cxnId="{A45B0364-D30E-5446-97B5-410DDBC41BAA}">
      <dgm:prSet/>
      <dgm:spPr/>
      <dgm:t>
        <a:bodyPr/>
        <a:lstStyle/>
        <a:p>
          <a:pPr>
            <a:lnSpc>
              <a:spcPct val="110000"/>
            </a:lnSpc>
          </a:pPr>
          <a:endParaRPr lang="de-DE" sz="1000">
            <a:solidFill>
              <a:srgbClr val="FFFFFF"/>
            </a:solidFill>
          </a:endParaRPr>
        </a:p>
      </dgm:t>
    </dgm:pt>
    <dgm:pt modelId="{7D73F670-162B-0C41-A632-82386432781F}">
      <dgm:prSet phldrT="[Text]" custT="1"/>
      <dgm:spPr/>
      <dgm:t>
        <a:bodyPr tIns="126000" bIns="126000" anchor="ctr"/>
        <a:lstStyle/>
        <a:p>
          <a:pPr>
            <a:lnSpc>
              <a:spcPct val="110000"/>
            </a:lnSpc>
          </a:pPr>
          <a:r>
            <a:rPr lang="de-DE" sz="1600" dirty="0" smtClean="0">
              <a:solidFill>
                <a:srgbClr val="FFFFFF"/>
              </a:solidFill>
            </a:rPr>
            <a:t>Tier 2</a:t>
          </a:r>
          <a:endParaRPr lang="de-DE" sz="1050" dirty="0">
            <a:solidFill>
              <a:srgbClr val="FFFFFF"/>
            </a:solidFill>
          </a:endParaRPr>
        </a:p>
      </dgm:t>
    </dgm:pt>
    <dgm:pt modelId="{385D101C-627B-C443-9226-E0187B18FBAB}" type="parTrans" cxnId="{A2130DD3-56FA-4B4D-9654-666919AC1D1E}">
      <dgm:prSet/>
      <dgm:spPr/>
      <dgm:t>
        <a:bodyPr/>
        <a:lstStyle/>
        <a:p>
          <a:pPr>
            <a:lnSpc>
              <a:spcPct val="110000"/>
            </a:lnSpc>
          </a:pPr>
          <a:endParaRPr lang="de-DE" sz="1000">
            <a:solidFill>
              <a:srgbClr val="FFFFFF"/>
            </a:solidFill>
          </a:endParaRPr>
        </a:p>
      </dgm:t>
    </dgm:pt>
    <dgm:pt modelId="{570DD5D7-F9E0-9045-A3F6-518E365FF45E}" type="sibTrans" cxnId="{A2130DD3-56FA-4B4D-9654-666919AC1D1E}">
      <dgm:prSet/>
      <dgm:spPr/>
      <dgm:t>
        <a:bodyPr/>
        <a:lstStyle/>
        <a:p>
          <a:pPr>
            <a:lnSpc>
              <a:spcPct val="110000"/>
            </a:lnSpc>
          </a:pPr>
          <a:endParaRPr lang="de-DE" sz="1000">
            <a:solidFill>
              <a:srgbClr val="FFFFFF"/>
            </a:solidFill>
          </a:endParaRPr>
        </a:p>
      </dgm:t>
    </dgm:pt>
    <dgm:pt modelId="{32681380-53ED-7646-BEC4-C8CE03AF2E93}">
      <dgm:prSet phldrT="[Text]" custT="1"/>
      <dgm:spPr/>
      <dgm:t>
        <a:bodyPr tIns="126000" bIns="126000" anchor="ctr"/>
        <a:lstStyle/>
        <a:p>
          <a:pPr>
            <a:lnSpc>
              <a:spcPct val="110000"/>
            </a:lnSpc>
          </a:pPr>
          <a:r>
            <a:rPr lang="de-DE" sz="1800" dirty="0" smtClean="0">
              <a:solidFill>
                <a:srgbClr val="FFFFFF"/>
              </a:solidFill>
            </a:rPr>
            <a:t>Tier 1</a:t>
          </a:r>
          <a:endParaRPr lang="de-DE" sz="1100" dirty="0">
            <a:solidFill>
              <a:srgbClr val="FFFFFF"/>
            </a:solidFill>
          </a:endParaRPr>
        </a:p>
      </dgm:t>
    </dgm:pt>
    <dgm:pt modelId="{B8FBEB14-B4CE-6E47-B7A8-3E53C9391AAF}" type="parTrans" cxnId="{A693E0E9-8313-6249-9141-2E1AB7119CE5}">
      <dgm:prSet/>
      <dgm:spPr/>
      <dgm:t>
        <a:bodyPr/>
        <a:lstStyle/>
        <a:p>
          <a:endParaRPr lang="de-DE"/>
        </a:p>
      </dgm:t>
    </dgm:pt>
    <dgm:pt modelId="{FF639E5E-64D1-934F-868C-C762AE5684C4}" type="sibTrans" cxnId="{A693E0E9-8313-6249-9141-2E1AB7119CE5}">
      <dgm:prSet/>
      <dgm:spPr/>
      <dgm:t>
        <a:bodyPr/>
        <a:lstStyle/>
        <a:p>
          <a:endParaRPr lang="de-DE"/>
        </a:p>
      </dgm:t>
    </dgm:pt>
    <dgm:pt modelId="{EB8B1268-B55A-CC48-B1E1-9088D71CFB5C}" type="pres">
      <dgm:prSet presAssocID="{611AAE1C-F11A-E742-A09F-B5C6C7A1AF89}" presName="Name0" presStyleCnt="0">
        <dgm:presLayoutVars>
          <dgm:dir/>
          <dgm:animLvl val="lvl"/>
          <dgm:resizeHandles val="exact"/>
        </dgm:presLayoutVars>
      </dgm:prSet>
      <dgm:spPr/>
    </dgm:pt>
    <dgm:pt modelId="{82D3070C-962D-0D47-B5C8-5D72C226BBCE}" type="pres">
      <dgm:prSet presAssocID="{9402D3FB-7992-5B46-A272-98A77FEC88EC}" presName="Name8" presStyleCnt="0"/>
      <dgm:spPr/>
    </dgm:pt>
    <dgm:pt modelId="{B42CCBE0-6925-6F4F-B33A-3F47B7416645}" type="pres">
      <dgm:prSet presAssocID="{9402D3FB-7992-5B46-A272-98A77FEC88EC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96CE5DD-EAFB-9844-B114-16E76D8D4EBA}" type="pres">
      <dgm:prSet presAssocID="{9402D3FB-7992-5B46-A272-98A77FEC88E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B6502A-373E-864B-8AC1-67EF16F36042}" type="pres">
      <dgm:prSet presAssocID="{32681380-53ED-7646-BEC4-C8CE03AF2E93}" presName="Name8" presStyleCnt="0"/>
      <dgm:spPr/>
    </dgm:pt>
    <dgm:pt modelId="{F4807CEB-E717-1044-ABD8-2C7D58582FD4}" type="pres">
      <dgm:prSet presAssocID="{32681380-53ED-7646-BEC4-C8CE03AF2E93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30488D4-DAD1-F44D-AB03-090E965928B2}" type="pres">
      <dgm:prSet presAssocID="{32681380-53ED-7646-BEC4-C8CE03AF2E9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08464A0-C138-DF49-9A9C-6C77B314FEFE}" type="pres">
      <dgm:prSet presAssocID="{7D73F670-162B-0C41-A632-82386432781F}" presName="Name8" presStyleCnt="0"/>
      <dgm:spPr/>
    </dgm:pt>
    <dgm:pt modelId="{A2A614DB-4847-5B4D-8E9E-3221A39CB7DE}" type="pres">
      <dgm:prSet presAssocID="{7D73F670-162B-0C41-A632-82386432781F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692113D-2428-304B-99F8-78AD34FB026E}" type="pres">
      <dgm:prSet presAssocID="{7D73F670-162B-0C41-A632-82386432781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B92C691-EE01-8D4B-9D38-A936B0345A1A}" type="presOf" srcId="{32681380-53ED-7646-BEC4-C8CE03AF2E93}" destId="{630488D4-DAD1-F44D-AB03-090E965928B2}" srcOrd="1" destOrd="0" presId="urn:microsoft.com/office/officeart/2005/8/layout/pyramid1"/>
    <dgm:cxn modelId="{A45B0364-D30E-5446-97B5-410DDBC41BAA}" srcId="{611AAE1C-F11A-E742-A09F-B5C6C7A1AF89}" destId="{9402D3FB-7992-5B46-A272-98A77FEC88EC}" srcOrd="0" destOrd="0" parTransId="{D24369D0-B417-374C-A6B8-4895BADC121B}" sibTransId="{DD2244C2-81A9-2F49-9978-9512F09C53B5}"/>
    <dgm:cxn modelId="{4DF70500-C634-894A-B378-F772CA57EBFB}" type="presOf" srcId="{7D73F670-162B-0C41-A632-82386432781F}" destId="{C692113D-2428-304B-99F8-78AD34FB026E}" srcOrd="1" destOrd="0" presId="urn:microsoft.com/office/officeart/2005/8/layout/pyramid1"/>
    <dgm:cxn modelId="{B32548CE-32D7-C748-BB75-CD2F0D18A18E}" type="presOf" srcId="{32681380-53ED-7646-BEC4-C8CE03AF2E93}" destId="{F4807CEB-E717-1044-ABD8-2C7D58582FD4}" srcOrd="0" destOrd="0" presId="urn:microsoft.com/office/officeart/2005/8/layout/pyramid1"/>
    <dgm:cxn modelId="{25D17AF9-08A3-D64D-B00D-4D637CEEC5BD}" type="presOf" srcId="{9402D3FB-7992-5B46-A272-98A77FEC88EC}" destId="{F96CE5DD-EAFB-9844-B114-16E76D8D4EBA}" srcOrd="1" destOrd="0" presId="urn:microsoft.com/office/officeart/2005/8/layout/pyramid1"/>
    <dgm:cxn modelId="{4684382C-ED04-E440-B225-6B7E5E08427B}" type="presOf" srcId="{9402D3FB-7992-5B46-A272-98A77FEC88EC}" destId="{B42CCBE0-6925-6F4F-B33A-3F47B7416645}" srcOrd="0" destOrd="0" presId="urn:microsoft.com/office/officeart/2005/8/layout/pyramid1"/>
    <dgm:cxn modelId="{C1CFD96A-47CB-AE44-B776-7F65B3CF25A3}" type="presOf" srcId="{611AAE1C-F11A-E742-A09F-B5C6C7A1AF89}" destId="{EB8B1268-B55A-CC48-B1E1-9088D71CFB5C}" srcOrd="0" destOrd="0" presId="urn:microsoft.com/office/officeart/2005/8/layout/pyramid1"/>
    <dgm:cxn modelId="{4D54E4FC-80AA-1846-A9EF-B75DE404C7D4}" type="presOf" srcId="{7D73F670-162B-0C41-A632-82386432781F}" destId="{A2A614DB-4847-5B4D-8E9E-3221A39CB7DE}" srcOrd="0" destOrd="0" presId="urn:microsoft.com/office/officeart/2005/8/layout/pyramid1"/>
    <dgm:cxn modelId="{A693E0E9-8313-6249-9141-2E1AB7119CE5}" srcId="{611AAE1C-F11A-E742-A09F-B5C6C7A1AF89}" destId="{32681380-53ED-7646-BEC4-C8CE03AF2E93}" srcOrd="1" destOrd="0" parTransId="{B8FBEB14-B4CE-6E47-B7A8-3E53C9391AAF}" sibTransId="{FF639E5E-64D1-934F-868C-C762AE5684C4}"/>
    <dgm:cxn modelId="{A2130DD3-56FA-4B4D-9654-666919AC1D1E}" srcId="{611AAE1C-F11A-E742-A09F-B5C6C7A1AF89}" destId="{7D73F670-162B-0C41-A632-82386432781F}" srcOrd="2" destOrd="0" parTransId="{385D101C-627B-C443-9226-E0187B18FBAB}" sibTransId="{570DD5D7-F9E0-9045-A3F6-518E365FF45E}"/>
    <dgm:cxn modelId="{1EC06359-AFEC-484F-8DCE-6358F9CA395D}" type="presParOf" srcId="{EB8B1268-B55A-CC48-B1E1-9088D71CFB5C}" destId="{82D3070C-962D-0D47-B5C8-5D72C226BBCE}" srcOrd="0" destOrd="0" presId="urn:microsoft.com/office/officeart/2005/8/layout/pyramid1"/>
    <dgm:cxn modelId="{A24131D7-804F-9048-BFC4-5FFCACCFDDD7}" type="presParOf" srcId="{82D3070C-962D-0D47-B5C8-5D72C226BBCE}" destId="{B42CCBE0-6925-6F4F-B33A-3F47B7416645}" srcOrd="0" destOrd="0" presId="urn:microsoft.com/office/officeart/2005/8/layout/pyramid1"/>
    <dgm:cxn modelId="{4E2B421E-0468-BC40-B757-BF5DC702985E}" type="presParOf" srcId="{82D3070C-962D-0D47-B5C8-5D72C226BBCE}" destId="{F96CE5DD-EAFB-9844-B114-16E76D8D4EBA}" srcOrd="1" destOrd="0" presId="urn:microsoft.com/office/officeart/2005/8/layout/pyramid1"/>
    <dgm:cxn modelId="{3D6AF945-6972-594E-BA99-0E19BD1E4B63}" type="presParOf" srcId="{EB8B1268-B55A-CC48-B1E1-9088D71CFB5C}" destId="{5FB6502A-373E-864B-8AC1-67EF16F36042}" srcOrd="1" destOrd="0" presId="urn:microsoft.com/office/officeart/2005/8/layout/pyramid1"/>
    <dgm:cxn modelId="{A05B2FCB-1B03-DA46-B724-4C927FBDB7CA}" type="presParOf" srcId="{5FB6502A-373E-864B-8AC1-67EF16F36042}" destId="{F4807CEB-E717-1044-ABD8-2C7D58582FD4}" srcOrd="0" destOrd="0" presId="urn:microsoft.com/office/officeart/2005/8/layout/pyramid1"/>
    <dgm:cxn modelId="{37F6C988-C975-7043-9E40-EDC614F9E9FF}" type="presParOf" srcId="{5FB6502A-373E-864B-8AC1-67EF16F36042}" destId="{630488D4-DAD1-F44D-AB03-090E965928B2}" srcOrd="1" destOrd="0" presId="urn:microsoft.com/office/officeart/2005/8/layout/pyramid1"/>
    <dgm:cxn modelId="{486EE4C2-9136-0C43-9AA5-EA54D444FE3B}" type="presParOf" srcId="{EB8B1268-B55A-CC48-B1E1-9088D71CFB5C}" destId="{D08464A0-C138-DF49-9A9C-6C77B314FEFE}" srcOrd="2" destOrd="0" presId="urn:microsoft.com/office/officeart/2005/8/layout/pyramid1"/>
    <dgm:cxn modelId="{B7447E80-A1B0-CC44-A662-BA62625188A5}" type="presParOf" srcId="{D08464A0-C138-DF49-9A9C-6C77B314FEFE}" destId="{A2A614DB-4847-5B4D-8E9E-3221A39CB7DE}" srcOrd="0" destOrd="0" presId="urn:microsoft.com/office/officeart/2005/8/layout/pyramid1"/>
    <dgm:cxn modelId="{6AF5A747-26FD-CC41-B507-8BDED581E2E1}" type="presParOf" srcId="{D08464A0-C138-DF49-9A9C-6C77B314FEFE}" destId="{C692113D-2428-304B-99F8-78AD34FB026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EE9F88-C2FA-D041-885B-460DBC052EEF}" type="doc">
      <dgm:prSet loTypeId="urn:microsoft.com/office/officeart/2009/3/layout/CircleRelationship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1F5889-60A0-9C4E-A3FC-8143F4EABF83}">
      <dgm:prSet phldrT="[Text]"/>
      <dgm:spPr/>
      <dgm:t>
        <a:bodyPr/>
        <a:lstStyle/>
        <a:p>
          <a:r>
            <a:rPr lang="de-DE" dirty="0" smtClean="0"/>
            <a:t>Workshops</a:t>
          </a:r>
          <a:endParaRPr lang="de-DE" dirty="0"/>
        </a:p>
      </dgm:t>
    </dgm:pt>
    <dgm:pt modelId="{49C1C1F7-5295-1446-8EBA-EDE31E32CC76}" type="parTrans" cxnId="{88828902-A7E0-C946-9000-77EC76AD44AA}">
      <dgm:prSet/>
      <dgm:spPr/>
      <dgm:t>
        <a:bodyPr/>
        <a:lstStyle/>
        <a:p>
          <a:endParaRPr lang="de-DE"/>
        </a:p>
      </dgm:t>
    </dgm:pt>
    <dgm:pt modelId="{5FCB5657-AFD3-9248-A400-D3788F8EA7D5}" type="sibTrans" cxnId="{88828902-A7E0-C946-9000-77EC76AD44AA}">
      <dgm:prSet/>
      <dgm:spPr/>
      <dgm:t>
        <a:bodyPr/>
        <a:lstStyle/>
        <a:p>
          <a:endParaRPr lang="de-DE"/>
        </a:p>
      </dgm:t>
    </dgm:pt>
    <dgm:pt modelId="{5C704321-C0DD-3B4F-B99F-1F850C6F6F33}">
      <dgm:prSet phldrT="[Text]"/>
      <dgm:spPr/>
      <dgm:t>
        <a:bodyPr/>
        <a:lstStyle/>
        <a:p>
          <a:r>
            <a:rPr lang="de-DE" dirty="0" smtClean="0"/>
            <a:t>FAQs</a:t>
          </a:r>
          <a:endParaRPr lang="de-DE" dirty="0"/>
        </a:p>
      </dgm:t>
    </dgm:pt>
    <dgm:pt modelId="{B315E520-E89A-5643-96A3-31AF3D9C5F17}" type="parTrans" cxnId="{17C7593A-6072-8C45-9F05-CDCAB6445CC7}">
      <dgm:prSet/>
      <dgm:spPr/>
      <dgm:t>
        <a:bodyPr/>
        <a:lstStyle/>
        <a:p>
          <a:endParaRPr lang="de-DE"/>
        </a:p>
      </dgm:t>
    </dgm:pt>
    <dgm:pt modelId="{4543F690-F761-E04C-B0BB-4D25AC7436CB}" type="sibTrans" cxnId="{17C7593A-6072-8C45-9F05-CDCAB6445CC7}">
      <dgm:prSet/>
      <dgm:spPr/>
      <dgm:t>
        <a:bodyPr/>
        <a:lstStyle/>
        <a:p>
          <a:endParaRPr lang="de-DE"/>
        </a:p>
      </dgm:t>
    </dgm:pt>
    <dgm:pt modelId="{A7A60C3D-0BE1-F644-9F8F-B218F8FE4B06}">
      <dgm:prSet phldrT="[Text]"/>
      <dgm:spPr/>
      <dgm:t>
        <a:bodyPr/>
        <a:lstStyle/>
        <a:p>
          <a:r>
            <a:rPr lang="de-DE" dirty="0" err="1" smtClean="0"/>
            <a:t>Tips</a:t>
          </a:r>
          <a:r>
            <a:rPr lang="de-DE" dirty="0" smtClean="0"/>
            <a:t> &amp; Tricks</a:t>
          </a:r>
          <a:endParaRPr lang="de-DE" dirty="0"/>
        </a:p>
      </dgm:t>
    </dgm:pt>
    <dgm:pt modelId="{3C1B5491-80DD-CE45-B280-EF38C8AB7187}" type="parTrans" cxnId="{0A27A601-1ADF-A046-B95F-00CD2F899FE9}">
      <dgm:prSet/>
      <dgm:spPr/>
      <dgm:t>
        <a:bodyPr/>
        <a:lstStyle/>
        <a:p>
          <a:endParaRPr lang="de-DE"/>
        </a:p>
      </dgm:t>
    </dgm:pt>
    <dgm:pt modelId="{B3B35DF0-CB31-4C48-91B0-2A9FF34A5C43}" type="sibTrans" cxnId="{0A27A601-1ADF-A046-B95F-00CD2F899FE9}">
      <dgm:prSet/>
      <dgm:spPr/>
      <dgm:t>
        <a:bodyPr/>
        <a:lstStyle/>
        <a:p>
          <a:endParaRPr lang="de-DE"/>
        </a:p>
      </dgm:t>
    </dgm:pt>
    <dgm:pt modelId="{4E4000AA-0F12-924B-83E9-4583DE9F90E0}" type="pres">
      <dgm:prSet presAssocID="{E5EE9F88-C2FA-D041-885B-460DBC052EE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de-DE"/>
        </a:p>
      </dgm:t>
    </dgm:pt>
    <dgm:pt modelId="{9530E938-F39A-4F4D-9DF5-745261806C5C}" type="pres">
      <dgm:prSet presAssocID="{861F5889-60A0-9C4E-A3FC-8143F4EABF83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de-DE"/>
        </a:p>
      </dgm:t>
    </dgm:pt>
    <dgm:pt modelId="{1BCAE570-6F30-6343-8E54-C7D0A06FAFAD}" type="pres">
      <dgm:prSet presAssocID="{861F5889-60A0-9C4E-A3FC-8143F4EABF83}" presName="Accent1" presStyleLbl="node1" presStyleIdx="0" presStyleCnt="13"/>
      <dgm:spPr/>
    </dgm:pt>
    <dgm:pt modelId="{DA3EFE86-490F-7648-9EAD-431317C5E2DD}" type="pres">
      <dgm:prSet presAssocID="{861F5889-60A0-9C4E-A3FC-8143F4EABF83}" presName="Accent2" presStyleLbl="node1" presStyleIdx="1" presStyleCnt="13"/>
      <dgm:spPr/>
    </dgm:pt>
    <dgm:pt modelId="{78939AD9-3F32-3C4D-B823-54F2BC7D18BF}" type="pres">
      <dgm:prSet presAssocID="{861F5889-60A0-9C4E-A3FC-8143F4EABF83}" presName="Accent3" presStyleLbl="node1" presStyleIdx="2" presStyleCnt="13"/>
      <dgm:spPr/>
    </dgm:pt>
    <dgm:pt modelId="{E73F35AF-D0ED-F04C-9D59-F4F4331D7E12}" type="pres">
      <dgm:prSet presAssocID="{861F5889-60A0-9C4E-A3FC-8143F4EABF83}" presName="Accent4" presStyleLbl="node1" presStyleIdx="3" presStyleCnt="13"/>
      <dgm:spPr/>
    </dgm:pt>
    <dgm:pt modelId="{7C98C838-0A03-5D4F-9F74-7EB6D51C5555}" type="pres">
      <dgm:prSet presAssocID="{861F5889-60A0-9C4E-A3FC-8143F4EABF83}" presName="Accent5" presStyleLbl="node1" presStyleIdx="4" presStyleCnt="13"/>
      <dgm:spPr/>
    </dgm:pt>
    <dgm:pt modelId="{174452C3-D7E4-4847-A9B3-3E8986B60E8B}" type="pres">
      <dgm:prSet presAssocID="{861F5889-60A0-9C4E-A3FC-8143F4EABF83}" presName="Accent6" presStyleLbl="node1" presStyleIdx="5" presStyleCnt="13"/>
      <dgm:spPr/>
    </dgm:pt>
    <dgm:pt modelId="{50DDAE31-14CF-E547-9851-2457EE3A38F7}" type="pres">
      <dgm:prSet presAssocID="{5C704321-C0DD-3B4F-B99F-1F850C6F6F33}" presName="Child1" presStyleLbl="node1" presStyleIdx="6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  <dgm:pt modelId="{550F9E97-3BD0-BC4B-AFA9-B00F4A60D577}" type="pres">
      <dgm:prSet presAssocID="{5C704321-C0DD-3B4F-B99F-1F850C6F6F33}" presName="Accent7" presStyleCnt="0"/>
      <dgm:spPr/>
    </dgm:pt>
    <dgm:pt modelId="{1536987A-50E3-484A-892A-FA971C24F39B}" type="pres">
      <dgm:prSet presAssocID="{5C704321-C0DD-3B4F-B99F-1F850C6F6F33}" presName="AccentHold1" presStyleLbl="node1" presStyleIdx="7" presStyleCnt="13"/>
      <dgm:spPr/>
    </dgm:pt>
    <dgm:pt modelId="{2EE397A6-58ED-9C44-B078-99B15287A748}" type="pres">
      <dgm:prSet presAssocID="{5C704321-C0DD-3B4F-B99F-1F850C6F6F33}" presName="Accent8" presStyleCnt="0"/>
      <dgm:spPr/>
    </dgm:pt>
    <dgm:pt modelId="{AC31C694-B944-E74E-BF73-6B178681FAAE}" type="pres">
      <dgm:prSet presAssocID="{5C704321-C0DD-3B4F-B99F-1F850C6F6F33}" presName="AccentHold2" presStyleLbl="node1" presStyleIdx="8" presStyleCnt="13"/>
      <dgm:spPr/>
    </dgm:pt>
    <dgm:pt modelId="{E0B4B7E4-2D51-B84C-9D17-E7007F4156F0}" type="pres">
      <dgm:prSet presAssocID="{A7A60C3D-0BE1-F644-9F8F-B218F8FE4B06}" presName="Child2" presStyleLbl="node1" presStyleIdx="9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  <dgm:pt modelId="{603F5AFE-E953-0C40-8078-9157777AAB27}" type="pres">
      <dgm:prSet presAssocID="{A7A60C3D-0BE1-F644-9F8F-B218F8FE4B06}" presName="Accent9" presStyleCnt="0"/>
      <dgm:spPr/>
    </dgm:pt>
    <dgm:pt modelId="{C7CCD9D6-8630-6441-A42C-D6BF4975CB32}" type="pres">
      <dgm:prSet presAssocID="{A7A60C3D-0BE1-F644-9F8F-B218F8FE4B06}" presName="AccentHold1" presStyleLbl="node1" presStyleIdx="10" presStyleCnt="13"/>
      <dgm:spPr/>
    </dgm:pt>
    <dgm:pt modelId="{43C1A9FA-31A0-074E-841C-BCBF664AE3B6}" type="pres">
      <dgm:prSet presAssocID="{A7A60C3D-0BE1-F644-9F8F-B218F8FE4B06}" presName="Accent10" presStyleCnt="0"/>
      <dgm:spPr/>
    </dgm:pt>
    <dgm:pt modelId="{925FA5EB-F497-2D4D-9DF4-2B642E753E01}" type="pres">
      <dgm:prSet presAssocID="{A7A60C3D-0BE1-F644-9F8F-B218F8FE4B06}" presName="AccentHold2" presStyleLbl="node1" presStyleIdx="11" presStyleCnt="13"/>
      <dgm:spPr/>
    </dgm:pt>
    <dgm:pt modelId="{479BBE13-8810-F444-AB6E-EF44F5A32F36}" type="pres">
      <dgm:prSet presAssocID="{A7A60C3D-0BE1-F644-9F8F-B218F8FE4B06}" presName="Accent11" presStyleCnt="0"/>
      <dgm:spPr/>
    </dgm:pt>
    <dgm:pt modelId="{6AE6D573-FEA5-2440-825A-562E0023DE91}" type="pres">
      <dgm:prSet presAssocID="{A7A60C3D-0BE1-F644-9F8F-B218F8FE4B06}" presName="AccentHold3" presStyleLbl="node1" presStyleIdx="12" presStyleCnt="13"/>
      <dgm:spPr/>
    </dgm:pt>
  </dgm:ptLst>
  <dgm:cxnLst>
    <dgm:cxn modelId="{0A27A601-1ADF-A046-B95F-00CD2F899FE9}" srcId="{861F5889-60A0-9C4E-A3FC-8143F4EABF83}" destId="{A7A60C3D-0BE1-F644-9F8F-B218F8FE4B06}" srcOrd="1" destOrd="0" parTransId="{3C1B5491-80DD-CE45-B280-EF38C8AB7187}" sibTransId="{B3B35DF0-CB31-4C48-91B0-2A9FF34A5C43}"/>
    <dgm:cxn modelId="{117127F4-E4FE-B34A-B1FF-A8A18930F110}" type="presOf" srcId="{5C704321-C0DD-3B4F-B99F-1F850C6F6F33}" destId="{50DDAE31-14CF-E547-9851-2457EE3A38F7}" srcOrd="0" destOrd="0" presId="urn:microsoft.com/office/officeart/2009/3/layout/CircleRelationship"/>
    <dgm:cxn modelId="{E31849F8-1D95-7548-A9E6-3EBA4ABE276F}" type="presOf" srcId="{E5EE9F88-C2FA-D041-885B-460DBC052EEF}" destId="{4E4000AA-0F12-924B-83E9-4583DE9F90E0}" srcOrd="0" destOrd="0" presId="urn:microsoft.com/office/officeart/2009/3/layout/CircleRelationship"/>
    <dgm:cxn modelId="{17C7593A-6072-8C45-9F05-CDCAB6445CC7}" srcId="{861F5889-60A0-9C4E-A3FC-8143F4EABF83}" destId="{5C704321-C0DD-3B4F-B99F-1F850C6F6F33}" srcOrd="0" destOrd="0" parTransId="{B315E520-E89A-5643-96A3-31AF3D9C5F17}" sibTransId="{4543F690-F761-E04C-B0BB-4D25AC7436CB}"/>
    <dgm:cxn modelId="{88828902-A7E0-C946-9000-77EC76AD44AA}" srcId="{E5EE9F88-C2FA-D041-885B-460DBC052EEF}" destId="{861F5889-60A0-9C4E-A3FC-8143F4EABF83}" srcOrd="0" destOrd="0" parTransId="{49C1C1F7-5295-1446-8EBA-EDE31E32CC76}" sibTransId="{5FCB5657-AFD3-9248-A400-D3788F8EA7D5}"/>
    <dgm:cxn modelId="{5CDD71C3-6DF8-2E4A-8078-2A7972887618}" type="presOf" srcId="{861F5889-60A0-9C4E-A3FC-8143F4EABF83}" destId="{9530E938-F39A-4F4D-9DF5-745261806C5C}" srcOrd="0" destOrd="0" presId="urn:microsoft.com/office/officeart/2009/3/layout/CircleRelationship"/>
    <dgm:cxn modelId="{004A2BA7-132B-664E-B044-11BE3628F800}" type="presOf" srcId="{A7A60C3D-0BE1-F644-9F8F-B218F8FE4B06}" destId="{E0B4B7E4-2D51-B84C-9D17-E7007F4156F0}" srcOrd="0" destOrd="0" presId="urn:microsoft.com/office/officeart/2009/3/layout/CircleRelationship"/>
    <dgm:cxn modelId="{FE2EEBDC-22CE-8E46-85D4-D6F149AF3616}" type="presParOf" srcId="{4E4000AA-0F12-924B-83E9-4583DE9F90E0}" destId="{9530E938-F39A-4F4D-9DF5-745261806C5C}" srcOrd="0" destOrd="0" presId="urn:microsoft.com/office/officeart/2009/3/layout/CircleRelationship"/>
    <dgm:cxn modelId="{7AC0E5C5-C9F4-7C46-B3C1-56AE176E7187}" type="presParOf" srcId="{4E4000AA-0F12-924B-83E9-4583DE9F90E0}" destId="{1BCAE570-6F30-6343-8E54-C7D0A06FAFAD}" srcOrd="1" destOrd="0" presId="urn:microsoft.com/office/officeart/2009/3/layout/CircleRelationship"/>
    <dgm:cxn modelId="{3B6E5049-1DE3-9947-8B8F-F6BAF38975D4}" type="presParOf" srcId="{4E4000AA-0F12-924B-83E9-4583DE9F90E0}" destId="{DA3EFE86-490F-7648-9EAD-431317C5E2DD}" srcOrd="2" destOrd="0" presId="urn:microsoft.com/office/officeart/2009/3/layout/CircleRelationship"/>
    <dgm:cxn modelId="{C67E05A6-DDFF-DC4C-B7F6-6526C0655B09}" type="presParOf" srcId="{4E4000AA-0F12-924B-83E9-4583DE9F90E0}" destId="{78939AD9-3F32-3C4D-B823-54F2BC7D18BF}" srcOrd="3" destOrd="0" presId="urn:microsoft.com/office/officeart/2009/3/layout/CircleRelationship"/>
    <dgm:cxn modelId="{FF3470CA-06EB-9C42-8446-7C5B8BA0B3FD}" type="presParOf" srcId="{4E4000AA-0F12-924B-83E9-4583DE9F90E0}" destId="{E73F35AF-D0ED-F04C-9D59-F4F4331D7E12}" srcOrd="4" destOrd="0" presId="urn:microsoft.com/office/officeart/2009/3/layout/CircleRelationship"/>
    <dgm:cxn modelId="{B2CEAB69-1A54-4447-8C15-17139DE7EA19}" type="presParOf" srcId="{4E4000AA-0F12-924B-83E9-4583DE9F90E0}" destId="{7C98C838-0A03-5D4F-9F74-7EB6D51C5555}" srcOrd="5" destOrd="0" presId="urn:microsoft.com/office/officeart/2009/3/layout/CircleRelationship"/>
    <dgm:cxn modelId="{4A4C14C9-7F12-D546-8EEE-FD07E1C3F841}" type="presParOf" srcId="{4E4000AA-0F12-924B-83E9-4583DE9F90E0}" destId="{174452C3-D7E4-4847-A9B3-3E8986B60E8B}" srcOrd="6" destOrd="0" presId="urn:microsoft.com/office/officeart/2009/3/layout/CircleRelationship"/>
    <dgm:cxn modelId="{FA9023F8-069D-284A-9596-CBAAD3FDCD45}" type="presParOf" srcId="{4E4000AA-0F12-924B-83E9-4583DE9F90E0}" destId="{50DDAE31-14CF-E547-9851-2457EE3A38F7}" srcOrd="7" destOrd="0" presId="urn:microsoft.com/office/officeart/2009/3/layout/CircleRelationship"/>
    <dgm:cxn modelId="{4CE2F092-7B38-3A43-AD9A-31C32CD26BF2}" type="presParOf" srcId="{4E4000AA-0F12-924B-83E9-4583DE9F90E0}" destId="{550F9E97-3BD0-BC4B-AFA9-B00F4A60D577}" srcOrd="8" destOrd="0" presId="urn:microsoft.com/office/officeart/2009/3/layout/CircleRelationship"/>
    <dgm:cxn modelId="{08BD6462-AF13-8C42-BE26-D7225F41BD52}" type="presParOf" srcId="{550F9E97-3BD0-BC4B-AFA9-B00F4A60D577}" destId="{1536987A-50E3-484A-892A-FA971C24F39B}" srcOrd="0" destOrd="0" presId="urn:microsoft.com/office/officeart/2009/3/layout/CircleRelationship"/>
    <dgm:cxn modelId="{C6EFA08C-5F45-2E48-81BB-2ED542C35520}" type="presParOf" srcId="{4E4000AA-0F12-924B-83E9-4583DE9F90E0}" destId="{2EE397A6-58ED-9C44-B078-99B15287A748}" srcOrd="9" destOrd="0" presId="urn:microsoft.com/office/officeart/2009/3/layout/CircleRelationship"/>
    <dgm:cxn modelId="{302CE0C9-CF11-4049-99D0-14616078D022}" type="presParOf" srcId="{2EE397A6-58ED-9C44-B078-99B15287A748}" destId="{AC31C694-B944-E74E-BF73-6B178681FAAE}" srcOrd="0" destOrd="0" presId="urn:microsoft.com/office/officeart/2009/3/layout/CircleRelationship"/>
    <dgm:cxn modelId="{04F6E7C3-64F1-974F-9677-0CB1B90C3D3C}" type="presParOf" srcId="{4E4000AA-0F12-924B-83E9-4583DE9F90E0}" destId="{E0B4B7E4-2D51-B84C-9D17-E7007F4156F0}" srcOrd="10" destOrd="0" presId="urn:microsoft.com/office/officeart/2009/3/layout/CircleRelationship"/>
    <dgm:cxn modelId="{349966E8-7FB0-E84B-948B-FBDF57D26495}" type="presParOf" srcId="{4E4000AA-0F12-924B-83E9-4583DE9F90E0}" destId="{603F5AFE-E953-0C40-8078-9157777AAB27}" srcOrd="11" destOrd="0" presId="urn:microsoft.com/office/officeart/2009/3/layout/CircleRelationship"/>
    <dgm:cxn modelId="{87BDBAEE-8915-4A46-AD7A-3828F858E20E}" type="presParOf" srcId="{603F5AFE-E953-0C40-8078-9157777AAB27}" destId="{C7CCD9D6-8630-6441-A42C-D6BF4975CB32}" srcOrd="0" destOrd="0" presId="urn:microsoft.com/office/officeart/2009/3/layout/CircleRelationship"/>
    <dgm:cxn modelId="{9F9263AB-1A50-6247-B969-E6CEC933FE12}" type="presParOf" srcId="{4E4000AA-0F12-924B-83E9-4583DE9F90E0}" destId="{43C1A9FA-31A0-074E-841C-BCBF664AE3B6}" srcOrd="12" destOrd="0" presId="urn:microsoft.com/office/officeart/2009/3/layout/CircleRelationship"/>
    <dgm:cxn modelId="{E695FEBE-265B-AD40-BFFB-AAF0B794EB60}" type="presParOf" srcId="{43C1A9FA-31A0-074E-841C-BCBF664AE3B6}" destId="{925FA5EB-F497-2D4D-9DF4-2B642E753E01}" srcOrd="0" destOrd="0" presId="urn:microsoft.com/office/officeart/2009/3/layout/CircleRelationship"/>
    <dgm:cxn modelId="{D7383313-0188-9643-B698-BBB381675F79}" type="presParOf" srcId="{4E4000AA-0F12-924B-83E9-4583DE9F90E0}" destId="{479BBE13-8810-F444-AB6E-EF44F5A32F36}" srcOrd="13" destOrd="0" presId="urn:microsoft.com/office/officeart/2009/3/layout/CircleRelationship"/>
    <dgm:cxn modelId="{56898D26-23A6-444E-B1F0-D7CEB1180E87}" type="presParOf" srcId="{479BBE13-8810-F444-AB6E-EF44F5A32F36}" destId="{6AE6D573-FEA5-2440-825A-562E0023DE91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CCBE0-6925-6F4F-B33A-3F47B7416645}">
      <dsp:nvSpPr>
        <dsp:cNvPr id="0" name=""/>
        <dsp:cNvSpPr/>
      </dsp:nvSpPr>
      <dsp:spPr>
        <a:xfrm>
          <a:off x="1222860" y="0"/>
          <a:ext cx="1222860" cy="942405"/>
        </a:xfrm>
        <a:prstGeom prst="trapezoid">
          <a:avLst>
            <a:gd name="adj" fmla="val 6488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26000" rIns="22860" bIns="126000" numCol="1" spcCol="1270" anchor="b" anchorCtr="0">
          <a:noAutofit/>
        </a:bodyPr>
        <a:lstStyle/>
        <a:p>
          <a:pPr lvl="0" algn="ctr" defTabSz="8001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solidFill>
                <a:srgbClr val="FFFFFF"/>
              </a:solidFill>
            </a:rPr>
            <a:t>Tier 0</a:t>
          </a:r>
          <a:endParaRPr lang="de-DE" sz="1100" kern="1200" dirty="0">
            <a:solidFill>
              <a:srgbClr val="FFFFFF"/>
            </a:solidFill>
          </a:endParaRPr>
        </a:p>
      </dsp:txBody>
      <dsp:txXfrm>
        <a:off x="1222860" y="0"/>
        <a:ext cx="1222860" cy="942405"/>
      </dsp:txXfrm>
    </dsp:sp>
    <dsp:sp modelId="{F4807CEB-E717-1044-ABD8-2C7D58582FD4}">
      <dsp:nvSpPr>
        <dsp:cNvPr id="0" name=""/>
        <dsp:cNvSpPr/>
      </dsp:nvSpPr>
      <dsp:spPr>
        <a:xfrm>
          <a:off x="611430" y="942405"/>
          <a:ext cx="2445721" cy="942405"/>
        </a:xfrm>
        <a:prstGeom prst="trapezoid">
          <a:avLst>
            <a:gd name="adj" fmla="val 64880"/>
          </a:avLst>
        </a:prstGeom>
        <a:gradFill rotWithShape="0">
          <a:gsLst>
            <a:gs pos="0">
              <a:schemeClr val="accent1">
                <a:shade val="80000"/>
                <a:hueOff val="153123"/>
                <a:satOff val="-2196"/>
                <a:lumOff val="1280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53123"/>
                <a:satOff val="-2196"/>
                <a:lumOff val="1280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53123"/>
                <a:satOff val="-2196"/>
                <a:lumOff val="128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26000" rIns="22860" bIns="126000" numCol="1" spcCol="1270" anchor="ctr" anchorCtr="0">
          <a:noAutofit/>
        </a:bodyPr>
        <a:lstStyle/>
        <a:p>
          <a:pPr lvl="0" algn="ctr" defTabSz="8001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solidFill>
                <a:srgbClr val="FFFFFF"/>
              </a:solidFill>
            </a:rPr>
            <a:t>Tier 1</a:t>
          </a:r>
          <a:endParaRPr lang="de-DE" sz="1100" kern="1200" dirty="0">
            <a:solidFill>
              <a:srgbClr val="FFFFFF"/>
            </a:solidFill>
          </a:endParaRPr>
        </a:p>
      </dsp:txBody>
      <dsp:txXfrm>
        <a:off x="1039431" y="942405"/>
        <a:ext cx="1589718" cy="942405"/>
      </dsp:txXfrm>
    </dsp:sp>
    <dsp:sp modelId="{A2A614DB-4847-5B4D-8E9E-3221A39CB7DE}">
      <dsp:nvSpPr>
        <dsp:cNvPr id="0" name=""/>
        <dsp:cNvSpPr/>
      </dsp:nvSpPr>
      <dsp:spPr>
        <a:xfrm>
          <a:off x="0" y="1884810"/>
          <a:ext cx="3668582" cy="942405"/>
        </a:xfrm>
        <a:prstGeom prst="trapezoid">
          <a:avLst>
            <a:gd name="adj" fmla="val 64880"/>
          </a:avLst>
        </a:prstGeom>
        <a:gradFill rotWithShape="0">
          <a:gsLst>
            <a:gs pos="0">
              <a:schemeClr val="accent1">
                <a:shade val="80000"/>
                <a:hueOff val="306247"/>
                <a:satOff val="-4392"/>
                <a:lumOff val="2561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06247"/>
                <a:satOff val="-4392"/>
                <a:lumOff val="2561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06247"/>
                <a:satOff val="-4392"/>
                <a:lumOff val="256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26000" rIns="20320" bIns="126000" numCol="1" spcCol="1270" anchor="ctr" anchorCtr="0">
          <a:noAutofit/>
        </a:bodyPr>
        <a:lstStyle/>
        <a:p>
          <a:pPr lvl="0" algn="ctr" defTabSz="7112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rgbClr val="FFFFFF"/>
              </a:solidFill>
            </a:rPr>
            <a:t>Tier 2</a:t>
          </a:r>
          <a:endParaRPr lang="de-DE" sz="1050" kern="1200" dirty="0">
            <a:solidFill>
              <a:srgbClr val="FFFFFF"/>
            </a:solidFill>
          </a:endParaRPr>
        </a:p>
      </dsp:txBody>
      <dsp:txXfrm>
        <a:off x="642001" y="1884810"/>
        <a:ext cx="2384578" cy="9424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0E938-F39A-4F4D-9DF5-745261806C5C}">
      <dsp:nvSpPr>
        <dsp:cNvPr id="0" name=""/>
        <dsp:cNvSpPr/>
      </dsp:nvSpPr>
      <dsp:spPr>
        <a:xfrm>
          <a:off x="1149705" y="266763"/>
          <a:ext cx="3277819" cy="32777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Workshops</a:t>
          </a:r>
          <a:endParaRPr lang="de-DE" sz="2100" kern="1200" dirty="0"/>
        </a:p>
      </dsp:txBody>
      <dsp:txXfrm>
        <a:off x="1629730" y="746778"/>
        <a:ext cx="2317769" cy="2317718"/>
      </dsp:txXfrm>
    </dsp:sp>
    <dsp:sp modelId="{1BCAE570-6F30-6343-8E54-C7D0A06FAFAD}">
      <dsp:nvSpPr>
        <dsp:cNvPr id="0" name=""/>
        <dsp:cNvSpPr/>
      </dsp:nvSpPr>
      <dsp:spPr>
        <a:xfrm>
          <a:off x="3019958" y="117427"/>
          <a:ext cx="364540" cy="3645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3EFE86-490F-7648-9EAD-431317C5E2DD}">
      <dsp:nvSpPr>
        <dsp:cNvPr id="0" name=""/>
        <dsp:cNvSpPr/>
      </dsp:nvSpPr>
      <dsp:spPr>
        <a:xfrm>
          <a:off x="2156764" y="3300978"/>
          <a:ext cx="263956" cy="2642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939AD9-3F32-3C4D-B823-54F2BC7D18BF}">
      <dsp:nvSpPr>
        <dsp:cNvPr id="0" name=""/>
        <dsp:cNvSpPr/>
      </dsp:nvSpPr>
      <dsp:spPr>
        <a:xfrm>
          <a:off x="4638446" y="1597009"/>
          <a:ext cx="263956" cy="2642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3F35AF-D0ED-F04C-9D59-F4F4331D7E12}">
      <dsp:nvSpPr>
        <dsp:cNvPr id="0" name=""/>
        <dsp:cNvSpPr/>
      </dsp:nvSpPr>
      <dsp:spPr>
        <a:xfrm>
          <a:off x="3375355" y="3582038"/>
          <a:ext cx="364540" cy="3645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98C838-0A03-5D4F-9F74-7EB6D51C5555}">
      <dsp:nvSpPr>
        <dsp:cNvPr id="0" name=""/>
        <dsp:cNvSpPr/>
      </dsp:nvSpPr>
      <dsp:spPr>
        <a:xfrm>
          <a:off x="2231745" y="635510"/>
          <a:ext cx="263956" cy="2642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4452C3-D7E4-4847-A9B3-3E8986B60E8B}">
      <dsp:nvSpPr>
        <dsp:cNvPr id="0" name=""/>
        <dsp:cNvSpPr/>
      </dsp:nvSpPr>
      <dsp:spPr>
        <a:xfrm>
          <a:off x="1399641" y="2146874"/>
          <a:ext cx="263956" cy="2642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DDAE31-14CF-E547-9851-2457EE3A38F7}">
      <dsp:nvSpPr>
        <dsp:cNvPr id="0" name=""/>
        <dsp:cNvSpPr/>
      </dsp:nvSpPr>
      <dsp:spPr>
        <a:xfrm>
          <a:off x="125577" y="858366"/>
          <a:ext cx="1332585" cy="133215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FAQs</a:t>
          </a:r>
          <a:endParaRPr lang="de-DE" sz="2100" kern="1200" dirty="0"/>
        </a:p>
      </dsp:txBody>
      <dsp:txXfrm>
        <a:off x="320730" y="1053456"/>
        <a:ext cx="942279" cy="941979"/>
      </dsp:txXfrm>
    </dsp:sp>
    <dsp:sp modelId="{1536987A-50E3-484A-892A-FA971C24F39B}">
      <dsp:nvSpPr>
        <dsp:cNvPr id="0" name=""/>
        <dsp:cNvSpPr/>
      </dsp:nvSpPr>
      <dsp:spPr>
        <a:xfrm>
          <a:off x="2651150" y="646997"/>
          <a:ext cx="364540" cy="3645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31C694-B944-E74E-BF73-6B178681FAAE}">
      <dsp:nvSpPr>
        <dsp:cNvPr id="0" name=""/>
        <dsp:cNvSpPr/>
      </dsp:nvSpPr>
      <dsp:spPr>
        <a:xfrm>
          <a:off x="250545" y="2581099"/>
          <a:ext cx="658977" cy="6589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B4B7E4-2D51-B84C-9D17-E7007F4156F0}">
      <dsp:nvSpPr>
        <dsp:cNvPr id="0" name=""/>
        <dsp:cNvSpPr/>
      </dsp:nvSpPr>
      <dsp:spPr>
        <a:xfrm>
          <a:off x="4763414" y="231535"/>
          <a:ext cx="1332585" cy="133215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err="1" smtClean="0"/>
            <a:t>Tips</a:t>
          </a:r>
          <a:r>
            <a:rPr lang="de-DE" sz="2100" kern="1200" dirty="0" smtClean="0"/>
            <a:t> &amp; Tricks</a:t>
          </a:r>
          <a:endParaRPr lang="de-DE" sz="2100" kern="1200" dirty="0"/>
        </a:p>
      </dsp:txBody>
      <dsp:txXfrm>
        <a:off x="4958567" y="426625"/>
        <a:ext cx="942279" cy="941979"/>
      </dsp:txXfrm>
    </dsp:sp>
    <dsp:sp modelId="{C7CCD9D6-8630-6441-A42C-D6BF4975CB32}">
      <dsp:nvSpPr>
        <dsp:cNvPr id="0" name=""/>
        <dsp:cNvSpPr/>
      </dsp:nvSpPr>
      <dsp:spPr>
        <a:xfrm>
          <a:off x="4169054" y="1151296"/>
          <a:ext cx="364540" cy="3645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5FA5EB-F497-2D4D-9DF4-2B642E753E01}">
      <dsp:nvSpPr>
        <dsp:cNvPr id="0" name=""/>
        <dsp:cNvSpPr/>
      </dsp:nvSpPr>
      <dsp:spPr>
        <a:xfrm>
          <a:off x="0" y="3365308"/>
          <a:ext cx="263956" cy="2642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E6D573-FEA5-2440-825A-562E0023DE91}">
      <dsp:nvSpPr>
        <dsp:cNvPr id="0" name=""/>
        <dsp:cNvSpPr/>
      </dsp:nvSpPr>
      <dsp:spPr>
        <a:xfrm>
          <a:off x="2632252" y="2989286"/>
          <a:ext cx="263956" cy="2642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Arial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A0C6A-F3C7-CB43-B828-1A4366E6C05C}" type="datetimeFigureOut">
              <a:rPr lang="de-DE" smtClean="0">
                <a:latin typeface="Arial"/>
              </a:rPr>
              <a:pPr/>
              <a:t>24.10.11</a:t>
            </a:fld>
            <a:endParaRPr lang="de-DE" dirty="0">
              <a:latin typeface="Arial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7F262-25CA-4646-9C2D-165481E3DF13}" type="slidenum">
              <a:rPr lang="de-DE" smtClean="0">
                <a:latin typeface="Arial"/>
              </a:rPr>
              <a:pPr/>
              <a:t>‹Nr.›</a:t>
            </a:fld>
            <a:endParaRPr lang="de-DE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87478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88E6E039-824C-3E47-829B-842C4EE00D5D}" type="datetimeFigureOut">
              <a:rPr lang="de-DE" smtClean="0"/>
              <a:pPr/>
              <a:t>24.10.11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299A64D0-E341-A040-82BE-372895CB164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67806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A64D0-E341-A040-82BE-372895CB1645}" type="slidenum">
              <a:rPr lang="de-DE" smtClean="0"/>
              <a:pPr/>
              <a:t>1</a:t>
            </a:fld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Project </a:t>
            </a:r>
            <a:r>
              <a:rPr lang="de-DE" sz="120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created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due </a:t>
            </a:r>
            <a:r>
              <a:rPr lang="de-DE" sz="120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to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de-DE" sz="120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popular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de-DE" sz="120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demand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(</a:t>
            </a:r>
            <a:r>
              <a:rPr lang="de-DE" sz="120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grass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de-DE" sz="120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roots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de-DE" sz="120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movement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). </a:t>
            </a:r>
            <a:r>
              <a:rPr lang="de-DE" sz="120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Then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informal quick </a:t>
            </a:r>
            <a:r>
              <a:rPr lang="de-DE" sz="120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survey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de-DE" sz="120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shows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de-DE" sz="120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that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16 countries (</a:t>
            </a:r>
            <a:r>
              <a:rPr lang="de-DE" sz="120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blue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de-DE" sz="120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map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) </a:t>
            </a:r>
            <a:r>
              <a:rPr lang="de-DE" sz="120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actively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de-DE" sz="120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use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Globus </a:t>
            </a:r>
            <a:r>
              <a:rPr lang="de-DE" sz="120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already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de-DE" sz="120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now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 Globus </a:t>
            </a:r>
            <a:r>
              <a:rPr lang="de-DE" sz="120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is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de-DE" sz="120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the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de-DE" sz="1200" b="1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second</a:t>
            </a:r>
            <a:r>
              <a:rPr lang="de-DE" sz="1200" b="1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de-DE" sz="1200" b="1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most</a:t>
            </a:r>
            <a:r>
              <a:rPr lang="de-DE" sz="1200" b="1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de-DE" sz="1200" b="1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important</a:t>
            </a:r>
            <a:r>
              <a:rPr lang="de-DE" sz="1200" b="1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de-DE" sz="1200" b="1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middleware</a:t>
            </a:r>
            <a:r>
              <a:rPr lang="de-DE" sz="1200" b="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in Europe (25 </a:t>
            </a:r>
            <a:r>
              <a:rPr lang="de-DE" sz="1200" b="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for</a:t>
            </a:r>
            <a:r>
              <a:rPr lang="de-DE" sz="1200" b="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de-DE" sz="1200" b="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gLite</a:t>
            </a:r>
            <a:r>
              <a:rPr lang="de-DE" sz="1200" b="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, 8 </a:t>
            </a:r>
            <a:r>
              <a:rPr lang="de-DE" sz="1200" b="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for</a:t>
            </a:r>
            <a:r>
              <a:rPr lang="de-DE" sz="1200" b="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de-DE" sz="1200" b="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Unicore</a:t>
            </a:r>
            <a:r>
              <a:rPr lang="de-DE" sz="1200" b="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, 8 </a:t>
            </a:r>
            <a:r>
              <a:rPr lang="de-DE" sz="1200" b="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for</a:t>
            </a:r>
            <a:r>
              <a:rPr lang="de-DE" sz="1200" b="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ARC).</a:t>
            </a:r>
          </a:p>
          <a:p>
            <a:endParaRPr lang="de-DE" sz="1200" b="0" u="none" kern="1200" baseline="0" dirty="0" smtClean="0">
              <a:solidFill>
                <a:schemeClr val="tx1"/>
              </a:solidFill>
              <a:latin typeface="Arial"/>
              <a:ea typeface="+mn-ea"/>
              <a:cs typeface="+mn-cs"/>
            </a:endParaRPr>
          </a:p>
          <a:p>
            <a:r>
              <a:rPr lang="de-DE" sz="1200" b="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Map</a:t>
            </a:r>
            <a:r>
              <a:rPr lang="de-DE" sz="1200" b="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de-DE" sz="1200" b="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with</a:t>
            </a:r>
            <a:r>
              <a:rPr lang="de-DE" sz="1200" b="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de-DE" sz="1200" b="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GridFTP</a:t>
            </a:r>
            <a:r>
              <a:rPr lang="de-DE" sz="1200" b="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de-DE" sz="1200" b="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servers</a:t>
            </a:r>
            <a:r>
              <a:rPr lang="de-DE" sz="1200" b="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de-DE" sz="1200" b="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usage</a:t>
            </a:r>
            <a:r>
              <a:rPr lang="de-DE" sz="1200" b="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de-DE" sz="1200" b="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data</a:t>
            </a:r>
            <a:r>
              <a:rPr lang="de-DE" sz="1200" b="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de-DE" sz="1200" b="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shows</a:t>
            </a:r>
            <a:r>
              <a:rPr lang="de-DE" sz="1200" b="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strong </a:t>
            </a:r>
            <a:r>
              <a:rPr lang="de-DE" sz="1200" b="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clustering</a:t>
            </a:r>
            <a:r>
              <a:rPr lang="de-DE" sz="1200" b="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de-DE" sz="1200" b="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the</a:t>
            </a:r>
            <a:r>
              <a:rPr lang="de-DE" sz="1200" b="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US </a:t>
            </a:r>
            <a:r>
              <a:rPr lang="de-DE" sz="1200" b="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and</a:t>
            </a:r>
            <a:r>
              <a:rPr lang="de-DE" sz="1200" b="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Europe, </a:t>
            </a:r>
            <a:r>
              <a:rPr lang="de-DE" sz="1200" b="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emphasizing</a:t>
            </a:r>
            <a:r>
              <a:rPr lang="de-DE" sz="1200" b="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de-DE" sz="1200" b="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the</a:t>
            </a:r>
            <a:r>
              <a:rPr lang="de-DE" sz="1200" b="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heavy Globus </a:t>
            </a:r>
            <a:r>
              <a:rPr lang="de-DE" sz="1200" b="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usage</a:t>
            </a:r>
            <a:r>
              <a:rPr lang="de-DE" sz="1200" b="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in Europe. This </a:t>
            </a:r>
            <a:r>
              <a:rPr lang="de-DE" sz="1200" b="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includes</a:t>
            </a:r>
            <a:r>
              <a:rPr lang="de-DE" sz="1200" b="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de-DE" sz="1200" b="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gLight</a:t>
            </a:r>
            <a:r>
              <a:rPr lang="de-DE" sz="1200" b="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de-DE" sz="1200" b="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sites</a:t>
            </a:r>
            <a:r>
              <a:rPr lang="de-DE" sz="1200" b="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, </a:t>
            </a:r>
            <a:r>
              <a:rPr lang="de-DE" sz="1200" b="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as</a:t>
            </a:r>
            <a:r>
              <a:rPr lang="de-DE" sz="1200" b="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de-DE" sz="1200" b="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gLight</a:t>
            </a:r>
            <a:r>
              <a:rPr lang="de-DE" sz="1200" b="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also </a:t>
            </a:r>
            <a:r>
              <a:rPr lang="de-DE" sz="1200" b="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uses</a:t>
            </a:r>
            <a:r>
              <a:rPr lang="de-DE" sz="1200" b="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de-DE" sz="1200" b="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GridFTP</a:t>
            </a:r>
            <a:r>
              <a:rPr lang="de-DE" sz="1200" b="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de-DE" sz="1200" b="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from</a:t>
            </a:r>
            <a:r>
              <a:rPr lang="de-DE" sz="1200" b="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Globus.</a:t>
            </a:r>
          </a:p>
          <a:p>
            <a:endParaRPr lang="de-DE" sz="1200" b="0" u="none" kern="1200" baseline="0" dirty="0" smtClean="0">
              <a:solidFill>
                <a:schemeClr val="tx1"/>
              </a:solidFill>
              <a:latin typeface="Arial"/>
              <a:ea typeface="+mn-ea"/>
              <a:cs typeface="+mn-cs"/>
            </a:endParaRPr>
          </a:p>
          <a:p>
            <a:r>
              <a:rPr lang="de-DE" sz="1200" b="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Scientists</a:t>
            </a:r>
            <a:r>
              <a:rPr lang="de-DE" sz="1200" b="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de-DE" sz="1200" b="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are</a:t>
            </a:r>
            <a:r>
              <a:rPr lang="de-DE" sz="1200" b="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de-DE" sz="1200" b="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already</a:t>
            </a:r>
            <a:r>
              <a:rPr lang="de-DE" sz="1200" b="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de-DE" sz="1200" b="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collaborating</a:t>
            </a:r>
            <a:r>
              <a:rPr lang="de-DE" sz="1200" b="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de-DE" sz="1200" b="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across</a:t>
            </a:r>
            <a:r>
              <a:rPr lang="de-DE" sz="1200" b="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all </a:t>
            </a:r>
            <a:r>
              <a:rPr lang="de-DE" sz="1200" b="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of</a:t>
            </a:r>
            <a:r>
              <a:rPr lang="de-DE" sz="1200" b="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Europe, but </a:t>
            </a:r>
            <a:r>
              <a:rPr lang="de-DE" sz="1200" b="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infrastructures</a:t>
            </a:r>
            <a:r>
              <a:rPr lang="de-DE" sz="1200" b="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de-DE" sz="1200" b="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are</a:t>
            </a:r>
            <a:r>
              <a:rPr lang="de-DE" sz="1200" b="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de-DE" sz="1200" b="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hindering</a:t>
            </a:r>
            <a:r>
              <a:rPr lang="de-DE" sz="1200" b="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de-DE" sz="1200" b="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this</a:t>
            </a:r>
            <a:r>
              <a:rPr lang="de-DE" sz="1200" b="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, </a:t>
            </a:r>
            <a:r>
              <a:rPr lang="de-DE" sz="1200" b="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because</a:t>
            </a:r>
            <a:r>
              <a:rPr lang="de-DE" sz="1200" b="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de-DE" sz="1200" b="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they</a:t>
            </a:r>
            <a:r>
              <a:rPr lang="de-DE" sz="1200" b="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de-DE" sz="1200" b="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are</a:t>
            </a:r>
            <a:r>
              <a:rPr lang="de-DE" sz="1200" b="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not interoperable....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A64D0-E341-A040-82BE-372895CB1645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2101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Objectives</a:t>
            </a:r>
            <a:endParaRPr lang="de-DE" sz="1200" u="none" kern="1200" baseline="0" dirty="0" smtClean="0">
              <a:solidFill>
                <a:schemeClr val="tx1"/>
              </a:solidFill>
              <a:latin typeface="Arial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endParaRPr lang="de-DE" sz="1200" u="none" kern="1200" baseline="0" dirty="0" smtClean="0">
              <a:solidFill>
                <a:schemeClr val="tx1"/>
              </a:solidFill>
              <a:latin typeface="Arial"/>
              <a:ea typeface="+mn-ea"/>
              <a:cs typeface="+mn-cs"/>
            </a:endParaRPr>
          </a:p>
          <a:p>
            <a:endParaRPr lang="de-DE" sz="1200" u="none" kern="1200" baseline="0" dirty="0" smtClean="0">
              <a:solidFill>
                <a:schemeClr val="tx1"/>
              </a:solidFill>
              <a:latin typeface="Arial"/>
              <a:ea typeface="+mn-ea"/>
              <a:cs typeface="+mn-cs"/>
            </a:endParaRPr>
          </a:p>
          <a:p>
            <a:r>
              <a:rPr lang="de-DE" sz="120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11 </a:t>
            </a:r>
            <a:r>
              <a:rPr lang="de-DE" sz="1200" u="non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partners</a:t>
            </a:r>
            <a:endParaRPr lang="de-DE" sz="1200" u="none" kern="1200" baseline="0" dirty="0" smtClean="0">
              <a:solidFill>
                <a:schemeClr val="tx1"/>
              </a:solidFill>
              <a:latin typeface="Arial"/>
              <a:ea typeface="+mn-ea"/>
              <a:cs typeface="+mn-cs"/>
            </a:endParaRPr>
          </a:p>
          <a:p>
            <a:r>
              <a:rPr lang="de-DE" sz="1200" u="non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8 countries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A64D0-E341-A040-82BE-372895CB1645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79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el (nur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4200" y="4165600"/>
            <a:ext cx="79883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small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84200" y="3429000"/>
            <a:ext cx="7988299" cy="72390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de-DE" smtClean="0"/>
              <a:t>24.10.'11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smtClean="0"/>
              <a:t>DCI Projects Meeting, Amsterdam, Netherlands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4B477EF2-D505-3941-B6D6-9074E68D8A8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 Box 20"/>
          <p:cNvSpPr txBox="1">
            <a:spLocks noChangeArrowheads="1"/>
          </p:cNvSpPr>
          <p:nvPr userDrawn="1"/>
        </p:nvSpPr>
        <p:spPr bwMode="auto">
          <a:xfrm>
            <a:off x="5011738" y="627063"/>
            <a:ext cx="354216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100" b="1" dirty="0">
                <a:solidFill>
                  <a:schemeClr val="bg2"/>
                </a:solidFill>
                <a:latin typeface="Arial"/>
                <a:cs typeface="Arial"/>
              </a:rPr>
              <a:t>I</a:t>
            </a:r>
            <a:r>
              <a:rPr lang="de-DE" sz="1400" b="1" dirty="0">
                <a:solidFill>
                  <a:schemeClr val="bg2"/>
                </a:solidFill>
                <a:latin typeface="Arial"/>
                <a:cs typeface="Arial"/>
              </a:rPr>
              <a:t>NITIATIVE FOR</a:t>
            </a:r>
            <a:r>
              <a:rPr lang="de-DE" sz="140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de-DE" sz="2100" b="1" dirty="0">
                <a:solidFill>
                  <a:schemeClr val="bg2"/>
                </a:solidFill>
                <a:latin typeface="Arial"/>
                <a:cs typeface="Arial"/>
              </a:rPr>
              <a:t>G</a:t>
            </a:r>
            <a:r>
              <a:rPr lang="de-DE" sz="1400" b="1" dirty="0">
                <a:solidFill>
                  <a:schemeClr val="bg2"/>
                </a:solidFill>
                <a:latin typeface="Arial"/>
                <a:cs typeface="Arial"/>
              </a:rPr>
              <a:t>LOBUS</a:t>
            </a:r>
            <a:r>
              <a:rPr lang="de-DE" sz="140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de-DE" sz="1400" b="1" dirty="0">
                <a:solidFill>
                  <a:schemeClr val="bg2"/>
                </a:solidFill>
                <a:latin typeface="Arial"/>
                <a:cs typeface="Arial"/>
              </a:rPr>
              <a:t>IN</a:t>
            </a:r>
            <a:r>
              <a:rPr lang="de-DE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de-DE" sz="2100" b="1" dirty="0">
                <a:solidFill>
                  <a:schemeClr val="bg2"/>
                </a:solidFill>
                <a:latin typeface="Arial"/>
                <a:cs typeface="Arial"/>
              </a:rPr>
              <a:t>E</a:t>
            </a:r>
            <a:r>
              <a:rPr lang="de-DE" sz="1400" b="1" dirty="0">
                <a:solidFill>
                  <a:schemeClr val="bg2"/>
                </a:solidFill>
                <a:latin typeface="Arial"/>
                <a:cs typeface="Arial"/>
              </a:rPr>
              <a:t>UROPE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24.10.'11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DCI Projects Meeting, Amsterdam, Netherlands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AC7C-FADF-AB41-A72B-872B8052F8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2026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24.10.'11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DCI Projects Meeting, Amsterdam, Netherlands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AC7C-FADF-AB41-A72B-872B8052F8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92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24.10.'11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DCI Projects Meeting, Amsterdam, Netherlands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AC7C-FADF-AB41-A72B-872B8052F8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881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24.10.'11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DCI Projects Meeting, Amsterdam, Netherlands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AC7C-FADF-AB41-A72B-872B8052F8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1665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24.10.'11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DCI Projects Meeting, Amsterdam, Netherlands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AC7C-FADF-AB41-A72B-872B8052F8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1200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24.10.'11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DCI Projects Meeting, Amsterdam, Netherlands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AC7C-FADF-AB41-A72B-872B8052F8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8821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24.10.'11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DCI Projects Meeting, Amsterdam, Netherlands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AC7C-FADF-AB41-A72B-872B8052F8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368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24.10.'11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DCI Projects Meeting, Amsterdam, Netherlands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AC7C-FADF-AB41-A72B-872B8052F8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4251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24.10.'11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DCI Projects Meeting, Amsterdam, Netherlands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AC7C-FADF-AB41-A72B-872B8052F8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142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(mit 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de-DE" smtClean="0"/>
              <a:t>24.10.'11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6FC3DAB-72D7-4B45-8F79-D823C5C6D11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smtClean="0"/>
              <a:t>DCI Projects Meeting, Amsterdam, Netherlands</a:t>
            </a:r>
            <a:endParaRPr lang="de-DE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2768600" y="5511800"/>
            <a:ext cx="5803900" cy="673100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2768600" y="1193800"/>
            <a:ext cx="5803900" cy="31369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de-DE" smtClean="0"/>
              <a:t>Bild auf Platzhalter ziehen oder durch Klicken auf Symbol hinzufügen</a:t>
            </a:r>
            <a:endParaRPr lang="de-DE" dirty="0"/>
          </a:p>
        </p:txBody>
      </p:sp>
      <p:sp>
        <p:nvSpPr>
          <p:cNvPr id="13" name="Text Box 20"/>
          <p:cNvSpPr txBox="1">
            <a:spLocks noChangeArrowheads="1"/>
          </p:cNvSpPr>
          <p:nvPr userDrawn="1"/>
        </p:nvSpPr>
        <p:spPr bwMode="auto">
          <a:xfrm>
            <a:off x="5011738" y="627063"/>
            <a:ext cx="354216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100" b="1" dirty="0">
                <a:solidFill>
                  <a:schemeClr val="bg2"/>
                </a:solidFill>
                <a:latin typeface="Arial"/>
                <a:cs typeface="Arial"/>
              </a:rPr>
              <a:t>I</a:t>
            </a:r>
            <a:r>
              <a:rPr lang="de-DE" sz="1400" b="1" dirty="0">
                <a:solidFill>
                  <a:schemeClr val="bg2"/>
                </a:solidFill>
                <a:latin typeface="Arial"/>
                <a:cs typeface="Arial"/>
              </a:rPr>
              <a:t>NITIATIVE FOR</a:t>
            </a:r>
            <a:r>
              <a:rPr lang="de-DE" sz="140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de-DE" sz="2100" b="1" dirty="0">
                <a:solidFill>
                  <a:schemeClr val="bg2"/>
                </a:solidFill>
                <a:latin typeface="Arial"/>
                <a:cs typeface="Arial"/>
              </a:rPr>
              <a:t>G</a:t>
            </a:r>
            <a:r>
              <a:rPr lang="de-DE" sz="1400" b="1" dirty="0">
                <a:solidFill>
                  <a:schemeClr val="bg2"/>
                </a:solidFill>
                <a:latin typeface="Arial"/>
                <a:cs typeface="Arial"/>
              </a:rPr>
              <a:t>LOBUS</a:t>
            </a:r>
            <a:r>
              <a:rPr lang="de-DE" sz="140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de-DE" sz="1400" b="1" dirty="0">
                <a:solidFill>
                  <a:schemeClr val="bg2"/>
                </a:solidFill>
                <a:latin typeface="Arial"/>
                <a:cs typeface="Arial"/>
              </a:rPr>
              <a:t>IN</a:t>
            </a:r>
            <a:r>
              <a:rPr lang="de-DE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de-DE" sz="2100" b="1" dirty="0">
                <a:solidFill>
                  <a:schemeClr val="bg2"/>
                </a:solidFill>
                <a:latin typeface="Arial"/>
                <a:cs typeface="Arial"/>
              </a:rPr>
              <a:t>E</a:t>
            </a:r>
            <a:r>
              <a:rPr lang="de-DE" sz="1400" b="1" dirty="0">
                <a:solidFill>
                  <a:schemeClr val="bg2"/>
                </a:solidFill>
                <a:latin typeface="Arial"/>
                <a:cs typeface="Arial"/>
              </a:rPr>
              <a:t>UROPE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2768600" y="4419600"/>
            <a:ext cx="5803900" cy="1003300"/>
          </a:xfrm>
          <a:prstGeom prst="rect">
            <a:avLst/>
          </a:prstGeom>
        </p:spPr>
        <p:txBody>
          <a:bodyPr vert="horz"/>
          <a:lstStyle>
            <a:lvl1pPr>
              <a:defRPr sz="3200" cap="sm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0500" y="608544"/>
            <a:ext cx="7112000" cy="4286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de-DE" smtClean="0"/>
              <a:t>24.10.'11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smtClean="0"/>
              <a:t>DCI Projects Meeting, Amsterdam, Netherlands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A89ED67D-70BC-1949-85A8-92A2D7F3794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 Box 20"/>
          <p:cNvSpPr txBox="1">
            <a:spLocks noChangeArrowheads="1"/>
          </p:cNvSpPr>
          <p:nvPr userDrawn="1"/>
        </p:nvSpPr>
        <p:spPr bwMode="auto">
          <a:xfrm>
            <a:off x="1341438" y="233363"/>
            <a:ext cx="23955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2"/>
                </a:solidFill>
                <a:latin typeface="Arial"/>
                <a:cs typeface="Arial"/>
              </a:rPr>
              <a:t>I</a:t>
            </a:r>
            <a:r>
              <a:rPr lang="de-DE" sz="900" b="1" dirty="0">
                <a:solidFill>
                  <a:schemeClr val="bg2"/>
                </a:solidFill>
                <a:latin typeface="Arial"/>
                <a:cs typeface="Arial"/>
              </a:rPr>
              <a:t>NITIATIVE FOR</a:t>
            </a:r>
            <a:r>
              <a:rPr lang="de-DE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de-DE" sz="1400" b="1" dirty="0">
                <a:solidFill>
                  <a:schemeClr val="bg2"/>
                </a:solidFill>
                <a:latin typeface="Arial"/>
                <a:cs typeface="Arial"/>
              </a:rPr>
              <a:t>G</a:t>
            </a:r>
            <a:r>
              <a:rPr lang="de-DE" sz="900" b="1" dirty="0">
                <a:solidFill>
                  <a:schemeClr val="bg2"/>
                </a:solidFill>
                <a:latin typeface="Arial"/>
                <a:cs typeface="Arial"/>
              </a:rPr>
              <a:t>LOBUS</a:t>
            </a:r>
            <a:r>
              <a:rPr lang="de-DE" sz="90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de-DE" sz="900" b="1" dirty="0">
                <a:solidFill>
                  <a:schemeClr val="bg2"/>
                </a:solidFill>
                <a:latin typeface="Arial"/>
                <a:cs typeface="Arial"/>
              </a:rPr>
              <a:t>IN</a:t>
            </a:r>
            <a:r>
              <a:rPr lang="de-DE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de-DE" sz="1400" b="1" dirty="0">
                <a:solidFill>
                  <a:schemeClr val="bg2"/>
                </a:solidFill>
                <a:latin typeface="Arial"/>
                <a:cs typeface="Arial"/>
              </a:rPr>
              <a:t>E</a:t>
            </a:r>
            <a:r>
              <a:rPr lang="de-DE" sz="900" b="1" dirty="0">
                <a:solidFill>
                  <a:schemeClr val="bg2"/>
                </a:solidFill>
                <a:latin typeface="Arial"/>
                <a:cs typeface="Arial"/>
              </a:rPr>
              <a:t>UROPE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0500" y="608544"/>
            <a:ext cx="7112000" cy="4286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84200" y="1193800"/>
            <a:ext cx="3937000" cy="4991100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2800" y="1193800"/>
            <a:ext cx="3949700" cy="4991100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de-DE" smtClean="0"/>
              <a:t>24.10.'11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smtClean="0"/>
              <a:t>DCI Projects Meeting, Amsterdam, Netherlands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A0AF6E34-C9A6-FE49-B9CC-289D1F36E19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 Box 20"/>
          <p:cNvSpPr txBox="1">
            <a:spLocks noChangeArrowheads="1"/>
          </p:cNvSpPr>
          <p:nvPr userDrawn="1"/>
        </p:nvSpPr>
        <p:spPr bwMode="auto">
          <a:xfrm>
            <a:off x="1341438" y="233363"/>
            <a:ext cx="23955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2"/>
                </a:solidFill>
                <a:latin typeface="Arial"/>
                <a:cs typeface="Arial"/>
              </a:rPr>
              <a:t>I</a:t>
            </a:r>
            <a:r>
              <a:rPr lang="de-DE" sz="900" b="1" dirty="0">
                <a:solidFill>
                  <a:schemeClr val="bg2"/>
                </a:solidFill>
                <a:latin typeface="Arial"/>
                <a:cs typeface="Arial"/>
              </a:rPr>
              <a:t>NITIATIVE FOR</a:t>
            </a:r>
            <a:r>
              <a:rPr lang="de-DE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de-DE" sz="1400" b="1" dirty="0">
                <a:solidFill>
                  <a:schemeClr val="bg2"/>
                </a:solidFill>
                <a:latin typeface="Arial"/>
                <a:cs typeface="Arial"/>
              </a:rPr>
              <a:t>G</a:t>
            </a:r>
            <a:r>
              <a:rPr lang="de-DE" sz="900" b="1" dirty="0">
                <a:solidFill>
                  <a:schemeClr val="bg2"/>
                </a:solidFill>
                <a:latin typeface="Arial"/>
                <a:cs typeface="Arial"/>
              </a:rPr>
              <a:t>LOBUS</a:t>
            </a:r>
            <a:r>
              <a:rPr lang="de-DE" sz="90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de-DE" sz="900" b="1" dirty="0">
                <a:solidFill>
                  <a:schemeClr val="bg2"/>
                </a:solidFill>
                <a:latin typeface="Arial"/>
                <a:cs typeface="Arial"/>
              </a:rPr>
              <a:t>IN</a:t>
            </a:r>
            <a:r>
              <a:rPr lang="de-DE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de-DE" sz="1400" b="1" dirty="0">
                <a:solidFill>
                  <a:schemeClr val="bg2"/>
                </a:solidFill>
                <a:latin typeface="Arial"/>
                <a:cs typeface="Arial"/>
              </a:rPr>
              <a:t>E</a:t>
            </a:r>
            <a:r>
              <a:rPr lang="de-DE" sz="900" b="1" dirty="0">
                <a:solidFill>
                  <a:schemeClr val="bg2"/>
                </a:solidFill>
                <a:latin typeface="Arial"/>
                <a:cs typeface="Arial"/>
              </a:rPr>
              <a:t>UROPE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0500" y="608544"/>
            <a:ext cx="7112000" cy="42862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/>
                <a:cs typeface="Arial"/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84200" y="1193800"/>
            <a:ext cx="3937000" cy="752475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de-DE" smtClean="0"/>
              <a:t>24.10.'11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smtClean="0"/>
              <a:t>DCI Projects Meeting, Amsterdam, Netherlands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5AD5A87-C598-A546-BAC2-B0C31053E3B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 Box 20"/>
          <p:cNvSpPr txBox="1">
            <a:spLocks noChangeArrowheads="1"/>
          </p:cNvSpPr>
          <p:nvPr userDrawn="1"/>
        </p:nvSpPr>
        <p:spPr bwMode="auto">
          <a:xfrm>
            <a:off x="1341438" y="233363"/>
            <a:ext cx="23955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2"/>
                </a:solidFill>
                <a:latin typeface="Arial"/>
                <a:cs typeface="Arial"/>
              </a:rPr>
              <a:t>I</a:t>
            </a:r>
            <a:r>
              <a:rPr lang="de-DE" sz="900" b="1" dirty="0">
                <a:solidFill>
                  <a:schemeClr val="bg2"/>
                </a:solidFill>
                <a:latin typeface="Arial"/>
                <a:cs typeface="Arial"/>
              </a:rPr>
              <a:t>NITIATIVE FOR</a:t>
            </a:r>
            <a:r>
              <a:rPr lang="de-DE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de-DE" sz="1400" b="1" dirty="0">
                <a:solidFill>
                  <a:schemeClr val="bg2"/>
                </a:solidFill>
                <a:latin typeface="Arial"/>
                <a:cs typeface="Arial"/>
              </a:rPr>
              <a:t>G</a:t>
            </a:r>
            <a:r>
              <a:rPr lang="de-DE" sz="900" b="1" dirty="0">
                <a:solidFill>
                  <a:schemeClr val="bg2"/>
                </a:solidFill>
                <a:latin typeface="Arial"/>
                <a:cs typeface="Arial"/>
              </a:rPr>
              <a:t>LOBUS</a:t>
            </a:r>
            <a:r>
              <a:rPr lang="de-DE" sz="90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de-DE" sz="900" b="1" dirty="0">
                <a:solidFill>
                  <a:schemeClr val="bg2"/>
                </a:solidFill>
                <a:latin typeface="Arial"/>
                <a:cs typeface="Arial"/>
              </a:rPr>
              <a:t>IN</a:t>
            </a:r>
            <a:r>
              <a:rPr lang="de-DE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de-DE" sz="1400" b="1" dirty="0">
                <a:solidFill>
                  <a:schemeClr val="bg2"/>
                </a:solidFill>
                <a:latin typeface="Arial"/>
                <a:cs typeface="Arial"/>
              </a:rPr>
              <a:t>E</a:t>
            </a:r>
            <a:r>
              <a:rPr lang="de-DE" sz="900" b="1" dirty="0">
                <a:solidFill>
                  <a:schemeClr val="bg2"/>
                </a:solidFill>
                <a:latin typeface="Arial"/>
                <a:cs typeface="Arial"/>
              </a:rPr>
              <a:t>UROPE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584200" y="2032000"/>
            <a:ext cx="3937000" cy="4152900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22800" y="2032000"/>
            <a:ext cx="3949700" cy="4152900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4622800" y="1193800"/>
            <a:ext cx="3949700" cy="752475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0500" y="608544"/>
            <a:ext cx="7112000" cy="4286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de-DE" smtClean="0"/>
              <a:t>24.10.'11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smtClean="0"/>
              <a:t>DCI Projects Meeting, Amsterdam, Netherlands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86895F23-00F4-2F4C-B3DC-1B9B98A2D65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 Box 20"/>
          <p:cNvSpPr txBox="1">
            <a:spLocks noChangeArrowheads="1"/>
          </p:cNvSpPr>
          <p:nvPr userDrawn="1"/>
        </p:nvSpPr>
        <p:spPr bwMode="auto">
          <a:xfrm>
            <a:off x="1341438" y="233363"/>
            <a:ext cx="23955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2"/>
                </a:solidFill>
                <a:latin typeface="Arial"/>
                <a:cs typeface="Arial"/>
              </a:rPr>
              <a:t>I</a:t>
            </a:r>
            <a:r>
              <a:rPr lang="de-DE" sz="900" b="1" dirty="0">
                <a:solidFill>
                  <a:schemeClr val="bg2"/>
                </a:solidFill>
                <a:latin typeface="Arial"/>
                <a:cs typeface="Arial"/>
              </a:rPr>
              <a:t>NITIATIVE FOR</a:t>
            </a:r>
            <a:r>
              <a:rPr lang="de-DE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de-DE" sz="1400" b="1" dirty="0">
                <a:solidFill>
                  <a:schemeClr val="bg2"/>
                </a:solidFill>
                <a:latin typeface="Arial"/>
                <a:cs typeface="Arial"/>
              </a:rPr>
              <a:t>G</a:t>
            </a:r>
            <a:r>
              <a:rPr lang="de-DE" sz="900" b="1" dirty="0">
                <a:solidFill>
                  <a:schemeClr val="bg2"/>
                </a:solidFill>
                <a:latin typeface="Arial"/>
                <a:cs typeface="Arial"/>
              </a:rPr>
              <a:t>LOBUS</a:t>
            </a:r>
            <a:r>
              <a:rPr lang="de-DE" sz="90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de-DE" sz="900" b="1" dirty="0">
                <a:solidFill>
                  <a:schemeClr val="bg2"/>
                </a:solidFill>
                <a:latin typeface="Arial"/>
                <a:cs typeface="Arial"/>
              </a:rPr>
              <a:t>IN</a:t>
            </a:r>
            <a:r>
              <a:rPr lang="de-DE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de-DE" sz="1400" b="1" dirty="0">
                <a:solidFill>
                  <a:schemeClr val="bg2"/>
                </a:solidFill>
                <a:latin typeface="Arial"/>
                <a:cs typeface="Arial"/>
              </a:rPr>
              <a:t>E</a:t>
            </a:r>
            <a:r>
              <a:rPr lang="de-DE" sz="900" b="1" dirty="0">
                <a:solidFill>
                  <a:schemeClr val="bg2"/>
                </a:solidFill>
                <a:latin typeface="Arial"/>
                <a:cs typeface="Arial"/>
              </a:rPr>
              <a:t>UROPE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de-DE" smtClean="0"/>
              <a:t>24.10.'11</a:t>
            </a:r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smtClean="0"/>
              <a:t>DCI Projects Meeting, Amsterdam, Netherlands</a:t>
            </a: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87C18EE8-6811-8F44-9A16-F89096BC45B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 Box 20"/>
          <p:cNvSpPr txBox="1">
            <a:spLocks noChangeArrowheads="1"/>
          </p:cNvSpPr>
          <p:nvPr userDrawn="1"/>
        </p:nvSpPr>
        <p:spPr bwMode="auto">
          <a:xfrm>
            <a:off x="1341438" y="233363"/>
            <a:ext cx="23955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2"/>
                </a:solidFill>
                <a:latin typeface="Arial"/>
              </a:rPr>
              <a:t>I</a:t>
            </a:r>
            <a:r>
              <a:rPr lang="de-DE" sz="900" b="1" dirty="0">
                <a:solidFill>
                  <a:schemeClr val="bg2"/>
                </a:solidFill>
                <a:latin typeface="Arial"/>
              </a:rPr>
              <a:t>NITIATIVE FOR</a:t>
            </a:r>
            <a:r>
              <a:rPr lang="de-DE" dirty="0">
                <a:solidFill>
                  <a:schemeClr val="bg2"/>
                </a:solidFill>
                <a:latin typeface="Arial"/>
              </a:rPr>
              <a:t> </a:t>
            </a:r>
            <a:r>
              <a:rPr lang="de-DE" sz="1400" b="1" dirty="0">
                <a:solidFill>
                  <a:schemeClr val="bg2"/>
                </a:solidFill>
                <a:latin typeface="Arial"/>
              </a:rPr>
              <a:t>G</a:t>
            </a:r>
            <a:r>
              <a:rPr lang="de-DE" sz="900" b="1" dirty="0">
                <a:solidFill>
                  <a:schemeClr val="bg2"/>
                </a:solidFill>
                <a:latin typeface="Arial"/>
              </a:rPr>
              <a:t>LOBUS</a:t>
            </a:r>
            <a:r>
              <a:rPr lang="de-DE" sz="900" dirty="0">
                <a:solidFill>
                  <a:schemeClr val="bg2"/>
                </a:solidFill>
                <a:latin typeface="Arial"/>
              </a:rPr>
              <a:t> </a:t>
            </a:r>
            <a:r>
              <a:rPr lang="de-DE" sz="900" b="1" dirty="0">
                <a:solidFill>
                  <a:schemeClr val="bg2"/>
                </a:solidFill>
                <a:latin typeface="Arial"/>
              </a:rPr>
              <a:t>IN</a:t>
            </a:r>
            <a:r>
              <a:rPr lang="de-DE" dirty="0">
                <a:solidFill>
                  <a:schemeClr val="bg2"/>
                </a:solidFill>
                <a:latin typeface="Arial"/>
              </a:rPr>
              <a:t> </a:t>
            </a:r>
            <a:r>
              <a:rPr lang="de-DE" sz="1400" b="1" dirty="0">
                <a:solidFill>
                  <a:schemeClr val="bg2"/>
                </a:solidFill>
                <a:latin typeface="Arial"/>
              </a:rPr>
              <a:t>E</a:t>
            </a:r>
            <a:r>
              <a:rPr lang="de-DE" sz="900" b="1" dirty="0">
                <a:solidFill>
                  <a:schemeClr val="bg2"/>
                </a:solidFill>
                <a:latin typeface="Arial"/>
              </a:rPr>
              <a:t>UROPE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24.10.'11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DCI Projects Meeting, Amsterdam, Netherlands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AC7C-FADF-AB41-A72B-872B8052F8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209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24.10.'11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DCI Projects Meeting, Amsterdam, Netherlands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AC7C-FADF-AB41-A72B-872B8052F8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407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3B67"/>
            </a:gs>
            <a:gs pos="50000">
              <a:srgbClr val="6DA3D2"/>
            </a:gs>
            <a:gs pos="100000">
              <a:srgbClr val="6DA3D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495299" y="6262159"/>
            <a:ext cx="8153401" cy="444500"/>
          </a:xfrm>
          <a:prstGeom prst="rect">
            <a:avLst/>
          </a:prstGeom>
          <a:solidFill>
            <a:srgbClr val="016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/>
              <a:cs typeface="Arial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428750" y="528638"/>
            <a:ext cx="7219950" cy="587375"/>
          </a:xfrm>
          <a:prstGeom prst="rect">
            <a:avLst/>
          </a:prstGeom>
          <a:solidFill>
            <a:srgbClr val="195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/>
              <a:cs typeface="Arial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95832" y="1117600"/>
            <a:ext cx="8152868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rnd" cmpd="sng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/>
              <a:cs typeface="Arial"/>
            </a:endParaRPr>
          </a:p>
        </p:txBody>
      </p:sp>
      <p:sp>
        <p:nvSpPr>
          <p:cNvPr id="103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84200" y="1193800"/>
            <a:ext cx="79883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129003" y="6302377"/>
            <a:ext cx="928801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24.10.'11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21596" y="6302375"/>
            <a:ext cx="52121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fld id="{C6FC3DAB-72D7-4B45-8F79-D823C5C6D11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30" name="Picture 3" descr="C:\Dokumente und Einstellungen\lajos\Desktop\IGE PowerPoint\header_globus_01png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1111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28357" y="6301317"/>
            <a:ext cx="541955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smtClean="0"/>
              <a:t>DCI Projects Meeting, Amsterdam, Netherlands</a:t>
            </a:r>
            <a:endParaRPr lang="de-DE" dirty="0"/>
          </a:p>
        </p:txBody>
      </p:sp>
      <p:pic>
        <p:nvPicPr>
          <p:cNvPr id="2" name="Bild 1" descr="Europäische Flagge.png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55" y="6308534"/>
            <a:ext cx="524488" cy="350251"/>
          </a:xfrm>
          <a:prstGeom prst="rect">
            <a:avLst/>
          </a:prstGeom>
        </p:spPr>
      </p:pic>
      <p:pic>
        <p:nvPicPr>
          <p:cNvPr id="3" name="Bild 2" descr="Seventh Framework Programme (Capacities).pn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7755" y="6311051"/>
            <a:ext cx="429224" cy="350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2" r:id="rId2"/>
    <p:sldLayoutId id="2147483670" r:id="rId3"/>
    <p:sldLayoutId id="2147483668" r:id="rId4"/>
    <p:sldLayoutId id="2147483667" r:id="rId5"/>
    <p:sldLayoutId id="2147483666" r:id="rId6"/>
    <p:sldLayoutId id="2147483665" r:id="rId7"/>
  </p:sldLayoutIdLst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F2F2F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000">
          <a:solidFill>
            <a:srgbClr val="F2F2F2"/>
          </a:solidFill>
          <a:latin typeface="Calibri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000">
          <a:solidFill>
            <a:srgbClr val="F2F2F2"/>
          </a:solidFill>
          <a:latin typeface="Calibri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000">
          <a:solidFill>
            <a:srgbClr val="F2F2F2"/>
          </a:solidFill>
          <a:latin typeface="Calibri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000">
          <a:solidFill>
            <a:srgbClr val="F2F2F2"/>
          </a:solidFill>
          <a:latin typeface="Calibri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000">
          <a:solidFill>
            <a:srgbClr val="F2F2F2"/>
          </a:solidFill>
          <a:latin typeface="Calibri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000">
          <a:solidFill>
            <a:srgbClr val="F2F2F2"/>
          </a:solidFill>
          <a:latin typeface="Calibri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000">
          <a:solidFill>
            <a:srgbClr val="F2F2F2"/>
          </a:solidFill>
          <a:latin typeface="Calibri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000">
          <a:solidFill>
            <a:srgbClr val="F2F2F2"/>
          </a:solidFill>
          <a:latin typeface="Calibri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0" i="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0" i="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0" i="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0" i="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24.10.'11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DCI Projects Meeting, Amsterdam, Netherlands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1AC7C-FADF-AB41-A72B-872B8052F8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032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4" Type="http://schemas.openxmlformats.org/officeDocument/2006/relationships/hyperlink" Target="http://www.ige-project.eu/news" TargetMode="External"/><Relationship Id="rId5" Type="http://schemas.openxmlformats.org/officeDocument/2006/relationships/hyperlink" Target="http://go.ige-project.eu/linkedin" TargetMode="External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image" Target="../media/image16.emf"/><Relationship Id="rId10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go.ige-project.eu/pgi-usecase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DCI Assets</a:t>
            </a:r>
            <a:br>
              <a:rPr lang="en-GB" dirty="0" smtClean="0"/>
            </a:br>
            <a:r>
              <a:rPr lang="en-GB" dirty="0"/>
              <a:t>for </a:t>
            </a:r>
            <a:r>
              <a:rPr lang="en-GB" dirty="0" err="1"/>
              <a:t>eScience</a:t>
            </a:r>
            <a:r>
              <a:rPr lang="en-GB" dirty="0"/>
              <a:t> in IGE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Alexander Papaspyrou, Dissemination Manager, IGE</a:t>
            </a:r>
          </a:p>
          <a:p>
            <a:r>
              <a:rPr lang="en-GB" sz="1400" dirty="0" smtClean="0"/>
              <a:t>DCI </a:t>
            </a:r>
            <a:r>
              <a:rPr lang="en-GB" sz="1400" dirty="0" smtClean="0"/>
              <a:t>Projects </a:t>
            </a:r>
            <a:r>
              <a:rPr lang="en-GB" sz="1400" dirty="0" smtClean="0"/>
              <a:t>Meeting</a:t>
            </a:r>
            <a:r>
              <a:rPr lang="en-GB" sz="1400" dirty="0" smtClean="0"/>
              <a:t>, </a:t>
            </a:r>
            <a:r>
              <a:rPr lang="en-GB" sz="1400" dirty="0" smtClean="0"/>
              <a:t>October  24, </a:t>
            </a:r>
            <a:r>
              <a:rPr lang="en-GB" sz="1400" dirty="0" smtClean="0"/>
              <a:t>2011, </a:t>
            </a:r>
            <a:r>
              <a:rPr lang="en-GB" sz="1400" dirty="0" smtClean="0"/>
              <a:t>Amsterdam, Netherlands</a:t>
            </a:r>
            <a:endParaRPr lang="en-GB" sz="1400" dirty="0"/>
          </a:p>
        </p:txBody>
      </p:sp>
      <p:grpSp>
        <p:nvGrpSpPr>
          <p:cNvPr id="2" name="Gruppierung 1"/>
          <p:cNvGrpSpPr>
            <a:grpSpLocks noChangeAspect="1"/>
          </p:cNvGrpSpPr>
          <p:nvPr/>
        </p:nvGrpSpPr>
        <p:grpSpPr>
          <a:xfrm>
            <a:off x="1644276" y="5348206"/>
            <a:ext cx="5868266" cy="762000"/>
            <a:chOff x="673100" y="4108089"/>
            <a:chExt cx="7824355" cy="1016000"/>
          </a:xfrm>
        </p:grpSpPr>
        <p:pic>
          <p:nvPicPr>
            <p:cNvPr id="15" name="Bild 14" descr="Leibniz-Rechenzentrum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100" y="4220515"/>
              <a:ext cx="393700" cy="421461"/>
            </a:xfrm>
            <a:prstGeom prst="rect">
              <a:avLst/>
            </a:prstGeom>
          </p:spPr>
        </p:pic>
        <p:pic>
          <p:nvPicPr>
            <p:cNvPr id="16" name="Bild 15" descr="Technische Universität Dortmund (transparent)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100" y="4754761"/>
              <a:ext cx="1892300" cy="305296"/>
            </a:xfrm>
            <a:prstGeom prst="rect">
              <a:avLst/>
            </a:prstGeom>
          </p:spPr>
        </p:pic>
        <p:pic>
          <p:nvPicPr>
            <p:cNvPr id="17" name="Bild 16" descr="University of Southampton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0200" y="4285889"/>
              <a:ext cx="1293743" cy="279400"/>
            </a:xfrm>
            <a:prstGeom prst="rect">
              <a:avLst/>
            </a:prstGeom>
          </p:spPr>
        </p:pic>
        <p:pic>
          <p:nvPicPr>
            <p:cNvPr id="18" name="Bild 17" descr="University of Edinburgh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5950" y="4704989"/>
              <a:ext cx="419100" cy="419100"/>
            </a:xfrm>
            <a:prstGeom prst="rect">
              <a:avLst/>
            </a:prstGeom>
          </p:spPr>
        </p:pic>
        <p:pic>
          <p:nvPicPr>
            <p:cNvPr id="21" name="Bild 20" descr="GridWiseTech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59250" y="4660539"/>
              <a:ext cx="1047750" cy="428872"/>
            </a:xfrm>
            <a:prstGeom prst="rect">
              <a:avLst/>
            </a:prstGeom>
          </p:spPr>
        </p:pic>
        <p:pic>
          <p:nvPicPr>
            <p:cNvPr id="22" name="Bild 21" descr="NIKHEF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7000" y="4247789"/>
              <a:ext cx="750455" cy="330200"/>
            </a:xfrm>
            <a:prstGeom prst="rect">
              <a:avLst/>
            </a:prstGeom>
          </p:spPr>
        </p:pic>
        <p:pic>
          <p:nvPicPr>
            <p:cNvPr id="23" name="Bild 22" descr="PSNC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43300" y="4216039"/>
              <a:ext cx="1174027" cy="425450"/>
            </a:xfrm>
            <a:prstGeom prst="rect">
              <a:avLst/>
            </a:prstGeom>
          </p:spPr>
        </p:pic>
        <p:pic>
          <p:nvPicPr>
            <p:cNvPr id="24" name="Bild 23" descr="Universidad Computlense Madrid.png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8500" y="4660539"/>
              <a:ext cx="901954" cy="425450"/>
            </a:xfrm>
            <a:prstGeom prst="rect">
              <a:avLst/>
            </a:prstGeom>
          </p:spPr>
        </p:pic>
        <p:pic>
          <p:nvPicPr>
            <p:cNvPr id="25" name="Bild 24" descr="Universitatea Tehnica din Cluj-Napoca.png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51450" y="4171589"/>
              <a:ext cx="838633" cy="495300"/>
            </a:xfrm>
            <a:prstGeom prst="rect">
              <a:avLst/>
            </a:prstGeom>
          </p:spPr>
        </p:pic>
        <p:pic>
          <p:nvPicPr>
            <p:cNvPr id="26" name="Bild 25" descr="University of Chicago.png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51701" y="4781189"/>
              <a:ext cx="1244600" cy="269663"/>
            </a:xfrm>
            <a:prstGeom prst="rect">
              <a:avLst/>
            </a:prstGeom>
          </p:spPr>
        </p:pic>
        <p:pic>
          <p:nvPicPr>
            <p:cNvPr id="27" name="Bild 26" descr="Uppsala Universitet.png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67500" y="4108089"/>
              <a:ext cx="622300" cy="6223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Thank you for listening.</a:t>
            </a:r>
            <a:endParaRPr lang="en-GB"/>
          </a:p>
        </p:txBody>
      </p:sp>
      <p:sp>
        <p:nvSpPr>
          <p:cNvPr id="7" name="Inhaltsplatzhalter 6"/>
          <p:cNvSpPr>
            <a:spLocks noGrp="1"/>
          </p:cNvSpPr>
          <p:nvPr>
            <p:ph sz="half" idx="1"/>
          </p:nvPr>
        </p:nvSpPr>
        <p:spPr>
          <a:xfrm>
            <a:off x="584200" y="4041395"/>
            <a:ext cx="3937000" cy="2143504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EGCF Meeting</a:t>
            </a:r>
          </a:p>
          <a:p>
            <a:pPr marL="0" indent="0" algn="ctr">
              <a:buNone/>
            </a:pPr>
            <a:endParaRPr lang="en-GB" sz="1200" dirty="0"/>
          </a:p>
          <a:p>
            <a:pPr marL="0" indent="0" algn="ctr">
              <a:buNone/>
            </a:pPr>
            <a:r>
              <a:rPr lang="en-GB" sz="3200" dirty="0" smtClean="0"/>
              <a:t>Spring 2012</a:t>
            </a:r>
          </a:p>
          <a:p>
            <a:pPr marL="0" indent="0" algn="ctr">
              <a:buNone/>
            </a:pPr>
            <a:r>
              <a:rPr lang="en-GB" sz="1600" dirty="0" smtClean="0"/>
              <a:t>Munich, Germany</a:t>
            </a:r>
            <a:endParaRPr lang="en-GB" sz="1600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>
          <a:xfrm>
            <a:off x="4622800" y="4041394"/>
            <a:ext cx="3949700" cy="2143505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err="1" smtClean="0"/>
              <a:t>GlobusEUROPE</a:t>
            </a:r>
            <a:r>
              <a:rPr lang="en-GB" dirty="0" smtClean="0"/>
              <a:t> 2012</a:t>
            </a:r>
          </a:p>
          <a:p>
            <a:pPr marL="0" indent="0" algn="ctr">
              <a:buNone/>
            </a:pPr>
            <a:endParaRPr lang="en-GB" sz="1200" dirty="0" smtClean="0"/>
          </a:p>
          <a:p>
            <a:pPr marL="0" indent="0" algn="ctr">
              <a:buNone/>
            </a:pPr>
            <a:r>
              <a:rPr lang="en-GB" sz="3200" dirty="0" smtClean="0"/>
              <a:t>Fall 2012</a:t>
            </a:r>
          </a:p>
          <a:p>
            <a:pPr marL="0" indent="0" algn="ctr">
              <a:buNone/>
            </a:pPr>
            <a:r>
              <a:rPr lang="en-GB" sz="1600" dirty="0" smtClean="0"/>
              <a:t>TBA</a:t>
            </a:r>
            <a:endParaRPr lang="en-GB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24.10.'11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DCI Projects Meeting, Amsterdam, Netherlands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D67D-70BC-1949-85A8-92A2D7F3794E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376" y="2009356"/>
            <a:ext cx="1855743" cy="1391807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951" y="2116711"/>
            <a:ext cx="1775651" cy="1183027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grpSp>
        <p:nvGrpSpPr>
          <p:cNvPr id="22" name="Gruppierung 21"/>
          <p:cNvGrpSpPr/>
          <p:nvPr/>
        </p:nvGrpSpPr>
        <p:grpSpPr>
          <a:xfrm>
            <a:off x="2199920" y="2177401"/>
            <a:ext cx="4744160" cy="1550580"/>
            <a:chOff x="2199920" y="2177401"/>
            <a:chExt cx="4744160" cy="1550580"/>
          </a:xfrm>
        </p:grpSpPr>
        <p:sp>
          <p:nvSpPr>
            <p:cNvPr id="13" name="Abgerundetes Rechteck 12"/>
            <p:cNvSpPr/>
            <p:nvPr/>
          </p:nvSpPr>
          <p:spPr>
            <a:xfrm>
              <a:off x="2199920" y="2177401"/>
              <a:ext cx="4744160" cy="155058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Follow </a:t>
              </a:r>
              <a:r>
                <a:rPr lang="de-DE" b="1" dirty="0" err="1">
                  <a:solidFill>
                    <a:schemeClr val="bg1"/>
                  </a:solidFill>
                </a:rPr>
                <a:t>us</a:t>
              </a:r>
              <a:r>
                <a:rPr lang="de-DE" b="1" dirty="0">
                  <a:solidFill>
                    <a:schemeClr val="bg1"/>
                  </a:solidFill>
                </a:rPr>
                <a:t> on</a:t>
              </a:r>
            </a:p>
            <a:p>
              <a:pPr algn="r">
                <a:lnSpc>
                  <a:spcPct val="120000"/>
                </a:lnSpc>
              </a:pPr>
              <a:r>
                <a:rPr lang="de-DE" dirty="0">
                  <a:solidFill>
                    <a:schemeClr val="bg1"/>
                  </a:solidFill>
                  <a:hlinkClick r:id="rId4"/>
                </a:rPr>
                <a:t>http://www.ige-project.eu/news</a:t>
              </a:r>
              <a:endParaRPr lang="de-DE" dirty="0">
                <a:solidFill>
                  <a:schemeClr val="bg1"/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de-DE" dirty="0" smtClean="0">
                  <a:solidFill>
                    <a:schemeClr val="bg1"/>
                  </a:solidFill>
                </a:rPr>
                <a:t>@</a:t>
              </a:r>
              <a:r>
                <a:rPr lang="de-DE" dirty="0" err="1" smtClean="0">
                  <a:solidFill>
                    <a:schemeClr val="bg1"/>
                  </a:solidFill>
                </a:rPr>
                <a:t>igeproject_eu</a:t>
              </a:r>
              <a:endParaRPr lang="de-DE" dirty="0">
                <a:solidFill>
                  <a:schemeClr val="bg1"/>
                </a:solidFill>
              </a:endParaRPr>
            </a:p>
            <a:p>
              <a:pPr algn="r">
                <a:lnSpc>
                  <a:spcPct val="120000"/>
                </a:lnSpc>
              </a:pPr>
              <a:r>
                <a:rPr lang="de-DE" dirty="0" smtClean="0">
                  <a:solidFill>
                    <a:schemeClr val="bg1"/>
                  </a:solidFill>
                  <a:hlinkClick r:id="rId5"/>
                </a:rPr>
                <a:t>http</a:t>
              </a:r>
              <a:r>
                <a:rPr lang="de-DE" dirty="0">
                  <a:solidFill>
                    <a:schemeClr val="bg1"/>
                  </a:solidFill>
                  <a:hlinkClick r:id="rId5"/>
                </a:rPr>
                <a:t>://go.ige-project.eu/linkedin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pic>
          <p:nvPicPr>
            <p:cNvPr id="19" name="Bild 18" descr="logo_twitter_withbird_1000_white_blue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0115" y="3026042"/>
              <a:ext cx="1024581" cy="190572"/>
            </a:xfrm>
            <a:prstGeom prst="rect">
              <a:avLst/>
            </a:prstGeom>
          </p:spPr>
        </p:pic>
        <p:pic>
          <p:nvPicPr>
            <p:cNvPr id="20" name="Bild 19" descr="200px-Feed-icon.svg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2357" y="2639431"/>
              <a:ext cx="296766" cy="296766"/>
            </a:xfrm>
            <a:prstGeom prst="rect">
              <a:avLst/>
            </a:prstGeom>
          </p:spPr>
        </p:pic>
        <p:pic>
          <p:nvPicPr>
            <p:cNvPr id="21" name="Bild 20" descr="LinkedIn_Logo_Web_Reverse_Trans_250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5547" y="3306327"/>
              <a:ext cx="989835" cy="2731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0350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IGE’s Position in the European Landscape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24.10.'11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DCI Projects Meeting, Amsterdam, Netherlands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D67D-70BC-1949-85A8-92A2D7F3794E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7" name="Bild 6" descr="Countries using Globu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874" y="1424352"/>
            <a:ext cx="6249626" cy="4555450"/>
          </a:xfrm>
          <a:prstGeom prst="rect">
            <a:avLst/>
          </a:prstGeom>
        </p:spPr>
      </p:pic>
      <p:grpSp>
        <p:nvGrpSpPr>
          <p:cNvPr id="5" name="Gruppierung 4"/>
          <p:cNvGrpSpPr/>
          <p:nvPr/>
        </p:nvGrpSpPr>
        <p:grpSpPr>
          <a:xfrm>
            <a:off x="3810000" y="2272298"/>
            <a:ext cx="4749475" cy="2827215"/>
            <a:chOff x="2171700" y="1295400"/>
            <a:chExt cx="6231467" cy="4064000"/>
          </a:xfrm>
        </p:grpSpPr>
        <p:graphicFrame>
          <p:nvGraphicFramePr>
            <p:cNvPr id="44" name="Diagramm 43"/>
            <p:cNvGraphicFramePr/>
            <p:nvPr>
              <p:extLst>
                <p:ext uri="{D42A27DB-BD31-4B8C-83A1-F6EECF244321}">
                  <p14:modId xmlns:p14="http://schemas.microsoft.com/office/powerpoint/2010/main" val="1974213377"/>
                </p:ext>
              </p:extLst>
            </p:nvPr>
          </p:nvGraphicFramePr>
          <p:xfrm>
            <a:off x="2171700" y="1295400"/>
            <a:ext cx="48133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51" name="Bild 5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17800" y="2768600"/>
              <a:ext cx="1410056" cy="685800"/>
            </a:xfrm>
            <a:prstGeom prst="rect">
              <a:avLst/>
            </a:prstGeom>
          </p:spPr>
        </p:pic>
        <p:pic>
          <p:nvPicPr>
            <p:cNvPr id="52" name="Bild 51" descr="Globus Toolkit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9900" y="2552700"/>
              <a:ext cx="1460500" cy="693738"/>
            </a:xfrm>
            <a:prstGeom prst="rect">
              <a:avLst/>
            </a:prstGeom>
          </p:spPr>
        </p:pic>
        <p:cxnSp>
          <p:nvCxnSpPr>
            <p:cNvPr id="53" name="Gerade Verbindung mit Pfeil 52"/>
            <p:cNvCxnSpPr/>
            <p:nvPr/>
          </p:nvCxnSpPr>
          <p:spPr>
            <a:xfrm flipH="1" flipV="1">
              <a:off x="4889500" y="1765300"/>
              <a:ext cx="2120900" cy="234950"/>
            </a:xfrm>
            <a:prstGeom prst="straightConnector1">
              <a:avLst/>
            </a:prstGeom>
            <a:ln>
              <a:solidFill>
                <a:srgbClr val="1B498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mit Pfeil 53"/>
            <p:cNvCxnSpPr/>
            <p:nvPr/>
          </p:nvCxnSpPr>
          <p:spPr>
            <a:xfrm flipH="1">
              <a:off x="5651500" y="2000250"/>
              <a:ext cx="1358900" cy="1085850"/>
            </a:xfrm>
            <a:prstGeom prst="straightConnector1">
              <a:avLst/>
            </a:prstGeom>
            <a:ln>
              <a:solidFill>
                <a:srgbClr val="1B498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mit Pfeil 54"/>
            <p:cNvCxnSpPr/>
            <p:nvPr/>
          </p:nvCxnSpPr>
          <p:spPr>
            <a:xfrm flipH="1">
              <a:off x="6565900" y="3804166"/>
              <a:ext cx="1028700" cy="8186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mit Pfeil 55"/>
            <p:cNvCxnSpPr>
              <a:stCxn id="52" idx="1"/>
            </p:cNvCxnSpPr>
            <p:nvPr/>
          </p:nvCxnSpPr>
          <p:spPr>
            <a:xfrm flipH="1" flipV="1">
              <a:off x="5092700" y="2044700"/>
              <a:ext cx="1727200" cy="854869"/>
            </a:xfrm>
            <a:prstGeom prst="straightConnector1">
              <a:avLst/>
            </a:prstGeom>
            <a:ln>
              <a:solidFill>
                <a:srgbClr val="578BFB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mit Pfeil 56"/>
            <p:cNvCxnSpPr>
              <a:stCxn id="52" idx="1"/>
            </p:cNvCxnSpPr>
            <p:nvPr/>
          </p:nvCxnSpPr>
          <p:spPr>
            <a:xfrm flipH="1">
              <a:off x="5867400" y="2899569"/>
              <a:ext cx="952500" cy="554831"/>
            </a:xfrm>
            <a:prstGeom prst="straightConnector1">
              <a:avLst/>
            </a:prstGeom>
            <a:ln>
              <a:solidFill>
                <a:srgbClr val="578BFB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mit Pfeil 57"/>
            <p:cNvCxnSpPr>
              <a:stCxn id="52" idx="1"/>
            </p:cNvCxnSpPr>
            <p:nvPr/>
          </p:nvCxnSpPr>
          <p:spPr>
            <a:xfrm flipH="1">
              <a:off x="6375400" y="2899569"/>
              <a:ext cx="444500" cy="1405731"/>
            </a:xfrm>
            <a:prstGeom prst="straightConnector1">
              <a:avLst/>
            </a:prstGeom>
            <a:ln>
              <a:solidFill>
                <a:srgbClr val="578BFB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mit Pfeil 58"/>
            <p:cNvCxnSpPr/>
            <p:nvPr/>
          </p:nvCxnSpPr>
          <p:spPr>
            <a:xfrm flipH="1">
              <a:off x="6769100" y="4711614"/>
              <a:ext cx="431187" cy="266786"/>
            </a:xfrm>
            <a:prstGeom prst="straightConnector1">
              <a:avLst/>
            </a:prstGeom>
            <a:ln>
              <a:solidFill>
                <a:srgbClr val="E2962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Bild 59" descr="PRACE.png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27652" y="1352937"/>
              <a:ext cx="1139070" cy="776726"/>
            </a:xfrm>
            <a:prstGeom prst="rect">
              <a:avLst/>
            </a:prstGeom>
          </p:spPr>
        </p:pic>
        <p:grpSp>
          <p:nvGrpSpPr>
            <p:cNvPr id="61" name="Gruppierung 60"/>
            <p:cNvGrpSpPr/>
            <p:nvPr/>
          </p:nvGrpSpPr>
          <p:grpSpPr>
            <a:xfrm>
              <a:off x="2186012" y="4094567"/>
              <a:ext cx="1149989" cy="802171"/>
              <a:chOff x="2186012" y="4094567"/>
              <a:chExt cx="1149989" cy="802171"/>
            </a:xfrm>
          </p:grpSpPr>
          <p:sp>
            <p:nvSpPr>
              <p:cNvPr id="62" name="Textfeld 61"/>
              <p:cNvSpPr txBox="1"/>
              <p:nvPr/>
            </p:nvSpPr>
            <p:spPr>
              <a:xfrm>
                <a:off x="2349500" y="4712072"/>
                <a:ext cx="81280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en-GB" sz="1200" dirty="0" smtClean="0"/>
                  <a:t>(with NGIs)</a:t>
                </a:r>
                <a:endParaRPr lang="en-GB" sz="1200" dirty="0"/>
              </a:p>
            </p:txBody>
          </p:sp>
          <p:pic>
            <p:nvPicPr>
              <p:cNvPr id="63" name="Bild 62" descr="EGI.png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86012" y="4094567"/>
                <a:ext cx="1149989" cy="647183"/>
              </a:xfrm>
              <a:prstGeom prst="rect">
                <a:avLst/>
              </a:prstGeom>
            </p:spPr>
          </p:pic>
        </p:grpSp>
        <p:pic>
          <p:nvPicPr>
            <p:cNvPr id="64" name="Bild 63" descr="ARClogoColourTrans.png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21600" y="3492500"/>
              <a:ext cx="480170" cy="635000"/>
            </a:xfrm>
            <a:prstGeom prst="rect">
              <a:avLst/>
            </a:prstGeom>
          </p:spPr>
        </p:pic>
        <p:pic>
          <p:nvPicPr>
            <p:cNvPr id="65" name="Bild 64" descr="gLite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50100" y="4318000"/>
              <a:ext cx="1104900" cy="622300"/>
            </a:xfrm>
            <a:prstGeom prst="rect">
              <a:avLst/>
            </a:prstGeom>
          </p:spPr>
        </p:pic>
        <p:pic>
          <p:nvPicPr>
            <p:cNvPr id="66" name="Bild 65" descr="UNICORE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37400" y="1854200"/>
              <a:ext cx="1265767" cy="292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5636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Software Repository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Mirror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24.10.'11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DCI Projects Meeting, Amsterdam, Netherlands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D67D-70BC-1949-85A8-92A2D7F3794E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7" name="Bild 6" descr="Bildschirmfoto 2011-09-18 um 16.51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09" y="1247530"/>
            <a:ext cx="3888154" cy="2593037"/>
          </a:xfrm>
          <a:prstGeom prst="rect">
            <a:avLst/>
          </a:prstGeom>
        </p:spPr>
      </p:pic>
      <p:pic>
        <p:nvPicPr>
          <p:cNvPr id="8" name="Bild 7" descr="Bildschirmfoto 2011-09-18 um 16.51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463" y="1247532"/>
            <a:ext cx="3888154" cy="2601545"/>
          </a:xfrm>
          <a:prstGeom prst="rect">
            <a:avLst/>
          </a:prstGeom>
        </p:spPr>
      </p:pic>
      <p:pic>
        <p:nvPicPr>
          <p:cNvPr id="9" name="Bild 8" descr="200px-Red_Hat_logo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54" y="1668584"/>
            <a:ext cx="2540000" cy="850900"/>
          </a:xfrm>
          <a:prstGeom prst="rect">
            <a:avLst/>
          </a:prstGeom>
        </p:spPr>
      </p:pic>
      <p:pic>
        <p:nvPicPr>
          <p:cNvPr id="10" name="Bild 9" descr="200px-Fedora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61" y="2569307"/>
            <a:ext cx="859692" cy="859692"/>
          </a:xfrm>
          <a:prstGeom prst="rect">
            <a:avLst/>
          </a:prstGeom>
        </p:spPr>
      </p:pic>
      <p:pic>
        <p:nvPicPr>
          <p:cNvPr id="11" name="Bild 10" descr="200px-Ubuntu_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923" y="1795584"/>
            <a:ext cx="2540000" cy="596900"/>
          </a:xfrm>
          <a:prstGeom prst="rect">
            <a:avLst/>
          </a:prstGeom>
        </p:spPr>
      </p:pic>
      <p:pic>
        <p:nvPicPr>
          <p:cNvPr id="12" name="Bild 11" descr="ScientificLinux-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554" y="2506785"/>
            <a:ext cx="1019908" cy="1019908"/>
          </a:xfrm>
          <a:prstGeom prst="rect">
            <a:avLst/>
          </a:prstGeom>
        </p:spPr>
      </p:pic>
      <p:pic>
        <p:nvPicPr>
          <p:cNvPr id="13" name="Bild 12" descr="200px-Debian-Open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4" y="2534139"/>
            <a:ext cx="762000" cy="90463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1491978" y="3812941"/>
            <a:ext cx="615046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dirty="0" smtClean="0"/>
              <a:t>Wide </a:t>
            </a:r>
            <a:r>
              <a:rPr lang="de-DE" sz="2800" dirty="0" err="1" smtClean="0"/>
              <a:t>range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target</a:t>
            </a:r>
            <a:r>
              <a:rPr lang="de-DE" sz="2800" dirty="0" smtClean="0"/>
              <a:t> </a:t>
            </a:r>
            <a:r>
              <a:rPr lang="de-DE" sz="2800" dirty="0" err="1" smtClean="0"/>
              <a:t>platforms</a:t>
            </a:r>
            <a:endParaRPr lang="de-DE" sz="2800" dirty="0" smtClean="0"/>
          </a:p>
          <a:p>
            <a:pPr algn="ctr"/>
            <a:r>
              <a:rPr lang="de-DE" dirty="0" smtClean="0"/>
              <a:t>(</a:t>
            </a:r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European </a:t>
            </a:r>
            <a:r>
              <a:rPr lang="de-DE" dirty="0" err="1" smtClean="0"/>
              <a:t>eScience</a:t>
            </a:r>
            <a:r>
              <a:rPr lang="de-DE" dirty="0" smtClean="0"/>
              <a:t> Community </a:t>
            </a:r>
            <a:r>
              <a:rPr lang="de-DE" dirty="0" err="1" smtClean="0"/>
              <a:t>requirements</a:t>
            </a:r>
            <a:r>
              <a:rPr lang="de-DE" dirty="0" smtClean="0"/>
              <a:t> )</a:t>
            </a:r>
            <a:endParaRPr lang="de-DE" dirty="0"/>
          </a:p>
        </p:txBody>
      </p:sp>
      <p:pic>
        <p:nvPicPr>
          <p:cNvPr id="15" name="Bild 14" descr="Bildschirmfoto 2011-09-18 um 17.02.1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923" y="4686300"/>
            <a:ext cx="2422769" cy="1615762"/>
          </a:xfrm>
          <a:prstGeom prst="rect">
            <a:avLst/>
          </a:prstGeom>
        </p:spPr>
      </p:pic>
      <p:pic>
        <p:nvPicPr>
          <p:cNvPr id="16" name="Bild 15" descr="Bildschirmfoto 2011-09-18 um 17.02.59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624" y="4686301"/>
            <a:ext cx="2422768" cy="1612900"/>
          </a:xfrm>
          <a:prstGeom prst="rect">
            <a:avLst/>
          </a:prstGeom>
        </p:spPr>
      </p:pic>
      <p:sp>
        <p:nvSpPr>
          <p:cNvPr id="17" name="Pfeil nach links und rechts 16"/>
          <p:cNvSpPr/>
          <p:nvPr/>
        </p:nvSpPr>
        <p:spPr>
          <a:xfrm>
            <a:off x="3937000" y="5207000"/>
            <a:ext cx="1216152" cy="48463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e Legende 17"/>
          <p:cNvSpPr/>
          <p:nvPr/>
        </p:nvSpPr>
        <p:spPr>
          <a:xfrm>
            <a:off x="6708588" y="2995711"/>
            <a:ext cx="2420471" cy="939800"/>
          </a:xfrm>
          <a:prstGeom prst="wedgeEllipseCallout">
            <a:avLst>
              <a:gd name="adj1" fmla="val -52777"/>
              <a:gd name="adj2" fmla="val 4798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EU</a:t>
            </a:r>
          </a:p>
          <a:p>
            <a:pPr algn="ctr"/>
            <a:r>
              <a:rPr lang="de-DE" dirty="0" err="1"/>
              <a:t>p</a:t>
            </a:r>
            <a:r>
              <a:rPr lang="de-DE" dirty="0" err="1" smtClean="0"/>
              <a:t>rivacy-proof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665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Training</a:t>
            </a:r>
            <a:endParaRPr lang="de-DE" dirty="0"/>
          </a:p>
        </p:txBody>
      </p:sp>
      <p:pic>
        <p:nvPicPr>
          <p:cNvPr id="7" name="Inhaltsplatzhalter 6" descr="Bildschirmfoto 2011-09-18 um 17.52.5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" b="3157"/>
          <a:stretch>
            <a:fillRect/>
          </a:stretch>
        </p:blipFill>
        <p:spPr/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24.10.'11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DCI Projects Meeting, Amsterdam, Netherlands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D67D-70BC-1949-85A8-92A2D7F3794E}" type="slidenum">
              <a:rPr lang="de-DE" smtClean="0"/>
              <a:pPr/>
              <a:t>4</a:t>
            </a:fld>
            <a:endParaRPr lang="de-DE" dirty="0"/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36939412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7929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Globus Online </a:t>
            </a:r>
            <a:r>
              <a:rPr lang="de-DE" dirty="0" err="1" smtClean="0"/>
              <a:t>Platform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24.10.'11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DCI Projects Meeting, Amsterdam, Netherlands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D67D-70BC-1949-85A8-92A2D7F3794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621551" y="1250577"/>
            <a:ext cx="5257800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Reliable file transfer.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Easy “fire and forget” file transfers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Automatic fault recovery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High performance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Across multiple security domains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No IT required.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chemeClr val="tx1"/>
                </a:solidFill>
              </a:rPr>
              <a:t>Software as a </a:t>
            </a:r>
            <a:r>
              <a:rPr lang="en-US" sz="1800" dirty="0" smtClean="0">
                <a:solidFill>
                  <a:schemeClr val="tx1"/>
                </a:solidFill>
              </a:rPr>
              <a:t>Service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No client software installation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New features automatically available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Consolidated support and troubleshooting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Works with existing </a:t>
            </a:r>
            <a:r>
              <a:rPr lang="en-US" sz="1800" dirty="0" err="1" smtClean="0">
                <a:solidFill>
                  <a:schemeClr val="tx1"/>
                </a:solidFill>
              </a:rPr>
              <a:t>GridFTP</a:t>
            </a:r>
            <a:r>
              <a:rPr lang="en-US" sz="1800" dirty="0" smtClean="0">
                <a:solidFill>
                  <a:schemeClr val="tx1"/>
                </a:solidFill>
              </a:rPr>
              <a:t> servers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Globus Connect solves “last mile problem”</a:t>
            </a:r>
          </a:p>
        </p:txBody>
      </p:sp>
      <p:grpSp>
        <p:nvGrpSpPr>
          <p:cNvPr id="8" name="Gruppierung 7"/>
          <p:cNvGrpSpPr/>
          <p:nvPr/>
        </p:nvGrpSpPr>
        <p:grpSpPr>
          <a:xfrm>
            <a:off x="4355351" y="1211199"/>
            <a:ext cx="4250765" cy="2867743"/>
            <a:chOff x="381000" y="1211198"/>
            <a:chExt cx="7929181" cy="5355459"/>
          </a:xfrm>
        </p:grpSpPr>
        <p:sp>
          <p:nvSpPr>
            <p:cNvPr id="9" name="Regular Pentagon 31"/>
            <p:cNvSpPr/>
            <p:nvPr/>
          </p:nvSpPr>
          <p:spPr>
            <a:xfrm>
              <a:off x="1500705" y="1211198"/>
              <a:ext cx="1608602" cy="1532002"/>
            </a:xfrm>
            <a:prstGeom prst="pentagon">
              <a:avLst/>
            </a:prstGeom>
            <a:solidFill>
              <a:schemeClr val="bg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t"/>
            <a:lstStyle/>
            <a:p>
              <a:pPr algn="ctr"/>
              <a:r>
                <a:rPr lang="en-US" sz="1100" i="1" dirty="0" smtClean="0">
                  <a:solidFill>
                    <a:schemeClr val="tx1"/>
                  </a:solidFill>
                  <a:latin typeface="Arial"/>
                  <a:cs typeface="Arial"/>
                </a:rPr>
                <a:t>Data</a:t>
              </a:r>
            </a:p>
            <a:p>
              <a:pPr algn="ctr"/>
              <a:r>
                <a:rPr lang="en-US" sz="1100" i="1" dirty="0" smtClean="0">
                  <a:solidFill>
                    <a:schemeClr val="tx1"/>
                  </a:solidFill>
                  <a:latin typeface="Arial"/>
                  <a:cs typeface="Arial"/>
                </a:rPr>
                <a:t>Source</a:t>
              </a:r>
              <a:endParaRPr lang="en-US" sz="1100" i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0" name="Rounded Rectangle 32"/>
            <p:cNvSpPr/>
            <p:nvPr/>
          </p:nvSpPr>
          <p:spPr>
            <a:xfrm>
              <a:off x="6433665" y="1262532"/>
              <a:ext cx="1754587" cy="1532002"/>
            </a:xfrm>
            <a:prstGeom prst="roundRect">
              <a:avLst>
                <a:gd name="adj" fmla="val 5233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i="1" dirty="0" smtClean="0">
                  <a:solidFill>
                    <a:schemeClr val="tx1"/>
                  </a:solidFill>
                  <a:latin typeface="Arial"/>
                  <a:cs typeface="Arial"/>
                </a:rPr>
                <a:t>Data</a:t>
              </a:r>
            </a:p>
            <a:p>
              <a:pPr algn="ctr"/>
              <a:r>
                <a:rPr lang="en-US" sz="1100" i="1" dirty="0" smtClean="0">
                  <a:solidFill>
                    <a:schemeClr val="tx1"/>
                  </a:solidFill>
                  <a:latin typeface="Arial"/>
                  <a:cs typeface="Arial"/>
                </a:rPr>
                <a:t>Destination</a:t>
              </a:r>
              <a:endParaRPr lang="en-US" sz="1100" i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grpSp>
          <p:nvGrpSpPr>
            <p:cNvPr id="11" name="Group 33"/>
            <p:cNvGrpSpPr/>
            <p:nvPr/>
          </p:nvGrpSpPr>
          <p:grpSpPr>
            <a:xfrm>
              <a:off x="4031657" y="3425720"/>
              <a:ext cx="2212760" cy="1623659"/>
              <a:chOff x="4176656" y="2422396"/>
              <a:chExt cx="2212760" cy="1623659"/>
            </a:xfrm>
          </p:grpSpPr>
          <p:sp>
            <p:nvSpPr>
              <p:cNvPr id="27" name="Cloud 34"/>
              <p:cNvSpPr/>
              <p:nvPr/>
            </p:nvSpPr>
            <p:spPr>
              <a:xfrm>
                <a:off x="4176656" y="2422396"/>
                <a:ext cx="2212760" cy="1623659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pic>
            <p:nvPicPr>
              <p:cNvPr id="28" name="Picture 35" descr="gO_Blue_X_100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34683" y="2643358"/>
                <a:ext cx="1501076" cy="1140818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12" name="Group 36"/>
            <p:cNvGrpSpPr/>
            <p:nvPr/>
          </p:nvGrpSpPr>
          <p:grpSpPr>
            <a:xfrm>
              <a:off x="381000" y="3600272"/>
              <a:ext cx="3650657" cy="2687964"/>
              <a:chOff x="556695" y="3600272"/>
              <a:chExt cx="3650657" cy="2687964"/>
            </a:xfrm>
          </p:grpSpPr>
          <p:pic>
            <p:nvPicPr>
              <p:cNvPr id="23" name="Picture 37" descr="femaleuser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695" y="5049379"/>
                <a:ext cx="1238857" cy="1238857"/>
              </a:xfrm>
              <a:prstGeom prst="rect">
                <a:avLst/>
              </a:prstGeom>
            </p:spPr>
          </p:pic>
          <p:cxnSp>
            <p:nvCxnSpPr>
              <p:cNvPr id="24" name="Straight Arrow Connector 38"/>
              <p:cNvCxnSpPr>
                <a:stCxn id="23" idx="3"/>
              </p:cNvCxnSpPr>
              <p:nvPr/>
            </p:nvCxnSpPr>
            <p:spPr>
              <a:xfrm flipV="1">
                <a:off x="1795552" y="4787500"/>
                <a:ext cx="2411800" cy="881308"/>
              </a:xfrm>
              <a:prstGeom prst="straightConnector1">
                <a:avLst/>
              </a:prstGeom>
              <a:ln w="88900" cap="flat" cmpd="sng" algn="ctr">
                <a:solidFill>
                  <a:srgbClr val="12A9D9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39"/>
              <p:cNvSpPr txBox="1"/>
              <p:nvPr/>
            </p:nvSpPr>
            <p:spPr>
              <a:xfrm>
                <a:off x="1788649" y="3600272"/>
                <a:ext cx="187046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"/>
                    <a:cs typeface="Arial"/>
                  </a:rPr>
                  <a:t>User initiates transfer request</a:t>
                </a:r>
                <a:endParaRPr lang="en-US" sz="1100" dirty="0">
                  <a:latin typeface="Arial"/>
                  <a:cs typeface="Arial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166295" y="3652648"/>
                <a:ext cx="622355" cy="622355"/>
              </a:xfrm>
              <a:prstGeom prst="ellipse">
                <a:avLst/>
              </a:prstGeom>
              <a:solidFill>
                <a:srgbClr val="12A9D9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sz="1600" b="1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1</a:t>
                </a:r>
                <a:endParaRPr lang="en-US" sz="16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3" name="Group 41"/>
            <p:cNvGrpSpPr/>
            <p:nvPr/>
          </p:nvGrpSpPr>
          <p:grpSpPr>
            <a:xfrm>
              <a:off x="2927408" y="1238072"/>
              <a:ext cx="3535176" cy="2187648"/>
              <a:chOff x="3103103" y="1238072"/>
              <a:chExt cx="3535176" cy="2187648"/>
            </a:xfrm>
          </p:grpSpPr>
          <p:cxnSp>
            <p:nvCxnSpPr>
              <p:cNvPr id="18" name="Straight Arrow Connector 42"/>
              <p:cNvCxnSpPr/>
              <p:nvPr/>
            </p:nvCxnSpPr>
            <p:spPr>
              <a:xfrm>
                <a:off x="3581400" y="2209800"/>
                <a:ext cx="2631835" cy="1588"/>
              </a:xfrm>
              <a:prstGeom prst="straightConnector1">
                <a:avLst/>
              </a:prstGeom>
              <a:ln w="88900" cap="flat" cmpd="sng" algn="ctr">
                <a:solidFill>
                  <a:srgbClr val="12A9D9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43"/>
              <p:cNvSpPr txBox="1"/>
              <p:nvPr/>
            </p:nvSpPr>
            <p:spPr>
              <a:xfrm>
                <a:off x="4203755" y="1238072"/>
                <a:ext cx="195846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"/>
                    <a:cs typeface="Arial"/>
                  </a:rPr>
                  <a:t>Globus Online moves files</a:t>
                </a:r>
                <a:endParaRPr lang="en-US" sz="1100" dirty="0">
                  <a:latin typeface="Arial"/>
                  <a:cs typeface="Arial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581400" y="1277354"/>
                <a:ext cx="622355" cy="622355"/>
              </a:xfrm>
              <a:prstGeom prst="ellipse">
                <a:avLst/>
              </a:prstGeom>
              <a:solidFill>
                <a:srgbClr val="12A9D9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  <a:latin typeface="Arial"/>
                    <a:cs typeface="Arial"/>
                  </a:rPr>
                  <a:t>2</a:t>
                </a:r>
              </a:p>
            </p:txBody>
          </p:sp>
          <p:cxnSp>
            <p:nvCxnSpPr>
              <p:cNvPr id="21" name="Straight Arrow Connector 45"/>
              <p:cNvCxnSpPr/>
              <p:nvPr/>
            </p:nvCxnSpPr>
            <p:spPr>
              <a:xfrm rot="10800000">
                <a:off x="3103103" y="2262010"/>
                <a:ext cx="1885426" cy="1163710"/>
              </a:xfrm>
              <a:prstGeom prst="straightConnector1">
                <a:avLst/>
              </a:prstGeom>
              <a:ln w="50800" cap="flat" cmpd="sng" algn="ctr">
                <a:solidFill>
                  <a:srgbClr val="12A9D9"/>
                </a:solidFill>
                <a:prstDash val="sys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46"/>
              <p:cNvCxnSpPr/>
              <p:nvPr/>
            </p:nvCxnSpPr>
            <p:spPr>
              <a:xfrm flipV="1">
                <a:off x="5140929" y="2164644"/>
                <a:ext cx="1497350" cy="1261076"/>
              </a:xfrm>
              <a:prstGeom prst="straightConnector1">
                <a:avLst/>
              </a:prstGeom>
              <a:ln w="50800" cap="flat" cmpd="sng" algn="ctr">
                <a:solidFill>
                  <a:srgbClr val="12A9D9"/>
                </a:solidFill>
                <a:prstDash val="sys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47"/>
            <p:cNvGrpSpPr/>
            <p:nvPr/>
          </p:nvGrpSpPr>
          <p:grpSpPr>
            <a:xfrm>
              <a:off x="1881722" y="5176644"/>
              <a:ext cx="6428459" cy="1390013"/>
              <a:chOff x="2057417" y="5176644"/>
              <a:chExt cx="6428459" cy="1390013"/>
            </a:xfrm>
          </p:grpSpPr>
          <p:sp>
            <p:nvSpPr>
              <p:cNvPr id="15" name="Freeform 48"/>
              <p:cNvSpPr/>
              <p:nvPr/>
            </p:nvSpPr>
            <p:spPr>
              <a:xfrm>
                <a:off x="2057417" y="5176644"/>
                <a:ext cx="3323910" cy="1390013"/>
              </a:xfrm>
              <a:custGeom>
                <a:avLst/>
                <a:gdLst>
                  <a:gd name="connsiteX0" fmla="*/ 4307680 w 4307680"/>
                  <a:gd name="connsiteY0" fmla="*/ 0 h 1669490"/>
                  <a:gd name="connsiteX1" fmla="*/ 2919795 w 4307680"/>
                  <a:gd name="connsiteY1" fmla="*/ 1440344 h 1669490"/>
                  <a:gd name="connsiteX2" fmla="*/ 0 w 4307680"/>
                  <a:gd name="connsiteY2" fmla="*/ 1374874 h 1669490"/>
                  <a:gd name="connsiteX3" fmla="*/ 0 w 4307680"/>
                  <a:gd name="connsiteY3" fmla="*/ 1374874 h 1669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07680" h="1669490">
                    <a:moveTo>
                      <a:pt x="4307680" y="0"/>
                    </a:moveTo>
                    <a:cubicBezTo>
                      <a:pt x="3972711" y="605599"/>
                      <a:pt x="3637742" y="1211198"/>
                      <a:pt x="2919795" y="1440344"/>
                    </a:cubicBezTo>
                    <a:cubicBezTo>
                      <a:pt x="2201848" y="1669490"/>
                      <a:pt x="0" y="1374874"/>
                      <a:pt x="0" y="1374874"/>
                    </a:cubicBezTo>
                    <a:lnTo>
                      <a:pt x="0" y="1374874"/>
                    </a:lnTo>
                  </a:path>
                </a:pathLst>
              </a:custGeom>
              <a:ln w="88900" cap="flat" cmpd="sng" algn="ctr">
                <a:solidFill>
                  <a:srgbClr val="12A9D9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Arial"/>
                  <a:cs typeface="Arial"/>
                </a:endParaRPr>
              </a:p>
            </p:txBody>
          </p:sp>
          <p:sp>
            <p:nvSpPr>
              <p:cNvPr id="16" name="TextBox 49"/>
              <p:cNvSpPr txBox="1"/>
              <p:nvPr/>
            </p:nvSpPr>
            <p:spPr>
              <a:xfrm>
                <a:off x="5381326" y="5334000"/>
                <a:ext cx="232034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100" dirty="0" smtClean="0">
                    <a:latin typeface="Arial"/>
                    <a:cs typeface="Arial"/>
                  </a:rPr>
                  <a:t>Globus Online notifies user</a:t>
                </a:r>
                <a:endParaRPr lang="en-US" sz="1100" dirty="0">
                  <a:latin typeface="Arial"/>
                  <a:cs typeface="Arial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7863521" y="5357630"/>
                <a:ext cx="622355" cy="622355"/>
              </a:xfrm>
              <a:prstGeom prst="ellipse">
                <a:avLst/>
              </a:prstGeom>
              <a:solidFill>
                <a:srgbClr val="12A9D9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sz="1600" b="1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3</a:t>
                </a:r>
                <a:endParaRPr lang="en-US" sz="16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</p:grpSp>
      </p:grpSp>
      <p:pic>
        <p:nvPicPr>
          <p:cNvPr id="29" name="Picture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5854" y="2329290"/>
            <a:ext cx="1288674" cy="473675"/>
          </a:xfrm>
          <a:prstGeom prst="rect">
            <a:avLst/>
          </a:prstGeom>
          <a:ln>
            <a:noFill/>
          </a:ln>
        </p:spPr>
      </p:pic>
      <p:sp>
        <p:nvSpPr>
          <p:cNvPr id="31" name="Abgerundetes Rechteck 30"/>
          <p:cNvSpPr/>
          <p:nvPr/>
        </p:nvSpPr>
        <p:spPr>
          <a:xfrm rot="20097118">
            <a:off x="7291293" y="2420469"/>
            <a:ext cx="1628588" cy="821765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>
                <a:solidFill>
                  <a:srgbClr val="FF0000"/>
                </a:solidFill>
                <a:latin typeface="Stencil"/>
                <a:cs typeface="Stencil"/>
              </a:rPr>
              <a:t>ISSUE</a:t>
            </a:r>
            <a:endParaRPr lang="de-DE" sz="3200" dirty="0">
              <a:solidFill>
                <a:srgbClr val="FF0000"/>
              </a:solidFill>
              <a:latin typeface="Stencil"/>
              <a:cs typeface="Stencil"/>
            </a:endParaRPr>
          </a:p>
        </p:txBody>
      </p:sp>
    </p:spTree>
    <p:extLst>
      <p:ext uri="{BB962C8B-B14F-4D97-AF65-F5344CB8AC3E}">
        <p14:creationId xmlns:p14="http://schemas.microsoft.com/office/powerpoint/2010/main" val="3581971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Beneficiaries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6000" dirty="0" smtClean="0"/>
          </a:p>
          <a:p>
            <a:pPr marL="0" indent="0" algn="ctr">
              <a:buNone/>
            </a:pPr>
            <a:r>
              <a:rPr lang="en-GB" sz="6000" dirty="0" smtClean="0"/>
              <a:t>End Users (e-Science)</a:t>
            </a:r>
          </a:p>
          <a:p>
            <a:pPr marL="0" indent="0" algn="ctr">
              <a:buNone/>
            </a:pPr>
            <a:endParaRPr lang="en-GB" sz="1200" dirty="0" smtClean="0"/>
          </a:p>
          <a:p>
            <a:pPr marL="0" indent="0" algn="ctr">
              <a:buNone/>
            </a:pPr>
            <a:r>
              <a:rPr lang="en-GB" sz="1800" dirty="0" smtClean="0"/>
              <a:t>Infrastructure Providers</a:t>
            </a:r>
          </a:p>
          <a:p>
            <a:pPr marL="0" indent="0" algn="ctr">
              <a:buNone/>
            </a:pPr>
            <a:endParaRPr lang="en-GB" sz="1200" dirty="0" smtClean="0"/>
          </a:p>
          <a:p>
            <a:pPr marL="0" indent="0" algn="ctr">
              <a:buNone/>
            </a:pPr>
            <a:r>
              <a:rPr lang="en-GB" sz="4000" dirty="0" smtClean="0"/>
              <a:t>Middleware Providers</a:t>
            </a:r>
            <a:endParaRPr lang="en-GB" sz="4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24.10.'11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DCI Projects Meeting, Amsterdam, Netherlands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D67D-70BC-1949-85A8-92A2D7F3794E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2865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0962" y="608544"/>
            <a:ext cx="7112000" cy="428625"/>
          </a:xfrm>
        </p:spPr>
        <p:txBody>
          <a:bodyPr/>
          <a:lstStyle/>
          <a:p>
            <a:r>
              <a:rPr lang="en-GB" dirty="0" smtClean="0"/>
              <a:t>Sustainability for IGE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24.10.'11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DCI Projects Meeting, Amsterdam, Netherlands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D67D-70BC-1949-85A8-92A2D7F3794E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extfeld 3"/>
          <p:cNvSpPr txBox="1"/>
          <p:nvPr/>
        </p:nvSpPr>
        <p:spPr>
          <a:xfrm>
            <a:off x="978887" y="1203912"/>
            <a:ext cx="7147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Connect scientists </a:t>
            </a:r>
            <a:r>
              <a:rPr lang="en-GB" sz="2400" dirty="0" smtClean="0">
                <a:solidFill>
                  <a:srgbClr val="FF0000"/>
                </a:solidFill>
              </a:rPr>
              <a:t>in the European Research Area!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23" name="Bild 22" descr="egcf_transparent_rgb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614" y="2050620"/>
            <a:ext cx="1736067" cy="1415589"/>
          </a:xfrm>
          <a:prstGeom prst="rect">
            <a:avLst/>
          </a:prstGeom>
        </p:spPr>
      </p:pic>
      <p:pic>
        <p:nvPicPr>
          <p:cNvPr id="25" name="Bild 24" descr="egh_transparent_rgb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354" y="2050621"/>
            <a:ext cx="1736066" cy="1415588"/>
          </a:xfrm>
          <a:prstGeom prst="rect">
            <a:avLst/>
          </a:prstGeom>
        </p:spPr>
      </p:pic>
      <p:pic>
        <p:nvPicPr>
          <p:cNvPr id="26" name="Bild 25" descr="eglo_transparent_rgb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6333" y="2050620"/>
            <a:ext cx="1736067" cy="1415589"/>
          </a:xfrm>
          <a:prstGeom prst="rect">
            <a:avLst/>
          </a:prstGeom>
        </p:spPr>
      </p:pic>
      <p:sp>
        <p:nvSpPr>
          <p:cNvPr id="27" name="Textfeld 26"/>
          <p:cNvSpPr txBox="1"/>
          <p:nvPr/>
        </p:nvSpPr>
        <p:spPr>
          <a:xfrm>
            <a:off x="912166" y="3664656"/>
            <a:ext cx="234024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Coordinate</a:t>
            </a:r>
          </a:p>
          <a:p>
            <a:pPr algn="ctr"/>
            <a:r>
              <a:rPr lang="en-GB" sz="800" dirty="0" smtClean="0"/>
              <a:t/>
            </a:r>
            <a:br>
              <a:rPr lang="en-GB" sz="800" dirty="0" smtClean="0"/>
            </a:br>
            <a:r>
              <a:rPr lang="en-GB" sz="1400" dirty="0" smtClean="0"/>
              <a:t>Bring together</a:t>
            </a:r>
          </a:p>
          <a:p>
            <a:pPr algn="ctr"/>
            <a:r>
              <a:rPr lang="en-GB" sz="1400" dirty="0" smtClean="0"/>
              <a:t>European Users,</a:t>
            </a:r>
          </a:p>
          <a:p>
            <a:pPr algn="ctr"/>
            <a:r>
              <a:rPr lang="en-GB" sz="1400" dirty="0" smtClean="0"/>
              <a:t>Developers, and Operators</a:t>
            </a:r>
            <a:endParaRPr lang="en-GB" sz="1400" dirty="0"/>
          </a:p>
        </p:txBody>
      </p:sp>
      <p:sp>
        <p:nvSpPr>
          <p:cNvPr id="28" name="Textfeld 27"/>
          <p:cNvSpPr txBox="1"/>
          <p:nvPr/>
        </p:nvSpPr>
        <p:spPr>
          <a:xfrm>
            <a:off x="3564119" y="3658298"/>
            <a:ext cx="197100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Streamline</a:t>
            </a:r>
            <a:r>
              <a:rPr lang="en-GB" sz="1600" dirty="0" smtClean="0"/>
              <a:t/>
            </a:r>
            <a:br>
              <a:rPr lang="en-GB" sz="1600" dirty="0" smtClean="0"/>
            </a:br>
            <a:endParaRPr lang="en-GB" sz="800" dirty="0" smtClean="0"/>
          </a:p>
          <a:p>
            <a:pPr algn="ctr"/>
            <a:r>
              <a:rPr lang="en-GB" sz="1400" dirty="0" smtClean="0"/>
              <a:t>Provide a</a:t>
            </a:r>
          </a:p>
          <a:p>
            <a:pPr algn="ctr"/>
            <a:r>
              <a:rPr lang="en-GB" sz="1400" dirty="0" smtClean="0"/>
              <a:t>Single Point of</a:t>
            </a:r>
          </a:p>
          <a:p>
            <a:pPr algn="ctr"/>
            <a:r>
              <a:rPr lang="en-GB" sz="1400" dirty="0" smtClean="0"/>
              <a:t>Information for Europe</a:t>
            </a:r>
            <a:endParaRPr lang="en-GB" sz="1400" dirty="0"/>
          </a:p>
        </p:txBody>
      </p:sp>
      <p:sp>
        <p:nvSpPr>
          <p:cNvPr id="29" name="Textfeld 28"/>
          <p:cNvSpPr txBox="1"/>
          <p:nvPr/>
        </p:nvSpPr>
        <p:spPr>
          <a:xfrm>
            <a:off x="6097135" y="3658298"/>
            <a:ext cx="201106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Voice</a:t>
            </a:r>
            <a:r>
              <a:rPr lang="en-GB" sz="1600" dirty="0" smtClean="0"/>
              <a:t/>
            </a:r>
            <a:br>
              <a:rPr lang="en-GB" sz="1600" dirty="0" smtClean="0"/>
            </a:br>
            <a:endParaRPr lang="en-GB" sz="800" dirty="0" smtClean="0"/>
          </a:p>
          <a:p>
            <a:pPr algn="ctr"/>
            <a:r>
              <a:rPr lang="en-GB" sz="1400" dirty="0" smtClean="0"/>
              <a:t>Add the</a:t>
            </a:r>
            <a:br>
              <a:rPr lang="en-GB" sz="1400" dirty="0" smtClean="0"/>
            </a:br>
            <a:r>
              <a:rPr lang="en-GB" sz="1400" dirty="0" smtClean="0"/>
              <a:t>European Perspective</a:t>
            </a:r>
          </a:p>
          <a:p>
            <a:pPr algn="ctr"/>
            <a:r>
              <a:rPr lang="en-GB" sz="1400" dirty="0" smtClean="0"/>
              <a:t>to future developments</a:t>
            </a:r>
            <a:endParaRPr lang="en-GB" sz="1400" dirty="0"/>
          </a:p>
        </p:txBody>
      </p:sp>
      <p:sp>
        <p:nvSpPr>
          <p:cNvPr id="30" name="Rechteck 29"/>
          <p:cNvSpPr/>
          <p:nvPr/>
        </p:nvSpPr>
        <p:spPr>
          <a:xfrm>
            <a:off x="5289457" y="2475551"/>
            <a:ext cx="225083" cy="241125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hteck 30"/>
          <p:cNvSpPr/>
          <p:nvPr/>
        </p:nvSpPr>
        <p:spPr>
          <a:xfrm>
            <a:off x="2783142" y="2474148"/>
            <a:ext cx="225083" cy="241125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hteck 31"/>
          <p:cNvSpPr/>
          <p:nvPr/>
        </p:nvSpPr>
        <p:spPr>
          <a:xfrm>
            <a:off x="7810530" y="2474147"/>
            <a:ext cx="225083" cy="241125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bgerundetes Rechteck 32"/>
          <p:cNvSpPr/>
          <p:nvPr/>
        </p:nvSpPr>
        <p:spPr>
          <a:xfrm rot="20097118">
            <a:off x="1351031" y="3925974"/>
            <a:ext cx="1294447" cy="495091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rgbClr val="FFFF00"/>
                </a:solidFill>
                <a:latin typeface="Stencil"/>
                <a:cs typeface="Stencil"/>
              </a:rPr>
              <a:t>HARD</a:t>
            </a:r>
            <a:endParaRPr lang="de-DE" sz="2800" dirty="0">
              <a:solidFill>
                <a:srgbClr val="FFFF00"/>
              </a:solidFill>
              <a:latin typeface="Stencil"/>
              <a:cs typeface="Stencil"/>
            </a:endParaRPr>
          </a:p>
        </p:txBody>
      </p:sp>
      <p:sp>
        <p:nvSpPr>
          <p:cNvPr id="34" name="Abgerundetes Rechteck 33"/>
          <p:cNvSpPr/>
          <p:nvPr/>
        </p:nvSpPr>
        <p:spPr>
          <a:xfrm rot="20097118">
            <a:off x="6463900" y="4048493"/>
            <a:ext cx="1294447" cy="495091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rgbClr val="FFFF00"/>
                </a:solidFill>
                <a:latin typeface="Stencil"/>
                <a:cs typeface="Stencil"/>
              </a:rPr>
              <a:t>HARD</a:t>
            </a:r>
            <a:endParaRPr lang="de-DE" sz="2800" dirty="0">
              <a:solidFill>
                <a:srgbClr val="FFFF00"/>
              </a:solidFill>
              <a:latin typeface="Stencil"/>
              <a:cs typeface="Stencil"/>
            </a:endParaRPr>
          </a:p>
        </p:txBody>
      </p:sp>
    </p:spTree>
    <p:extLst>
      <p:ext uri="{BB962C8B-B14F-4D97-AF65-F5344CB8AC3E}">
        <p14:creationId xmlns:p14="http://schemas.microsoft.com/office/powerpoint/2010/main" val="2179098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Interoperability</a:t>
            </a:r>
            <a:r>
              <a:rPr lang="de-DE" dirty="0" smtClean="0"/>
              <a:t> </a:t>
            </a:r>
            <a:r>
              <a:rPr lang="de-DE" dirty="0" err="1" smtClean="0"/>
              <a:t>Challenges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4200" y="1343210"/>
            <a:ext cx="7988300" cy="1420906"/>
          </a:xfrm>
        </p:spPr>
        <p:txBody>
          <a:bodyPr/>
          <a:lstStyle/>
          <a:p>
            <a:pPr marL="0" indent="0" algn="ctr">
              <a:buNone/>
            </a:pPr>
            <a:r>
              <a:rPr lang="de-DE" sz="6600" dirty="0" smtClean="0"/>
              <a:t>Interoperation</a:t>
            </a:r>
            <a:endParaRPr lang="de-DE" sz="4800" dirty="0" smtClean="0"/>
          </a:p>
          <a:p>
            <a:pPr marL="0" indent="0" algn="ctr">
              <a:buNone/>
            </a:pPr>
            <a:r>
              <a:rPr lang="de-DE" sz="2400" dirty="0" smtClean="0"/>
              <a:t>(not </a:t>
            </a:r>
            <a:r>
              <a:rPr lang="de-DE" sz="2400" i="1" dirty="0" err="1" smtClean="0"/>
              <a:t>Interoperability</a:t>
            </a:r>
            <a:r>
              <a:rPr lang="de-DE" sz="2400" dirty="0" smtClean="0"/>
              <a:t>)</a:t>
            </a: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24.10.'11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DCI Projects Meeting, Amsterdam, Netherlands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D67D-70BC-1949-85A8-92A2D7F3794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 flipH="1">
            <a:off x="1767043" y="2838398"/>
            <a:ext cx="54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Useful for </a:t>
            </a:r>
            <a:r>
              <a:rPr lang="en-GB" dirty="0" err="1" smtClean="0"/>
              <a:t>TeraGrid</a:t>
            </a:r>
            <a:r>
              <a:rPr lang="en-GB" dirty="0" smtClean="0"/>
              <a:t>,</a:t>
            </a:r>
          </a:p>
          <a:p>
            <a:pPr algn="ctr"/>
            <a:r>
              <a:rPr lang="en-GB" dirty="0" smtClean="0"/>
              <a:t>resulting in a use case for interoperation</a:t>
            </a:r>
            <a:br>
              <a:rPr lang="en-GB" dirty="0" smtClean="0"/>
            </a:br>
            <a:r>
              <a:rPr lang="en-GB" dirty="0" smtClean="0"/>
              <a:t>in the PGI-WG within Open Grid Forum: </a:t>
            </a:r>
            <a:r>
              <a:rPr lang="en-GB" dirty="0" smtClean="0">
                <a:hlinkClick r:id="rId2"/>
              </a:rPr>
              <a:t>http://go.ige-project.eu/pgi-usecase</a:t>
            </a:r>
            <a:r>
              <a:rPr lang="en-GB" dirty="0" smtClean="0"/>
              <a:t> 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584200" y="4451736"/>
            <a:ext cx="7988300" cy="65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0" i="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0" i="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0" i="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0" i="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de-DE" sz="3600" dirty="0" err="1" smtClean="0"/>
              <a:t>Standardised</a:t>
            </a:r>
            <a:r>
              <a:rPr lang="de-DE" sz="3600" dirty="0" smtClean="0"/>
              <a:t> Interfaces</a:t>
            </a:r>
            <a:endParaRPr lang="de-DE" sz="3600" dirty="0"/>
          </a:p>
        </p:txBody>
      </p:sp>
      <p:sp>
        <p:nvSpPr>
          <p:cNvPr id="10" name="Textfeld 9"/>
          <p:cNvSpPr txBox="1"/>
          <p:nvPr/>
        </p:nvSpPr>
        <p:spPr>
          <a:xfrm flipH="1">
            <a:off x="1767043" y="5065405"/>
            <a:ext cx="54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Useful for the integration into EGI,</a:t>
            </a:r>
          </a:p>
          <a:p>
            <a:pPr algn="ctr"/>
            <a:r>
              <a:rPr lang="en-GB" dirty="0" smtClean="0"/>
              <a:t>(finally) resulting in the integration of a</a:t>
            </a:r>
          </a:p>
          <a:p>
            <a:pPr algn="ctr"/>
            <a:r>
              <a:rPr lang="en-GB" dirty="0"/>
              <a:t>n</a:t>
            </a:r>
            <a:r>
              <a:rPr lang="en-GB" dirty="0" smtClean="0"/>
              <a:t>ative OGSA-BES door into Globus GRAM</a:t>
            </a:r>
          </a:p>
        </p:txBody>
      </p:sp>
      <p:sp>
        <p:nvSpPr>
          <p:cNvPr id="11" name="Abgerundetes Rechteck 10"/>
          <p:cNvSpPr/>
          <p:nvPr/>
        </p:nvSpPr>
        <p:spPr>
          <a:xfrm rot="20097118">
            <a:off x="3690470" y="2674469"/>
            <a:ext cx="1628588" cy="821765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>
                <a:solidFill>
                  <a:srgbClr val="FF0000"/>
                </a:solidFill>
                <a:latin typeface="Stencil"/>
                <a:cs typeface="Stencil"/>
              </a:rPr>
              <a:t>ISSUE</a:t>
            </a:r>
            <a:endParaRPr lang="de-DE" sz="3200" dirty="0">
              <a:solidFill>
                <a:srgbClr val="FF0000"/>
              </a:solidFill>
              <a:latin typeface="Stencil"/>
              <a:cs typeface="Stencil"/>
            </a:endParaRPr>
          </a:p>
        </p:txBody>
      </p:sp>
      <p:sp>
        <p:nvSpPr>
          <p:cNvPr id="12" name="Abgerundetes Rechteck 11"/>
          <p:cNvSpPr/>
          <p:nvPr/>
        </p:nvSpPr>
        <p:spPr>
          <a:xfrm rot="20097118">
            <a:off x="3678517" y="4933575"/>
            <a:ext cx="1628588" cy="821765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>
                <a:solidFill>
                  <a:srgbClr val="FF0000"/>
                </a:solidFill>
                <a:latin typeface="Stencil"/>
                <a:cs typeface="Stencil"/>
              </a:rPr>
              <a:t>ISSUE</a:t>
            </a:r>
            <a:endParaRPr lang="de-DE" sz="3200" dirty="0">
              <a:solidFill>
                <a:srgbClr val="FF0000"/>
              </a:solidFill>
              <a:latin typeface="Stencil"/>
              <a:cs typeface="Stencil"/>
            </a:endParaRPr>
          </a:p>
        </p:txBody>
      </p:sp>
      <p:sp>
        <p:nvSpPr>
          <p:cNvPr id="13" name="Abgerundetes Rechteck 12"/>
          <p:cNvSpPr/>
          <p:nvPr/>
        </p:nvSpPr>
        <p:spPr>
          <a:xfrm rot="20872692">
            <a:off x="3559940" y="4936564"/>
            <a:ext cx="1871720" cy="821765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>
                <a:solidFill>
                  <a:srgbClr val="008000"/>
                </a:solidFill>
                <a:latin typeface="Stencil"/>
                <a:cs typeface="Stencil"/>
              </a:rPr>
              <a:t>SOLVED</a:t>
            </a:r>
            <a:endParaRPr lang="de-DE" sz="3200" dirty="0">
              <a:solidFill>
                <a:srgbClr val="008000"/>
              </a:solidFill>
              <a:latin typeface="Stencil"/>
              <a:cs typeface="Stencil"/>
            </a:endParaRPr>
          </a:p>
        </p:txBody>
      </p:sp>
    </p:spTree>
    <p:extLst>
      <p:ext uri="{BB962C8B-B14F-4D97-AF65-F5344CB8AC3E}">
        <p14:creationId xmlns:p14="http://schemas.microsoft.com/office/powerpoint/2010/main" val="2569279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1"/>
      <p:bldP spid="9" grpId="0"/>
      <p:bldP spid="10" grpId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Take </a:t>
            </a:r>
            <a:r>
              <a:rPr lang="de-DE" dirty="0" err="1" smtClean="0"/>
              <a:t>Away</a:t>
            </a:r>
            <a:r>
              <a:rPr lang="de-DE" dirty="0" smtClean="0"/>
              <a:t> </a:t>
            </a:r>
            <a:r>
              <a:rPr lang="de-DE" dirty="0" err="1" smtClean="0"/>
              <a:t>Challenges</a:t>
            </a:r>
            <a:r>
              <a:rPr lang="de-DE" dirty="0" smtClean="0"/>
              <a:t>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Not so </a:t>
            </a:r>
            <a:r>
              <a:rPr lang="de-DE" dirty="0" err="1" smtClean="0"/>
              <a:t>much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technical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r>
              <a:rPr lang="de-DE" dirty="0" smtClean="0"/>
              <a:t>Even not </a:t>
            </a:r>
            <a:r>
              <a:rPr lang="de-DE" dirty="0" err="1" smtClean="0"/>
              <a:t>regarding</a:t>
            </a:r>
            <a:r>
              <a:rPr lang="de-DE" dirty="0" smtClean="0"/>
              <a:t> </a:t>
            </a:r>
            <a:r>
              <a:rPr lang="de-DE" i="1" dirty="0" err="1" smtClean="0"/>
              <a:t>interoperability</a:t>
            </a:r>
            <a:endParaRPr lang="de-DE" i="1" dirty="0" smtClean="0"/>
          </a:p>
          <a:p>
            <a:pPr lvl="1"/>
            <a:endParaRPr lang="de-DE" dirty="0" smtClean="0"/>
          </a:p>
          <a:p>
            <a:pPr marL="0" indent="0" algn="ctr">
              <a:buNone/>
            </a:pPr>
            <a:r>
              <a:rPr lang="de-DE" u="sng" dirty="0"/>
              <a:t>R</a:t>
            </a:r>
            <a:r>
              <a:rPr lang="de-DE" u="sng" dirty="0" smtClean="0"/>
              <a:t>eal</a:t>
            </a:r>
            <a:r>
              <a:rPr lang="de-DE" dirty="0" smtClean="0"/>
              <a:t> </a:t>
            </a:r>
            <a:r>
              <a:rPr lang="de-DE" dirty="0" err="1" smtClean="0"/>
              <a:t>interoperation</a:t>
            </a:r>
            <a:endParaRPr lang="de-DE" dirty="0" smtClean="0"/>
          </a:p>
          <a:p>
            <a:pPr marL="0" indent="0" algn="ctr">
              <a:buNone/>
            </a:pPr>
            <a:r>
              <a:rPr lang="de-DE" dirty="0" err="1"/>
              <a:t>S</a:t>
            </a:r>
            <a:r>
              <a:rPr lang="de-DE" dirty="0" err="1" smtClean="0"/>
              <a:t>ustaining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surroundings</a:t>
            </a:r>
            <a:endParaRPr lang="de-DE" dirty="0" smtClean="0"/>
          </a:p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dirty="0" smtClean="0"/>
              <a:t>The „</a:t>
            </a:r>
            <a:r>
              <a:rPr lang="de-DE" dirty="0" err="1" smtClean="0"/>
              <a:t>big</a:t>
            </a:r>
            <a:r>
              <a:rPr lang="de-DE" dirty="0" smtClean="0"/>
              <a:t> </a:t>
            </a:r>
            <a:r>
              <a:rPr lang="de-DE" dirty="0" err="1" smtClean="0"/>
              <a:t>three</a:t>
            </a:r>
            <a:r>
              <a:rPr lang="de-DE" dirty="0" smtClean="0"/>
              <a:t>“</a:t>
            </a:r>
          </a:p>
          <a:p>
            <a:pPr marL="0" indent="0" algn="ctr">
              <a:buNone/>
            </a:pPr>
            <a:r>
              <a:rPr lang="de-DE" sz="2800" dirty="0" err="1" smtClean="0"/>
              <a:t>Compliance</a:t>
            </a:r>
            <a:r>
              <a:rPr lang="de-DE" sz="2800" dirty="0" err="1" smtClean="0">
                <a:latin typeface="Wingdings"/>
                <a:ea typeface="Wingdings"/>
                <a:cs typeface="Wingdings"/>
                <a:sym typeface="Wingdings"/>
              </a:rPr>
              <a:t></a:t>
            </a:r>
            <a:r>
              <a:rPr lang="de-DE" sz="2800" dirty="0" err="1" smtClean="0"/>
              <a:t>Governance</a:t>
            </a:r>
            <a:r>
              <a:rPr lang="de-DE" sz="2800" dirty="0" err="1" smtClean="0">
                <a:latin typeface="Wingdings"/>
                <a:ea typeface="Wingdings"/>
                <a:cs typeface="Wingdings"/>
                <a:sym typeface="Wingdings"/>
              </a:rPr>
              <a:t></a:t>
            </a:r>
            <a:r>
              <a:rPr lang="de-DE" sz="2800" dirty="0" err="1" smtClean="0"/>
              <a:t>Jurisdiction</a:t>
            </a:r>
            <a:endParaRPr lang="de-DE" sz="2800" dirty="0"/>
          </a:p>
          <a:p>
            <a:pPr marL="0" indent="0" algn="ctr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24.10.'11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DCI Projects Meeting, Amsterdam, Netherlands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D67D-70BC-1949-85A8-92A2D7F3794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7" name="Abgerundetes Rechteck 6"/>
          <p:cNvSpPr/>
          <p:nvPr/>
        </p:nvSpPr>
        <p:spPr>
          <a:xfrm rot="20097118">
            <a:off x="5848323" y="2760562"/>
            <a:ext cx="1294447" cy="495091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rgbClr val="FFFF00"/>
                </a:solidFill>
                <a:latin typeface="Stencil"/>
                <a:cs typeface="Stencil"/>
              </a:rPr>
              <a:t>HARD</a:t>
            </a:r>
            <a:endParaRPr lang="de-DE" sz="2800" dirty="0">
              <a:solidFill>
                <a:srgbClr val="FFFF00"/>
              </a:solidFill>
              <a:latin typeface="Stencil"/>
              <a:cs typeface="Stencil"/>
            </a:endParaRPr>
          </a:p>
        </p:txBody>
      </p:sp>
      <p:sp>
        <p:nvSpPr>
          <p:cNvPr id="8" name="Abgerundetes Rechteck 7"/>
          <p:cNvSpPr/>
          <p:nvPr/>
        </p:nvSpPr>
        <p:spPr>
          <a:xfrm rot="20097118">
            <a:off x="5445840" y="3441469"/>
            <a:ext cx="2609189" cy="495091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 smtClean="0">
                <a:solidFill>
                  <a:srgbClr val="FFFF00"/>
                </a:solidFill>
                <a:latin typeface="Stencil"/>
                <a:cs typeface="Stencil"/>
              </a:rPr>
              <a:t>Really</a:t>
            </a:r>
            <a:r>
              <a:rPr lang="de-DE" sz="2800" dirty="0" smtClean="0">
                <a:solidFill>
                  <a:srgbClr val="FFFF00"/>
                </a:solidFill>
                <a:latin typeface="Stencil"/>
                <a:cs typeface="Stencil"/>
              </a:rPr>
              <a:t> HARD</a:t>
            </a:r>
            <a:endParaRPr lang="de-DE" sz="2800" dirty="0">
              <a:solidFill>
                <a:srgbClr val="FFFF00"/>
              </a:solidFill>
              <a:latin typeface="Stencil"/>
              <a:cs typeface="Stencil"/>
            </a:endParaRPr>
          </a:p>
        </p:txBody>
      </p:sp>
      <p:sp>
        <p:nvSpPr>
          <p:cNvPr id="9" name="Abgerundetes Rechteck 8"/>
          <p:cNvSpPr/>
          <p:nvPr/>
        </p:nvSpPr>
        <p:spPr>
          <a:xfrm rot="20097118">
            <a:off x="5448829" y="4860953"/>
            <a:ext cx="2609189" cy="829634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FF66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rgbClr val="FF6600"/>
                </a:solidFill>
                <a:latin typeface="Stencil"/>
                <a:cs typeface="Stencil"/>
              </a:rPr>
              <a:t>DOES NOT COMPUTE</a:t>
            </a:r>
            <a:endParaRPr lang="de-DE" sz="2800" dirty="0">
              <a:solidFill>
                <a:srgbClr val="FF6600"/>
              </a:solidFill>
              <a:latin typeface="Stencil"/>
              <a:cs typeface="Stencil"/>
            </a:endParaRPr>
          </a:p>
        </p:txBody>
      </p:sp>
    </p:spTree>
    <p:extLst>
      <p:ext uri="{BB962C8B-B14F-4D97-AF65-F5344CB8AC3E}">
        <p14:creationId xmlns:p14="http://schemas.microsoft.com/office/powerpoint/2010/main" val="83947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I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IGE.potx</Template>
  <TotalTime>0</TotalTime>
  <Words>523</Words>
  <Application>Microsoft Macintosh PowerPoint</Application>
  <PresentationFormat>Bildschirmpräsentation (4:3)</PresentationFormat>
  <Paragraphs>140</Paragraphs>
  <Slides>10</Slides>
  <Notes>3</Notes>
  <HiddenSlides>2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10</vt:i4>
      </vt:variant>
    </vt:vector>
  </HeadingPairs>
  <TitlesOfParts>
    <vt:vector size="12" baseType="lpstr">
      <vt:lpstr>IGE</vt:lpstr>
      <vt:lpstr>Benutzerdefiniertes Design</vt:lpstr>
      <vt:lpstr>DCI Assets for eScience in IGE</vt:lpstr>
      <vt:lpstr>IGE’s Position in the European Landscape</vt:lpstr>
      <vt:lpstr>Software Repository and Mirror</vt:lpstr>
      <vt:lpstr>Training</vt:lpstr>
      <vt:lpstr>The Globus Online Platform</vt:lpstr>
      <vt:lpstr>Beneficiaries</vt:lpstr>
      <vt:lpstr>Sustainability for IGE</vt:lpstr>
      <vt:lpstr>Interoperability Challenges</vt:lpstr>
      <vt:lpstr>Take Away Challenges </vt:lpstr>
      <vt:lpstr>Thank you for listening.</vt:lpstr>
    </vt:vector>
  </TitlesOfParts>
  <Manager>Alexander Papaspyrou</Manager>
  <Company>Technische Universität Dortmund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IGE Template</dc:title>
  <dc:subject/>
  <dc:creator>Lajos Herpay</dc:creator>
  <cp:keywords>IGE, Initiative, Globus Europe</cp:keywords>
  <dc:description/>
  <cp:lastModifiedBy>Alexander Papaspyrou</cp:lastModifiedBy>
  <cp:revision>92</cp:revision>
  <dcterms:created xsi:type="dcterms:W3CDTF">2010-01-29T19:46:58Z</dcterms:created>
  <dcterms:modified xsi:type="dcterms:W3CDTF">2011-10-24T05:59:50Z</dcterms:modified>
  <cp:category>Projects, EU, FP7, ICT</cp:category>
</cp:coreProperties>
</file>