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67" r:id="rId3"/>
    <p:sldId id="298" r:id="rId4"/>
    <p:sldId id="292" r:id="rId5"/>
    <p:sldId id="291" r:id="rId6"/>
    <p:sldId id="290" r:id="rId7"/>
    <p:sldId id="293" r:id="rId8"/>
    <p:sldId id="296" r:id="rId9"/>
    <p:sldId id="297" r:id="rId10"/>
    <p:sldId id="295" r:id="rId11"/>
    <p:sldId id="299" r:id="rId12"/>
    <p:sldId id="300" r:id="rId13"/>
    <p:sldId id="301" r:id="rId14"/>
  </p:sldIdLst>
  <p:sldSz cx="6243638" cy="4679950"/>
  <p:notesSz cx="6858000" cy="9144000"/>
  <p:defaultTextStyle>
    <a:defPPr>
      <a:defRPr lang="de-DE"/>
    </a:defPPr>
    <a:lvl1pPr marL="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2265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45304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67956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90607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132600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35911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158563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1812159" algn="l" defTabSz="45304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5" autoAdjust="0"/>
    <p:restoredTop sz="94668" autoAdjust="0"/>
  </p:normalViewPr>
  <p:slideViewPr>
    <p:cSldViewPr>
      <p:cViewPr varScale="1">
        <p:scale>
          <a:sx n="85" d="100"/>
          <a:sy n="85" d="100"/>
        </p:scale>
        <p:origin x="-859" y="-67"/>
      </p:cViewPr>
      <p:guideLst>
        <p:guide orient="horz" pos="1474"/>
        <p:guide pos="1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2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97278-9916-4BC9-9653-6DEB43F1F98A}" type="datetimeFigureOut">
              <a:rPr lang="de-DE" smtClean="0"/>
              <a:pPr/>
              <a:t>24.10.2011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C578D-F708-4C58-839D-BA399D14961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5916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F4596-6CCC-254B-AADA-7E1CB1B3CEB6}" type="datetimeFigureOut">
              <a:rPr lang="en-US" smtClean="0"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DBB9E-6689-B541-984D-AA12D2D28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98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31C2E9-9820-4D96-A0CA-283CADC55D53}" type="slidenum">
              <a:rPr lang="en-GB">
                <a:latin typeface="Calibri" pitchFamily="34" charset="0"/>
              </a:rPr>
              <a:pPr eaLnBrk="1" hangingPunct="1"/>
              <a:t>8</a:t>
            </a:fld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30BADF-7D67-44DC-A1F6-8077402B515A}" type="slidenum">
              <a:rPr lang="en-GB">
                <a:latin typeface="Calibri" pitchFamily="34" charset="0"/>
              </a:rPr>
              <a:pPr eaLnBrk="1" hangingPunct="1"/>
              <a:t>9</a:t>
            </a:fld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4" name="Picture 16" descr="D:\Aufträge-JSC\Projekt-EMI\EMI-PPT-Template\2. Runde\gitter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971823"/>
            <a:ext cx="6243638" cy="3719665"/>
          </a:xfrm>
          <a:prstGeom prst="rect">
            <a:avLst/>
          </a:prstGeom>
          <a:noFill/>
        </p:spPr>
      </p:pic>
      <p:sp>
        <p:nvSpPr>
          <p:cNvPr id="2" name="Rechteck 1"/>
          <p:cNvSpPr/>
          <p:nvPr userDrawn="1"/>
        </p:nvSpPr>
        <p:spPr>
          <a:xfrm>
            <a:off x="2185715" y="4140175"/>
            <a:ext cx="3831498" cy="21544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</a:rPr>
              <a:t>EMI is partially funded by the European</a:t>
            </a:r>
            <a:r>
              <a:rPr lang="en-US" sz="800" baseline="0" dirty="0" smtClean="0">
                <a:solidFill>
                  <a:schemeClr val="bg1">
                    <a:lumMod val="50000"/>
                  </a:schemeClr>
                </a:solidFill>
              </a:rPr>
              <a:t> Commission under Grant Agreement RI-261611</a:t>
            </a:r>
            <a:endParaRPr lang="de-DE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97200" y="107727"/>
            <a:ext cx="4320479" cy="399600"/>
          </a:xfrm>
          <a:prstGeom prst="rect">
            <a:avLst/>
          </a:prstGeom>
        </p:spPr>
        <p:txBody>
          <a:bodyPr vert="horz" wrap="none" tIns="0" rIns="0" bIns="46800" anchor="ctr" anchorCtr="0">
            <a:noAutofit/>
          </a:bodyPr>
          <a:lstStyle>
            <a:lvl1pPr algn="l">
              <a:defRPr sz="3200" b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title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7483" y="611783"/>
            <a:ext cx="3528268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i="0" baseline="0">
                <a:solidFill>
                  <a:schemeClr val="tx2">
                    <a:lumMod val="75000"/>
                  </a:schemeClr>
                </a:solidFill>
              </a:defRPr>
            </a:lvl1pPr>
            <a:lvl2pPr marL="226520" indent="0">
              <a:buNone/>
              <a:defRPr/>
            </a:lvl2pPr>
            <a:lvl3pPr marL="453039" indent="0">
              <a:buNone/>
              <a:defRPr/>
            </a:lvl3pPr>
            <a:lvl4pPr marL="679560" indent="0">
              <a:buNone/>
              <a:defRPr/>
            </a:lvl4pPr>
            <a:lvl5pPr marL="906079" indent="0">
              <a:buNone/>
              <a:defRPr/>
            </a:lvl5pPr>
          </a:lstStyle>
          <a:p>
            <a:pPr lvl="0"/>
            <a:r>
              <a:rPr lang="en-US" dirty="0" smtClean="0"/>
              <a:t>Author, Institute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97483" y="1187847"/>
            <a:ext cx="2736304" cy="43204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i="1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Location,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41499" y="4356199"/>
            <a:ext cx="5688632" cy="2880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n.lamla\Desktop\balke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1" y="35719"/>
            <a:ext cx="516240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241500" y="620120"/>
            <a:ext cx="5688632" cy="3636270"/>
          </a:xfrm>
          <a:prstGeom prst="rect">
            <a:avLst/>
          </a:prstGeom>
        </p:spPr>
        <p:txBody>
          <a:bodyPr lIns="45303" tIns="22652" rIns="45303" bIns="22652"/>
          <a:lstStyle>
            <a:lvl1pPr>
              <a:defRPr sz="24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2pPr>
            <a:lvl3pPr>
              <a:defRPr sz="18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4pPr>
            <a:lvl5pPr>
              <a:defRPr sz="1500" i="1">
                <a:solidFill>
                  <a:schemeClr val="tx2">
                    <a:lumMod val="7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</a:t>
            </a:r>
          </a:p>
          <a:p>
            <a:pPr lvl="1"/>
            <a:r>
              <a:rPr lang="de-DE" dirty="0" smtClean="0"/>
              <a:t> Zweite Ebene</a:t>
            </a:r>
          </a:p>
          <a:p>
            <a:pPr lvl="2"/>
            <a:r>
              <a:rPr lang="de-DE" dirty="0" smtClean="0"/>
              <a:t> 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>
          <a:xfrm rot="16200000">
            <a:off x="5642220" y="4068047"/>
            <a:ext cx="936104" cy="216266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marL="0" lvl="4" algn="ctr"/>
            <a:r>
              <a:rPr lang="en-US" sz="700" b="1" dirty="0" smtClean="0">
                <a:solidFill>
                  <a:schemeClr val="bg1">
                    <a:lumMod val="50000"/>
                  </a:schemeClr>
                </a:solidFill>
              </a:rPr>
              <a:t>EMI INFSO-RI-261611</a:t>
            </a:r>
            <a:endParaRPr lang="en-GB" sz="7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008" y="35719"/>
            <a:ext cx="5138043" cy="432049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4149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753667" y="4356198"/>
            <a:ext cx="3096344" cy="230589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4474609" y="4356198"/>
            <a:ext cx="1456849" cy="230589"/>
          </a:xfr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fld id="{F5B577DC-976E-2D49-A96F-338E7AE475A2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243638" cy="432246"/>
          </a:xfrm>
          <a:prstGeom prst="rect">
            <a:avLst/>
          </a:prstGeom>
        </p:spPr>
        <p:txBody>
          <a:bodyPr lIns="62417" tIns="31208" rIns="62417" bIns="31208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25/10/2011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62417" tIns="31208" rIns="62417" bIns="31208"/>
          <a:lstStyle>
            <a:lvl1pPr>
              <a:defRPr/>
            </a:lvl1pPr>
          </a:lstStyle>
          <a:p>
            <a:pPr>
              <a:defRPr/>
            </a:pPr>
            <a:fld id="{6B1A0B76-4000-4F71-B5FB-04C887BB5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025" y="1091989"/>
            <a:ext cx="5108431" cy="3088551"/>
          </a:xfrm>
          <a:prstGeom prst="rect">
            <a:avLst/>
          </a:prstGeom>
        </p:spPr>
        <p:txBody>
          <a:bodyPr lIns="62417" tIns="31208" rIns="62417" bIns="31208"/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6243639" cy="432541"/>
          </a:xfrm>
          <a:prstGeom prst="rect">
            <a:avLst/>
          </a:prstGeom>
          <a:solidFill>
            <a:srgbClr val="010920"/>
          </a:solidFill>
          <a:ln w="9525">
            <a:noFill/>
            <a:miter lim="800000"/>
            <a:headEnd/>
            <a:tailEnd/>
          </a:ln>
        </p:spPr>
        <p:txBody>
          <a:bodyPr lIns="62417" tIns="31208" rIns="62417" bIns="31208"/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lIns="62417" tIns="31208" rIns="62417" bIns="31208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US" smtClean="0"/>
              <a:t>25/10/2011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83673" y="4338704"/>
            <a:ext cx="3006919" cy="249164"/>
          </a:xfrm>
        </p:spPr>
        <p:txBody>
          <a:bodyPr lIns="62417" tIns="31208" rIns="62417" bIns="31208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62417" tIns="31208" rIns="62417" bIns="31208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C4B7B9-9723-4D57-8A8C-98B4F344D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8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ufträge-JSC\Projekt-EMI\EMI-PPT-Template\2. Runde\EMI_Logo_newest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2059" y="107727"/>
            <a:ext cx="916457" cy="398292"/>
          </a:xfrm>
          <a:prstGeom prst="rect">
            <a:avLst/>
          </a:prstGeom>
          <a:noFill/>
        </p:spPr>
      </p:pic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440834" y="4337624"/>
            <a:ext cx="1096809" cy="249164"/>
          </a:xfrm>
          <a:prstGeom prst="rect">
            <a:avLst/>
          </a:prstGeom>
        </p:spPr>
        <p:txBody>
          <a:bodyPr/>
          <a:lstStyle>
            <a:lvl1pPr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81659" y="4337624"/>
            <a:ext cx="2736304" cy="249164"/>
          </a:xfrm>
          <a:prstGeom prst="rect">
            <a:avLst/>
          </a:prstGeom>
        </p:spPr>
        <p:txBody>
          <a:bodyPr/>
          <a:lstStyle>
            <a:lvl1pPr algn="ct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474609" y="4337624"/>
            <a:ext cx="1456849" cy="249164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A60838D-EE03-4405-A687-6A3162599014}" type="slidenum">
              <a:rPr lang="de-DE" smtClean="0"/>
              <a:pPr/>
              <a:t>‹#›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defTabSz="45304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9890" indent="-169890" algn="l" defTabSz="45304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8095" indent="-141575" algn="l" defTabSz="45304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662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92820" indent="-113260" algn="l" defTabSz="45304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9339" indent="-113260" algn="l" defTabSz="45304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4585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7237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698899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25418" indent="-113260" algn="l" defTabSz="45304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65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304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7956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0607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32600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5911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563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12159" algn="l" defTabSz="45304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" y="356199"/>
            <a:ext cx="4320479" cy="39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EMI Sustainability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7483" y="1155116"/>
            <a:ext cx="3528268" cy="392771"/>
          </a:xfrm>
        </p:spPr>
        <p:txBody>
          <a:bodyPr/>
          <a:lstStyle/>
          <a:p>
            <a:r>
              <a:rPr lang="en-US" dirty="0" smtClean="0"/>
              <a:t>Alberto Di </a:t>
            </a:r>
            <a:r>
              <a:rPr lang="en-US" dirty="0" err="1" smtClean="0"/>
              <a:t>Meglio</a:t>
            </a:r>
            <a:r>
              <a:rPr lang="en-US" dirty="0" smtClean="0"/>
              <a:t>, CERN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97483" y="1731180"/>
            <a:ext cx="2736304" cy="392771"/>
          </a:xfrm>
        </p:spPr>
        <p:txBody>
          <a:bodyPr/>
          <a:lstStyle/>
          <a:p>
            <a:r>
              <a:rPr lang="en-US" dirty="0" smtClean="0"/>
              <a:t>DCI Projects Meeting</a:t>
            </a:r>
            <a:br>
              <a:rPr lang="en-US" dirty="0" smtClean="0"/>
            </a:br>
            <a:r>
              <a:rPr lang="en-US" dirty="0" smtClean="0"/>
              <a:t>Amsterdam, 24 October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9302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acknowledged that currently the EMI partners do not have the organization nor the skills to operate in any of the standard open source business models except </a:t>
            </a:r>
            <a:r>
              <a:rPr lang="en-US" dirty="0"/>
              <a:t>the “Macro R&amp;D Infrastructures  </a:t>
            </a:r>
            <a:r>
              <a:rPr lang="en-US" dirty="0" smtClean="0"/>
              <a:t>model”</a:t>
            </a:r>
          </a:p>
          <a:p>
            <a:r>
              <a:rPr lang="en-US" dirty="0" smtClean="0"/>
              <a:t>Hence, the need to create an incubator or marketplace where such an organization and skills can be established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 Strategy: Case 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8135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open source software marketplace for software used as part of scientific research (middleware, applications, tools,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Give more visibility to software beyond their default projects and communities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Provide users with information and tools to find software and interact with other users and developers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Initiative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776808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within EMI in collaboration with other projects, move towards a standard open source foundation legal form</a:t>
            </a:r>
          </a:p>
          <a:p>
            <a:r>
              <a:rPr lang="en-US" dirty="0" smtClean="0"/>
              <a:t>Capitalize on the EMI experience in software engineering management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Initiative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9951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portal and a set of services to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publish software projects and monitor their usage across diverse user communities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assist in testing compliance with open source repository and ease releasing into them (Fedora/EPEL, </a:t>
            </a:r>
            <a:r>
              <a:rPr lang="en-US" dirty="0" err="1" smtClean="0"/>
              <a:t>Debian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find, investigate, discuss, rate software projects and their usage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link software and people in a modern “social network”-type of infrastructure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Science Initiative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78929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/>
          <p:cNvSpPr/>
          <p:nvPr/>
        </p:nvSpPr>
        <p:spPr>
          <a:xfrm>
            <a:off x="4069761" y="1050463"/>
            <a:ext cx="1483948" cy="1280486"/>
          </a:xfrm>
          <a:custGeom>
            <a:avLst/>
            <a:gdLst>
              <a:gd name="connsiteX0" fmla="*/ 0 w 2172361"/>
              <a:gd name="connsiteY0" fmla="*/ 0 h 1876370"/>
              <a:gd name="connsiteX1" fmla="*/ 2167075 w 2172361"/>
              <a:gd name="connsiteY1" fmla="*/ 10571 h 1876370"/>
              <a:gd name="connsiteX2" fmla="*/ 2172361 w 2172361"/>
              <a:gd name="connsiteY2" fmla="*/ 718835 h 1876370"/>
              <a:gd name="connsiteX3" fmla="*/ 364703 w 2172361"/>
              <a:gd name="connsiteY3" fmla="*/ 718835 h 1876370"/>
              <a:gd name="connsiteX4" fmla="*/ 369989 w 2172361"/>
              <a:gd name="connsiteY4" fmla="*/ 1871084 h 1876370"/>
              <a:gd name="connsiteX5" fmla="*/ 10571 w 2172361"/>
              <a:gd name="connsiteY5" fmla="*/ 1876370 h 1876370"/>
              <a:gd name="connsiteX6" fmla="*/ 0 w 2172361"/>
              <a:gd name="connsiteY6" fmla="*/ 0 h 187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2361" h="1876370">
                <a:moveTo>
                  <a:pt x="0" y="0"/>
                </a:moveTo>
                <a:lnTo>
                  <a:pt x="2167075" y="10571"/>
                </a:lnTo>
                <a:lnTo>
                  <a:pt x="2172361" y="718835"/>
                </a:lnTo>
                <a:lnTo>
                  <a:pt x="364703" y="718835"/>
                </a:lnTo>
                <a:lnTo>
                  <a:pt x="369989" y="1871084"/>
                </a:lnTo>
                <a:lnTo>
                  <a:pt x="10571" y="1876370"/>
                </a:lnTo>
                <a:cubicBezTo>
                  <a:pt x="8809" y="1252675"/>
                  <a:pt x="7048" y="628980"/>
                  <a:pt x="0" y="0"/>
                </a:cubicBez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 sz="1000">
                <a:solidFill>
                  <a:srgbClr val="010920"/>
                </a:solidFill>
                <a:cs typeface="Arial" charset="0"/>
              </a:rPr>
              <a:t>Applications Integrators, System Administrators</a:t>
            </a:r>
          </a:p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55360" y="3507436"/>
            <a:ext cx="835737" cy="2946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29531" y="1000630"/>
            <a:ext cx="984240" cy="280147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EMI Middleware Evolution</a:t>
            </a:r>
          </a:p>
        </p:txBody>
      </p:sp>
      <p:sp>
        <p:nvSpPr>
          <p:cNvPr id="6150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25/10/2011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/>
          </a:p>
        </p:txBody>
      </p:sp>
      <p:sp>
        <p:nvSpPr>
          <p:cNvPr id="61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4FA908-3401-4EF2-B330-37EC8E2AA17A}" type="slidenum">
              <a:rPr lang="en-GB">
                <a:solidFill>
                  <a:srgbClr val="A6A6A6"/>
                </a:solidFill>
                <a:latin typeface="Calibri" pitchFamily="34" charset="0"/>
              </a:rPr>
              <a:pPr eaLnBrk="1" hangingPunct="1"/>
              <a:t>2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pic>
        <p:nvPicPr>
          <p:cNvPr id="6" name="Picture 4" descr="http://www.hep.lu.se/knowarc/logo-knowar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591" y="1149044"/>
            <a:ext cx="355540" cy="33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egee2.eu-egee.org/egee07/resolveUid/9b21156632ea82b47be000ac7ceef09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51" y="1836954"/>
            <a:ext cx="511631" cy="33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http://www.unicore.eu/unicore/img/UNICORE-Logo-PPT-300dpi-transpar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2" y="2563863"/>
            <a:ext cx="747936" cy="157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7" r="39381"/>
          <a:stretch>
            <a:fillRect/>
          </a:stretch>
        </p:blipFill>
        <p:spPr bwMode="auto">
          <a:xfrm>
            <a:off x="775592" y="3162940"/>
            <a:ext cx="483448" cy="393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2004807" y="1000630"/>
            <a:ext cx="1868756" cy="206481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5" descr="C:\Dokumente und Einstellungen\nl\Eigene Dateien\Aufträge 2009-JSC\EMI-PPT-Template\EMI_Logo_newes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89" y="1149045"/>
            <a:ext cx="1560910" cy="6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>
            <a:stCxn id="6" idx="3"/>
          </p:cNvCxnSpPr>
          <p:nvPr/>
        </p:nvCxnSpPr>
        <p:spPr>
          <a:xfrm>
            <a:off x="1131132" y="1318043"/>
            <a:ext cx="1267155" cy="7149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17849" y="2081785"/>
            <a:ext cx="1180438" cy="2957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3"/>
          </p:cNvCxnSpPr>
          <p:nvPr/>
        </p:nvCxnSpPr>
        <p:spPr>
          <a:xfrm flipV="1">
            <a:off x="1376108" y="2622363"/>
            <a:ext cx="1022179" cy="2058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3"/>
          </p:cNvCxnSpPr>
          <p:nvPr/>
        </p:nvCxnSpPr>
        <p:spPr>
          <a:xfrm flipV="1">
            <a:off x="1259040" y="2917026"/>
            <a:ext cx="1139247" cy="4430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2004807" y="3310272"/>
            <a:ext cx="1868756" cy="7377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 sz="1100" dirty="0"/>
              <a:t>Standards,</a:t>
            </a:r>
            <a:br>
              <a:rPr lang="en-GB" sz="1100" dirty="0"/>
            </a:br>
            <a:r>
              <a:rPr lang="en-GB" sz="1100" dirty="0"/>
              <a:t>New technologies (clouds)</a:t>
            </a:r>
          </a:p>
          <a:p>
            <a:pPr algn="ctr">
              <a:defRPr/>
            </a:pPr>
            <a:r>
              <a:rPr lang="en-GB" sz="1100" dirty="0"/>
              <a:t>Users and Infrastructure Requirements</a:t>
            </a:r>
          </a:p>
        </p:txBody>
      </p:sp>
      <p:sp>
        <p:nvSpPr>
          <p:cNvPr id="24" name="Down Arrow 23"/>
          <p:cNvSpPr/>
          <p:nvPr/>
        </p:nvSpPr>
        <p:spPr>
          <a:xfrm rot="10800000">
            <a:off x="2791766" y="2917026"/>
            <a:ext cx="343617" cy="44307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496927" y="1934453"/>
            <a:ext cx="147419" cy="1473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496927" y="2278949"/>
            <a:ext cx="147419" cy="1473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496927" y="2573613"/>
            <a:ext cx="147419" cy="1473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496927" y="2819526"/>
            <a:ext cx="147419" cy="14733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17848" y="1149045"/>
            <a:ext cx="148504" cy="9749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1267711" y="1885703"/>
            <a:ext cx="147419" cy="98583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2" name="Diamond 31"/>
          <p:cNvSpPr/>
          <p:nvPr/>
        </p:nvSpPr>
        <p:spPr>
          <a:xfrm>
            <a:off x="1267711" y="3556185"/>
            <a:ext cx="147419" cy="147332"/>
          </a:xfrm>
          <a:prstGeom prst="diamon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3" name="Trapezoid 32"/>
          <p:cNvSpPr/>
          <p:nvPr/>
        </p:nvSpPr>
        <p:spPr>
          <a:xfrm>
            <a:off x="1217848" y="2819527"/>
            <a:ext cx="148504" cy="97499"/>
          </a:xfrm>
          <a:prstGeom prst="trapezoi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3234024" y="1934453"/>
            <a:ext cx="147419" cy="147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480084" y="2278949"/>
            <a:ext cx="147419" cy="147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987964" y="2278949"/>
            <a:ext cx="147419" cy="147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232940" y="2622362"/>
            <a:ext cx="148503" cy="1473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69761" y="2446864"/>
            <a:ext cx="1721336" cy="59041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 dirty="0"/>
              <a:t>EMI Reference Services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4758078" y="2987442"/>
            <a:ext cx="344701" cy="49182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0" name="Left-Right Arrow 39"/>
          <p:cNvSpPr/>
          <p:nvPr/>
        </p:nvSpPr>
        <p:spPr>
          <a:xfrm>
            <a:off x="2004807" y="755799"/>
            <a:ext cx="1868756" cy="147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>
                <a:solidFill>
                  <a:srgbClr val="010920"/>
                </a:solidFill>
                <a:cs typeface="Arial" charset="0"/>
              </a:rPr>
              <a:t>3 years</a:t>
            </a: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</p:txBody>
      </p:sp>
      <p:pic>
        <p:nvPicPr>
          <p:cNvPr id="40962" name="Picture 2" descr="Red Hat Hom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180" y="3528019"/>
            <a:ext cx="624364" cy="201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 descr="http://www.hep.lu.se/knowarc/logo-knowarc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2456" y="1961536"/>
            <a:ext cx="177770" cy="17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2" descr="http://egee2.eu-egee.org/egee07/resolveUid/9b21156632ea82b47be000ac7ceef09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78" y="2159784"/>
            <a:ext cx="255816" cy="167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8" descr="http://www.unicore.eu/unicore/img/UNICORE-Logo-PPT-300dpi-transparen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816" y="1663018"/>
            <a:ext cx="373968" cy="7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57" r="39381"/>
          <a:stretch>
            <a:fillRect/>
          </a:stretch>
        </p:blipFill>
        <p:spPr bwMode="auto">
          <a:xfrm>
            <a:off x="5692456" y="1790849"/>
            <a:ext cx="241725" cy="19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ight Arrow 46"/>
          <p:cNvSpPr/>
          <p:nvPr/>
        </p:nvSpPr>
        <p:spPr>
          <a:xfrm>
            <a:off x="3774922" y="2594196"/>
            <a:ext cx="393479" cy="24591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40964" name="Picture 4" descr="Hom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139" y="3577852"/>
            <a:ext cx="767447" cy="17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Left-Right Arrow 49"/>
          <p:cNvSpPr/>
          <p:nvPr/>
        </p:nvSpPr>
        <p:spPr>
          <a:xfrm>
            <a:off x="529531" y="755799"/>
            <a:ext cx="984240" cy="147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>
                <a:solidFill>
                  <a:srgbClr val="010920"/>
                </a:solidFill>
                <a:cs typeface="Arial" charset="0"/>
              </a:rPr>
              <a:t>Before EMI</a:t>
            </a: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</p:txBody>
      </p:sp>
      <p:sp>
        <p:nvSpPr>
          <p:cNvPr id="51" name="Left-Right Arrow 50"/>
          <p:cNvSpPr/>
          <p:nvPr/>
        </p:nvSpPr>
        <p:spPr>
          <a:xfrm>
            <a:off x="4069761" y="755799"/>
            <a:ext cx="1671474" cy="147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GB">
                <a:solidFill>
                  <a:srgbClr val="010920"/>
                </a:solidFill>
                <a:cs typeface="Arial" charset="0"/>
              </a:rPr>
              <a:t>After EMI</a:t>
            </a: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endParaRPr lang="en-GB">
              <a:solidFill>
                <a:srgbClr val="010920"/>
              </a:solidFill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4364600" y="1591040"/>
            <a:ext cx="1180437" cy="73665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endParaRPr lang="en-GB" sz="1000">
              <a:solidFill>
                <a:srgbClr val="010920"/>
              </a:solidFill>
              <a:cs typeface="Arial" charset="0"/>
            </a:endParaRPr>
          </a:p>
          <a:p>
            <a:pPr algn="ctr">
              <a:defRPr/>
            </a:pPr>
            <a:r>
              <a:rPr lang="en-GB" sz="1000">
                <a:solidFill>
                  <a:srgbClr val="010920"/>
                </a:solidFill>
                <a:cs typeface="Arial" charset="0"/>
              </a:rPr>
              <a:t>Specialized services, professional support and customization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414462" y="2267967"/>
            <a:ext cx="983156" cy="245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fr-FR" sz="800">
                <a:solidFill>
                  <a:srgbClr val="FFFFFF"/>
                </a:solidFill>
                <a:cs typeface="Arial" charset="0"/>
              </a:rPr>
              <a:t>Standard interfaces</a:t>
            </a:r>
            <a:endParaRPr lang="en-GB" sz="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414462" y="1492458"/>
            <a:ext cx="983156" cy="2459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fr-FR" sz="800">
                <a:solidFill>
                  <a:srgbClr val="FFFFFF"/>
                </a:solidFill>
                <a:cs typeface="Arial" charset="0"/>
              </a:rPr>
              <a:t>Standard interfaces</a:t>
            </a:r>
            <a:endParaRPr lang="en-GB" sz="8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407" name="Picture 47" descr="Debian Project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20" y="3850849"/>
            <a:ext cx="524639" cy="17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09" name="Picture 49" descr="Windows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018" y="4096763"/>
            <a:ext cx="780455" cy="22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411" name="Picture 51" descr="Mac OS X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139" y="3900682"/>
            <a:ext cx="767447" cy="162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Rectangle 55"/>
          <p:cNvSpPr/>
          <p:nvPr/>
        </p:nvSpPr>
        <p:spPr>
          <a:xfrm>
            <a:off x="241499" y="611783"/>
            <a:ext cx="5760640" cy="3705978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241499" y="611783"/>
            <a:ext cx="2722075" cy="3705978"/>
          </a:xfrm>
          <a:prstGeom prst="rect">
            <a:avLst/>
          </a:prstGeom>
          <a:solidFill>
            <a:srgbClr val="0070C0">
              <a:alpha val="3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168106" y="1961536"/>
            <a:ext cx="1759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002060"/>
                </a:solidFill>
              </a:rPr>
              <a:t>50%</a:t>
            </a:r>
            <a:endParaRPr lang="en-GB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2440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EMI Positioning in DCI Stack</a:t>
            </a:r>
          </a:p>
        </p:txBody>
      </p:sp>
      <p:sp>
        <p:nvSpPr>
          <p:cNvPr id="6150" name="Date Placeholder 2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25/10/2011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/>
          </a:p>
        </p:txBody>
      </p:sp>
      <p:sp>
        <p:nvSpPr>
          <p:cNvPr id="615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4FA908-3401-4EF2-B330-37EC8E2AA17A}" type="slidenum">
              <a:rPr lang="en-GB">
                <a:solidFill>
                  <a:srgbClr val="A6A6A6"/>
                </a:solidFill>
                <a:latin typeface="Calibri" pitchFamily="34" charset="0"/>
              </a:rPr>
              <a:pPr eaLnBrk="1" hangingPunct="1"/>
              <a:t>3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99" y="611783"/>
            <a:ext cx="4634235" cy="350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25675" y="2267967"/>
            <a:ext cx="2952328" cy="720080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7" name="Picture 3" descr="D:\Aufträge-JSC\Projekt-EMI\EMI-PPT-Template\2. Runde\EMI_Logo_newe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3674" y="2428861"/>
            <a:ext cx="916457" cy="398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6448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products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Improved standardization and compatibility with mainstream open source operating system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User-driven innovation</a:t>
            </a:r>
          </a:p>
          <a:p>
            <a:r>
              <a:rPr lang="en-US" dirty="0" smtClean="0"/>
              <a:t>Documentation</a:t>
            </a:r>
          </a:p>
          <a:p>
            <a:r>
              <a:rPr lang="en-US" dirty="0" smtClean="0"/>
              <a:t>Processes, procedures, organizational experiences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Release process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Community collaboration channels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Exploitable Elements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06860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which user communities would keep using the software beyond EMI</a:t>
            </a:r>
          </a:p>
          <a:p>
            <a:r>
              <a:rPr lang="en-US" dirty="0" smtClean="0"/>
              <a:t>Identify which software products have the best chances at being used beyond EMI</a:t>
            </a:r>
          </a:p>
          <a:p>
            <a:r>
              <a:rPr lang="en-US" dirty="0" smtClean="0"/>
              <a:t>Work is in progress to clearly assess the previous conditions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Plan to publish the result as part of the next EMI Sustainability and Exploitation Plan in May 2012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 Pre-Conditions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36942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EMI Sustainability lies in making sure existing communities keep using EMI services and support them after EMI</a:t>
            </a:r>
          </a:p>
          <a:p>
            <a:r>
              <a:rPr lang="en-US" dirty="0" smtClean="0"/>
              <a:t>Going beyond that requires the creation of a different structure able to offer an open source marketplace to increase visibility of individual products and a stable focal point for innovation and collaboration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Sustainability Assumption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90672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 smtClean="0"/>
              <a:t>back to the users communities the software they need</a:t>
            </a:r>
          </a:p>
          <a:p>
            <a:pPr lvl="1"/>
            <a:r>
              <a:rPr lang="en-US" dirty="0" smtClean="0"/>
              <a:t> e.g. WLCG will keep developing and supporting the services they need for as long as they need them</a:t>
            </a:r>
            <a:endParaRPr lang="en-GB" dirty="0"/>
          </a:p>
          <a:p>
            <a:r>
              <a:rPr lang="en-US" dirty="0" smtClean="0"/>
              <a:t>EMI </a:t>
            </a:r>
            <a:r>
              <a:rPr lang="en-US" dirty="0" smtClean="0"/>
              <a:t>must focus on developing only what is needed by those communities according to explicit </a:t>
            </a:r>
            <a:r>
              <a:rPr lang="en-US" dirty="0" smtClean="0"/>
              <a:t>requirements (cloud positioning unclear)</a:t>
            </a:r>
          </a:p>
          <a:p>
            <a:r>
              <a:rPr lang="en-US" dirty="0" smtClean="0"/>
              <a:t>Closer interactions with users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 Strategy: Case 1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25/10/2011</a:t>
            </a:r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DCI Projects Sustainability Meeting, Amsterdam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577DC-976E-2D49-A96F-338E7AE475A2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0827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 vert="horz" anchor="ctr" anchorCtr="0"/>
          <a:lstStyle/>
          <a:p>
            <a:r>
              <a:rPr lang="en-US"/>
              <a:t>Open Source Models</a:t>
            </a:r>
          </a:p>
        </p:txBody>
      </p:sp>
      <p:sp>
        <p:nvSpPr>
          <p:cNvPr id="6147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98989"/>
                </a:solidFill>
                <a:latin typeface="Calibri" pitchFamily="34" charset="0"/>
              </a:rPr>
              <a:t>25/10/2011</a:t>
            </a:r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 dirty="0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CAD4E19-54AC-43D4-9968-E4ED9956272B}" type="slidenum">
              <a:rPr lang="en-GB">
                <a:solidFill>
                  <a:srgbClr val="898989"/>
                </a:solidFill>
                <a:latin typeface="Calibri" pitchFamily="34" charset="0"/>
              </a:rPr>
              <a:pPr eaLnBrk="1" hangingPunct="1"/>
              <a:t>8</a:t>
            </a:fld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915" y="883191"/>
            <a:ext cx="1479262" cy="7391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Community model</a:t>
            </a:r>
          </a:p>
        </p:txBody>
      </p:sp>
      <p:sp>
        <p:nvSpPr>
          <p:cNvPr id="8" name="Rectangle 7"/>
          <p:cNvSpPr/>
          <p:nvPr/>
        </p:nvSpPr>
        <p:spPr>
          <a:xfrm>
            <a:off x="781915" y="3483162"/>
            <a:ext cx="1479262" cy="7391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Macro R&amp;D Infrastructures  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781915" y="1749848"/>
            <a:ext cx="1479262" cy="739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Support contracts or Subscription model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781915" y="2616506"/>
            <a:ext cx="1479262" cy="7391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Dual-licensing  or Commercial model</a:t>
            </a:r>
          </a:p>
        </p:txBody>
      </p:sp>
      <p:sp>
        <p:nvSpPr>
          <p:cNvPr id="6162" name="TextBox 10"/>
          <p:cNvSpPr txBox="1">
            <a:spLocks noChangeArrowheads="1"/>
          </p:cNvSpPr>
          <p:nvPr/>
        </p:nvSpPr>
        <p:spPr bwMode="auto">
          <a:xfrm>
            <a:off x="2661135" y="1036740"/>
            <a:ext cx="3226963" cy="3087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17" tIns="31208" rIns="62417" bIns="312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Apache, Eclipse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 Red Hat, Canonical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MySQL, Zarafa</a:t>
            </a:r>
          </a:p>
          <a:p>
            <a:pPr eaLnBrk="1" hangingPunct="1"/>
            <a:endParaRPr lang="en-US" sz="1600"/>
          </a:p>
          <a:p>
            <a:pPr eaLnBrk="1" hangingPunct="1"/>
            <a:endParaRPr lang="en-US" sz="1600"/>
          </a:p>
          <a:p>
            <a:pPr eaLnBrk="1" hangingPunct="1"/>
            <a:r>
              <a:rPr lang="en-US" sz="1600"/>
              <a:t>EMI and other publicly funded projects</a:t>
            </a:r>
          </a:p>
        </p:txBody>
      </p:sp>
    </p:spTree>
    <p:extLst>
      <p:ext uri="{BB962C8B-B14F-4D97-AF65-F5344CB8AC3E}">
        <p14:creationId xmlns:p14="http://schemas.microsoft.com/office/powerpoint/2010/main" val="2946542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 vert="horz" anchor="ctr" anchorCtr="0"/>
          <a:lstStyle/>
          <a:p>
            <a:r>
              <a:rPr lang="en-US"/>
              <a:t>Open Source Models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98989"/>
                </a:solidFill>
                <a:latin typeface="Calibri" pitchFamily="34" charset="0"/>
              </a:rPr>
              <a:t>25/10/2011</a:t>
            </a:r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DCI Projects Sustainability Meeting, Amsterdam</a:t>
            </a:r>
            <a:endParaRPr lang="en-GB" dirty="0"/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07138" indent="-19505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780212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092297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04381" indent="-15604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16466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028551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340635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2652720" indent="-15604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140C49A-12AA-44E2-8063-AD9CBFEA0F8A}" type="slidenum">
              <a:rPr lang="en-GB">
                <a:solidFill>
                  <a:srgbClr val="898989"/>
                </a:solidFill>
                <a:latin typeface="Calibri" pitchFamily="34" charset="0"/>
              </a:rPr>
              <a:pPr eaLnBrk="1" hangingPunct="1"/>
              <a:t>9</a:t>
            </a:fld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112" y="1472736"/>
            <a:ext cx="1479262" cy="7391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Community model</a:t>
            </a:r>
          </a:p>
        </p:txBody>
      </p:sp>
      <p:sp>
        <p:nvSpPr>
          <p:cNvPr id="8" name="Rectangle 7"/>
          <p:cNvSpPr/>
          <p:nvPr/>
        </p:nvSpPr>
        <p:spPr>
          <a:xfrm>
            <a:off x="637952" y="2335126"/>
            <a:ext cx="1479262" cy="7391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Macro R&amp;D Infrastructures  model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4112" y="2339394"/>
            <a:ext cx="1479262" cy="7391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Support contracts or Subscription model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34112" y="3206051"/>
            <a:ext cx="1479262" cy="7391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</a:rPr>
              <a:t>Dual-licensing  or Commercial model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357624" y="2518723"/>
            <a:ext cx="1047110" cy="39432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" name="Right Arrow 12"/>
          <p:cNvSpPr/>
          <p:nvPr/>
        </p:nvSpPr>
        <p:spPr>
          <a:xfrm rot="1299590">
            <a:off x="2374968" y="3169800"/>
            <a:ext cx="1047110" cy="39432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20300410" flipV="1">
            <a:off x="2382555" y="1863314"/>
            <a:ext cx="1047110" cy="3932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2417" tIns="31208" rIns="62417" bIns="31208"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89" name="TextBox 14"/>
          <p:cNvSpPr txBox="1">
            <a:spLocks noChangeArrowheads="1"/>
          </p:cNvSpPr>
          <p:nvPr/>
        </p:nvSpPr>
        <p:spPr bwMode="auto">
          <a:xfrm>
            <a:off x="862836" y="716076"/>
            <a:ext cx="4912529" cy="278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417" tIns="31208" rIns="62417" bIns="3120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Incubation        in the right condition         becomes</a:t>
            </a:r>
          </a:p>
        </p:txBody>
      </p:sp>
    </p:spTree>
    <p:extLst>
      <p:ext uri="{BB962C8B-B14F-4D97-AF65-F5344CB8AC3E}">
        <p14:creationId xmlns:p14="http://schemas.microsoft.com/office/powerpoint/2010/main" val="37730870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I_Template_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EMI_Template_3</Template>
  <TotalTime>1040</TotalTime>
  <Words>620</Words>
  <Application>Microsoft Office PowerPoint</Application>
  <PresentationFormat>Custom</PresentationFormat>
  <Paragraphs>118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EMI_Template_3</vt:lpstr>
      <vt:lpstr>EMI Sustainability</vt:lpstr>
      <vt:lpstr>EMI Middleware Evolution</vt:lpstr>
      <vt:lpstr>EMI Positioning in DCI Stack</vt:lpstr>
      <vt:lpstr>Exploitable Elements</vt:lpstr>
      <vt:lpstr>Sustainability Pre-Conditions</vt:lpstr>
      <vt:lpstr>Main Sustainability Assumption</vt:lpstr>
      <vt:lpstr>Sustainability Strategy: Case 1</vt:lpstr>
      <vt:lpstr>Open Source Models</vt:lpstr>
      <vt:lpstr>Open Source Models</vt:lpstr>
      <vt:lpstr>Sustainability Strategy: Case 2</vt:lpstr>
      <vt:lpstr>Open Science Initiative</vt:lpstr>
      <vt:lpstr>Open Science Initiative</vt:lpstr>
      <vt:lpstr>Open Science Initiative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 and NA1</dc:title>
  <dc:creator>Shin Sen Ai</dc:creator>
  <cp:lastModifiedBy>Alberto Di Meglio</cp:lastModifiedBy>
  <cp:revision>44</cp:revision>
  <dcterms:created xsi:type="dcterms:W3CDTF">2011-10-15T07:33:12Z</dcterms:created>
  <dcterms:modified xsi:type="dcterms:W3CDTF">2011-10-24T08:13:26Z</dcterms:modified>
</cp:coreProperties>
</file>