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577" r:id="rId2"/>
    <p:sldId id="935" r:id="rId3"/>
    <p:sldId id="946" r:id="rId4"/>
    <p:sldId id="934" r:id="rId5"/>
    <p:sldId id="936" r:id="rId6"/>
    <p:sldId id="941" r:id="rId7"/>
    <p:sldId id="942" r:id="rId8"/>
    <p:sldId id="944" r:id="rId9"/>
    <p:sldId id="943" r:id="rId10"/>
    <p:sldId id="945" r:id="rId11"/>
    <p:sldId id="863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6467" autoAdjust="0"/>
    <p:restoredTop sz="94660"/>
  </p:normalViewPr>
  <p:slideViewPr>
    <p:cSldViewPr>
      <p:cViewPr>
        <p:scale>
          <a:sx n="100" d="100"/>
          <a:sy n="100" d="100"/>
        </p:scale>
        <p:origin x="-552" y="-248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stratuslab.eu/doku.php/deliverabl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hyperlink" Target="http://stratuslab.eu/doku.php/deliverabl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StratusLab</a:t>
            </a:r>
            <a:r>
              <a:rPr lang="en-US" dirty="0" smtClean="0"/>
              <a:t> Sustainability Discussions</a:t>
            </a:r>
            <a:endParaRPr lang="en-US" dirty="0" smtClean="0"/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C. Loomis (CNRS/LAL)</a:t>
            </a:r>
            <a:endParaRPr lang="en-US" dirty="0" smtClean="0"/>
          </a:p>
          <a:p>
            <a:r>
              <a:rPr lang="en-US" dirty="0" smtClean="0"/>
              <a:t>DCI Projects Meeting (Amsterdam)</a:t>
            </a:r>
            <a:endParaRPr lang="en-US" dirty="0" smtClean="0"/>
          </a:p>
          <a:p>
            <a:r>
              <a:rPr lang="en-US" dirty="0" smtClean="0"/>
              <a:t>24 </a:t>
            </a:r>
            <a:r>
              <a:rPr lang="en-US" dirty="0" smtClean="0"/>
              <a:t>October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Assets: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Funding</a:t>
            </a:r>
          </a:p>
          <a:p>
            <a:pPr lvl="1"/>
            <a:r>
              <a:rPr lang="en-US" dirty="0" smtClean="0"/>
              <a:t>Possible cloud infrastructure projects using</a:t>
            </a:r>
            <a:br>
              <a:rPr lang="en-US" dirty="0" smtClean="0"/>
            </a:br>
            <a:r>
              <a:rPr lang="en-US" dirty="0" smtClean="0"/>
              <a:t>StratusLab could provide continued </a:t>
            </a:r>
            <a:br>
              <a:rPr lang="en-US" dirty="0" smtClean="0"/>
            </a:br>
            <a:r>
              <a:rPr lang="en-US" dirty="0" smtClean="0"/>
              <a:t>maintenance and evolution of code base</a:t>
            </a:r>
            <a:br>
              <a:rPr lang="en-US" dirty="0" smtClean="0"/>
            </a:br>
            <a:r>
              <a:rPr lang="en-US" dirty="0" smtClean="0"/>
              <a:t>(e.g. CAPRI in France)</a:t>
            </a:r>
          </a:p>
          <a:p>
            <a:pPr lvl="1"/>
            <a:r>
              <a:rPr lang="en-US" dirty="0" smtClean="0"/>
              <a:t>Considering “follow-on” European projects</a:t>
            </a:r>
            <a:br>
              <a:rPr lang="en-US" dirty="0" smtClean="0"/>
            </a:br>
            <a:r>
              <a:rPr lang="en-US" dirty="0" smtClean="0"/>
              <a:t>that would provide a </a:t>
            </a:r>
            <a:r>
              <a:rPr lang="en-US" dirty="0" err="1" smtClean="0"/>
              <a:t>PaaS</a:t>
            </a:r>
            <a:r>
              <a:rPr lang="en-US" dirty="0" smtClean="0"/>
              <a:t> built over a</a:t>
            </a:r>
            <a:br>
              <a:rPr lang="en-US" dirty="0" smtClean="0"/>
            </a:br>
            <a:r>
              <a:rPr lang="en-US" dirty="0" smtClean="0"/>
              <a:t>StratusLab </a:t>
            </a:r>
            <a:r>
              <a:rPr lang="en-US" dirty="0" err="1" smtClean="0"/>
              <a:t>IaaS</a:t>
            </a:r>
            <a:r>
              <a:rPr lang="en-US" dirty="0" smtClean="0"/>
              <a:t> cloud</a:t>
            </a:r>
          </a:p>
          <a:p>
            <a:r>
              <a:rPr lang="en-US" dirty="0" smtClean="0"/>
              <a:t>Community and/or Consortium</a:t>
            </a:r>
          </a:p>
          <a:p>
            <a:pPr lvl="1"/>
            <a:r>
              <a:rPr lang="en-US" dirty="0" smtClean="0"/>
              <a:t>Would take significant time to develop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nlikely to happen before end of StratusLab, but possible longer term option 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38800" y="1295400"/>
            <a:ext cx="3200400" cy="353943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Authentication </a:t>
            </a:r>
            <a:r>
              <a:rPr lang="en-US" sz="1600" dirty="0" smtClean="0"/>
              <a:t>Proxy</a:t>
            </a:r>
          </a:p>
          <a:p>
            <a:r>
              <a:rPr lang="en-US" sz="1600" dirty="0" smtClean="0"/>
              <a:t>Registration Service</a:t>
            </a:r>
          </a:p>
          <a:p>
            <a:r>
              <a:rPr lang="en-US" sz="1600" dirty="0" smtClean="0"/>
              <a:t>Persistent </a:t>
            </a:r>
            <a:r>
              <a:rPr lang="en-US" sz="1600" dirty="0" smtClean="0"/>
              <a:t>Storage </a:t>
            </a:r>
            <a:r>
              <a:rPr lang="en-US" sz="1600" dirty="0" smtClean="0"/>
              <a:t>Service</a:t>
            </a:r>
          </a:p>
          <a:p>
            <a:r>
              <a:rPr lang="en-US" sz="1600" dirty="0" smtClean="0"/>
              <a:t>Installation tools</a:t>
            </a:r>
          </a:p>
          <a:p>
            <a:r>
              <a:rPr lang="en-US" sz="1600" dirty="0" smtClean="0"/>
              <a:t>Service </a:t>
            </a:r>
            <a:r>
              <a:rPr lang="en-US" sz="1600" dirty="0" smtClean="0"/>
              <a:t>Manager (Claudia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r>
              <a:rPr lang="en-US" sz="1600" dirty="0" smtClean="0"/>
              <a:t>Marketplace</a:t>
            </a:r>
          </a:p>
          <a:p>
            <a:r>
              <a:rPr lang="en-US" sz="1600" dirty="0" smtClean="0"/>
              <a:t>Quarantine system</a:t>
            </a:r>
            <a:endParaRPr lang="en-US" sz="1600" dirty="0" smtClean="0"/>
          </a:p>
          <a:p>
            <a:r>
              <a:rPr lang="en-US" sz="1600" dirty="0" smtClean="0"/>
              <a:t>Remote tools</a:t>
            </a:r>
            <a:endParaRPr lang="en-US" sz="1600" dirty="0" smtClean="0"/>
          </a:p>
          <a:p>
            <a:r>
              <a:rPr lang="en-US" sz="1600" dirty="0" smtClean="0"/>
              <a:t>Federated </a:t>
            </a:r>
            <a:r>
              <a:rPr lang="en-US" sz="1600" dirty="0" smtClean="0"/>
              <a:t>caching </a:t>
            </a:r>
            <a:r>
              <a:rPr lang="en-US" sz="1600" dirty="0" smtClean="0"/>
              <a:t>mechanism</a:t>
            </a:r>
            <a:endParaRPr lang="en-US" sz="1600" dirty="0" smtClean="0"/>
          </a:p>
          <a:p>
            <a:r>
              <a:rPr lang="en-US" sz="1600" dirty="0" smtClean="0"/>
              <a:t>Standardized contextualization</a:t>
            </a:r>
            <a:endParaRPr lang="en-US" sz="1600" dirty="0" smtClean="0"/>
          </a:p>
          <a:p>
            <a:r>
              <a:rPr lang="en-US" sz="1600" dirty="0" smtClean="0"/>
              <a:t>Machine </a:t>
            </a:r>
            <a:r>
              <a:rPr lang="en-US" sz="1600" dirty="0" smtClean="0"/>
              <a:t>image creation </a:t>
            </a:r>
            <a:r>
              <a:rPr lang="en-US" sz="1600" dirty="0" smtClean="0"/>
              <a:t>tools</a:t>
            </a:r>
            <a:endParaRPr lang="en-US" sz="1600" dirty="0" smtClean="0"/>
          </a:p>
          <a:p>
            <a:r>
              <a:rPr lang="en-US" sz="1600" dirty="0" smtClean="0"/>
              <a:t>Standardized </a:t>
            </a:r>
            <a:r>
              <a:rPr lang="en-US" sz="1600" dirty="0" smtClean="0"/>
              <a:t>virtual </a:t>
            </a:r>
            <a:r>
              <a:rPr lang="en-US" sz="1600" dirty="0" smtClean="0"/>
              <a:t>networks</a:t>
            </a:r>
            <a:endParaRPr lang="en-US" sz="1600" dirty="0" smtClean="0"/>
          </a:p>
          <a:p>
            <a:r>
              <a:rPr lang="en-US" sz="1600" dirty="0" smtClean="0"/>
              <a:t>Monitoring</a:t>
            </a:r>
            <a:r>
              <a:rPr lang="en-US" sz="1600" dirty="0" smtClean="0"/>
              <a:t>/Accounting/</a:t>
            </a:r>
            <a:r>
              <a:rPr lang="en-US" sz="1600" dirty="0" smtClean="0"/>
              <a:t>Billing</a:t>
            </a:r>
            <a:endParaRPr lang="en-US" sz="1600" dirty="0" smtClean="0"/>
          </a:p>
          <a:p>
            <a:r>
              <a:rPr lang="en-US" sz="1600" dirty="0" smtClean="0"/>
              <a:t>Dashboards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Although an initial sustainability plan exists, serious discussions about StratusLab sustainability have just started.</a:t>
            </a:r>
          </a:p>
          <a:p>
            <a:r>
              <a:rPr lang="en-US" dirty="0" smtClean="0"/>
              <a:t>Ideas presented here are initial thoughts on how to sustain the results of StratusLab and can’t be treated as engagements of the partners.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(Draft) Sustainability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Assets</a:t>
            </a:r>
          </a:p>
          <a:p>
            <a:pPr lvl="1"/>
            <a:r>
              <a:rPr lang="en-US" dirty="0" smtClean="0"/>
              <a:t>Infrastructures, Knowhow &amp; Expertise, Appliances, Software </a:t>
            </a:r>
          </a:p>
          <a:p>
            <a:r>
              <a:rPr lang="en-US" dirty="0" smtClean="0"/>
              <a:t>Exploitation</a:t>
            </a:r>
          </a:p>
          <a:p>
            <a:pPr lvl="1"/>
            <a:r>
              <a:rPr lang="en-US" dirty="0" smtClean="0"/>
              <a:t>All partners planning to use StratusLab software after project for both public and private clouds</a:t>
            </a:r>
          </a:p>
          <a:p>
            <a:pPr lvl="1"/>
            <a:r>
              <a:rPr lang="en-US" dirty="0" smtClean="0"/>
              <a:t>Partners not necessarily planning to use StratusLab in its entirety</a:t>
            </a:r>
          </a:p>
          <a:p>
            <a:r>
              <a:rPr lang="en-US" dirty="0" smtClean="0"/>
              <a:t>Continued Funding</a:t>
            </a:r>
          </a:p>
          <a:p>
            <a:pPr lvl="1"/>
            <a:r>
              <a:rPr lang="en-US" dirty="0" smtClean="0"/>
              <a:t>Building on StratusLab in future European projects</a:t>
            </a:r>
          </a:p>
          <a:p>
            <a:pPr lvl="1"/>
            <a:r>
              <a:rPr lang="en-US" dirty="0" smtClean="0"/>
              <a:t>Looking for funding via national initiatives</a:t>
            </a:r>
          </a:p>
          <a:p>
            <a:pPr lvl="1"/>
            <a:r>
              <a:rPr lang="en-US" dirty="0" smtClean="0"/>
              <a:t>Evolution/support through national infrastructures (grid and cloud)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5791200"/>
            <a:ext cx="7010400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D3.3: Exploitation and Sustainability First Plan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http://stratuslab.eu/doku.php/deliverables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StratusLab Architecture (v1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v2)</a:t>
            </a:r>
            <a:endParaRPr lang="en-US" dirty="0"/>
          </a:p>
        </p:txBody>
      </p:sp>
      <p:pic>
        <p:nvPicPr>
          <p:cNvPr id="30" name="Picture 29" descr="architecture-stac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4125"/>
            <a:ext cx="9144000" cy="438467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04800" y="5791200"/>
            <a:ext cx="6324600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D4.4: Reference Architecture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http://stratuslab.eu/doku.php/deliverables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Assets: Infrastructures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Physical Resources</a:t>
            </a:r>
          </a:p>
          <a:p>
            <a:pPr lvl="1"/>
            <a:r>
              <a:rPr lang="en-US" dirty="0" smtClean="0"/>
              <a:t>GRNET: Public reference cloud</a:t>
            </a:r>
          </a:p>
          <a:p>
            <a:pPr lvl="1"/>
            <a:r>
              <a:rPr lang="en-US" dirty="0" smtClean="0"/>
              <a:t>LAL: Test, Private, and Public clouds</a:t>
            </a:r>
          </a:p>
          <a:p>
            <a:pPr lvl="1"/>
            <a:r>
              <a:rPr lang="en-US" dirty="0" smtClean="0"/>
              <a:t>Hardware will continue to be used at institutes</a:t>
            </a:r>
          </a:p>
          <a:p>
            <a:pPr lvl="1"/>
            <a:r>
              <a:rPr lang="en-US" dirty="0" smtClean="0"/>
              <a:t>Both partners will continue to provide public/private cloud services</a:t>
            </a:r>
          </a:p>
          <a:p>
            <a:pPr lvl="1"/>
            <a:r>
              <a:rPr lang="en-US" dirty="0" smtClean="0"/>
              <a:t>Need coordination to ensure evolution of StratusLab as coherent distribution</a:t>
            </a:r>
          </a:p>
          <a:p>
            <a:r>
              <a:rPr lang="en-US" dirty="0" smtClean="0"/>
              <a:t>Development Services</a:t>
            </a:r>
          </a:p>
          <a:p>
            <a:pPr lvl="1"/>
            <a:r>
              <a:rPr lang="en-US" dirty="0" smtClean="0"/>
              <a:t>Tools: </a:t>
            </a:r>
            <a:r>
              <a:rPr lang="en-US" dirty="0" err="1" smtClean="0"/>
              <a:t>git</a:t>
            </a:r>
            <a:r>
              <a:rPr lang="en-US" dirty="0" smtClean="0"/>
              <a:t>, </a:t>
            </a:r>
            <a:r>
              <a:rPr lang="en-US" dirty="0" err="1" smtClean="0"/>
              <a:t>hudson</a:t>
            </a:r>
            <a:r>
              <a:rPr lang="en-US" dirty="0" smtClean="0"/>
              <a:t>, </a:t>
            </a:r>
            <a:r>
              <a:rPr lang="en-US" dirty="0" err="1" smtClean="0"/>
              <a:t>jira</a:t>
            </a:r>
            <a:r>
              <a:rPr lang="en-US" dirty="0" smtClean="0"/>
              <a:t>, </a:t>
            </a:r>
            <a:r>
              <a:rPr lang="en-US" dirty="0" err="1" smtClean="0"/>
              <a:t>google</a:t>
            </a:r>
            <a:r>
              <a:rPr lang="en-US" dirty="0" smtClean="0"/>
              <a:t> apps, </a:t>
            </a:r>
            <a:r>
              <a:rPr lang="en-US" dirty="0" err="1" smtClean="0"/>
              <a:t>ldap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Test resources: machines to support tools and tests</a:t>
            </a:r>
          </a:p>
          <a:p>
            <a:pPr lvl="1"/>
            <a:r>
              <a:rPr lang="en-US" dirty="0" smtClean="0"/>
              <a:t>Move to public services where possible (e.g. </a:t>
            </a:r>
            <a:r>
              <a:rPr lang="en-US" dirty="0" err="1" smtClean="0"/>
              <a:t>github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European Software Forge would be more complete/coherent </a:t>
            </a:r>
            <a:r>
              <a:rPr lang="en-US" dirty="0" err="1" smtClean="0"/>
              <a:t>sol’n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Assets: Knowhow and 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Documents and Reports</a:t>
            </a:r>
          </a:p>
          <a:p>
            <a:pPr lvl="1"/>
            <a:r>
              <a:rPr lang="en-US" dirty="0" smtClean="0"/>
              <a:t>Cover the knowledge and experience gained from project fairly well</a:t>
            </a:r>
          </a:p>
          <a:p>
            <a:pPr lvl="1"/>
            <a:r>
              <a:rPr lang="en-US" dirty="0" smtClean="0"/>
              <a:t>All are public and available from the project web site</a:t>
            </a:r>
          </a:p>
          <a:p>
            <a:r>
              <a:rPr lang="en-US" dirty="0" smtClean="0"/>
              <a:t>Project Web Site</a:t>
            </a:r>
          </a:p>
          <a:p>
            <a:pPr lvl="1"/>
            <a:r>
              <a:rPr lang="en-US" dirty="0" smtClean="0"/>
              <a:t>Contains software documentation, </a:t>
            </a:r>
            <a:r>
              <a:rPr lang="en-US" dirty="0" err="1" smtClean="0"/>
              <a:t>FAQs</a:t>
            </a:r>
            <a:r>
              <a:rPr lang="en-US" dirty="0" smtClean="0"/>
              <a:t>, news, etc.</a:t>
            </a:r>
          </a:p>
          <a:p>
            <a:pPr lvl="1"/>
            <a:r>
              <a:rPr lang="en-US" dirty="0" smtClean="0"/>
              <a:t>Service documentation should move into code repository</a:t>
            </a:r>
          </a:p>
          <a:p>
            <a:pPr lvl="1"/>
            <a:r>
              <a:rPr lang="en-US" dirty="0" smtClean="0"/>
              <a:t>Overall distribution documentation depends on StratusLab evolution</a:t>
            </a:r>
          </a:p>
          <a:p>
            <a:pPr lvl="1"/>
            <a:r>
              <a:rPr lang="en-US" dirty="0" smtClean="0"/>
              <a:t>LAL will (very likely) continue to provide static website after project ends and continue to maintain </a:t>
            </a:r>
            <a:r>
              <a:rPr lang="en-US" dirty="0" err="1" smtClean="0"/>
              <a:t>stratuslab.{eu</a:t>
            </a:r>
            <a:r>
              <a:rPr lang="en-US" dirty="0" smtClean="0"/>
              <a:t>, org, com} domains.</a:t>
            </a:r>
          </a:p>
          <a:p>
            <a:r>
              <a:rPr lang="en-US" dirty="0" smtClean="0"/>
              <a:t>Operational Expertise</a:t>
            </a:r>
          </a:p>
          <a:p>
            <a:pPr lvl="1"/>
            <a:r>
              <a:rPr lang="en-US" dirty="0" smtClean="0"/>
              <a:t>Permanent site personnel involved in cloud operations and will maintain knowledge for short term</a:t>
            </a:r>
          </a:p>
          <a:p>
            <a:pPr lvl="1"/>
            <a:r>
              <a:rPr lang="en-US" dirty="0" smtClean="0"/>
              <a:t>Issue with the “support services” (e.g. mailing list) to make this knowledge available to others adopting StratusLab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Assets: Appliances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Base Images</a:t>
            </a:r>
          </a:p>
          <a:p>
            <a:pPr lvl="1"/>
            <a:r>
              <a:rPr lang="en-US" dirty="0" smtClean="0"/>
              <a:t>Plan to automate production of base images (</a:t>
            </a:r>
            <a:r>
              <a:rPr lang="en-US" dirty="0" err="1" smtClean="0"/>
              <a:t>CentOS</a:t>
            </a:r>
            <a:r>
              <a:rPr lang="en-US" dirty="0" smtClean="0"/>
              <a:t>, </a:t>
            </a:r>
            <a:r>
              <a:rPr lang="en-US" dirty="0" err="1" smtClean="0"/>
              <a:t>ttylinux</a:t>
            </a:r>
            <a:r>
              <a:rPr lang="en-US" dirty="0" smtClean="0"/>
              <a:t>, </a:t>
            </a:r>
            <a:r>
              <a:rPr lang="en-US" dirty="0" err="1" smtClean="0"/>
              <a:t>Ubuntu</a:t>
            </a:r>
            <a:r>
              <a:rPr lang="en-US" dirty="0" smtClean="0"/>
              <a:t>, </a:t>
            </a:r>
            <a:r>
              <a:rPr lang="en-US" dirty="0" err="1" smtClean="0"/>
              <a:t>SuSE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Should be minimal effort to maintain provided build infrastructure and resources are available</a:t>
            </a:r>
          </a:p>
          <a:p>
            <a:pPr lvl="1"/>
            <a:r>
              <a:rPr lang="en-US" dirty="0" smtClean="0"/>
              <a:t>Need for these images by cloud users/administrators should cover minimal maintenance effort</a:t>
            </a:r>
          </a:p>
          <a:p>
            <a:r>
              <a:rPr lang="en-US" dirty="0" smtClean="0"/>
              <a:t>Scientific Images</a:t>
            </a:r>
          </a:p>
          <a:p>
            <a:pPr lvl="1"/>
            <a:r>
              <a:rPr lang="en-US" dirty="0" smtClean="0"/>
              <a:t>Expect scientists and engineers to take responsibility for creating and maintaining these images</a:t>
            </a:r>
          </a:p>
          <a:p>
            <a:r>
              <a:rPr lang="en-US" dirty="0" smtClean="0"/>
              <a:t>Service Images</a:t>
            </a:r>
          </a:p>
          <a:p>
            <a:pPr lvl="1"/>
            <a:r>
              <a:rPr lang="en-US" dirty="0" smtClean="0"/>
              <a:t>Similarly, expect developers/projects to take responsibility for creating and maintaining images for grid services, etc.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Assets: 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Provided service is used, LAL and TCD will maintain and evolve the Marketplace software</a:t>
            </a:r>
          </a:p>
          <a:p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StratusLab currently provides a central Marketplace to facilitate sharing of images between cloud instances</a:t>
            </a:r>
          </a:p>
          <a:p>
            <a:pPr lvl="1"/>
            <a:r>
              <a:rPr lang="en-US" dirty="0" smtClean="0"/>
              <a:t>View continued operation of this service as essential to minimize duplication of effort, promote sharing, and help convergence towards common image descriptions/behavior.</a:t>
            </a:r>
          </a:p>
          <a:p>
            <a:pPr lvl="1"/>
            <a:r>
              <a:rPr lang="en-US" dirty="0" smtClean="0"/>
              <a:t>It is very likely that TCD will continue to operate Marketplace, but may need to be done as contribution to EGI ecosystem, requiring agreement by EGI that this is a necessary global service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Assets: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All code will continue to be available either</a:t>
            </a:r>
            <a:br>
              <a:rPr lang="en-US" dirty="0" smtClean="0"/>
            </a:br>
            <a:r>
              <a:rPr lang="en-US" dirty="0" smtClean="0"/>
              <a:t>from current </a:t>
            </a:r>
            <a:r>
              <a:rPr lang="en-US" dirty="0" err="1" smtClean="0"/>
              <a:t>git</a:t>
            </a:r>
            <a:r>
              <a:rPr lang="en-US" dirty="0" smtClean="0"/>
              <a:t> repository, from </a:t>
            </a:r>
            <a:r>
              <a:rPr lang="en-US" dirty="0" err="1" smtClean="0"/>
              <a:t>github</a:t>
            </a:r>
            <a:r>
              <a:rPr lang="en-US" dirty="0" smtClean="0"/>
              <a:t>, or</a:t>
            </a:r>
            <a:br>
              <a:rPr lang="en-US" dirty="0" smtClean="0"/>
            </a:br>
            <a:r>
              <a:rPr lang="en-US" dirty="0" smtClean="0"/>
              <a:t>European Forge</a:t>
            </a:r>
          </a:p>
          <a:p>
            <a:r>
              <a:rPr lang="en-US" dirty="0" smtClean="0"/>
              <a:t>Commercial Offerings</a:t>
            </a:r>
          </a:p>
          <a:p>
            <a:pPr lvl="1"/>
            <a:r>
              <a:rPr lang="en-US" dirty="0" smtClean="0"/>
              <a:t>UCM/C12G to provide commercial support</a:t>
            </a:r>
            <a:br>
              <a:rPr lang="en-US" dirty="0" smtClean="0"/>
            </a:br>
            <a:r>
              <a:rPr lang="en-US" dirty="0" smtClean="0"/>
              <a:t>for aspects related to </a:t>
            </a:r>
            <a:r>
              <a:rPr lang="en-US" dirty="0" err="1" smtClean="0"/>
              <a:t>OpenNebula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including StratusLab developments merged</a:t>
            </a:r>
            <a:br>
              <a:rPr lang="en-US" dirty="0" smtClean="0"/>
            </a:br>
            <a:r>
              <a:rPr lang="en-US" dirty="0" smtClean="0"/>
              <a:t>into code base</a:t>
            </a:r>
          </a:p>
          <a:p>
            <a:pPr lvl="1"/>
            <a:r>
              <a:rPr lang="en-US" dirty="0" smtClean="0"/>
              <a:t>SixSq to provide commercial support for </a:t>
            </a:r>
            <a:br>
              <a:rPr lang="en-US" dirty="0" smtClean="0"/>
            </a:br>
            <a:r>
              <a:rPr lang="en-US" dirty="0" smtClean="0"/>
              <a:t>StratusLab services used by </a:t>
            </a:r>
            <a:r>
              <a:rPr lang="en-US" dirty="0" err="1" smtClean="0"/>
              <a:t>SlipStream</a:t>
            </a:r>
            <a:endParaRPr lang="en-US" dirty="0" smtClean="0"/>
          </a:p>
          <a:p>
            <a:r>
              <a:rPr lang="en-US" dirty="0" smtClean="0"/>
              <a:t>Non-commercial Offerings</a:t>
            </a:r>
          </a:p>
          <a:p>
            <a:pPr lvl="1"/>
            <a:r>
              <a:rPr lang="en-US" dirty="0" smtClean="0"/>
              <a:t>Possible that LAL/France Grilles could offer support based on signed </a:t>
            </a:r>
            <a:r>
              <a:rPr lang="en-US" dirty="0" err="1" smtClean="0"/>
              <a:t>MoUs</a:t>
            </a:r>
            <a:endParaRPr lang="en-US" dirty="0" smtClean="0"/>
          </a:p>
          <a:p>
            <a:pPr lvl="1"/>
            <a:r>
              <a:rPr lang="en-US" dirty="0" smtClean="0"/>
              <a:t>Support would need to be “paid” as in-kind contribution to some project or initiative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38800" y="1295400"/>
            <a:ext cx="3200400" cy="353943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Authentication </a:t>
            </a:r>
            <a:r>
              <a:rPr lang="en-US" sz="1600" dirty="0" smtClean="0"/>
              <a:t>Proxy</a:t>
            </a:r>
          </a:p>
          <a:p>
            <a:r>
              <a:rPr lang="en-US" sz="1600" dirty="0" smtClean="0"/>
              <a:t>Registration Service</a:t>
            </a:r>
          </a:p>
          <a:p>
            <a:r>
              <a:rPr lang="en-US" sz="1600" dirty="0" smtClean="0"/>
              <a:t>Persistent </a:t>
            </a:r>
            <a:r>
              <a:rPr lang="en-US" sz="1600" dirty="0" smtClean="0"/>
              <a:t>Storage </a:t>
            </a:r>
            <a:r>
              <a:rPr lang="en-US" sz="1600" dirty="0" smtClean="0"/>
              <a:t>Service</a:t>
            </a:r>
          </a:p>
          <a:p>
            <a:r>
              <a:rPr lang="en-US" sz="1600" dirty="0" smtClean="0"/>
              <a:t>Installation tools</a:t>
            </a:r>
          </a:p>
          <a:p>
            <a:r>
              <a:rPr lang="en-US" sz="1600" dirty="0" smtClean="0"/>
              <a:t>Service </a:t>
            </a:r>
            <a:r>
              <a:rPr lang="en-US" sz="1600" dirty="0" smtClean="0"/>
              <a:t>Manager (Claudia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r>
              <a:rPr lang="en-US" sz="1600" dirty="0" smtClean="0"/>
              <a:t>Marketplace</a:t>
            </a:r>
          </a:p>
          <a:p>
            <a:r>
              <a:rPr lang="en-US" sz="1600" dirty="0" smtClean="0"/>
              <a:t>Quarantine system</a:t>
            </a:r>
            <a:endParaRPr lang="en-US" sz="1600" dirty="0" smtClean="0"/>
          </a:p>
          <a:p>
            <a:r>
              <a:rPr lang="en-US" sz="1600" dirty="0" smtClean="0"/>
              <a:t>Remote tools</a:t>
            </a:r>
            <a:endParaRPr lang="en-US" sz="1600" dirty="0" smtClean="0"/>
          </a:p>
          <a:p>
            <a:r>
              <a:rPr lang="en-US" sz="1600" dirty="0" smtClean="0"/>
              <a:t>Federated </a:t>
            </a:r>
            <a:r>
              <a:rPr lang="en-US" sz="1600" dirty="0" smtClean="0"/>
              <a:t>caching </a:t>
            </a:r>
            <a:r>
              <a:rPr lang="en-US" sz="1600" dirty="0" smtClean="0"/>
              <a:t>mechanism</a:t>
            </a:r>
            <a:endParaRPr lang="en-US" sz="1600" dirty="0" smtClean="0"/>
          </a:p>
          <a:p>
            <a:r>
              <a:rPr lang="en-US" sz="1600" dirty="0" smtClean="0"/>
              <a:t>Standardized contextualization</a:t>
            </a:r>
            <a:endParaRPr lang="en-US" sz="1600" dirty="0" smtClean="0"/>
          </a:p>
          <a:p>
            <a:r>
              <a:rPr lang="en-US" sz="1600" dirty="0" smtClean="0"/>
              <a:t>Machine </a:t>
            </a:r>
            <a:r>
              <a:rPr lang="en-US" sz="1600" dirty="0" smtClean="0"/>
              <a:t>image creation </a:t>
            </a:r>
            <a:r>
              <a:rPr lang="en-US" sz="1600" dirty="0" smtClean="0"/>
              <a:t>tools</a:t>
            </a:r>
            <a:endParaRPr lang="en-US" sz="1600" dirty="0" smtClean="0"/>
          </a:p>
          <a:p>
            <a:r>
              <a:rPr lang="en-US" sz="1600" dirty="0" smtClean="0"/>
              <a:t>Standardized </a:t>
            </a:r>
            <a:r>
              <a:rPr lang="en-US" sz="1600" dirty="0" smtClean="0"/>
              <a:t>virtual </a:t>
            </a:r>
            <a:r>
              <a:rPr lang="en-US" sz="1600" dirty="0" smtClean="0"/>
              <a:t>networks</a:t>
            </a:r>
            <a:endParaRPr lang="en-US" sz="1600" dirty="0" smtClean="0"/>
          </a:p>
          <a:p>
            <a:r>
              <a:rPr lang="en-US" sz="1600" dirty="0" smtClean="0"/>
              <a:t>Monitoring</a:t>
            </a:r>
            <a:r>
              <a:rPr lang="en-US" sz="1600" dirty="0" smtClean="0"/>
              <a:t>/Accounting/</a:t>
            </a:r>
            <a:r>
              <a:rPr lang="en-US" sz="1600" dirty="0" smtClean="0"/>
              <a:t>Billing</a:t>
            </a:r>
            <a:endParaRPr lang="en-US" sz="1600" dirty="0" smtClean="0"/>
          </a:p>
          <a:p>
            <a:r>
              <a:rPr lang="en-US" sz="1600" dirty="0" smtClean="0"/>
              <a:t>Dashboards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3386</TotalTime>
  <Words>812</Words>
  <Application>Microsoft Macintosh PowerPoint</Application>
  <PresentationFormat>On-screen Show (4:3)</PresentationFormat>
  <Paragraphs>105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stratuslab-presentation-template-v3</vt:lpstr>
      <vt:lpstr>StratusLab Sustainability Discussions</vt:lpstr>
      <vt:lpstr>Disclaimer</vt:lpstr>
      <vt:lpstr>First (Draft) Sustainability Plan</vt:lpstr>
      <vt:lpstr>StratusLab Architecture (v1  v2)</vt:lpstr>
      <vt:lpstr>Assets: Infrastructures</vt:lpstr>
      <vt:lpstr>Assets: Knowhow and Expertise</vt:lpstr>
      <vt:lpstr>Assets: Appliances</vt:lpstr>
      <vt:lpstr>Assets: Marketplace</vt:lpstr>
      <vt:lpstr>Assets: Software</vt:lpstr>
      <vt:lpstr>Assets: Software</vt:lpstr>
      <vt:lpstr>Slide 11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341</cp:revision>
  <cp:lastPrinted>2010-03-23T08:08:48Z</cp:lastPrinted>
  <dcterms:created xsi:type="dcterms:W3CDTF">2011-10-24T05:17:21Z</dcterms:created>
  <dcterms:modified xsi:type="dcterms:W3CDTF">2011-10-24T06:37:48Z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