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59" r:id="rId4"/>
    <p:sldId id="265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E31C8-A36E-4D45-B845-C05367967886}" type="datetimeFigureOut">
              <a:rPr lang="en-GB" smtClean="0"/>
              <a:t>23/10/2011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BBD0A-D360-4A5D-895A-A03CADBC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27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74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32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37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A6B-C73A-4F7C-9428-3FC8654FD4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029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6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6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BBD0A-D360-4A5D-895A-A03CADBCA2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73CE70-01EB-413C-B7A1-3709CF6386E3}" type="datetime1">
              <a:rPr lang="en-GB" smtClean="0"/>
              <a:t>23/10/2011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DCI Sustainability Meeting Oct 2011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918A703-CE7F-4B7D-9387-5F510C51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4DB17-595B-45A6-8908-71281EF843C7}" type="datetime1">
              <a:rPr lang="en-GB" smtClean="0"/>
              <a:t>23/10/2011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DCI Sustainability Meeting Oct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8A703-CE7F-4B7D-9387-5F510C51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38F2-BBDC-42FF-B3EF-D42816F9AC7B}" type="datetime1">
              <a:rPr lang="en-GB" smtClean="0"/>
              <a:t>23/10/2011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A703-CE7F-4B7D-9387-5F510C51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B885-4110-4AAA-A0A2-B569A761F388}" type="datetime1">
              <a:rPr lang="en-GB" smtClean="0"/>
              <a:t>23/10/2011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4EB403A-C460-40C5-BA6A-907FAFF989CC}" type="datetime1">
              <a:rPr lang="en-GB" smtClean="0"/>
              <a:t>23/10/2011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DCI Sustainability Meeting Oct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918A703-CE7F-4B7D-9387-5F510C51C3D9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Technology Sustainability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MPI</a:t>
            </a:r>
          </a:p>
          <a:p>
            <a:pPr lvl="1"/>
            <a:r>
              <a:rPr lang="en-GB" dirty="0" smtClean="0"/>
              <a:t>UNICORE, </a:t>
            </a:r>
            <a:r>
              <a:rPr lang="en-GB" dirty="0" err="1" smtClean="0"/>
              <a:t>GridFTP</a:t>
            </a:r>
            <a:r>
              <a:rPr lang="en-GB" dirty="0" smtClean="0"/>
              <a:t>, </a:t>
            </a:r>
            <a:r>
              <a:rPr lang="en-GB" dirty="0" err="1" smtClean="0"/>
              <a:t>QosCosGrid</a:t>
            </a:r>
            <a:endParaRPr lang="en-GB" dirty="0" smtClean="0"/>
          </a:p>
          <a:p>
            <a:r>
              <a:rPr lang="en-GB" dirty="0" smtClean="0"/>
              <a:t>Intensive HTC</a:t>
            </a:r>
          </a:p>
          <a:p>
            <a:pPr lvl="1"/>
            <a:r>
              <a:rPr lang="en-GB" dirty="0" smtClean="0"/>
              <a:t>CREAM, FTS, WMS, BDII, Argus, GANGA &amp; DIANE</a:t>
            </a:r>
          </a:p>
          <a:p>
            <a:r>
              <a:rPr lang="en-GB" dirty="0" smtClean="0"/>
              <a:t>Basic Environment</a:t>
            </a:r>
          </a:p>
          <a:p>
            <a:pPr lvl="1"/>
            <a:r>
              <a:rPr lang="en-GB" dirty="0" smtClean="0"/>
              <a:t>Current CE, SE, WN &amp; central discovery</a:t>
            </a:r>
          </a:p>
          <a:p>
            <a:r>
              <a:rPr lang="en-GB" dirty="0" smtClean="0"/>
              <a:t>VENUS-C</a:t>
            </a:r>
          </a:p>
          <a:p>
            <a:pPr lvl="1"/>
            <a:r>
              <a:rPr lang="en-GB" dirty="0" smtClean="0"/>
              <a:t>VENUS-C VMI</a:t>
            </a:r>
          </a:p>
          <a:p>
            <a:r>
              <a:rPr lang="en-GB" dirty="0" smtClean="0"/>
              <a:t>Low Volume HTC</a:t>
            </a:r>
          </a:p>
          <a:p>
            <a:pPr lvl="1"/>
            <a:r>
              <a:rPr lang="en-GB" dirty="0" smtClean="0"/>
              <a:t>CREAM, </a:t>
            </a:r>
            <a:r>
              <a:rPr lang="en-GB" dirty="0" err="1" smtClean="0"/>
              <a:t>GridFTP</a:t>
            </a:r>
            <a:r>
              <a:rPr lang="en-GB" dirty="0" smtClean="0"/>
              <a:t>, </a:t>
            </a:r>
            <a:r>
              <a:rPr lang="en-GB" dirty="0" err="1" smtClean="0"/>
              <a:t>GridWAY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2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must be sustained?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the Infrastructure (</a:t>
            </a:r>
            <a:r>
              <a:rPr lang="en-GB" dirty="0" err="1" smtClean="0"/>
              <a:t>EGI.eu’s</a:t>
            </a:r>
            <a:r>
              <a:rPr lang="en-GB" dirty="0" smtClean="0"/>
              <a:t> priority)</a:t>
            </a:r>
          </a:p>
          <a:p>
            <a:pPr lvl="1"/>
            <a:r>
              <a:rPr lang="en-GB" dirty="0" smtClean="0"/>
              <a:t>Operations Infrastructure</a:t>
            </a:r>
          </a:p>
          <a:p>
            <a:pPr lvl="1"/>
            <a:r>
              <a:rPr lang="en-GB" dirty="0" smtClean="0"/>
              <a:t>BDII, Argus, VOMS, </a:t>
            </a:r>
            <a:r>
              <a:rPr lang="en-GB" dirty="0" err="1" smtClean="0"/>
              <a:t>OpenNebula</a:t>
            </a:r>
            <a:r>
              <a:rPr lang="en-GB" dirty="0" smtClean="0"/>
              <a:t>, …?</a:t>
            </a:r>
          </a:p>
          <a:p>
            <a:r>
              <a:rPr lang="en-GB" dirty="0" smtClean="0"/>
              <a:t>For the VRCs</a:t>
            </a:r>
          </a:p>
          <a:p>
            <a:pPr lvl="1"/>
            <a:r>
              <a:rPr lang="en-GB" dirty="0" smtClean="0"/>
              <a:t>Domain Specific Platform Software</a:t>
            </a:r>
          </a:p>
          <a:p>
            <a:pPr lvl="2"/>
            <a:r>
              <a:rPr lang="en-GB" dirty="0" smtClean="0"/>
              <a:t>EGI.eu could facilitate VRC &amp; TP link</a:t>
            </a:r>
          </a:p>
          <a:p>
            <a:r>
              <a:rPr lang="en-GB" dirty="0" smtClean="0"/>
              <a:t>Services for all users (EGI.eu opportunity)</a:t>
            </a:r>
          </a:p>
          <a:p>
            <a:pPr lvl="1"/>
            <a:r>
              <a:rPr lang="en-GB" dirty="0" smtClean="0"/>
              <a:t>e.g. Globus on-line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7849" y="1124744"/>
            <a:ext cx="139615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Key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Alignment to the Cloud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496" y="5109051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Infrastructure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5496" y="4244955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Platforms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5496" y="3380859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Software</a:t>
            </a:r>
            <a:endParaRPr lang="en-GB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27784" y="4231721"/>
            <a:ext cx="4968552" cy="792088"/>
            <a:chOff x="2627784" y="4231721"/>
            <a:chExt cx="4968552" cy="792088"/>
          </a:xfrm>
        </p:grpSpPr>
        <p:sp>
          <p:nvSpPr>
            <p:cNvPr id="11" name="Rectangle 10"/>
            <p:cNvSpPr/>
            <p:nvPr/>
          </p:nvSpPr>
          <p:spPr>
            <a:xfrm>
              <a:off x="2627784" y="4231721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3808" y="4449010"/>
              <a:ext cx="766133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9438" y="4449010"/>
              <a:ext cx="112721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76145" y="4449010"/>
              <a:ext cx="92174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67388" y="4449010"/>
              <a:ext cx="582199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9084" y="4449010"/>
              <a:ext cx="840054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7784" y="3367625"/>
            <a:ext cx="4968552" cy="792088"/>
            <a:chOff x="2627784" y="3367625"/>
            <a:chExt cx="4968552" cy="792088"/>
          </a:xfrm>
        </p:grpSpPr>
        <p:sp>
          <p:nvSpPr>
            <p:cNvPr id="12" name="Rectangle 11"/>
            <p:cNvSpPr/>
            <p:nvPr/>
          </p:nvSpPr>
          <p:spPr>
            <a:xfrm>
              <a:off x="2627784" y="3367625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93266" y="3440503"/>
              <a:ext cx="1067917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Central Services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32376" y="3440502"/>
              <a:ext cx="1044116" cy="646331"/>
            </a:xfrm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49000">
                  <a:schemeClr val="accent3">
                    <a:shade val="93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Domain Services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113" y="3440501"/>
              <a:ext cx="1368151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27784" y="1556792"/>
            <a:ext cx="5018551" cy="1288895"/>
            <a:chOff x="3203848" y="1492033"/>
            <a:chExt cx="5018551" cy="1288895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479" y="149203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616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3507" y="1492033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Rectangle 42"/>
          <p:cNvSpPr/>
          <p:nvPr/>
        </p:nvSpPr>
        <p:spPr>
          <a:xfrm>
            <a:off x="35496" y="1196752"/>
            <a:ext cx="2448272" cy="20882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Virtual Research Communities</a:t>
            </a:r>
          </a:p>
          <a:p>
            <a:pPr algn="ctr"/>
            <a:r>
              <a:rPr lang="en-GB" sz="3200" dirty="0" smtClean="0"/>
              <a:t>(Users)</a:t>
            </a:r>
            <a:endParaRPr lang="en-GB" sz="3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27784" y="5095817"/>
            <a:ext cx="4968552" cy="792088"/>
            <a:chOff x="2627784" y="5095817"/>
            <a:chExt cx="4968552" cy="792088"/>
          </a:xfrm>
        </p:grpSpPr>
        <p:sp>
          <p:nvSpPr>
            <p:cNvPr id="10" name="Rectangle 9"/>
            <p:cNvSpPr/>
            <p:nvPr/>
          </p:nvSpPr>
          <p:spPr>
            <a:xfrm>
              <a:off x="2627784" y="5095817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70777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85616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9711" y="5293711"/>
              <a:ext cx="72008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57823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8225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68344" y="3367625"/>
            <a:ext cx="1399306" cy="2509647"/>
            <a:chOff x="7668344" y="3367624"/>
            <a:chExt cx="1399306" cy="2509647"/>
          </a:xfrm>
        </p:grpSpPr>
        <p:sp>
          <p:nvSpPr>
            <p:cNvPr id="49" name="Rectangle 48"/>
            <p:cNvSpPr/>
            <p:nvPr/>
          </p:nvSpPr>
          <p:spPr>
            <a:xfrm rot="16200000">
              <a:off x="7113173" y="3922795"/>
              <a:ext cx="2509647" cy="1399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3200" dirty="0" smtClean="0"/>
                <a:t>Planning &amp; Coordination</a:t>
              </a:r>
              <a:endParaRPr lang="en-GB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342537" y="4995720"/>
              <a:ext cx="1146378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Support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411670" y="3785498"/>
              <a:ext cx="1008112" cy="3357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Services</a:t>
              </a:r>
              <a:endParaRPr lang="en-GB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884368" y="1484784"/>
            <a:ext cx="11766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Ecosystem</a:t>
            </a:r>
          </a:p>
          <a:p>
            <a:pPr algn="ctr"/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7884368" y="2229513"/>
            <a:ext cx="114809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NGIs + EIRO 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8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GI-Infra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4584"/>
            <a:ext cx="800297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4033768"/>
            <a:ext cx="5220072" cy="2275552"/>
          </a:xfrm>
          <a:prstGeom prst="rect">
            <a:avLst/>
          </a:prstGeom>
          <a:gradFill flip="none" rotWithShape="1">
            <a:gsLst>
              <a:gs pos="50000">
                <a:srgbClr val="FF0000">
                  <a:tint val="66000"/>
                  <a:satMod val="160000"/>
                  <a:lumMod val="67000"/>
                  <a:alpha val="61000"/>
                </a:srgbClr>
              </a:gs>
              <a:gs pos="100000">
                <a:schemeClr val="bg1">
                  <a:alpha val="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276872"/>
            <a:ext cx="5220072" cy="1756656"/>
          </a:xfrm>
          <a:prstGeom prst="rect">
            <a:avLst/>
          </a:prstGeom>
          <a:gradFill flip="none" rotWithShape="1">
            <a:gsLst>
              <a:gs pos="50000">
                <a:srgbClr val="FF0000">
                  <a:tint val="66000"/>
                  <a:satMod val="160000"/>
                  <a:lumMod val="67000"/>
                  <a:alpha val="61000"/>
                </a:srgbClr>
              </a:gs>
              <a:gs pos="100000">
                <a:schemeClr val="bg1">
                  <a:alpha val="0"/>
                </a:scheme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DCI Ecosystem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DCI Sustainability Meeting Oct 2011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14584"/>
            <a:ext cx="311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VO Specific Operations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856" y="3717032"/>
            <a:ext cx="2117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</a:rPr>
              <a:t>EGI-</a:t>
            </a:r>
            <a:r>
              <a:rPr lang="en-GB" sz="3200" dirty="0" err="1">
                <a:solidFill>
                  <a:prstClr val="black"/>
                </a:solidFill>
              </a:rPr>
              <a:t>InSPIRE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35896" y="908720"/>
            <a:ext cx="4464496" cy="5256584"/>
          </a:xfrm>
          <a:prstGeom prst="ellipse">
            <a:avLst/>
          </a:prstGeom>
          <a:gradFill flip="none" rotWithShape="1">
            <a:gsLst>
              <a:gs pos="13000">
                <a:srgbClr val="FFFF00">
                  <a:alpha val="50000"/>
                </a:srgb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prstClr val="black"/>
                </a:solidFill>
              </a:rPr>
              <a:t>EMI &amp; IGE</a:t>
            </a:r>
          </a:p>
        </p:txBody>
      </p:sp>
      <p:sp>
        <p:nvSpPr>
          <p:cNvPr id="21" name="Oval 20"/>
          <p:cNvSpPr/>
          <p:nvPr/>
        </p:nvSpPr>
        <p:spPr>
          <a:xfrm>
            <a:off x="1187624" y="4437112"/>
            <a:ext cx="2808312" cy="687073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solidFill>
                  <a:prstClr val="black"/>
                </a:solidFill>
              </a:rPr>
              <a:t>StratusLab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0" y="5196193"/>
            <a:ext cx="2195669" cy="969111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prstClr val="black"/>
                </a:solidFill>
              </a:rPr>
              <a:t>VENUS-C</a:t>
            </a:r>
          </a:p>
        </p:txBody>
      </p:sp>
      <p:sp>
        <p:nvSpPr>
          <p:cNvPr id="23" name="Oval 22"/>
          <p:cNvSpPr/>
          <p:nvPr/>
        </p:nvSpPr>
        <p:spPr>
          <a:xfrm>
            <a:off x="5076056" y="1307761"/>
            <a:ext cx="2195669" cy="969111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28384" y="1299250"/>
            <a:ext cx="1169842" cy="4866054"/>
          </a:xfrm>
          <a:prstGeom prst="ellipse">
            <a:avLst/>
          </a:prstGeom>
          <a:solidFill>
            <a:schemeClr val="tx2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EDGI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1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10" grpId="0"/>
      <p:bldP spid="15" grpId="0" animBg="1"/>
      <p:bldP spid="21" grpId="0" animBg="1"/>
      <p:bldP spid="22" grpId="0" animBg="1"/>
      <p:bldP spid="2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Cloud Operation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353866" y="4907296"/>
            <a:ext cx="7458493" cy="1294840"/>
            <a:chOff x="353866" y="4760320"/>
            <a:chExt cx="7458493" cy="1404984"/>
          </a:xfrm>
        </p:grpSpPr>
        <p:sp>
          <p:nvSpPr>
            <p:cNvPr id="10" name="Rectangle 9"/>
            <p:cNvSpPr/>
            <p:nvPr/>
          </p:nvSpPr>
          <p:spPr>
            <a:xfrm>
              <a:off x="353866" y="4760320"/>
              <a:ext cx="7458493" cy="1404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508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1513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5511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7515" y="5571110"/>
              <a:ext cx="97257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50776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Amazon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01769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Microsoft</a:t>
              </a:r>
              <a:endParaRPr lang="en-GB" dirty="0"/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6434161" y="3591271"/>
            <a:ext cx="4104457" cy="104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dirty="0" smtClean="0"/>
              <a:t>EGI.eu Coordination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7338596" y="3749456"/>
            <a:ext cx="27384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Core Software &amp; Support</a:t>
            </a:r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346094" y="1438204"/>
            <a:ext cx="7250426" cy="1288893"/>
            <a:chOff x="346094" y="1438204"/>
            <a:chExt cx="7250426" cy="1288893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67544" y="1052736"/>
            <a:ext cx="7231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Individual communities get the environments they require</a:t>
            </a:r>
            <a:endParaRPr lang="en-GB" sz="20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-25879" y="2911058"/>
            <a:ext cx="7838238" cy="1886094"/>
            <a:chOff x="-25879" y="2911058"/>
            <a:chExt cx="7838238" cy="1886094"/>
          </a:xfrm>
        </p:grpSpPr>
        <p:sp>
          <p:nvSpPr>
            <p:cNvPr id="49" name="Rectangle 48"/>
            <p:cNvSpPr/>
            <p:nvPr/>
          </p:nvSpPr>
          <p:spPr>
            <a:xfrm>
              <a:off x="346094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91790" y="3130335"/>
              <a:ext cx="172056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87366" y="3130335"/>
              <a:ext cx="1317396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89600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43860" y="3130335"/>
              <a:ext cx="1879558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2233" y="4178630"/>
              <a:ext cx="766133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96232" y="4178630"/>
              <a:ext cx="112721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166" y="4206679"/>
              <a:ext cx="92174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93852" y="4172719"/>
              <a:ext cx="582199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02412" y="4178630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63264" y="4046914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Platform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76994" y="3239557"/>
              <a:ext cx="1413289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63264" y="3288876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4771" y="3677582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784260" y="3669439"/>
              <a:ext cx="1886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Virtual Machines</a:t>
              </a:r>
              <a:endParaRPr lang="en-GB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449508" y="5013176"/>
            <a:ext cx="7249504" cy="465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Federated Virtual Machine Managers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209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9" grpId="0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0272" y="4194845"/>
            <a:ext cx="4140200" cy="4320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0272" y="2477228"/>
            <a:ext cx="4140200" cy="43107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680272" y="2052216"/>
            <a:ext cx="4140200" cy="4320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4680272" y="3331095"/>
            <a:ext cx="4140200" cy="4320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Operating System</a:t>
            </a:r>
          </a:p>
        </p:txBody>
      </p:sp>
      <p:sp>
        <p:nvSpPr>
          <p:cNvPr id="8" name="Rectangle 7"/>
          <p:cNvSpPr/>
          <p:nvPr/>
        </p:nvSpPr>
        <p:spPr>
          <a:xfrm>
            <a:off x="4680272" y="3761854"/>
            <a:ext cx="4140200" cy="4320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Federated 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80272" y="2903520"/>
            <a:ext cx="4140200" cy="43107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0272" y="1628800"/>
            <a:ext cx="4140200" cy="43202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Usage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80272" y="4627844"/>
            <a:ext cx="4140200" cy="43107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Physical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7548" y="3763118"/>
            <a:ext cx="4140200" cy="129579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Physical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0634" y="2930072"/>
            <a:ext cx="4140200" cy="84136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Operating System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3354" y="1650572"/>
            <a:ext cx="4140200" cy="43202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Usage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3354" y="2082620"/>
            <a:ext cx="4140200" cy="84267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1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Sustainable Responsibility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55976" y="4365129"/>
            <a:ext cx="4140200" cy="4320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5976" y="2647512"/>
            <a:ext cx="4140200" cy="43107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5976" y="2222500"/>
            <a:ext cx="4140200" cy="4320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4355976" y="3501379"/>
            <a:ext cx="4140200" cy="4320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Operating System</a:t>
            </a:r>
          </a:p>
        </p:txBody>
      </p:sp>
      <p:sp>
        <p:nvSpPr>
          <p:cNvPr id="9" name="Rectangle 8"/>
          <p:cNvSpPr/>
          <p:nvPr/>
        </p:nvSpPr>
        <p:spPr>
          <a:xfrm>
            <a:off x="4355976" y="3932138"/>
            <a:ext cx="4140200" cy="4320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Federated Management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5976" y="3073804"/>
            <a:ext cx="4140200" cy="43107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55976" y="1799084"/>
            <a:ext cx="4140200" cy="43202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Usage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5976" y="4798128"/>
            <a:ext cx="4140200" cy="43107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Physical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6976" y="3928638"/>
            <a:ext cx="889000" cy="1300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 smtClean="0"/>
              <a:t>Resource</a:t>
            </a:r>
            <a:endParaRPr lang="en-GB" dirty="0"/>
          </a:p>
          <a:p>
            <a:pPr algn="ctr" eaLnBrk="1" hangingPunct="1"/>
            <a:r>
              <a:rPr lang="en-GB" dirty="0"/>
              <a:t>Centres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31380" y="3934989"/>
            <a:ext cx="1435596" cy="129421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/>
              <a:t>Resource</a:t>
            </a:r>
          </a:p>
          <a:p>
            <a:pPr algn="ctr" eaLnBrk="1" hangingPunct="1"/>
            <a:r>
              <a:rPr lang="en-GB" dirty="0"/>
              <a:t>Infrastructure</a:t>
            </a:r>
          </a:p>
          <a:p>
            <a:pPr algn="ctr" eaLnBrk="1" hangingPunct="1"/>
            <a:r>
              <a:rPr lang="en-GB" dirty="0" smtClean="0"/>
              <a:t>Providers</a:t>
            </a:r>
            <a:endParaRPr lang="en-GB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50020" y="1799083"/>
            <a:ext cx="901700" cy="343011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/>
              <a:t>EGI.eu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31380" y="1799083"/>
            <a:ext cx="2324596" cy="212955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/>
              <a:t>Virtual</a:t>
            </a:r>
          </a:p>
          <a:p>
            <a:pPr algn="ctr" eaLnBrk="1" hangingPunct="1"/>
            <a:r>
              <a:rPr lang="en-GB"/>
              <a:t>Research</a:t>
            </a:r>
          </a:p>
          <a:p>
            <a:pPr algn="ctr" eaLnBrk="1" hangingPunct="1"/>
            <a:r>
              <a:rPr lang="en-GB"/>
              <a:t>Communities</a:t>
            </a:r>
          </a:p>
        </p:txBody>
      </p:sp>
      <p:sp>
        <p:nvSpPr>
          <p:cNvPr id="21" name="U-Turn Arrow 20"/>
          <p:cNvSpPr/>
          <p:nvPr/>
        </p:nvSpPr>
        <p:spPr>
          <a:xfrm rot="5400000" flipV="1">
            <a:off x="1610272" y="2555509"/>
            <a:ext cx="2664295" cy="2683096"/>
          </a:xfrm>
          <a:prstGeom prst="uturnArrow">
            <a:avLst>
              <a:gd name="adj1" fmla="val 14767"/>
              <a:gd name="adj2" fmla="val 25000"/>
              <a:gd name="adj3" fmla="val 19195"/>
              <a:gd name="adj4" fmla="val 43267"/>
              <a:gd name="adj5" fmla="val 100000"/>
            </a:avLst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5193" y="1846565"/>
            <a:ext cx="1895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Virtual Machine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Image Generation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43629" y="3468940"/>
            <a:ext cx="1457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Endorsement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6810" y="3501379"/>
            <a:ext cx="136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Deployment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0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 animBg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Sources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3568" y="4365129"/>
            <a:ext cx="4140200" cy="4320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647512"/>
            <a:ext cx="4140200" cy="43107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222500"/>
            <a:ext cx="4140200" cy="4320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3501379"/>
            <a:ext cx="4140200" cy="4320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Operating System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3932138"/>
            <a:ext cx="4140200" cy="4320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Federated Management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3073804"/>
            <a:ext cx="4140200" cy="43107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1799084"/>
            <a:ext cx="4140200" cy="43202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Usage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4798128"/>
            <a:ext cx="4140200" cy="43107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Physical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38129" y="3073803"/>
            <a:ext cx="2974231" cy="41854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 smtClean="0"/>
              <a:t>Community Specific</a:t>
            </a:r>
            <a:endParaRPr lang="en-GB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38129" y="3501378"/>
            <a:ext cx="2974231" cy="43167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 smtClean="0"/>
              <a:t>Mainstream Software</a:t>
            </a:r>
            <a:endParaRPr lang="en-GB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38129" y="4365104"/>
            <a:ext cx="2974231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 smtClean="0"/>
              <a:t>Mainstream Software</a:t>
            </a:r>
            <a:endParaRPr lang="en-GB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38129" y="3933056"/>
            <a:ext cx="2974231" cy="4311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 smtClean="0"/>
              <a:t>Customised Software</a:t>
            </a:r>
            <a:endParaRPr lang="en-GB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20682" y="2231107"/>
            <a:ext cx="2991678" cy="8295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dirty="0" smtClean="0"/>
              <a:t>Science Domain</a:t>
            </a:r>
            <a:endParaRPr lang="en-GB" dirty="0"/>
          </a:p>
          <a:p>
            <a:pPr algn="ctr" eaLnBrk="1" hangingPunct="1"/>
            <a:r>
              <a:rPr lang="en-GB" dirty="0"/>
              <a:t>Specific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838127" y="1799084"/>
            <a:ext cx="2974233" cy="427552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/>
              <a:t>End-Users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Federated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75252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Federated Identity</a:t>
            </a:r>
          </a:p>
          <a:p>
            <a:pPr lvl="1"/>
            <a:r>
              <a:rPr lang="en-GB" dirty="0" smtClean="0"/>
              <a:t>X.509</a:t>
            </a:r>
          </a:p>
          <a:p>
            <a:r>
              <a:rPr lang="en-GB" dirty="0" smtClean="0"/>
              <a:t>Infrastructure Authorisation</a:t>
            </a:r>
          </a:p>
          <a:p>
            <a:pPr lvl="1"/>
            <a:r>
              <a:rPr lang="en-GB" dirty="0" smtClean="0"/>
              <a:t>e.g. VOMS, Argus</a:t>
            </a:r>
          </a:p>
          <a:p>
            <a:r>
              <a:rPr lang="en-GB" dirty="0" smtClean="0"/>
              <a:t>Service Discovery 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BDII</a:t>
            </a:r>
          </a:p>
          <a:p>
            <a:r>
              <a:rPr lang="en-GB" dirty="0" smtClean="0"/>
              <a:t>Messaging </a:t>
            </a:r>
            <a:r>
              <a:rPr lang="en-GB" dirty="0"/>
              <a:t>to support Accounting &amp; </a:t>
            </a:r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e.g. </a:t>
            </a:r>
            <a:r>
              <a:rPr lang="en-GB" dirty="0" err="1" smtClean="0"/>
              <a:t>ActiveMQ</a:t>
            </a:r>
            <a:endParaRPr lang="en-GB" dirty="0" smtClean="0"/>
          </a:p>
          <a:p>
            <a:r>
              <a:rPr lang="en-GB" dirty="0" smtClean="0"/>
              <a:t>Virtual Machine Image Replication &amp; Management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</a:t>
            </a:r>
            <a:r>
              <a:rPr lang="en-GB" dirty="0" err="1" smtClean="0"/>
              <a:t>GlobusFTP</a:t>
            </a:r>
            <a:r>
              <a:rPr lang="en-GB" dirty="0" smtClean="0"/>
              <a:t>, Globus on-line, …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Open Nebula, Open Stack, 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Usage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Individual Research Groups	</a:t>
            </a:r>
          </a:p>
          <a:p>
            <a:pPr lvl="1"/>
            <a:r>
              <a:rPr lang="en-GB" dirty="0" smtClean="0"/>
              <a:t>Generate own VMIs for external endorsement</a:t>
            </a:r>
          </a:p>
          <a:p>
            <a:pPr lvl="1"/>
            <a:r>
              <a:rPr lang="en-GB" dirty="0" smtClean="0"/>
              <a:t>Deploy, operate &amp; monitor as required</a:t>
            </a:r>
          </a:p>
          <a:p>
            <a:r>
              <a:rPr lang="en-GB" dirty="0" smtClean="0"/>
              <a:t>Virtual Research Community</a:t>
            </a:r>
          </a:p>
          <a:p>
            <a:pPr lvl="1"/>
            <a:r>
              <a:rPr lang="en-GB" dirty="0" smtClean="0"/>
              <a:t>Generate own VMIs for internal endorsement</a:t>
            </a:r>
          </a:p>
          <a:p>
            <a:pPr lvl="1"/>
            <a:r>
              <a:rPr lang="en-GB" dirty="0"/>
              <a:t>Deploy, operate &amp; </a:t>
            </a:r>
            <a:r>
              <a:rPr lang="en-GB" dirty="0" smtClean="0"/>
              <a:t>monitor at scale</a:t>
            </a:r>
            <a:endParaRPr lang="en-GB" dirty="0"/>
          </a:p>
          <a:p>
            <a:r>
              <a:rPr lang="en-GB" dirty="0" smtClean="0"/>
              <a:t>Coordination</a:t>
            </a:r>
          </a:p>
          <a:p>
            <a:pPr lvl="1"/>
            <a:r>
              <a:rPr lang="en-GB" dirty="0" smtClean="0"/>
              <a:t>Software &amp; Virtual Machine marketplaces</a:t>
            </a:r>
          </a:p>
          <a:p>
            <a:pPr lvl="1"/>
            <a:r>
              <a:rPr lang="en-GB" dirty="0" smtClean="0"/>
              <a:t>Endorsement policy &amp; service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DCI Sustainability Meeting Oct 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926</TotalTime>
  <Words>381</Words>
  <Application>Microsoft Office PowerPoint</Application>
  <PresentationFormat>On-screen Show (4:3)</PresentationFormat>
  <Paragraphs>171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EG-InSPIRE</vt:lpstr>
      <vt:lpstr>EGI Technology Sustainability</vt:lpstr>
      <vt:lpstr>Alignment to the Cloud</vt:lpstr>
      <vt:lpstr>DCI Ecosystem</vt:lpstr>
      <vt:lpstr>EGI Cloud Operation</vt:lpstr>
      <vt:lpstr>Architecture</vt:lpstr>
      <vt:lpstr>Sustainable Responsibility</vt:lpstr>
      <vt:lpstr>Software Sources</vt:lpstr>
      <vt:lpstr>Federated Management</vt:lpstr>
      <vt:lpstr>Different Usage Models</vt:lpstr>
      <vt:lpstr>Example Platforms</vt:lpstr>
      <vt:lpstr>What must be sustained?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Technology Sustainability</dc:title>
  <dc:creator>StevenNewhouse</dc:creator>
  <cp:lastModifiedBy>StevenNewhouse</cp:lastModifiedBy>
  <cp:revision>11</cp:revision>
  <dcterms:created xsi:type="dcterms:W3CDTF">2011-10-23T17:12:57Z</dcterms:created>
  <dcterms:modified xsi:type="dcterms:W3CDTF">2011-10-24T08:39:28Z</dcterms:modified>
</cp:coreProperties>
</file>