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  <p:sldMasterId id="214748365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8" roundtripDataSignature="AMtx7mgvvYeM8k4GQEhsKwLKp79iPwREo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3E4A325F-5C2D-4736-AB73-0297E206C8E0}">
  <a:tblStyle styleId="{3E4A325F-5C2D-4736-AB73-0297E206C8E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customschemas.google.com/relationships/presentationmetadata" Target="metadata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6" name="Google Shape;126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2a467c31ea1_0_26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5" name="Google Shape;245;g2a467c31ea1_0_26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2a467c31ea1_0_29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2" name="Google Shape;252;g2a467c31ea1_0_29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9" name="Google Shape;259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2a467c31ea1_0_31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8" name="Google Shape;268;g2a467c31ea1_0_3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2a467c31ea1_0_23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5" name="Google Shape;275;g2a467c31ea1_0_2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3376e7eac88_0_29:notes"/>
          <p:cNvSpPr/>
          <p:nvPr>
            <p:ph idx="2" type="sldImg"/>
          </p:nvPr>
        </p:nvSpPr>
        <p:spPr>
          <a:xfrm>
            <a:off x="216000" y="812520"/>
            <a:ext cx="7127400" cy="4008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4" name="Google Shape;284;g3376e7eac88_0_29:notes"/>
          <p:cNvSpPr txBox="1"/>
          <p:nvPr>
            <p:ph idx="1" type="body"/>
          </p:nvPr>
        </p:nvSpPr>
        <p:spPr>
          <a:xfrm>
            <a:off x="756000" y="5078520"/>
            <a:ext cx="6047700" cy="48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5" name="Google Shape;285;g3376e7eac88_0_29:notes"/>
          <p:cNvSpPr txBox="1"/>
          <p:nvPr>
            <p:ph idx="12" type="sldNum"/>
          </p:nvPr>
        </p:nvSpPr>
        <p:spPr>
          <a:xfrm>
            <a:off x="4278960" y="10157400"/>
            <a:ext cx="3280800" cy="534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3376e7eac88_0_14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3376e7eac88_0_14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g3376e7eac88_0_14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3376e7eac88_0_163:notes"/>
          <p:cNvSpPr/>
          <p:nvPr>
            <p:ph idx="2" type="sldImg"/>
          </p:nvPr>
        </p:nvSpPr>
        <p:spPr>
          <a:xfrm>
            <a:off x="216000" y="812520"/>
            <a:ext cx="7127400" cy="4008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17" name="Google Shape;317;g3376e7eac88_0_163:notes"/>
          <p:cNvSpPr txBox="1"/>
          <p:nvPr>
            <p:ph idx="1" type="body"/>
          </p:nvPr>
        </p:nvSpPr>
        <p:spPr>
          <a:xfrm>
            <a:off x="756000" y="5078520"/>
            <a:ext cx="6047700" cy="48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8" name="Google Shape;318;g3376e7eac88_0_163:notes"/>
          <p:cNvSpPr txBox="1"/>
          <p:nvPr>
            <p:ph idx="12" type="sldNum"/>
          </p:nvPr>
        </p:nvSpPr>
        <p:spPr>
          <a:xfrm>
            <a:off x="4278960" y="10157400"/>
            <a:ext cx="3280800" cy="534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3376e7eac88_0_182:notes"/>
          <p:cNvSpPr/>
          <p:nvPr>
            <p:ph idx="2" type="sldImg"/>
          </p:nvPr>
        </p:nvSpPr>
        <p:spPr>
          <a:xfrm>
            <a:off x="216000" y="812520"/>
            <a:ext cx="7127400" cy="4008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37" name="Google Shape;337;g3376e7eac88_0_182:notes"/>
          <p:cNvSpPr txBox="1"/>
          <p:nvPr>
            <p:ph idx="1" type="body"/>
          </p:nvPr>
        </p:nvSpPr>
        <p:spPr>
          <a:xfrm>
            <a:off x="756000" y="5078520"/>
            <a:ext cx="6047700" cy="48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38" name="Google Shape;338;g3376e7eac88_0_182:notes"/>
          <p:cNvSpPr txBox="1"/>
          <p:nvPr>
            <p:ph idx="12" type="sldNum"/>
          </p:nvPr>
        </p:nvSpPr>
        <p:spPr>
          <a:xfrm>
            <a:off x="4278960" y="10157400"/>
            <a:ext cx="3280800" cy="534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3376e7eac88_0_3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3376e7eac88_0_32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5" name="Google Shape;385;g3376e7eac88_0_32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4" name="Google Shape;134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3376e7eac88_0_35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4" name="Google Shape;414;g3376e7eac88_0_35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5" name="Google Shape;415;g3376e7eac88_0_35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22" name="Google Shape;422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a467c31ea1_0_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1" name="Google Shape;141;g2a467c31ea1_0_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a467c31ea1_0_1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2" name="Google Shape;152;g2a467c31ea1_0_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a467c31ea1_0_105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9" name="Google Shape;159;g2a467c31ea1_0_105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a467c31ea1_0_45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6" name="Google Shape;166;g2a467c31ea1_0_45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376e7eac88_0_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3376e7eac88_0_1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g3376e7eac88_0_1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2a467c31ea1_0_6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5" name="Google Shape;215;g2a467c31ea1_0_6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2a467c31ea1_0_27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2" name="Google Shape;222;g2a467c31ea1_0_27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0.png"/><Relationship Id="rId3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0.png"/><Relationship Id="rId3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0.png"/><Relationship Id="rId3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2 template">
  <p:cSld name="Cover 2 template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2"/>
          <p:cNvSpPr txBox="1"/>
          <p:nvPr>
            <p:ph type="title"/>
          </p:nvPr>
        </p:nvSpPr>
        <p:spPr>
          <a:xfrm>
            <a:off x="0" y="2906860"/>
            <a:ext cx="12192000" cy="10442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12"/>
          <p:cNvSpPr txBox="1"/>
          <p:nvPr>
            <p:ph idx="10" type="dt"/>
          </p:nvPr>
        </p:nvSpPr>
        <p:spPr>
          <a:xfrm>
            <a:off x="304800" y="6356350"/>
            <a:ext cx="12746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2"/>
          <p:cNvSpPr txBox="1"/>
          <p:nvPr>
            <p:ph idx="11" type="ftr"/>
          </p:nvPr>
        </p:nvSpPr>
        <p:spPr>
          <a:xfrm>
            <a:off x="2357886" y="6375159"/>
            <a:ext cx="754523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2"/>
          <p:cNvSpPr txBox="1"/>
          <p:nvPr>
            <p:ph idx="12" type="sldNum"/>
          </p:nvPr>
        </p:nvSpPr>
        <p:spPr>
          <a:xfrm>
            <a:off x="10681593" y="6362547"/>
            <a:ext cx="12746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1" name="Google Shape;21;p12"/>
          <p:cNvSpPr txBox="1"/>
          <p:nvPr>
            <p:ph idx="1" type="body"/>
          </p:nvPr>
        </p:nvSpPr>
        <p:spPr>
          <a:xfrm>
            <a:off x="1890712" y="4371855"/>
            <a:ext cx="8410575" cy="96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2" name="Google Shape;22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629933" y="104028"/>
            <a:ext cx="3510039" cy="320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hite - Fade Main Page Rotated">
  <p:cSld name="White - Fade Main Page Rotated">
    <p:bg>
      <p:bgPr>
        <a:gradFill>
          <a:gsLst>
            <a:gs pos="0">
              <a:schemeClr val="lt1"/>
            </a:gs>
            <a:gs pos="88000">
              <a:schemeClr val="lt1"/>
            </a:gs>
            <a:gs pos="95000">
              <a:srgbClr val="A4E18F">
                <a:alpha val="35294"/>
              </a:srgbClr>
            </a:gs>
            <a:gs pos="100000">
              <a:srgbClr val="E2F2FB"/>
            </a:gs>
          </a:gsLst>
          <a:lin ang="5400000" scaled="0"/>
        </a:gra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2"/>
          <p:cNvSpPr txBox="1"/>
          <p:nvPr>
            <p:ph type="title"/>
          </p:nvPr>
        </p:nvSpPr>
        <p:spPr>
          <a:xfrm>
            <a:off x="1579417" y="136526"/>
            <a:ext cx="10376793" cy="123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22"/>
          <p:cNvSpPr txBox="1"/>
          <p:nvPr>
            <p:ph idx="1" type="body"/>
          </p:nvPr>
        </p:nvSpPr>
        <p:spPr>
          <a:xfrm rot="5400000">
            <a:off x="3852907" y="-1926340"/>
            <a:ext cx="4555197" cy="116514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3" name="Google Shape;93;p22"/>
          <p:cNvSpPr txBox="1"/>
          <p:nvPr>
            <p:ph idx="10" type="dt"/>
          </p:nvPr>
        </p:nvSpPr>
        <p:spPr>
          <a:xfrm>
            <a:off x="304800" y="6356351"/>
            <a:ext cx="1274617" cy="3582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22"/>
          <p:cNvSpPr txBox="1"/>
          <p:nvPr>
            <p:ph idx="11" type="ftr"/>
          </p:nvPr>
        </p:nvSpPr>
        <p:spPr>
          <a:xfrm>
            <a:off x="1643530" y="6356351"/>
            <a:ext cx="5952564" cy="36512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22"/>
          <p:cNvSpPr txBox="1"/>
          <p:nvPr>
            <p:ph idx="12" type="sldNum"/>
          </p:nvPr>
        </p:nvSpPr>
        <p:spPr>
          <a:xfrm>
            <a:off x="11427012" y="6356351"/>
            <a:ext cx="529198" cy="36512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6" name="Google Shape;96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55830" y="6394361"/>
            <a:ext cx="3510039" cy="320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 Main Page Comparison">
  <p:cSld name="Green Main Page Comparison">
    <p:bg>
      <p:bgPr>
        <a:solidFill>
          <a:srgbClr val="D8F2CF">
            <a:alpha val="28627"/>
          </a:srgbClr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3"/>
          <p:cNvSpPr txBox="1"/>
          <p:nvPr>
            <p:ph type="title"/>
          </p:nvPr>
        </p:nvSpPr>
        <p:spPr>
          <a:xfrm>
            <a:off x="1579417" y="136526"/>
            <a:ext cx="10376793" cy="123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23"/>
          <p:cNvSpPr txBox="1"/>
          <p:nvPr>
            <p:ph idx="1" type="body"/>
          </p:nvPr>
        </p:nvSpPr>
        <p:spPr>
          <a:xfrm>
            <a:off x="304800" y="1541253"/>
            <a:ext cx="5653177" cy="46357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0" name="Google Shape;100;p23"/>
          <p:cNvSpPr txBox="1"/>
          <p:nvPr>
            <p:ph idx="2" type="body"/>
          </p:nvPr>
        </p:nvSpPr>
        <p:spPr>
          <a:xfrm>
            <a:off x="6303033" y="1541253"/>
            <a:ext cx="5653177" cy="46357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1" name="Google Shape;101;p23"/>
          <p:cNvSpPr txBox="1"/>
          <p:nvPr>
            <p:ph idx="10" type="dt"/>
          </p:nvPr>
        </p:nvSpPr>
        <p:spPr>
          <a:xfrm>
            <a:off x="304800" y="6356351"/>
            <a:ext cx="1274617" cy="3582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23"/>
          <p:cNvSpPr txBox="1"/>
          <p:nvPr>
            <p:ph idx="11" type="ftr"/>
          </p:nvPr>
        </p:nvSpPr>
        <p:spPr>
          <a:xfrm>
            <a:off x="1643530" y="6356351"/>
            <a:ext cx="5952564" cy="36512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23"/>
          <p:cNvSpPr txBox="1"/>
          <p:nvPr>
            <p:ph idx="12" type="sldNum"/>
          </p:nvPr>
        </p:nvSpPr>
        <p:spPr>
          <a:xfrm>
            <a:off x="11427012" y="6356351"/>
            <a:ext cx="529198" cy="36512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04" name="Google Shape;104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55830" y="6394361"/>
            <a:ext cx="3510039" cy="320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 Main Page Rotated">
  <p:cSld name="Green Main Page Rotated">
    <p:bg>
      <p:bgPr>
        <a:solidFill>
          <a:srgbClr val="D8F2CF">
            <a:alpha val="28627"/>
          </a:srgbClr>
        </a:soli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4"/>
          <p:cNvSpPr txBox="1"/>
          <p:nvPr>
            <p:ph type="title"/>
          </p:nvPr>
        </p:nvSpPr>
        <p:spPr>
          <a:xfrm>
            <a:off x="1579417" y="136526"/>
            <a:ext cx="10376793" cy="123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24"/>
          <p:cNvSpPr txBox="1"/>
          <p:nvPr>
            <p:ph idx="1" type="body"/>
          </p:nvPr>
        </p:nvSpPr>
        <p:spPr>
          <a:xfrm rot="5400000">
            <a:off x="3852907" y="-1926340"/>
            <a:ext cx="4555197" cy="116514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" name="Google Shape;108;p24"/>
          <p:cNvSpPr txBox="1"/>
          <p:nvPr>
            <p:ph idx="10" type="dt"/>
          </p:nvPr>
        </p:nvSpPr>
        <p:spPr>
          <a:xfrm>
            <a:off x="304800" y="6356351"/>
            <a:ext cx="1274617" cy="3582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24"/>
          <p:cNvSpPr txBox="1"/>
          <p:nvPr>
            <p:ph idx="11" type="ftr"/>
          </p:nvPr>
        </p:nvSpPr>
        <p:spPr>
          <a:xfrm>
            <a:off x="1643530" y="6356351"/>
            <a:ext cx="5952564" cy="36512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24"/>
          <p:cNvSpPr txBox="1"/>
          <p:nvPr>
            <p:ph idx="12" type="sldNum"/>
          </p:nvPr>
        </p:nvSpPr>
        <p:spPr>
          <a:xfrm>
            <a:off x="11427012" y="6356351"/>
            <a:ext cx="529198" cy="36512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11" name="Google Shape;111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55830" y="6394361"/>
            <a:ext cx="3510039" cy="320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hite - Wave Main Page Rotated">
  <p:cSld name="White - Wave Main Page Rotated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black and blue wavy line&#10;&#10;Description automatically generated with medium confidence" id="113" name="Google Shape;113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105152"/>
            <a:ext cx="12192000" cy="6647695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25"/>
          <p:cNvSpPr txBox="1"/>
          <p:nvPr>
            <p:ph type="title"/>
          </p:nvPr>
        </p:nvSpPr>
        <p:spPr>
          <a:xfrm>
            <a:off x="1579417" y="136526"/>
            <a:ext cx="10376793" cy="123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25"/>
          <p:cNvSpPr txBox="1"/>
          <p:nvPr>
            <p:ph idx="1" type="body"/>
          </p:nvPr>
        </p:nvSpPr>
        <p:spPr>
          <a:xfrm rot="5400000">
            <a:off x="3852907" y="-1926340"/>
            <a:ext cx="4555197" cy="116514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6" name="Google Shape;116;p25"/>
          <p:cNvSpPr txBox="1"/>
          <p:nvPr>
            <p:ph idx="10" type="dt"/>
          </p:nvPr>
        </p:nvSpPr>
        <p:spPr>
          <a:xfrm>
            <a:off x="304800" y="6356351"/>
            <a:ext cx="1274617" cy="3582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25"/>
          <p:cNvSpPr txBox="1"/>
          <p:nvPr>
            <p:ph idx="11" type="ftr"/>
          </p:nvPr>
        </p:nvSpPr>
        <p:spPr>
          <a:xfrm>
            <a:off x="1643530" y="6356351"/>
            <a:ext cx="5952564" cy="36512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25"/>
          <p:cNvSpPr txBox="1"/>
          <p:nvPr>
            <p:ph idx="12" type="sldNum"/>
          </p:nvPr>
        </p:nvSpPr>
        <p:spPr>
          <a:xfrm>
            <a:off x="11427012" y="6356351"/>
            <a:ext cx="529198" cy="36512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19" name="Google Shape;119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55830" y="6394361"/>
            <a:ext cx="3510039" cy="320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376e7eac88_0_138"/>
          <p:cNvSpPr txBox="1"/>
          <p:nvPr>
            <p:ph idx="11" type="ftr"/>
          </p:nvPr>
        </p:nvSpPr>
        <p:spPr>
          <a:xfrm>
            <a:off x="2358000" y="6375240"/>
            <a:ext cx="7544400" cy="36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8787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g3376e7eac88_0_138"/>
          <p:cNvSpPr txBox="1"/>
          <p:nvPr>
            <p:ph idx="12" type="sldNum"/>
          </p:nvPr>
        </p:nvSpPr>
        <p:spPr>
          <a:xfrm>
            <a:off x="10681560" y="6362640"/>
            <a:ext cx="1274100" cy="36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8787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8787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8787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8787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8787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8787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8787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8787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8787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3" name="Google Shape;123;g3376e7eac88_0_138"/>
          <p:cNvSpPr txBox="1"/>
          <p:nvPr>
            <p:ph idx="10" type="dt"/>
          </p:nvPr>
        </p:nvSpPr>
        <p:spPr>
          <a:xfrm>
            <a:off x="304920" y="6356520"/>
            <a:ext cx="1274100" cy="36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hite - Wave Main Page ">
  <p:cSld name="White - Wave Main Page 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black and blue wavy line&#10;&#10;Description automatically generated with medium confidence" id="31" name="Google Shape;31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105152"/>
            <a:ext cx="12192000" cy="6647695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15"/>
          <p:cNvSpPr txBox="1"/>
          <p:nvPr>
            <p:ph type="title"/>
          </p:nvPr>
        </p:nvSpPr>
        <p:spPr>
          <a:xfrm>
            <a:off x="1579417" y="136526"/>
            <a:ext cx="10376793" cy="123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5"/>
          <p:cNvSpPr txBox="1"/>
          <p:nvPr>
            <p:ph idx="1" type="body"/>
          </p:nvPr>
        </p:nvSpPr>
        <p:spPr>
          <a:xfrm>
            <a:off x="304800" y="1541253"/>
            <a:ext cx="11651410" cy="46357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" name="Google Shape;34;p15"/>
          <p:cNvSpPr txBox="1"/>
          <p:nvPr>
            <p:ph idx="12" type="sldNum"/>
          </p:nvPr>
        </p:nvSpPr>
        <p:spPr>
          <a:xfrm>
            <a:off x="11427012" y="6356351"/>
            <a:ext cx="529198" cy="36512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5" name="Google Shape;35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55830" y="6394361"/>
            <a:ext cx="3510039" cy="320251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15"/>
          <p:cNvSpPr txBox="1"/>
          <p:nvPr/>
        </p:nvSpPr>
        <p:spPr>
          <a:xfrm>
            <a:off x="2251700" y="6369825"/>
            <a:ext cx="5038200" cy="36930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EGI Green Computing Task Force, 4 April 2025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hite - Wave Main Page  Comparison">
  <p:cSld name="White - Wave Main Page  Comparison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black and blue wavy line" id="38" name="Google Shape;38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105152"/>
            <a:ext cx="12192000" cy="6647695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16"/>
          <p:cNvSpPr txBox="1"/>
          <p:nvPr>
            <p:ph type="title"/>
          </p:nvPr>
        </p:nvSpPr>
        <p:spPr>
          <a:xfrm>
            <a:off x="1579417" y="136526"/>
            <a:ext cx="10376793" cy="123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6"/>
          <p:cNvSpPr txBox="1"/>
          <p:nvPr>
            <p:ph idx="1" type="body"/>
          </p:nvPr>
        </p:nvSpPr>
        <p:spPr>
          <a:xfrm>
            <a:off x="304800" y="1541253"/>
            <a:ext cx="5653177" cy="46357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16"/>
          <p:cNvSpPr txBox="1"/>
          <p:nvPr>
            <p:ph idx="2" type="body"/>
          </p:nvPr>
        </p:nvSpPr>
        <p:spPr>
          <a:xfrm>
            <a:off x="6303033" y="1541253"/>
            <a:ext cx="5653177" cy="46357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6"/>
          <p:cNvSpPr txBox="1"/>
          <p:nvPr>
            <p:ph idx="10" type="dt"/>
          </p:nvPr>
        </p:nvSpPr>
        <p:spPr>
          <a:xfrm>
            <a:off x="304800" y="6356351"/>
            <a:ext cx="1274617" cy="3582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6"/>
          <p:cNvSpPr txBox="1"/>
          <p:nvPr>
            <p:ph idx="11" type="ftr"/>
          </p:nvPr>
        </p:nvSpPr>
        <p:spPr>
          <a:xfrm>
            <a:off x="1643530" y="6356351"/>
            <a:ext cx="5952564" cy="36512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6"/>
          <p:cNvSpPr txBox="1"/>
          <p:nvPr>
            <p:ph idx="12" type="sldNum"/>
          </p:nvPr>
        </p:nvSpPr>
        <p:spPr>
          <a:xfrm>
            <a:off x="11427012" y="6356351"/>
            <a:ext cx="529198" cy="36512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45" name="Google Shape;45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55830" y="6394361"/>
            <a:ext cx="3510039" cy="320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hite Main Page" type="obj">
  <p:cSld name="OBJEC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4"/>
          <p:cNvSpPr txBox="1"/>
          <p:nvPr>
            <p:ph type="title"/>
          </p:nvPr>
        </p:nvSpPr>
        <p:spPr>
          <a:xfrm>
            <a:off x="1579417" y="136526"/>
            <a:ext cx="10376793" cy="123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4"/>
          <p:cNvSpPr txBox="1"/>
          <p:nvPr>
            <p:ph idx="1" type="body"/>
          </p:nvPr>
        </p:nvSpPr>
        <p:spPr>
          <a:xfrm>
            <a:off x="304800" y="1541253"/>
            <a:ext cx="11651410" cy="46357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9" name="Google Shape;49;p14"/>
          <p:cNvSpPr txBox="1"/>
          <p:nvPr>
            <p:ph idx="10" type="dt"/>
          </p:nvPr>
        </p:nvSpPr>
        <p:spPr>
          <a:xfrm>
            <a:off x="304800" y="6356351"/>
            <a:ext cx="1274617" cy="3582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4"/>
          <p:cNvSpPr txBox="1"/>
          <p:nvPr>
            <p:ph idx="11" type="ftr"/>
          </p:nvPr>
        </p:nvSpPr>
        <p:spPr>
          <a:xfrm>
            <a:off x="1643530" y="6356351"/>
            <a:ext cx="5952564" cy="36512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4"/>
          <p:cNvSpPr txBox="1"/>
          <p:nvPr>
            <p:ph idx="12" type="sldNum"/>
          </p:nvPr>
        </p:nvSpPr>
        <p:spPr>
          <a:xfrm>
            <a:off x="11427012" y="6356351"/>
            <a:ext cx="529198" cy="36512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52" name="Google Shape;52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55830" y="6394361"/>
            <a:ext cx="3510039" cy="320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hite - Fade Main Page">
  <p:cSld name="White - Fade Main Page">
    <p:bg>
      <p:bgPr>
        <a:gradFill>
          <a:gsLst>
            <a:gs pos="0">
              <a:schemeClr val="lt1"/>
            </a:gs>
            <a:gs pos="88000">
              <a:schemeClr val="lt1"/>
            </a:gs>
            <a:gs pos="95000">
              <a:srgbClr val="A4E18F">
                <a:alpha val="35294"/>
              </a:srgbClr>
            </a:gs>
            <a:gs pos="100000">
              <a:srgbClr val="E2F2FB"/>
            </a:gs>
          </a:gsLst>
          <a:lin ang="5400000" scaled="0"/>
        </a:gra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7"/>
          <p:cNvSpPr txBox="1"/>
          <p:nvPr>
            <p:ph type="title"/>
          </p:nvPr>
        </p:nvSpPr>
        <p:spPr>
          <a:xfrm>
            <a:off x="1579417" y="136526"/>
            <a:ext cx="10376793" cy="123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7"/>
          <p:cNvSpPr txBox="1"/>
          <p:nvPr>
            <p:ph idx="1" type="body"/>
          </p:nvPr>
        </p:nvSpPr>
        <p:spPr>
          <a:xfrm>
            <a:off x="304800" y="1541253"/>
            <a:ext cx="11651410" cy="46357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" name="Google Shape;56;p17"/>
          <p:cNvSpPr txBox="1"/>
          <p:nvPr>
            <p:ph idx="10" type="dt"/>
          </p:nvPr>
        </p:nvSpPr>
        <p:spPr>
          <a:xfrm>
            <a:off x="304800" y="6356351"/>
            <a:ext cx="1274617" cy="3582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7"/>
          <p:cNvSpPr txBox="1"/>
          <p:nvPr>
            <p:ph idx="11" type="ftr"/>
          </p:nvPr>
        </p:nvSpPr>
        <p:spPr>
          <a:xfrm>
            <a:off x="1643530" y="6356351"/>
            <a:ext cx="5952564" cy="36512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7"/>
          <p:cNvSpPr txBox="1"/>
          <p:nvPr>
            <p:ph idx="12" type="sldNum"/>
          </p:nvPr>
        </p:nvSpPr>
        <p:spPr>
          <a:xfrm>
            <a:off x="11427012" y="6356351"/>
            <a:ext cx="529198" cy="36512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59" name="Google Shape;59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55830" y="6394361"/>
            <a:ext cx="3510039" cy="320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 Main Page">
  <p:cSld name="Green Main Page">
    <p:bg>
      <p:bgPr>
        <a:solidFill>
          <a:srgbClr val="D8F2CF">
            <a:alpha val="28627"/>
          </a:srgbClr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8"/>
          <p:cNvSpPr txBox="1"/>
          <p:nvPr>
            <p:ph type="title"/>
          </p:nvPr>
        </p:nvSpPr>
        <p:spPr>
          <a:xfrm>
            <a:off x="1579417" y="136526"/>
            <a:ext cx="10376793" cy="123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8"/>
          <p:cNvSpPr txBox="1"/>
          <p:nvPr>
            <p:ph idx="1" type="body"/>
          </p:nvPr>
        </p:nvSpPr>
        <p:spPr>
          <a:xfrm>
            <a:off x="304800" y="1541253"/>
            <a:ext cx="11651410" cy="46357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" name="Google Shape;63;p18"/>
          <p:cNvSpPr txBox="1"/>
          <p:nvPr>
            <p:ph idx="10" type="dt"/>
          </p:nvPr>
        </p:nvSpPr>
        <p:spPr>
          <a:xfrm>
            <a:off x="304800" y="6356351"/>
            <a:ext cx="1274617" cy="3582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8"/>
          <p:cNvSpPr txBox="1"/>
          <p:nvPr>
            <p:ph idx="11" type="ftr"/>
          </p:nvPr>
        </p:nvSpPr>
        <p:spPr>
          <a:xfrm>
            <a:off x="1643530" y="6356351"/>
            <a:ext cx="5952564" cy="36512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8"/>
          <p:cNvSpPr txBox="1"/>
          <p:nvPr>
            <p:ph idx="12" type="sldNum"/>
          </p:nvPr>
        </p:nvSpPr>
        <p:spPr>
          <a:xfrm>
            <a:off x="11427012" y="6356351"/>
            <a:ext cx="529198" cy="36512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66" name="Google Shape;66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55830" y="6394361"/>
            <a:ext cx="3510039" cy="320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hite Main Page Comparison">
  <p:cSld name="White Main Page Comparison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9"/>
          <p:cNvSpPr txBox="1"/>
          <p:nvPr>
            <p:ph type="title"/>
          </p:nvPr>
        </p:nvSpPr>
        <p:spPr>
          <a:xfrm>
            <a:off x="1579417" y="136526"/>
            <a:ext cx="10376793" cy="123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9"/>
          <p:cNvSpPr txBox="1"/>
          <p:nvPr>
            <p:ph idx="1" type="body"/>
          </p:nvPr>
        </p:nvSpPr>
        <p:spPr>
          <a:xfrm>
            <a:off x="304800" y="1541253"/>
            <a:ext cx="5653177" cy="46357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" name="Google Shape;70;p19"/>
          <p:cNvSpPr txBox="1"/>
          <p:nvPr>
            <p:ph idx="10" type="dt"/>
          </p:nvPr>
        </p:nvSpPr>
        <p:spPr>
          <a:xfrm>
            <a:off x="304800" y="6356351"/>
            <a:ext cx="1274617" cy="3582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9"/>
          <p:cNvSpPr txBox="1"/>
          <p:nvPr>
            <p:ph idx="11" type="ftr"/>
          </p:nvPr>
        </p:nvSpPr>
        <p:spPr>
          <a:xfrm>
            <a:off x="1643530" y="6356351"/>
            <a:ext cx="5952564" cy="36512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9"/>
          <p:cNvSpPr txBox="1"/>
          <p:nvPr>
            <p:ph idx="2" type="body"/>
          </p:nvPr>
        </p:nvSpPr>
        <p:spPr>
          <a:xfrm>
            <a:off x="6303033" y="1541253"/>
            <a:ext cx="5653177" cy="46357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" name="Google Shape;73;p19"/>
          <p:cNvSpPr txBox="1"/>
          <p:nvPr>
            <p:ph idx="12" type="sldNum"/>
          </p:nvPr>
        </p:nvSpPr>
        <p:spPr>
          <a:xfrm>
            <a:off x="11427012" y="6356351"/>
            <a:ext cx="529198" cy="36512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74" name="Google Shape;74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55830" y="6394361"/>
            <a:ext cx="3510039" cy="320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hite Main Page Rotated">
  <p:cSld name="White Main Page Rotated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0"/>
          <p:cNvSpPr txBox="1"/>
          <p:nvPr>
            <p:ph type="title"/>
          </p:nvPr>
        </p:nvSpPr>
        <p:spPr>
          <a:xfrm>
            <a:off x="1579417" y="136526"/>
            <a:ext cx="10376793" cy="123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0"/>
          <p:cNvSpPr txBox="1"/>
          <p:nvPr>
            <p:ph idx="1" type="body"/>
          </p:nvPr>
        </p:nvSpPr>
        <p:spPr>
          <a:xfrm rot="5400000">
            <a:off x="3852907" y="-1926340"/>
            <a:ext cx="4555197" cy="116514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" name="Google Shape;78;p20"/>
          <p:cNvSpPr txBox="1"/>
          <p:nvPr>
            <p:ph idx="10" type="dt"/>
          </p:nvPr>
        </p:nvSpPr>
        <p:spPr>
          <a:xfrm>
            <a:off x="304800" y="6356351"/>
            <a:ext cx="1274617" cy="3582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0"/>
          <p:cNvSpPr txBox="1"/>
          <p:nvPr>
            <p:ph idx="11" type="ftr"/>
          </p:nvPr>
        </p:nvSpPr>
        <p:spPr>
          <a:xfrm>
            <a:off x="1643530" y="6356351"/>
            <a:ext cx="5952564" cy="36512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0"/>
          <p:cNvSpPr txBox="1"/>
          <p:nvPr>
            <p:ph idx="12" type="sldNum"/>
          </p:nvPr>
        </p:nvSpPr>
        <p:spPr>
          <a:xfrm>
            <a:off x="11427012" y="6356351"/>
            <a:ext cx="529198" cy="36512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81" name="Google Shape;81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55830" y="6394361"/>
            <a:ext cx="3510039" cy="320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hite - Fade Main Page Comparison">
  <p:cSld name="White - Fade Main Page Comparison">
    <p:bg>
      <p:bgPr>
        <a:gradFill>
          <a:gsLst>
            <a:gs pos="0">
              <a:schemeClr val="lt1"/>
            </a:gs>
            <a:gs pos="88000">
              <a:schemeClr val="lt1"/>
            </a:gs>
            <a:gs pos="95000">
              <a:srgbClr val="A4E18F">
                <a:alpha val="35294"/>
              </a:srgbClr>
            </a:gs>
            <a:gs pos="100000">
              <a:srgbClr val="E2F2FB"/>
            </a:gs>
          </a:gsLst>
          <a:lin ang="5400000" scaled="0"/>
        </a:grad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1"/>
          <p:cNvSpPr txBox="1"/>
          <p:nvPr>
            <p:ph type="title"/>
          </p:nvPr>
        </p:nvSpPr>
        <p:spPr>
          <a:xfrm>
            <a:off x="1579417" y="136526"/>
            <a:ext cx="10376793" cy="123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21"/>
          <p:cNvSpPr txBox="1"/>
          <p:nvPr>
            <p:ph idx="1" type="body"/>
          </p:nvPr>
        </p:nvSpPr>
        <p:spPr>
          <a:xfrm>
            <a:off x="304800" y="1541253"/>
            <a:ext cx="5653177" cy="46357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" name="Google Shape;85;p21"/>
          <p:cNvSpPr txBox="1"/>
          <p:nvPr>
            <p:ph idx="2" type="body"/>
          </p:nvPr>
        </p:nvSpPr>
        <p:spPr>
          <a:xfrm>
            <a:off x="6303033" y="1541253"/>
            <a:ext cx="5653177" cy="46357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" name="Google Shape;86;p21"/>
          <p:cNvSpPr txBox="1"/>
          <p:nvPr>
            <p:ph idx="10" type="dt"/>
          </p:nvPr>
        </p:nvSpPr>
        <p:spPr>
          <a:xfrm>
            <a:off x="304800" y="6356351"/>
            <a:ext cx="1274617" cy="3582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21"/>
          <p:cNvSpPr txBox="1"/>
          <p:nvPr>
            <p:ph idx="11" type="ftr"/>
          </p:nvPr>
        </p:nvSpPr>
        <p:spPr>
          <a:xfrm>
            <a:off x="1643530" y="6356351"/>
            <a:ext cx="5952564" cy="36512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1"/>
          <p:cNvSpPr txBox="1"/>
          <p:nvPr>
            <p:ph idx="12" type="sldNum"/>
          </p:nvPr>
        </p:nvSpPr>
        <p:spPr>
          <a:xfrm>
            <a:off x="11427012" y="6356351"/>
            <a:ext cx="529198" cy="36512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89" name="Google Shape;89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55830" y="6394361"/>
            <a:ext cx="3510039" cy="320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image" Target="../media/image11.png"/><Relationship Id="rId3" Type="http://schemas.openxmlformats.org/officeDocument/2006/relationships/slideLayout" Target="../slideLayouts/slideLayout1.xml"/><Relationship Id="rId4" Type="http://schemas.openxmlformats.org/officeDocument/2006/relationships/theme" Target="../theme/theme2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3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black and blue wavy line&#10;&#10;Description automatically generated with medium confidence" id="10" name="Google Shape;10;p1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105152"/>
            <a:ext cx="12192000" cy="664769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1"/>
          <p:cNvSpPr txBox="1"/>
          <p:nvPr>
            <p:ph type="title"/>
          </p:nvPr>
        </p:nvSpPr>
        <p:spPr>
          <a:xfrm>
            <a:off x="0" y="2906860"/>
            <a:ext cx="12192000" cy="10442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1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descr="Εικόνα που περιέχει κύκλος, στιγμιότυπο οθόνης, γραφικά, λογότυπο&#10;&#10;Περιγραφή που δημιουργήθηκε αυτόματα" id="15" name="Google Shape;15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265291" y="126709"/>
            <a:ext cx="2023999" cy="1138499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3"/>
          <p:cNvSpPr txBox="1"/>
          <p:nvPr>
            <p:ph type="title"/>
          </p:nvPr>
        </p:nvSpPr>
        <p:spPr>
          <a:xfrm>
            <a:off x="1579418" y="677041"/>
            <a:ext cx="9774382" cy="7017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" name="Google Shape;25;p1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" name="Google Shape;26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" name="Google Shape;27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" name="Google Shape;28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1</a:t>
            </a:r>
            <a:endParaRPr/>
          </a:p>
        </p:txBody>
      </p:sp>
      <p:pic>
        <p:nvPicPr>
          <p:cNvPr descr="Εικόνα που περιέχει κύκλος, στιγμιότυπο οθόνης, γραφικά, λογότυπο&#10;&#10;Περιγραφή που δημιουργήθηκε αυτόματα" id="29" name="Google Shape;29;p1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-163177" y="365125"/>
            <a:ext cx="2002754" cy="1126549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scigne.fr/resources/policies/green-computing-policy.pdf" TargetMode="External"/><Relationship Id="rId4" Type="http://schemas.openxmlformats.org/officeDocument/2006/relationships/hyperlink" Target="https://greendigit-project.eu/deliverables/" TargetMode="External"/><Relationship Id="rId5" Type="http://schemas.openxmlformats.org/officeDocument/2006/relationships/image" Target="../media/image1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7.png"/><Relationship Id="rId4" Type="http://schemas.openxmlformats.org/officeDocument/2006/relationships/image" Target="../media/image16.png"/><Relationship Id="rId5" Type="http://schemas.openxmlformats.org/officeDocument/2006/relationships/hyperlink" Target="https://green-business.ec.europa.eu/environmental-footprint-methods/pef-method_en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4.png"/><Relationship Id="rId4" Type="http://schemas.openxmlformats.org/officeDocument/2006/relationships/image" Target="../media/image13.png"/><Relationship Id="rId5" Type="http://schemas.openxmlformats.org/officeDocument/2006/relationships/image" Target="../media/image1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7.png"/><Relationship Id="rId4" Type="http://schemas.openxmlformats.org/officeDocument/2006/relationships/image" Target="../media/image16.png"/><Relationship Id="rId5" Type="http://schemas.openxmlformats.org/officeDocument/2006/relationships/hyperlink" Target="https://green-business.ec.europa.eu/environmental-footprint-methods/pef-method_en" TargetMode="Externa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12.png"/><Relationship Id="rId5" Type="http://schemas.openxmlformats.org/officeDocument/2006/relationships/image" Target="../media/image6.png"/><Relationship Id="rId6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Relationship Id="rId4" Type="http://schemas.openxmlformats.org/officeDocument/2006/relationships/image" Target="../media/image8.png"/><Relationship Id="rId5" Type="http://schemas.openxmlformats.org/officeDocument/2006/relationships/image" Target="../media/image10.png"/><Relationship Id="rId6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"/>
          <p:cNvSpPr txBox="1"/>
          <p:nvPr>
            <p:ph type="title"/>
          </p:nvPr>
        </p:nvSpPr>
        <p:spPr>
          <a:xfrm>
            <a:off x="0" y="2906860"/>
            <a:ext cx="12192000" cy="10442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lang="en-GB" sz="3600"/>
              <a:t>The GreenDIGIT Project – 1 Year Progress Status</a:t>
            </a:r>
            <a:endParaRPr b="1" sz="3600"/>
          </a:p>
        </p:txBody>
      </p:sp>
      <p:sp>
        <p:nvSpPr>
          <p:cNvPr id="129" name="Google Shape;129;p2"/>
          <p:cNvSpPr txBox="1"/>
          <p:nvPr>
            <p:ph idx="11" type="ftr"/>
          </p:nvPr>
        </p:nvSpPr>
        <p:spPr>
          <a:xfrm>
            <a:off x="2357886" y="6375159"/>
            <a:ext cx="754523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EGI Green Computing Task Force, 4 April 2025</a:t>
            </a:r>
            <a:endParaRPr/>
          </a:p>
        </p:txBody>
      </p:sp>
      <p:sp>
        <p:nvSpPr>
          <p:cNvPr id="130" name="Google Shape;130;p2"/>
          <p:cNvSpPr txBox="1"/>
          <p:nvPr>
            <p:ph idx="12" type="sldNum"/>
          </p:nvPr>
        </p:nvSpPr>
        <p:spPr>
          <a:xfrm>
            <a:off x="10681593" y="6362547"/>
            <a:ext cx="12746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31" name="Google Shape;131;p2"/>
          <p:cNvSpPr txBox="1"/>
          <p:nvPr>
            <p:ph idx="1" type="body"/>
          </p:nvPr>
        </p:nvSpPr>
        <p:spPr>
          <a:xfrm>
            <a:off x="1890700" y="4371849"/>
            <a:ext cx="8410500" cy="112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Gergely Sipos </a:t>
            </a:r>
            <a:r>
              <a:rPr i="1" lang="en-GB">
                <a:latin typeface="Calibri"/>
                <a:ea typeface="Calibri"/>
                <a:cs typeface="Calibri"/>
                <a:sym typeface="Calibri"/>
              </a:rPr>
              <a:t>(EGI Foundation)</a:t>
            </a:r>
            <a:endParaRPr i="1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i="1" lang="en-GB">
                <a:latin typeface="Calibri"/>
                <a:ea typeface="Calibri"/>
                <a:cs typeface="Calibri"/>
                <a:sym typeface="Calibri"/>
              </a:rPr>
              <a:t>GreenDIGIT Technical Coordinator</a:t>
            </a:r>
            <a:endParaRPr i="1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2a467c31ea1_0_262"/>
          <p:cNvSpPr txBox="1"/>
          <p:nvPr>
            <p:ph type="title"/>
          </p:nvPr>
        </p:nvSpPr>
        <p:spPr>
          <a:xfrm>
            <a:off x="1579417" y="136526"/>
            <a:ext cx="10376700" cy="123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lang="en-GB">
                <a:latin typeface="Calibri"/>
                <a:ea typeface="Calibri"/>
                <a:cs typeface="Calibri"/>
                <a:sym typeface="Calibri"/>
              </a:rPr>
              <a:t>RIs Landscape Survey - Findings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g2a467c31ea1_0_262"/>
          <p:cNvSpPr txBox="1"/>
          <p:nvPr>
            <p:ph idx="1" type="body"/>
          </p:nvPr>
        </p:nvSpPr>
        <p:spPr>
          <a:xfrm>
            <a:off x="304800" y="1541253"/>
            <a:ext cx="11651400" cy="463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●"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Included separated responses from EGI Federation sites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900"/>
              <a:buFont typeface="Calibri"/>
              <a:buChar char="●"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Responses represent over </a:t>
            </a:r>
            <a:r>
              <a:rPr b="1" lang="en-GB">
                <a:latin typeface="Calibri"/>
                <a:ea typeface="Calibri"/>
                <a:cs typeface="Calibri"/>
                <a:sym typeface="Calibri"/>
              </a:rPr>
              <a:t>50 academic providers from 20 countries</a:t>
            </a:r>
            <a:r>
              <a:rPr lang="en-GB">
                <a:latin typeface="Calibri"/>
                <a:ea typeface="Calibri"/>
                <a:cs typeface="Calibri"/>
                <a:sym typeface="Calibri"/>
              </a:rPr>
              <a:t>: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266700" lvl="1" marL="685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○"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80% offering "Computation resources" as the primary resource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266700" lvl="1" marL="685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○"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60% offering "Networking / Communication resources"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266700" lvl="1" marL="685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○"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40% offering archives and scientific data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266700" lvl="1" marL="685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○"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30% offering also "Scientific equipment / instruments"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266700" lvl="1" marL="685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○"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Each of the ~50 centers running between 50-10,000 physical core systems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g2a467c31ea1_0_262"/>
          <p:cNvSpPr txBox="1"/>
          <p:nvPr>
            <p:ph idx="12" type="sldNum"/>
          </p:nvPr>
        </p:nvSpPr>
        <p:spPr>
          <a:xfrm>
            <a:off x="11427012" y="6356351"/>
            <a:ext cx="529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2a467c31ea1_0_297"/>
          <p:cNvSpPr txBox="1"/>
          <p:nvPr>
            <p:ph type="title"/>
          </p:nvPr>
        </p:nvSpPr>
        <p:spPr>
          <a:xfrm>
            <a:off x="1579417" y="136526"/>
            <a:ext cx="10376700" cy="123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lang="en-GB">
                <a:latin typeface="Calibri"/>
                <a:ea typeface="Calibri"/>
                <a:cs typeface="Calibri"/>
                <a:sym typeface="Calibri"/>
              </a:rPr>
              <a:t>RIs Landscape Survey - Findings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g2a467c31ea1_0_297"/>
          <p:cNvSpPr txBox="1"/>
          <p:nvPr>
            <p:ph idx="1" type="body"/>
          </p:nvPr>
        </p:nvSpPr>
        <p:spPr>
          <a:xfrm>
            <a:off x="304800" y="1541253"/>
            <a:ext cx="11651400" cy="463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RIs served (</a:t>
            </a:r>
            <a:r>
              <a:rPr i="1" lang="en-GB">
                <a:latin typeface="Calibri"/>
                <a:ea typeface="Calibri"/>
                <a:cs typeface="Calibri"/>
                <a:sym typeface="Calibri"/>
              </a:rPr>
              <a:t>https://ri-portfolio.esfri.eu/</a:t>
            </a:r>
            <a:r>
              <a:rPr lang="en-GB">
                <a:latin typeface="Calibri"/>
                <a:ea typeface="Calibri"/>
                <a:cs typeface="Calibri"/>
                <a:sym typeface="Calibri"/>
              </a:rPr>
              <a:t>)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236880" lvl="0" marL="236880" rtl="0" algn="l">
              <a:lnSpc>
                <a:spcPct val="100000"/>
              </a:lnSpc>
              <a:spcBef>
                <a:spcPts val="1066"/>
              </a:spcBef>
              <a:spcAft>
                <a:spcPts val="0"/>
              </a:spcAft>
              <a:buClr>
                <a:srgbClr val="F1C232"/>
              </a:buClr>
              <a:buSzPts val="2400"/>
              <a:buFont typeface="Calibri"/>
              <a:buChar char="•"/>
            </a:pPr>
            <a:r>
              <a:rPr b="1" lang="en-GB" sz="2400">
                <a:solidFill>
                  <a:srgbClr val="F1C232"/>
                </a:solidFill>
                <a:latin typeface="Calibri"/>
                <a:ea typeface="Calibri"/>
                <a:cs typeface="Calibri"/>
                <a:sym typeface="Calibri"/>
              </a:rPr>
              <a:t>Energy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270000" lvl="1" marL="69408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200"/>
              <a:buFont typeface="Calibri"/>
              <a:buChar char="•"/>
            </a:pPr>
            <a:r>
              <a:rPr lang="en-GB" sz="2200">
                <a:latin typeface="Calibri"/>
                <a:ea typeface="Calibri"/>
                <a:cs typeface="Calibri"/>
                <a:sym typeface="Calibri"/>
              </a:rPr>
              <a:t>EUROfusion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-236880" lvl="0" marL="236880" rtl="0" algn="l">
              <a:lnSpc>
                <a:spcPct val="100000"/>
              </a:lnSpc>
              <a:spcBef>
                <a:spcPts val="1066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Calibri"/>
              <a:buChar char="•"/>
            </a:pPr>
            <a:r>
              <a:rPr b="1" lang="en-GB" sz="24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Environment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267404" lvl="1" marL="69408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200"/>
              <a:buFont typeface="Calibri"/>
              <a:buChar char="•"/>
            </a:pPr>
            <a:r>
              <a:rPr lang="en-GB" sz="2200">
                <a:latin typeface="Calibri"/>
                <a:ea typeface="Calibri"/>
                <a:cs typeface="Calibri"/>
                <a:sym typeface="Calibri"/>
              </a:rPr>
              <a:t>LifeWatch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-236880" lvl="0" marL="236880" rtl="0" algn="l">
              <a:lnSpc>
                <a:spcPct val="100000"/>
              </a:lnSpc>
              <a:spcBef>
                <a:spcPts val="1066"/>
              </a:spcBef>
              <a:spcAft>
                <a:spcPts val="0"/>
              </a:spcAft>
              <a:buClr>
                <a:srgbClr val="FF9900"/>
              </a:buClr>
              <a:buSzPts val="2400"/>
              <a:buFont typeface="Calibri"/>
              <a:buChar char="•"/>
            </a:pPr>
            <a:r>
              <a:rPr b="1" lang="en-GB" sz="2400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Health &amp; Food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270000" lvl="1" marL="69408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200"/>
              <a:buFont typeface="Calibri"/>
              <a:buChar char="•"/>
            </a:pPr>
            <a:r>
              <a:rPr lang="en-GB" sz="2200">
                <a:latin typeface="Calibri"/>
                <a:ea typeface="Calibri"/>
                <a:cs typeface="Calibri"/>
                <a:sym typeface="Calibri"/>
              </a:rPr>
              <a:t>ELIXIR, French Bioinformatics, Instruct, METROFOOD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-236880" lvl="0" marL="236880" rtl="0" algn="l">
              <a:lnSpc>
                <a:spcPct val="90000"/>
              </a:lnSpc>
              <a:spcBef>
                <a:spcPts val="1066"/>
              </a:spcBef>
              <a:spcAft>
                <a:spcPts val="0"/>
              </a:spcAft>
              <a:buClr>
                <a:srgbClr val="8E7CC3"/>
              </a:buClr>
              <a:buSzPts val="2400"/>
              <a:buFont typeface="Calibri"/>
              <a:buChar char="•"/>
            </a:pPr>
            <a:r>
              <a:rPr b="1" lang="en-GB" sz="2400">
                <a:solidFill>
                  <a:srgbClr val="8E7CC3"/>
                </a:solidFill>
                <a:latin typeface="Calibri"/>
                <a:ea typeface="Calibri"/>
                <a:cs typeface="Calibri"/>
                <a:sym typeface="Calibri"/>
              </a:rPr>
              <a:t>Physical Sciences &amp; Engineering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252719" lvl="1" marL="69408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2200"/>
              <a:buFont typeface="Calibri"/>
              <a:buChar char="•"/>
            </a:pPr>
            <a:r>
              <a:rPr lang="en-GB" sz="2200">
                <a:latin typeface="Calibri"/>
                <a:ea typeface="Calibri"/>
                <a:cs typeface="Calibri"/>
                <a:sym typeface="Calibri"/>
              </a:rPr>
              <a:t>WLCG, CTA, HESS, SKAO, LOFAR, BELLE II, ESA, AGATA, FOCAL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-236880" lvl="0" marL="236880" rtl="0" algn="l">
              <a:lnSpc>
                <a:spcPct val="100000"/>
              </a:lnSpc>
              <a:spcBef>
                <a:spcPts val="1066"/>
              </a:spcBef>
              <a:spcAft>
                <a:spcPts val="0"/>
              </a:spcAft>
              <a:buClr>
                <a:srgbClr val="C27BA0"/>
              </a:buClr>
              <a:buSzPts val="2400"/>
              <a:buFont typeface="Calibri"/>
              <a:buChar char="•"/>
            </a:pPr>
            <a:r>
              <a:rPr b="1" lang="en-GB" sz="2400">
                <a:solidFill>
                  <a:srgbClr val="C27BA0"/>
                </a:solidFill>
                <a:latin typeface="Calibri"/>
                <a:ea typeface="Calibri"/>
                <a:cs typeface="Calibri"/>
                <a:sym typeface="Calibri"/>
              </a:rPr>
              <a:t>Social Sciences &amp; Humanities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270000" lvl="1" marL="69408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200"/>
              <a:buFont typeface="Calibri"/>
              <a:buChar char="•"/>
            </a:pPr>
            <a:r>
              <a:rPr lang="en-GB" sz="2200">
                <a:latin typeface="Calibri"/>
                <a:ea typeface="Calibri"/>
                <a:cs typeface="Calibri"/>
                <a:sym typeface="Calibri"/>
              </a:rPr>
              <a:t>CLARIAH, CESSDA, ODISSEI (NL)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g2a467c31ea1_0_297"/>
          <p:cNvSpPr txBox="1"/>
          <p:nvPr>
            <p:ph idx="12" type="sldNum"/>
          </p:nvPr>
        </p:nvSpPr>
        <p:spPr>
          <a:xfrm>
            <a:off x="11427012" y="6356351"/>
            <a:ext cx="529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"/>
          <p:cNvSpPr txBox="1"/>
          <p:nvPr>
            <p:ph type="title"/>
          </p:nvPr>
        </p:nvSpPr>
        <p:spPr>
          <a:xfrm>
            <a:off x="1579422" y="136525"/>
            <a:ext cx="5986800" cy="123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b="1" lang="en-GB">
                <a:latin typeface="Calibri"/>
                <a:ea typeface="Calibri"/>
                <a:cs typeface="Calibri"/>
                <a:sym typeface="Calibri"/>
              </a:rPr>
              <a:t>RIs Landscape Survey</a:t>
            </a:r>
            <a:br>
              <a:rPr b="1" lang="en-GB">
                <a:latin typeface="Calibri"/>
                <a:ea typeface="Calibri"/>
                <a:cs typeface="Calibri"/>
                <a:sym typeface="Calibri"/>
              </a:rPr>
            </a:br>
            <a:r>
              <a:rPr b="1" lang="en-GB">
                <a:latin typeface="Calibri"/>
                <a:ea typeface="Calibri"/>
                <a:cs typeface="Calibri"/>
                <a:sym typeface="Calibri"/>
              </a:rPr>
              <a:t>Main Findings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1"/>
          <p:cNvSpPr txBox="1"/>
          <p:nvPr>
            <p:ph idx="1" type="body"/>
          </p:nvPr>
        </p:nvSpPr>
        <p:spPr>
          <a:xfrm>
            <a:off x="152400" y="1846053"/>
            <a:ext cx="11651400" cy="463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7465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b="1" lang="en-GB" sz="2300">
                <a:latin typeface="Calibri"/>
                <a:ea typeface="Calibri"/>
                <a:cs typeface="Calibri"/>
                <a:sym typeface="Calibri"/>
              </a:rPr>
              <a:t>Energy</a:t>
            </a:r>
            <a:r>
              <a:rPr lang="en-GB" sz="2300">
                <a:latin typeface="Calibri"/>
                <a:ea typeface="Calibri"/>
                <a:cs typeface="Calibri"/>
                <a:sym typeface="Calibri"/>
              </a:rPr>
              <a:t> is primary, </a:t>
            </a:r>
            <a:r>
              <a:rPr b="1" lang="en-GB" sz="2300">
                <a:latin typeface="Calibri"/>
                <a:ea typeface="Calibri"/>
                <a:cs typeface="Calibri"/>
                <a:sym typeface="Calibri"/>
              </a:rPr>
              <a:t>water </a:t>
            </a:r>
            <a:r>
              <a:rPr lang="en-GB" sz="2300">
                <a:latin typeface="Calibri"/>
                <a:ea typeface="Calibri"/>
                <a:cs typeface="Calibri"/>
                <a:sym typeface="Calibri"/>
              </a:rPr>
              <a:t>is secondary environment impact</a:t>
            </a:r>
            <a:endParaRPr sz="2300">
              <a:latin typeface="Calibri"/>
              <a:ea typeface="Calibri"/>
              <a:cs typeface="Calibri"/>
              <a:sym typeface="Calibri"/>
            </a:endParaRPr>
          </a:p>
          <a:p>
            <a:pPr indent="-36195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Font typeface="Calibri"/>
              <a:buChar char="○"/>
            </a:pPr>
            <a:r>
              <a:rPr lang="en-GB" sz="2100">
                <a:latin typeface="Calibri"/>
                <a:ea typeface="Calibri"/>
                <a:cs typeface="Calibri"/>
                <a:sym typeface="Calibri"/>
              </a:rPr>
              <a:t>Tracking total energy consumption is nearly everywhere (paying bills)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indent="-36195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Font typeface="Calibri"/>
              <a:buChar char="○"/>
            </a:pPr>
            <a:r>
              <a:rPr lang="en-GB" sz="2100">
                <a:latin typeface="Calibri"/>
                <a:ea typeface="Calibri"/>
                <a:cs typeface="Calibri"/>
                <a:sym typeface="Calibri"/>
              </a:rPr>
              <a:t>Power Usage Efficiency (PUE) is most common (between 1.1 - 1.7). 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indent="-36195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Font typeface="Calibri"/>
              <a:buChar char="○"/>
            </a:pPr>
            <a:r>
              <a:rPr lang="en-GB" sz="2100">
                <a:latin typeface="Calibri"/>
                <a:ea typeface="Calibri"/>
                <a:cs typeface="Calibri"/>
                <a:sym typeface="Calibri"/>
              </a:rPr>
              <a:t>Others: Watts/VM, Watts/GPU, Watts/vCPU, FLOPS/Watt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indent="-37465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-GB" sz="2300">
                <a:latin typeface="Calibri"/>
                <a:ea typeface="Calibri"/>
                <a:cs typeface="Calibri"/>
                <a:sym typeface="Calibri"/>
              </a:rPr>
              <a:t>Initiatives to </a:t>
            </a:r>
            <a:r>
              <a:rPr b="1" lang="en-GB" sz="2300">
                <a:latin typeface="Calibri"/>
                <a:ea typeface="Calibri"/>
                <a:cs typeface="Calibri"/>
                <a:sym typeface="Calibri"/>
              </a:rPr>
              <a:t>lower consumption/waste</a:t>
            </a:r>
            <a:r>
              <a:rPr lang="en-GB" sz="2300">
                <a:latin typeface="Calibri"/>
                <a:ea typeface="Calibri"/>
                <a:cs typeface="Calibri"/>
                <a:sym typeface="Calibri"/>
              </a:rPr>
              <a:t> exist, but isolated</a:t>
            </a:r>
            <a:endParaRPr sz="2300">
              <a:latin typeface="Calibri"/>
              <a:ea typeface="Calibri"/>
              <a:cs typeface="Calibri"/>
              <a:sym typeface="Calibri"/>
            </a:endParaRPr>
          </a:p>
          <a:p>
            <a:pPr indent="-36195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Font typeface="Calibri"/>
              <a:buChar char="○"/>
            </a:pPr>
            <a:r>
              <a:rPr lang="en-GB" sz="2100">
                <a:latin typeface="Calibri"/>
                <a:ea typeface="Calibri"/>
                <a:cs typeface="Calibri"/>
                <a:sym typeface="Calibri"/>
              </a:rPr>
              <a:t>Physical upgrade (modernise HW, A/C, building, waste heat reuse) → Requires big investment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indent="-36195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Font typeface="Calibri"/>
              <a:buChar char="○"/>
            </a:pPr>
            <a:r>
              <a:rPr lang="en-GB" sz="2100">
                <a:latin typeface="Calibri"/>
                <a:ea typeface="Calibri"/>
                <a:cs typeface="Calibri"/>
                <a:sym typeface="Calibri"/>
              </a:rPr>
              <a:t>Software based optimisation at very few places </a:t>
            </a:r>
            <a:r>
              <a:rPr b="1" lang="en-GB" sz="21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→ Opportunity for GreenDIGIT</a:t>
            </a:r>
            <a:endParaRPr b="1" sz="21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7465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-GB" sz="2300">
                <a:latin typeface="Calibri"/>
                <a:ea typeface="Calibri"/>
                <a:cs typeface="Calibri"/>
                <a:sym typeface="Calibri"/>
              </a:rPr>
              <a:t>Green computing </a:t>
            </a:r>
            <a:r>
              <a:rPr b="1" lang="en-GB" sz="2300">
                <a:latin typeface="Calibri"/>
                <a:ea typeface="Calibri"/>
                <a:cs typeface="Calibri"/>
                <a:sym typeface="Calibri"/>
              </a:rPr>
              <a:t>policy </a:t>
            </a:r>
            <a:r>
              <a:rPr lang="en-GB" sz="2300">
                <a:latin typeface="Calibri"/>
                <a:ea typeface="Calibri"/>
                <a:cs typeface="Calibri"/>
                <a:sym typeface="Calibri"/>
              </a:rPr>
              <a:t>is rare. An existing example at IRES, France: </a:t>
            </a:r>
            <a:endParaRPr sz="2300"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sz="21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https://scigne.fr/resources/policies/green-computing-policy.pdf</a:t>
            </a:r>
            <a:r>
              <a:rPr lang="en-GB" sz="2100">
                <a:latin typeface="Calibri"/>
                <a:ea typeface="Calibri"/>
                <a:cs typeface="Calibri"/>
                <a:sym typeface="Calibri"/>
              </a:rPr>
              <a:t>  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indent="-37465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-GB" sz="2300">
                <a:latin typeface="Calibri"/>
                <a:ea typeface="Calibri"/>
                <a:cs typeface="Calibri"/>
                <a:sym typeface="Calibri"/>
              </a:rPr>
              <a:t>Very few centres </a:t>
            </a:r>
            <a:r>
              <a:rPr b="1" lang="en-GB" sz="2300">
                <a:latin typeface="Calibri"/>
                <a:ea typeface="Calibri"/>
                <a:cs typeface="Calibri"/>
                <a:sym typeface="Calibri"/>
              </a:rPr>
              <a:t>encourage/educate</a:t>
            </a:r>
            <a:r>
              <a:rPr lang="en-GB" sz="2300">
                <a:latin typeface="Calibri"/>
                <a:ea typeface="Calibri"/>
                <a:cs typeface="Calibri"/>
                <a:sym typeface="Calibri"/>
              </a:rPr>
              <a:t> staff on good practices </a:t>
            </a:r>
            <a:r>
              <a:rPr b="1" lang="en-GB" sz="21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→ Opportunity for GreenDIGIT</a:t>
            </a:r>
            <a:endParaRPr b="1" sz="23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95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Font typeface="Calibri"/>
              <a:buChar char="○"/>
            </a:pPr>
            <a:r>
              <a:rPr lang="en-GB" sz="2100">
                <a:latin typeface="Calibri"/>
                <a:ea typeface="Calibri"/>
                <a:cs typeface="Calibri"/>
                <a:sym typeface="Calibri"/>
              </a:rPr>
              <a:t>Switching lights or equipment off, reduce travel, cycling to work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indent="-36195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Font typeface="Calibri"/>
              <a:buChar char="○"/>
            </a:pPr>
            <a:r>
              <a:rPr lang="en-GB" sz="2100">
                <a:latin typeface="Calibri"/>
                <a:ea typeface="Calibri"/>
                <a:cs typeface="Calibri"/>
                <a:sym typeface="Calibri"/>
              </a:rPr>
              <a:t>Both staff operating the IT equipment and the end users are targets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1"/>
          <p:cNvSpPr txBox="1"/>
          <p:nvPr>
            <p:ph idx="12" type="sldNum"/>
          </p:nvPr>
        </p:nvSpPr>
        <p:spPr>
          <a:xfrm>
            <a:off x="11427012" y="6356351"/>
            <a:ext cx="529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64" name="Google Shape;264;p1"/>
          <p:cNvSpPr txBox="1"/>
          <p:nvPr/>
        </p:nvSpPr>
        <p:spPr>
          <a:xfrm>
            <a:off x="8770525" y="58700"/>
            <a:ext cx="34782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chemeClr val="accent3"/>
                </a:solidFill>
              </a:rPr>
              <a:t>Public version available: D3.1</a:t>
            </a:r>
            <a:endParaRPr b="1">
              <a:solidFill>
                <a:schemeClr val="accent3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>
                <a:solidFill>
                  <a:schemeClr val="hlink"/>
                </a:solidFill>
                <a:hlinkClick r:id="rId4"/>
              </a:rPr>
              <a:t>https://greendigit-project.eu/deliverables/</a:t>
            </a:r>
            <a:r>
              <a:rPr lang="en-GB">
                <a:solidFill>
                  <a:srgbClr val="FF0000"/>
                </a:solidFill>
              </a:rPr>
              <a:t> </a:t>
            </a:r>
            <a:endParaRPr b="0" i="0" sz="1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5" name="Google Shape;265;p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617962" y="658100"/>
            <a:ext cx="1783325" cy="2522175"/>
          </a:xfrm>
          <a:prstGeom prst="rect">
            <a:avLst/>
          </a:prstGeom>
          <a:noFill/>
          <a:ln>
            <a:noFill/>
          </a:ln>
          <a:effectLst>
            <a:outerShdw blurRad="114300" rotWithShape="0" algn="bl" dir="5400000" dist="85725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2a467c31ea1_0_314"/>
          <p:cNvSpPr txBox="1"/>
          <p:nvPr>
            <p:ph type="title"/>
          </p:nvPr>
        </p:nvSpPr>
        <p:spPr>
          <a:xfrm>
            <a:off x="1579417" y="136526"/>
            <a:ext cx="10376700" cy="123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lang="en-GB" sz="3600">
                <a:latin typeface="Calibri"/>
                <a:ea typeface="Calibri"/>
                <a:cs typeface="Calibri"/>
                <a:sym typeface="Calibri"/>
              </a:rPr>
              <a:t>Survey → Opportunities → GreenDIGIT Plans</a:t>
            </a:r>
            <a:endParaRPr b="1" sz="3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g2a467c31ea1_0_314"/>
          <p:cNvSpPr txBox="1"/>
          <p:nvPr>
            <p:ph idx="1" type="body"/>
          </p:nvPr>
        </p:nvSpPr>
        <p:spPr>
          <a:xfrm>
            <a:off x="304800" y="1541253"/>
            <a:ext cx="11651400" cy="463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b="1" lang="en-GB">
                <a:latin typeface="Calibri"/>
                <a:ea typeface="Calibri"/>
                <a:cs typeface="Calibri"/>
                <a:sym typeface="Calibri"/>
              </a:rPr>
              <a:t>Framework </a:t>
            </a:r>
            <a:r>
              <a:rPr lang="en-GB">
                <a:latin typeface="Calibri"/>
                <a:ea typeface="Calibri"/>
                <a:cs typeface="Calibri"/>
                <a:sym typeface="Calibri"/>
              </a:rPr>
              <a:t>for managing the full digital RI lifecycle from the environmental impact perspective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810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○"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For status assessment, Design, Implementation, Operation, Decommissioning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b="1" lang="en-GB">
                <a:latin typeface="Calibri"/>
                <a:ea typeface="Calibri"/>
                <a:cs typeface="Calibri"/>
                <a:sym typeface="Calibri"/>
              </a:rPr>
              <a:t>Software tools </a:t>
            </a:r>
            <a:r>
              <a:rPr lang="en-GB">
                <a:latin typeface="Calibri"/>
                <a:ea typeface="Calibri"/>
                <a:cs typeface="Calibri"/>
                <a:sym typeface="Calibri"/>
              </a:rPr>
              <a:t>for power usage efficiency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810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○"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Metrics infrastructure, Schedulers, Reproducibility frameworks, Resource managers (VMs, containers, workflows, AI/ML models, Data, etc.)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●"/>
            </a:pPr>
            <a:r>
              <a:rPr b="1" lang="en-GB">
                <a:latin typeface="Calibri"/>
                <a:ea typeface="Calibri"/>
                <a:cs typeface="Calibri"/>
                <a:sym typeface="Calibri"/>
              </a:rPr>
              <a:t>Develop skills and collaborations 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  <a:p>
            <a:pPr indent="-3810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○"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Training resources, events, courses, forums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g2a467c31ea1_0_314"/>
          <p:cNvSpPr txBox="1"/>
          <p:nvPr>
            <p:ph idx="12" type="sldNum"/>
          </p:nvPr>
        </p:nvSpPr>
        <p:spPr>
          <a:xfrm>
            <a:off x="11427012" y="6356351"/>
            <a:ext cx="529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2a467c31ea1_0_230"/>
          <p:cNvSpPr txBox="1"/>
          <p:nvPr>
            <p:ph type="title"/>
          </p:nvPr>
        </p:nvSpPr>
        <p:spPr>
          <a:xfrm>
            <a:off x="1579417" y="136526"/>
            <a:ext cx="10376700" cy="123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lang="en-GB" sz="3600">
                <a:latin typeface="Calibri"/>
                <a:ea typeface="Calibri"/>
                <a:cs typeface="Calibri"/>
                <a:sym typeface="Calibri"/>
              </a:rPr>
              <a:t>Planned SW Tools for Power Usage Efficiency</a:t>
            </a:r>
            <a:endParaRPr b="1" sz="3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g2a467c31ea1_0_230"/>
          <p:cNvSpPr txBox="1"/>
          <p:nvPr>
            <p:ph idx="12" type="sldNum"/>
          </p:nvPr>
        </p:nvSpPr>
        <p:spPr>
          <a:xfrm>
            <a:off x="11427012" y="6356351"/>
            <a:ext cx="529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79" name="Google Shape;279;g2a467c31ea1_0_230"/>
          <p:cNvSpPr/>
          <p:nvPr/>
        </p:nvSpPr>
        <p:spPr>
          <a:xfrm>
            <a:off x="201050" y="1667950"/>
            <a:ext cx="11728200" cy="24351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C4E0B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548135"/>
                </a:solidFill>
                <a:latin typeface="Arial"/>
                <a:ea typeface="Arial"/>
                <a:cs typeface="Arial"/>
                <a:sym typeface="Arial"/>
              </a:rPr>
              <a:t>PROVIDERS’ SIDE</a:t>
            </a:r>
            <a:endParaRPr b="0" i="0" sz="1400" u="none" cap="none" strike="noStrike">
              <a:solidFill>
                <a:srgbClr val="54813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g2a467c31ea1_0_230"/>
          <p:cNvSpPr/>
          <p:nvPr/>
        </p:nvSpPr>
        <p:spPr>
          <a:xfrm>
            <a:off x="201050" y="4334950"/>
            <a:ext cx="11728200" cy="18339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B3C6E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2E75B5"/>
                </a:solidFill>
                <a:latin typeface="Arial"/>
                <a:ea typeface="Arial"/>
                <a:cs typeface="Arial"/>
                <a:sym typeface="Arial"/>
              </a:rPr>
              <a:t>USERS’ SIDE</a:t>
            </a:r>
            <a:endParaRPr b="0" i="0" sz="1400" u="none" cap="none" strike="noStrike">
              <a:solidFill>
                <a:srgbClr val="2E75B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g2a467c31ea1_0_230"/>
          <p:cNvSpPr txBox="1"/>
          <p:nvPr/>
        </p:nvSpPr>
        <p:spPr>
          <a:xfrm>
            <a:off x="457075" y="1878849"/>
            <a:ext cx="11346300" cy="44775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 fontScale="85000" lnSpcReduction="20000"/>
          </a:bodyPr>
          <a:lstStyle/>
          <a:p>
            <a:pPr indent="-514350" lvl="0" marL="584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5042"/>
              <a:buFont typeface="Arial"/>
              <a:buChar char="•"/>
            </a:pPr>
            <a:r>
              <a:rPr b="1" i="0" lang="en-GB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Metrics infrastructure</a:t>
            </a:r>
            <a:endParaRPr b="0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657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Gather relevant environmental sustainability metrics from providers</a:t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6703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Serve metrics to decision making systems (schedulers, frameworks, VREs)</a:t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8455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t/>
            </a:r>
            <a:endParaRPr b="1"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14350" lvl="0" marL="57733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9579"/>
              <a:buFont typeface="Arial"/>
              <a:buChar char="•"/>
            </a:pPr>
            <a:r>
              <a:rPr b="1" i="0" lang="en-GB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Energy-efficiency aware schedulers</a:t>
            </a:r>
            <a:endParaRPr b="0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6703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Reshuffle jobs based on its type (CPU bound or I/O bound)</a:t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6703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Delay execution based on electricity cost, regulations, carbon intensity</a:t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18757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t/>
            </a:r>
            <a:endParaRPr b="1" i="0" sz="2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t/>
            </a:r>
            <a:endParaRPr b="1" i="0" sz="2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t/>
            </a:r>
            <a:endParaRPr b="1" i="0" sz="255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5238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7142"/>
              <a:buFont typeface="Arial"/>
              <a:buChar char="•"/>
            </a:pPr>
            <a:r>
              <a:rPr b="1" i="0" lang="en-GB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Developer tools for energy efficient software design</a:t>
            </a:r>
            <a:endParaRPr b="1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5461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JupyterHub, Greenspector</a:t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3057" lvl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t/>
            </a:r>
            <a:endParaRPr b="0" i="0" sz="2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51915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10252"/>
              <a:buFont typeface="Arial"/>
              <a:buChar char="•"/>
            </a:pPr>
            <a:r>
              <a:rPr b="1" i="0" lang="en-GB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Scientific reproducibility and resource management platform</a:t>
            </a:r>
            <a:endParaRPr b="1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6703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JupyterHub, Binder, DataHub, SoBigData, etc.</a:t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3376e7eac88_0_29"/>
          <p:cNvSpPr txBox="1"/>
          <p:nvPr>
            <p:ph idx="4294967295" type="title"/>
          </p:nvPr>
        </p:nvSpPr>
        <p:spPr>
          <a:xfrm>
            <a:off x="1496275" y="669850"/>
            <a:ext cx="4014000" cy="93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00" lIns="68400" spcFirstLastPara="1" rIns="68400" wrap="square" tIns="342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GB" sz="3800"/>
              <a:t>RI environmental Impact Assessment</a:t>
            </a:r>
            <a:endParaRPr b="0" sz="38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8" name="Google Shape;288;g3376e7eac88_0_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5275" y="2464163"/>
            <a:ext cx="6572951" cy="4246575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89" name="Google Shape;289;g3376e7eac88_0_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38125" y="0"/>
            <a:ext cx="6753876" cy="3752725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g3376e7eac88_0_29"/>
          <p:cNvSpPr/>
          <p:nvPr/>
        </p:nvSpPr>
        <p:spPr>
          <a:xfrm>
            <a:off x="5450500" y="732775"/>
            <a:ext cx="4534800" cy="30201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91" name="Google Shape;291;g3376e7eac88_0_29"/>
          <p:cNvCxnSpPr>
            <a:stCxn id="290" idx="1"/>
          </p:cNvCxnSpPr>
          <p:nvPr/>
        </p:nvCxnSpPr>
        <p:spPr>
          <a:xfrm flipH="1">
            <a:off x="3757600" y="2242825"/>
            <a:ext cx="1692900" cy="714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292" name="Google Shape;292;g3376e7eac88_0_29"/>
          <p:cNvSpPr/>
          <p:nvPr/>
        </p:nvSpPr>
        <p:spPr>
          <a:xfrm>
            <a:off x="1127875" y="2528625"/>
            <a:ext cx="2629800" cy="36288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g3376e7eac88_0_29"/>
          <p:cNvSpPr txBox="1"/>
          <p:nvPr/>
        </p:nvSpPr>
        <p:spPr>
          <a:xfrm>
            <a:off x="275275" y="6264350"/>
            <a:ext cx="6303000" cy="5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800"/>
              </a:spcBef>
              <a:spcAft>
                <a:spcPts val="40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GB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Product Environmental Footprint </a:t>
            </a:r>
            <a:r>
              <a:rPr b="0" i="0" lang="en-GB" sz="10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https://green-business.ec.europa.eu/environmental-footprint-methods/pef-method_en</a:t>
            </a:r>
            <a:r>
              <a:rPr b="0" i="0" lang="en-GB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g3376e7eac88_0_29"/>
          <p:cNvSpPr txBox="1"/>
          <p:nvPr/>
        </p:nvSpPr>
        <p:spPr>
          <a:xfrm>
            <a:off x="10852450" y="0"/>
            <a:ext cx="14157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800"/>
              </a:spcBef>
              <a:spcAft>
                <a:spcPts val="40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GB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ESFRI Lifecycle</a:t>
            </a:r>
            <a:endParaRPr b="0" i="0" sz="1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g3376e7eac88_0_29"/>
          <p:cNvSpPr/>
          <p:nvPr/>
        </p:nvSpPr>
        <p:spPr>
          <a:xfrm>
            <a:off x="7759150" y="-11675"/>
            <a:ext cx="2858400" cy="6894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96" name="Google Shape;296;g3376e7eac88_0_29"/>
          <p:cNvCxnSpPr>
            <a:stCxn id="295" idx="2"/>
          </p:cNvCxnSpPr>
          <p:nvPr/>
        </p:nvCxnSpPr>
        <p:spPr>
          <a:xfrm flipH="1">
            <a:off x="5141650" y="677725"/>
            <a:ext cx="4046700" cy="2711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297" name="Google Shape;297;g3376e7eac88_0_29"/>
          <p:cNvSpPr/>
          <p:nvPr/>
        </p:nvSpPr>
        <p:spPr>
          <a:xfrm>
            <a:off x="4192175" y="3998325"/>
            <a:ext cx="2386200" cy="21591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g3376e7eac88_0_29"/>
          <p:cNvSpPr/>
          <p:nvPr/>
        </p:nvSpPr>
        <p:spPr>
          <a:xfrm>
            <a:off x="10146050" y="3168125"/>
            <a:ext cx="2046000" cy="6894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99" name="Google Shape;299;g3376e7eac88_0_29"/>
          <p:cNvCxnSpPr>
            <a:endCxn id="297" idx="3"/>
          </p:cNvCxnSpPr>
          <p:nvPr/>
        </p:nvCxnSpPr>
        <p:spPr>
          <a:xfrm flipH="1">
            <a:off x="6578375" y="3552675"/>
            <a:ext cx="3567600" cy="1525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3376e7eac88_0_142"/>
          <p:cNvSpPr txBox="1"/>
          <p:nvPr>
            <p:ph idx="12" type="sldNum"/>
          </p:nvPr>
        </p:nvSpPr>
        <p:spPr>
          <a:xfrm>
            <a:off x="10681560" y="6362640"/>
            <a:ext cx="1274100" cy="364200"/>
          </a:xfrm>
          <a:prstGeom prst="rect">
            <a:avLst/>
          </a:prstGeom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787878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06" name="Google Shape;306;g3376e7eac88_0_142"/>
          <p:cNvSpPr txBox="1"/>
          <p:nvPr/>
        </p:nvSpPr>
        <p:spPr>
          <a:xfrm>
            <a:off x="1306125" y="1984425"/>
            <a:ext cx="2869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1"/>
                </a:solidFill>
              </a:rPr>
              <a:t>Methodology</a:t>
            </a:r>
            <a:endParaRPr sz="2800">
              <a:solidFill>
                <a:schemeClr val="dk1"/>
              </a:solidFill>
            </a:endParaRPr>
          </a:p>
        </p:txBody>
      </p:sp>
      <p:pic>
        <p:nvPicPr>
          <p:cNvPr id="307" name="Google Shape;307;g3376e7eac88_0_1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3100" y="2573976"/>
            <a:ext cx="5174125" cy="263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g3376e7eac88_0_1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37825" y="449675"/>
            <a:ext cx="5739526" cy="2348250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g3376e7eac88_0_142"/>
          <p:cNvSpPr txBox="1"/>
          <p:nvPr/>
        </p:nvSpPr>
        <p:spPr>
          <a:xfrm>
            <a:off x="7352450" y="-78325"/>
            <a:ext cx="3366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1"/>
                </a:solidFill>
              </a:rPr>
              <a:t>Assessment</a:t>
            </a:r>
            <a:r>
              <a:rPr lang="en-GB" sz="2800">
                <a:solidFill>
                  <a:schemeClr val="dk1"/>
                </a:solidFill>
              </a:rPr>
              <a:t> tools</a:t>
            </a:r>
            <a:endParaRPr sz="2800">
              <a:solidFill>
                <a:schemeClr val="dk1"/>
              </a:solidFill>
            </a:endParaRPr>
          </a:p>
        </p:txBody>
      </p:sp>
      <p:pic>
        <p:nvPicPr>
          <p:cNvPr id="310" name="Google Shape;310;g3376e7eac88_0_1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87738" y="3574050"/>
            <a:ext cx="4656426" cy="3207750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g3376e7eac88_0_142"/>
          <p:cNvSpPr txBox="1"/>
          <p:nvPr/>
        </p:nvSpPr>
        <p:spPr>
          <a:xfrm>
            <a:off x="7581050" y="3121200"/>
            <a:ext cx="2869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1"/>
                </a:solidFill>
              </a:rPr>
              <a:t>Action plan</a:t>
            </a:r>
            <a:endParaRPr sz="2800">
              <a:solidFill>
                <a:schemeClr val="dk1"/>
              </a:solidFill>
            </a:endParaRPr>
          </a:p>
        </p:txBody>
      </p:sp>
      <p:sp>
        <p:nvSpPr>
          <p:cNvPr id="312" name="Google Shape;312;g3376e7eac88_0_142"/>
          <p:cNvSpPr/>
          <p:nvPr/>
        </p:nvSpPr>
        <p:spPr>
          <a:xfrm rot="-1924741">
            <a:off x="4969121" y="1556161"/>
            <a:ext cx="890812" cy="95349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g3376e7eac88_0_142"/>
          <p:cNvSpPr/>
          <p:nvPr/>
        </p:nvSpPr>
        <p:spPr>
          <a:xfrm rot="5400000">
            <a:off x="8590104" y="2331025"/>
            <a:ext cx="890700" cy="9534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g3376e7eac88_0_142"/>
          <p:cNvSpPr txBox="1"/>
          <p:nvPr>
            <p:ph idx="4294967295" type="title"/>
          </p:nvPr>
        </p:nvSpPr>
        <p:spPr>
          <a:xfrm>
            <a:off x="1496275" y="212650"/>
            <a:ext cx="4749900" cy="93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00" lIns="68400" spcFirstLastPara="1" rIns="68400" wrap="square" tIns="342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GB" sz="3800"/>
              <a:t>Ongoing work </a:t>
            </a:r>
            <a:br>
              <a:rPr lang="en-GB" sz="3800"/>
            </a:br>
            <a:r>
              <a:rPr lang="en-GB" sz="3800"/>
              <a:t>(D3.2 in May 2025)</a:t>
            </a:r>
            <a:endParaRPr b="0" sz="38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3376e7eac88_0_163"/>
          <p:cNvSpPr txBox="1"/>
          <p:nvPr>
            <p:ph idx="4294967295" type="title"/>
          </p:nvPr>
        </p:nvSpPr>
        <p:spPr>
          <a:xfrm>
            <a:off x="1496275" y="669850"/>
            <a:ext cx="4014000" cy="93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00" lIns="68400" spcFirstLastPara="1" rIns="68400" wrap="square" tIns="342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GB" sz="3800"/>
              <a:t>Software solutions for energy efficient operation</a:t>
            </a:r>
            <a:endParaRPr b="0" sz="38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1" name="Google Shape;321;g3376e7eac88_0_1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5275" y="2464163"/>
            <a:ext cx="6572951" cy="4246575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322" name="Google Shape;322;g3376e7eac88_0_16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38125" y="0"/>
            <a:ext cx="6753876" cy="3752725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g3376e7eac88_0_163"/>
          <p:cNvSpPr/>
          <p:nvPr/>
        </p:nvSpPr>
        <p:spPr>
          <a:xfrm>
            <a:off x="5450500" y="732775"/>
            <a:ext cx="4534800" cy="30201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24" name="Google Shape;324;g3376e7eac88_0_163"/>
          <p:cNvCxnSpPr>
            <a:stCxn id="323" idx="1"/>
          </p:cNvCxnSpPr>
          <p:nvPr/>
        </p:nvCxnSpPr>
        <p:spPr>
          <a:xfrm flipH="1">
            <a:off x="3757600" y="2242825"/>
            <a:ext cx="1692900" cy="714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325" name="Google Shape;325;g3376e7eac88_0_163"/>
          <p:cNvSpPr/>
          <p:nvPr/>
        </p:nvSpPr>
        <p:spPr>
          <a:xfrm>
            <a:off x="1127875" y="2528625"/>
            <a:ext cx="2629800" cy="36288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g3376e7eac88_0_163"/>
          <p:cNvSpPr txBox="1"/>
          <p:nvPr/>
        </p:nvSpPr>
        <p:spPr>
          <a:xfrm>
            <a:off x="275275" y="6264350"/>
            <a:ext cx="6303000" cy="5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800"/>
              </a:spcBef>
              <a:spcAft>
                <a:spcPts val="40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GB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Product Environmental Footprint </a:t>
            </a:r>
            <a:r>
              <a:rPr b="0" i="0" lang="en-GB" sz="10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https://green-business.ec.europa.eu/environmental-footprint-methods/pef-method_en</a:t>
            </a:r>
            <a:r>
              <a:rPr b="0" i="0" lang="en-GB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g3376e7eac88_0_163"/>
          <p:cNvSpPr txBox="1"/>
          <p:nvPr/>
        </p:nvSpPr>
        <p:spPr>
          <a:xfrm>
            <a:off x="10852450" y="0"/>
            <a:ext cx="14157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800"/>
              </a:spcBef>
              <a:spcAft>
                <a:spcPts val="40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GB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ESFRI Lifecycle</a:t>
            </a:r>
            <a:endParaRPr b="0" i="0" sz="1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g3376e7eac88_0_163"/>
          <p:cNvSpPr/>
          <p:nvPr/>
        </p:nvSpPr>
        <p:spPr>
          <a:xfrm>
            <a:off x="7759150" y="-11675"/>
            <a:ext cx="2858400" cy="6894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29" name="Google Shape;329;g3376e7eac88_0_163"/>
          <p:cNvCxnSpPr>
            <a:stCxn id="328" idx="2"/>
          </p:cNvCxnSpPr>
          <p:nvPr/>
        </p:nvCxnSpPr>
        <p:spPr>
          <a:xfrm flipH="1">
            <a:off x="5141650" y="677725"/>
            <a:ext cx="4046700" cy="2711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330" name="Google Shape;330;g3376e7eac88_0_163"/>
          <p:cNvSpPr/>
          <p:nvPr/>
        </p:nvSpPr>
        <p:spPr>
          <a:xfrm>
            <a:off x="4192175" y="3998325"/>
            <a:ext cx="2386200" cy="21591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g3376e7eac88_0_163"/>
          <p:cNvSpPr/>
          <p:nvPr/>
        </p:nvSpPr>
        <p:spPr>
          <a:xfrm>
            <a:off x="10146050" y="3168125"/>
            <a:ext cx="2046000" cy="6894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32" name="Google Shape;332;g3376e7eac88_0_163"/>
          <p:cNvCxnSpPr>
            <a:endCxn id="330" idx="3"/>
          </p:cNvCxnSpPr>
          <p:nvPr/>
        </p:nvCxnSpPr>
        <p:spPr>
          <a:xfrm flipH="1">
            <a:off x="6578375" y="3552675"/>
            <a:ext cx="3567600" cy="1525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333" name="Google Shape;333;g3376e7eac88_0_163"/>
          <p:cNvSpPr/>
          <p:nvPr/>
        </p:nvSpPr>
        <p:spPr>
          <a:xfrm>
            <a:off x="7759200" y="-11675"/>
            <a:ext cx="2858400" cy="6894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34" name="Google Shape;334;g3376e7eac88_0_163"/>
          <p:cNvCxnSpPr/>
          <p:nvPr/>
        </p:nvCxnSpPr>
        <p:spPr>
          <a:xfrm flipH="1" rot="10800000">
            <a:off x="4486150" y="225600"/>
            <a:ext cx="3122700" cy="4398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3376e7eac88_0_182"/>
          <p:cNvSpPr txBox="1"/>
          <p:nvPr>
            <p:ph idx="4294967295" type="title"/>
          </p:nvPr>
        </p:nvSpPr>
        <p:spPr>
          <a:xfrm>
            <a:off x="1648675" y="212650"/>
            <a:ext cx="10281600" cy="93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00" lIns="68400" spcFirstLastPara="1" rIns="68400" wrap="square" tIns="342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GB" sz="3800"/>
              <a:t>Specific o</a:t>
            </a:r>
            <a:r>
              <a:rPr lang="en-GB" sz="3800"/>
              <a:t>bjective, big picture architecture</a:t>
            </a:r>
            <a:endParaRPr sz="3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GB" sz="3000"/>
              <a:t>(Ongoing work → D4.2 - May 2025)</a:t>
            </a:r>
            <a:endParaRPr sz="3000"/>
          </a:p>
        </p:txBody>
      </p:sp>
      <p:sp>
        <p:nvSpPr>
          <p:cNvPr id="341" name="Google Shape;341;g3376e7eac88_0_182"/>
          <p:cNvSpPr txBox="1"/>
          <p:nvPr/>
        </p:nvSpPr>
        <p:spPr>
          <a:xfrm>
            <a:off x="6182176" y="1284325"/>
            <a:ext cx="57510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500"/>
              <a:t>Objective: </a:t>
            </a:r>
            <a:r>
              <a:rPr lang="en-GB" sz="1500"/>
              <a:t>Collect environmental impact metrics </a:t>
            </a:r>
            <a:r>
              <a:rPr b="1" lang="en-GB" sz="1500">
                <a:solidFill>
                  <a:srgbClr val="ED7D31"/>
                </a:solidFill>
              </a:rPr>
              <a:t>related to user experiments</a:t>
            </a:r>
            <a:r>
              <a:rPr b="1" lang="en-GB" sz="1500">
                <a:solidFill>
                  <a:schemeClr val="dk1"/>
                </a:solidFill>
              </a:rPr>
              <a:t>*</a:t>
            </a:r>
            <a:r>
              <a:rPr lang="en-GB" sz="1500"/>
              <a:t> on digital infrastructures, and use this information </a:t>
            </a:r>
            <a:r>
              <a:rPr b="1" lang="en-GB" sz="1500">
                <a:solidFill>
                  <a:schemeClr val="accent5"/>
                </a:solidFill>
              </a:rPr>
              <a:t>for impact reporting</a:t>
            </a:r>
            <a:r>
              <a:rPr lang="en-GB" sz="1500"/>
              <a:t> </a:t>
            </a:r>
            <a:r>
              <a:rPr b="1" lang="en-GB" sz="1500"/>
              <a:t>and </a:t>
            </a:r>
            <a:r>
              <a:rPr b="1" lang="en-GB" sz="1500">
                <a:solidFill>
                  <a:schemeClr val="accent5"/>
                </a:solidFill>
              </a:rPr>
              <a:t>for experiment optimisation</a:t>
            </a:r>
            <a:r>
              <a:rPr lang="en-GB" sz="1500"/>
              <a:t>. </a:t>
            </a:r>
            <a:endParaRPr sz="15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/>
              <a:t> </a:t>
            </a:r>
            <a:endParaRPr sz="15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/>
              <a:t>Optimisation can happen at 3 levels: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42" name="Google Shape;342;g3376e7eac88_0_182"/>
          <p:cNvGraphicFramePr/>
          <p:nvPr/>
        </p:nvGraphicFramePr>
        <p:xfrm>
          <a:off x="6179175" y="27618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{3E4A325F-5C2D-4736-AB73-0297E206C8E0}</a:tableStyleId>
              </a:tblPr>
              <a:tblGrid>
                <a:gridCol w="815600"/>
                <a:gridCol w="1666075"/>
                <a:gridCol w="344105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solidFill>
                            <a:schemeClr val="dk1"/>
                          </a:solidFill>
                        </a:rPr>
                        <a:t>Level 1</a:t>
                      </a:r>
                      <a:endParaRPr b="1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Experiment level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Decide what to (not) run (code efficiency) 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solidFill>
                            <a:schemeClr val="dk1"/>
                          </a:solidFill>
                        </a:rPr>
                        <a:t>Level 2</a:t>
                      </a:r>
                      <a:endParaRPr b="1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Infrastructure level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Decide where to run (site selection)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solidFill>
                            <a:schemeClr val="dk1"/>
                          </a:solidFill>
                        </a:rPr>
                        <a:t>Level 3</a:t>
                      </a:r>
                      <a:endParaRPr b="1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D5A6B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Site level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Decide what to operate (on/off)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343" name="Google Shape;343;g3376e7eac88_0_182"/>
          <p:cNvSpPr txBox="1"/>
          <p:nvPr/>
        </p:nvSpPr>
        <p:spPr>
          <a:xfrm>
            <a:off x="7272350" y="6290100"/>
            <a:ext cx="43056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</a:rPr>
              <a:t>* An experiment is considered a workflow that consists of multiple data taking, data storing, data transfer and data analysis steps</a:t>
            </a:r>
            <a:endParaRPr sz="1000">
              <a:solidFill>
                <a:schemeClr val="dk1"/>
              </a:solidFill>
            </a:endParaRPr>
          </a:p>
        </p:txBody>
      </p:sp>
      <p:sp>
        <p:nvSpPr>
          <p:cNvPr id="344" name="Google Shape;344;g3376e7eac88_0_182"/>
          <p:cNvSpPr/>
          <p:nvPr/>
        </p:nvSpPr>
        <p:spPr>
          <a:xfrm>
            <a:off x="859100" y="1608825"/>
            <a:ext cx="1940400" cy="1066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5" name="Google Shape;345;g3376e7eac88_0_182"/>
          <p:cNvSpPr/>
          <p:nvPr/>
        </p:nvSpPr>
        <p:spPr>
          <a:xfrm>
            <a:off x="1775475" y="1787999"/>
            <a:ext cx="948000" cy="615000"/>
          </a:xfrm>
          <a:prstGeom prst="roundRect">
            <a:avLst>
              <a:gd fmla="val 16667" name="adj"/>
            </a:avLst>
          </a:prstGeom>
          <a:solidFill>
            <a:srgbClr val="FFF2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/>
              <a:t>Developer environment</a:t>
            </a:r>
            <a:endParaRPr sz="600"/>
          </a:p>
        </p:txBody>
      </p:sp>
      <p:sp>
        <p:nvSpPr>
          <p:cNvPr id="346" name="Google Shape;346;g3376e7eac88_0_182"/>
          <p:cNvSpPr/>
          <p:nvPr/>
        </p:nvSpPr>
        <p:spPr>
          <a:xfrm>
            <a:off x="1125900" y="1905175"/>
            <a:ext cx="385200" cy="388200"/>
          </a:xfrm>
          <a:prstGeom prst="smileyFace">
            <a:avLst>
              <a:gd fmla="val 4653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47" name="Google Shape;347;g3376e7eac88_0_182"/>
          <p:cNvCxnSpPr>
            <a:stCxn id="346" idx="6"/>
            <a:endCxn id="345" idx="1"/>
          </p:cNvCxnSpPr>
          <p:nvPr/>
        </p:nvCxnSpPr>
        <p:spPr>
          <a:xfrm flipH="1" rot="10800000">
            <a:off x="1511100" y="2095375"/>
            <a:ext cx="264300" cy="3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348" name="Google Shape;348;g3376e7eac88_0_182"/>
          <p:cNvSpPr txBox="1"/>
          <p:nvPr/>
        </p:nvSpPr>
        <p:spPr>
          <a:xfrm>
            <a:off x="859100" y="2198125"/>
            <a:ext cx="9480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/>
              <a:t>Researcher</a:t>
            </a:r>
            <a:endParaRPr sz="1100"/>
          </a:p>
        </p:txBody>
      </p:sp>
      <p:sp>
        <p:nvSpPr>
          <p:cNvPr id="349" name="Google Shape;349;g3376e7eac88_0_182"/>
          <p:cNvSpPr/>
          <p:nvPr/>
        </p:nvSpPr>
        <p:spPr>
          <a:xfrm>
            <a:off x="1623000" y="3330600"/>
            <a:ext cx="1216800" cy="1066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" name="Google Shape;350;g3376e7eac88_0_182"/>
          <p:cNvSpPr/>
          <p:nvPr/>
        </p:nvSpPr>
        <p:spPr>
          <a:xfrm>
            <a:off x="1775300" y="3556349"/>
            <a:ext cx="948000" cy="615000"/>
          </a:xfrm>
          <a:prstGeom prst="roundRect">
            <a:avLst>
              <a:gd fmla="val 16667" name="adj"/>
            </a:avLst>
          </a:prstGeom>
          <a:solidFill>
            <a:srgbClr val="D9EAD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/>
              <a:t>Broker</a:t>
            </a:r>
            <a:endParaRPr sz="600"/>
          </a:p>
        </p:txBody>
      </p:sp>
      <p:sp>
        <p:nvSpPr>
          <p:cNvPr id="351" name="Google Shape;351;g3376e7eac88_0_182"/>
          <p:cNvSpPr/>
          <p:nvPr/>
        </p:nvSpPr>
        <p:spPr>
          <a:xfrm>
            <a:off x="3863975" y="3102000"/>
            <a:ext cx="575700" cy="388200"/>
          </a:xfrm>
          <a:prstGeom prst="roundRect">
            <a:avLst>
              <a:gd fmla="val 16667" name="adj"/>
            </a:avLst>
          </a:prstGeom>
          <a:solidFill>
            <a:srgbClr val="C9DAF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/>
              <a:t>Site</a:t>
            </a:r>
            <a:endParaRPr sz="600"/>
          </a:p>
        </p:txBody>
      </p:sp>
      <p:sp>
        <p:nvSpPr>
          <p:cNvPr id="352" name="Google Shape;352;g3376e7eac88_0_182"/>
          <p:cNvSpPr/>
          <p:nvPr/>
        </p:nvSpPr>
        <p:spPr>
          <a:xfrm>
            <a:off x="3863975" y="3635400"/>
            <a:ext cx="575700" cy="388200"/>
          </a:xfrm>
          <a:prstGeom prst="roundRect">
            <a:avLst>
              <a:gd fmla="val 16667" name="adj"/>
            </a:avLst>
          </a:prstGeom>
          <a:solidFill>
            <a:srgbClr val="C9DAF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/>
              <a:t>Site</a:t>
            </a:r>
            <a:endParaRPr sz="600"/>
          </a:p>
        </p:txBody>
      </p:sp>
      <p:sp>
        <p:nvSpPr>
          <p:cNvPr id="353" name="Google Shape;353;g3376e7eac88_0_182"/>
          <p:cNvSpPr/>
          <p:nvPr/>
        </p:nvSpPr>
        <p:spPr>
          <a:xfrm>
            <a:off x="3863975" y="4168800"/>
            <a:ext cx="575700" cy="388200"/>
          </a:xfrm>
          <a:prstGeom prst="roundRect">
            <a:avLst>
              <a:gd fmla="val 16667" name="adj"/>
            </a:avLst>
          </a:prstGeom>
          <a:solidFill>
            <a:srgbClr val="C9DAF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/>
              <a:t>Site</a:t>
            </a:r>
            <a:endParaRPr sz="600"/>
          </a:p>
        </p:txBody>
      </p:sp>
      <p:cxnSp>
        <p:nvCxnSpPr>
          <p:cNvPr id="354" name="Google Shape;354;g3376e7eac88_0_182"/>
          <p:cNvCxnSpPr>
            <a:stCxn id="350" idx="3"/>
            <a:endCxn id="351" idx="1"/>
          </p:cNvCxnSpPr>
          <p:nvPr/>
        </p:nvCxnSpPr>
        <p:spPr>
          <a:xfrm flipH="1" rot="10800000">
            <a:off x="2723300" y="3296249"/>
            <a:ext cx="1140600" cy="567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355" name="Google Shape;355;g3376e7eac88_0_182"/>
          <p:cNvCxnSpPr>
            <a:stCxn id="350" idx="3"/>
            <a:endCxn id="352" idx="1"/>
          </p:cNvCxnSpPr>
          <p:nvPr/>
        </p:nvCxnSpPr>
        <p:spPr>
          <a:xfrm flipH="1" rot="10800000">
            <a:off x="2723300" y="3829649"/>
            <a:ext cx="1140600" cy="34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356" name="Google Shape;356;g3376e7eac88_0_182"/>
          <p:cNvCxnSpPr>
            <a:stCxn id="350" idx="3"/>
            <a:endCxn id="353" idx="1"/>
          </p:cNvCxnSpPr>
          <p:nvPr/>
        </p:nvCxnSpPr>
        <p:spPr>
          <a:xfrm>
            <a:off x="2723300" y="3863849"/>
            <a:ext cx="1140600" cy="499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357" name="Google Shape;357;g3376e7eac88_0_182"/>
          <p:cNvCxnSpPr>
            <a:stCxn id="345" idx="2"/>
            <a:endCxn id="350" idx="0"/>
          </p:cNvCxnSpPr>
          <p:nvPr/>
        </p:nvCxnSpPr>
        <p:spPr>
          <a:xfrm flipH="1">
            <a:off x="2249175" y="2402999"/>
            <a:ext cx="300" cy="1153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358" name="Google Shape;358;g3376e7eac88_0_182"/>
          <p:cNvSpPr/>
          <p:nvPr/>
        </p:nvSpPr>
        <p:spPr>
          <a:xfrm>
            <a:off x="3101975" y="5158900"/>
            <a:ext cx="2034300" cy="1371900"/>
          </a:xfrm>
          <a:prstGeom prst="roundRect">
            <a:avLst>
              <a:gd fmla="val 16667" name="adj"/>
            </a:avLst>
          </a:prstGeom>
          <a:solidFill>
            <a:srgbClr val="C9DAF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/>
              <a:t>Site</a:t>
            </a:r>
            <a:endParaRPr sz="600"/>
          </a:p>
        </p:txBody>
      </p:sp>
      <p:sp>
        <p:nvSpPr>
          <p:cNvPr id="359" name="Google Shape;359;g3376e7eac88_0_182"/>
          <p:cNvSpPr/>
          <p:nvPr/>
        </p:nvSpPr>
        <p:spPr>
          <a:xfrm>
            <a:off x="4219300" y="5687775"/>
            <a:ext cx="842400" cy="615000"/>
          </a:xfrm>
          <a:prstGeom prst="roundRect">
            <a:avLst>
              <a:gd fmla="val 16667" name="adj"/>
            </a:avLst>
          </a:prstGeom>
          <a:solidFill>
            <a:srgbClr val="D5A6B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/>
              <a:t>Resource optimiser</a:t>
            </a:r>
            <a:endParaRPr sz="600"/>
          </a:p>
        </p:txBody>
      </p:sp>
      <p:sp>
        <p:nvSpPr>
          <p:cNvPr id="360" name="Google Shape;360;g3376e7eac88_0_182"/>
          <p:cNvSpPr/>
          <p:nvPr/>
        </p:nvSpPr>
        <p:spPr>
          <a:xfrm>
            <a:off x="3226306" y="5741313"/>
            <a:ext cx="264300" cy="2643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</a:t>
            </a:r>
            <a:endParaRPr/>
          </a:p>
        </p:txBody>
      </p:sp>
      <p:sp>
        <p:nvSpPr>
          <p:cNvPr id="361" name="Google Shape;361;g3376e7eac88_0_182"/>
          <p:cNvSpPr/>
          <p:nvPr/>
        </p:nvSpPr>
        <p:spPr>
          <a:xfrm>
            <a:off x="3607306" y="5741313"/>
            <a:ext cx="264300" cy="2643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</a:t>
            </a:r>
            <a:endParaRPr/>
          </a:p>
        </p:txBody>
      </p:sp>
      <p:sp>
        <p:nvSpPr>
          <p:cNvPr id="362" name="Google Shape;362;g3376e7eac88_0_182"/>
          <p:cNvSpPr/>
          <p:nvPr/>
        </p:nvSpPr>
        <p:spPr>
          <a:xfrm>
            <a:off x="3226306" y="6046113"/>
            <a:ext cx="264300" cy="2643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</a:t>
            </a:r>
            <a:endParaRPr/>
          </a:p>
        </p:txBody>
      </p:sp>
      <p:sp>
        <p:nvSpPr>
          <p:cNvPr id="363" name="Google Shape;363;g3376e7eac88_0_182"/>
          <p:cNvSpPr/>
          <p:nvPr/>
        </p:nvSpPr>
        <p:spPr>
          <a:xfrm>
            <a:off x="3607306" y="6046113"/>
            <a:ext cx="264300" cy="2643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</a:t>
            </a:r>
            <a:endParaRPr/>
          </a:p>
        </p:txBody>
      </p:sp>
      <p:cxnSp>
        <p:nvCxnSpPr>
          <p:cNvPr id="364" name="Google Shape;364;g3376e7eac88_0_182"/>
          <p:cNvCxnSpPr/>
          <p:nvPr/>
        </p:nvCxnSpPr>
        <p:spPr>
          <a:xfrm flipH="1">
            <a:off x="3125224" y="4553400"/>
            <a:ext cx="715800" cy="707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365" name="Google Shape;365;g3376e7eac88_0_182"/>
          <p:cNvCxnSpPr/>
          <p:nvPr/>
        </p:nvCxnSpPr>
        <p:spPr>
          <a:xfrm>
            <a:off x="4418726" y="4553400"/>
            <a:ext cx="666600" cy="674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366" name="Google Shape;366;g3376e7eac88_0_182"/>
          <p:cNvSpPr txBox="1"/>
          <p:nvPr/>
        </p:nvSpPr>
        <p:spPr>
          <a:xfrm>
            <a:off x="38550" y="1959050"/>
            <a:ext cx="1084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CC0000"/>
                </a:solidFill>
              </a:rPr>
              <a:t>Level 1</a:t>
            </a:r>
            <a:endParaRPr b="1">
              <a:solidFill>
                <a:srgbClr val="CC0000"/>
              </a:solidFill>
            </a:endParaRPr>
          </a:p>
        </p:txBody>
      </p:sp>
      <p:sp>
        <p:nvSpPr>
          <p:cNvPr id="367" name="Google Shape;367;g3376e7eac88_0_182"/>
          <p:cNvSpPr txBox="1"/>
          <p:nvPr/>
        </p:nvSpPr>
        <p:spPr>
          <a:xfrm>
            <a:off x="38550" y="3711650"/>
            <a:ext cx="1084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CC0000"/>
                </a:solidFill>
              </a:rPr>
              <a:t>Level 2</a:t>
            </a:r>
            <a:endParaRPr b="1">
              <a:solidFill>
                <a:srgbClr val="CC0000"/>
              </a:solidFill>
            </a:endParaRPr>
          </a:p>
        </p:txBody>
      </p:sp>
      <p:sp>
        <p:nvSpPr>
          <p:cNvPr id="368" name="Google Shape;368;g3376e7eac88_0_182"/>
          <p:cNvSpPr txBox="1"/>
          <p:nvPr/>
        </p:nvSpPr>
        <p:spPr>
          <a:xfrm>
            <a:off x="38550" y="5720950"/>
            <a:ext cx="1084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CC0000"/>
                </a:solidFill>
              </a:rPr>
              <a:t>Level 3</a:t>
            </a:r>
            <a:endParaRPr b="1">
              <a:solidFill>
                <a:srgbClr val="CC0000"/>
              </a:solidFill>
            </a:endParaRPr>
          </a:p>
        </p:txBody>
      </p:sp>
      <p:sp>
        <p:nvSpPr>
          <p:cNvPr id="369" name="Google Shape;369;g3376e7eac88_0_182"/>
          <p:cNvSpPr/>
          <p:nvPr/>
        </p:nvSpPr>
        <p:spPr>
          <a:xfrm>
            <a:off x="4222038" y="1456425"/>
            <a:ext cx="385200" cy="388200"/>
          </a:xfrm>
          <a:prstGeom prst="smileyFace">
            <a:avLst>
              <a:gd fmla="val 4653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0" name="Google Shape;370;g3376e7eac88_0_182"/>
          <p:cNvSpPr txBox="1"/>
          <p:nvPr/>
        </p:nvSpPr>
        <p:spPr>
          <a:xfrm>
            <a:off x="3940638" y="1787500"/>
            <a:ext cx="9480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/>
              <a:t>RI manager</a:t>
            </a:r>
            <a:endParaRPr sz="11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/>
              <a:t>Dashboard</a:t>
            </a:r>
            <a:endParaRPr sz="1100"/>
          </a:p>
        </p:txBody>
      </p:sp>
      <p:cxnSp>
        <p:nvCxnSpPr>
          <p:cNvPr id="371" name="Google Shape;371;g3376e7eac88_0_182"/>
          <p:cNvCxnSpPr/>
          <p:nvPr/>
        </p:nvCxnSpPr>
        <p:spPr>
          <a:xfrm flipH="1" rot="10800000">
            <a:off x="2723475" y="1814399"/>
            <a:ext cx="1305600" cy="281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med" w="med" type="none"/>
            <a:tailEnd len="med" w="med" type="triangle"/>
          </a:ln>
        </p:spPr>
      </p:cxnSp>
      <p:cxnSp>
        <p:nvCxnSpPr>
          <p:cNvPr id="372" name="Google Shape;372;g3376e7eac88_0_182"/>
          <p:cNvCxnSpPr/>
          <p:nvPr/>
        </p:nvCxnSpPr>
        <p:spPr>
          <a:xfrm flipH="1" rot="10800000">
            <a:off x="2695575" y="2290925"/>
            <a:ext cx="1345500" cy="1273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med" w="med" type="none"/>
            <a:tailEnd len="med" w="med" type="triangle"/>
          </a:ln>
        </p:spPr>
      </p:cxnSp>
      <p:cxnSp>
        <p:nvCxnSpPr>
          <p:cNvPr id="373" name="Google Shape;373;g3376e7eac88_0_182"/>
          <p:cNvCxnSpPr>
            <a:stCxn id="359" idx="0"/>
          </p:cNvCxnSpPr>
          <p:nvPr/>
        </p:nvCxnSpPr>
        <p:spPr>
          <a:xfrm rot="10800000">
            <a:off x="4576900" y="2409675"/>
            <a:ext cx="63600" cy="3278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med" w="med" type="none"/>
            <a:tailEnd len="med" w="med" type="triangle"/>
          </a:ln>
        </p:spPr>
      </p:cxnSp>
      <p:sp>
        <p:nvSpPr>
          <p:cNvPr id="374" name="Google Shape;374;g3376e7eac88_0_182"/>
          <p:cNvSpPr/>
          <p:nvPr/>
        </p:nvSpPr>
        <p:spPr>
          <a:xfrm>
            <a:off x="5605538" y="5570113"/>
            <a:ext cx="385200" cy="388200"/>
          </a:xfrm>
          <a:prstGeom prst="smileyFace">
            <a:avLst>
              <a:gd fmla="val 4653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5" name="Google Shape;375;g3376e7eac88_0_182"/>
          <p:cNvSpPr txBox="1"/>
          <p:nvPr/>
        </p:nvSpPr>
        <p:spPr>
          <a:xfrm>
            <a:off x="5324138" y="5901188"/>
            <a:ext cx="9480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/>
              <a:t>Site manager</a:t>
            </a:r>
            <a:endParaRPr sz="11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/>
              <a:t>Dashboard</a:t>
            </a:r>
            <a:endParaRPr sz="1100"/>
          </a:p>
        </p:txBody>
      </p:sp>
      <p:cxnSp>
        <p:nvCxnSpPr>
          <p:cNvPr id="376" name="Google Shape;376;g3376e7eac88_0_182"/>
          <p:cNvCxnSpPr>
            <a:stCxn id="359" idx="3"/>
          </p:cNvCxnSpPr>
          <p:nvPr/>
        </p:nvCxnSpPr>
        <p:spPr>
          <a:xfrm flipH="1" rot="10800000">
            <a:off x="5061700" y="5993475"/>
            <a:ext cx="415200" cy="1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med" w="med" type="none"/>
            <a:tailEnd len="med" w="med" type="triangle"/>
          </a:ln>
        </p:spPr>
      </p:cxnSp>
      <p:sp>
        <p:nvSpPr>
          <p:cNvPr id="377" name="Google Shape;377;g3376e7eac88_0_182"/>
          <p:cNvSpPr txBox="1"/>
          <p:nvPr/>
        </p:nvSpPr>
        <p:spPr>
          <a:xfrm>
            <a:off x="3119431" y="5486413"/>
            <a:ext cx="8424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/>
              <a:t>Resources</a:t>
            </a:r>
            <a:endParaRPr sz="900"/>
          </a:p>
        </p:txBody>
      </p:sp>
      <p:cxnSp>
        <p:nvCxnSpPr>
          <p:cNvPr id="378" name="Google Shape;378;g3376e7eac88_0_182"/>
          <p:cNvCxnSpPr/>
          <p:nvPr/>
        </p:nvCxnSpPr>
        <p:spPr>
          <a:xfrm>
            <a:off x="3876744" y="6017530"/>
            <a:ext cx="2796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379" name="Google Shape;379;g3376e7eac88_0_182"/>
          <p:cNvSpPr/>
          <p:nvPr/>
        </p:nvSpPr>
        <p:spPr>
          <a:xfrm>
            <a:off x="3961825" y="1677250"/>
            <a:ext cx="2034300" cy="1153500"/>
          </a:xfrm>
          <a:prstGeom prst="wedgeRoundRectCallout">
            <a:avLst>
              <a:gd fmla="val 66398" name="adj1"/>
              <a:gd fmla="val 49150" name="adj2"/>
              <a:gd fmla="val 0" name="adj3"/>
            </a:avLst>
          </a:prstGeom>
          <a:solidFill>
            <a:srgbClr val="FFF2CC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Requires a code optimisation module </a:t>
            </a:r>
            <a:r>
              <a:rPr b="1" lang="en-GB">
                <a:solidFill>
                  <a:schemeClr val="dk1"/>
                </a:solidFill>
              </a:rPr>
              <a:t>AND </a:t>
            </a:r>
            <a:r>
              <a:rPr lang="en-GB">
                <a:solidFill>
                  <a:schemeClr val="dk1"/>
                </a:solidFill>
              </a:rPr>
              <a:t>an </a:t>
            </a:r>
            <a:r>
              <a:rPr lang="en-GB">
                <a:solidFill>
                  <a:schemeClr val="dk1"/>
                </a:solidFill>
              </a:rPr>
              <a:t>experiment provenance and result DB (TUM, UvA)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80" name="Google Shape;380;g3376e7eac88_0_182"/>
          <p:cNvSpPr/>
          <p:nvPr/>
        </p:nvSpPr>
        <p:spPr>
          <a:xfrm>
            <a:off x="6179175" y="4259663"/>
            <a:ext cx="2034300" cy="1153500"/>
          </a:xfrm>
          <a:prstGeom prst="wedgeRoundRectCallout">
            <a:avLst>
              <a:gd fmla="val -28881" name="adj1"/>
              <a:gd fmla="val -82262" name="adj2"/>
              <a:gd fmla="val 0" name="adj3"/>
            </a:avLst>
          </a:prstGeom>
          <a:solidFill>
            <a:srgbClr val="D5A6BD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Requires resource specific metrics and facility specific optimisation </a:t>
            </a:r>
            <a:br>
              <a:rPr lang="en-GB">
                <a:solidFill>
                  <a:schemeClr val="dk1"/>
                </a:solidFill>
              </a:rPr>
            </a:br>
            <a:r>
              <a:rPr lang="en-GB">
                <a:solidFill>
                  <a:schemeClr val="dk1"/>
                </a:solidFill>
              </a:rPr>
              <a:t>(SZTAKI for VMs)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81" name="Google Shape;381;g3376e7eac88_0_182"/>
          <p:cNvSpPr/>
          <p:nvPr/>
        </p:nvSpPr>
        <p:spPr>
          <a:xfrm>
            <a:off x="1375575" y="2981000"/>
            <a:ext cx="3369300" cy="17583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3376e7eac88_0_320"/>
          <p:cNvSpPr txBox="1"/>
          <p:nvPr>
            <p:ph idx="12" type="sldNum"/>
          </p:nvPr>
        </p:nvSpPr>
        <p:spPr>
          <a:xfrm>
            <a:off x="10681560" y="6362640"/>
            <a:ext cx="1274100" cy="364200"/>
          </a:xfrm>
          <a:prstGeom prst="rect">
            <a:avLst/>
          </a:prstGeom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787878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88" name="Google Shape;388;g3376e7eac88_0_320"/>
          <p:cNvSpPr/>
          <p:nvPr/>
        </p:nvSpPr>
        <p:spPr>
          <a:xfrm>
            <a:off x="658742" y="2270302"/>
            <a:ext cx="2446800" cy="2144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9" name="Google Shape;389;g3376e7eac88_0_320"/>
          <p:cNvSpPr/>
          <p:nvPr/>
        </p:nvSpPr>
        <p:spPr>
          <a:xfrm>
            <a:off x="964975" y="2641525"/>
            <a:ext cx="1906200" cy="1415400"/>
          </a:xfrm>
          <a:prstGeom prst="roundRect">
            <a:avLst>
              <a:gd fmla="val 16667" name="adj"/>
            </a:avLst>
          </a:prstGeom>
          <a:solidFill>
            <a:srgbClr val="D9EAD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/>
              <a:t>Broker</a:t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sp>
        <p:nvSpPr>
          <p:cNvPr id="390" name="Google Shape;390;g3376e7eac88_0_320"/>
          <p:cNvSpPr/>
          <p:nvPr/>
        </p:nvSpPr>
        <p:spPr>
          <a:xfrm>
            <a:off x="10006694" y="1810633"/>
            <a:ext cx="1157700" cy="780600"/>
          </a:xfrm>
          <a:prstGeom prst="roundRect">
            <a:avLst>
              <a:gd fmla="val 16667" name="adj"/>
            </a:avLst>
          </a:prstGeom>
          <a:solidFill>
            <a:srgbClr val="C9DAF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Site</a:t>
            </a:r>
            <a:endParaRPr sz="1000"/>
          </a:p>
        </p:txBody>
      </p:sp>
      <p:sp>
        <p:nvSpPr>
          <p:cNvPr id="391" name="Google Shape;391;g3376e7eac88_0_320"/>
          <p:cNvSpPr/>
          <p:nvPr/>
        </p:nvSpPr>
        <p:spPr>
          <a:xfrm>
            <a:off x="10006694" y="2883193"/>
            <a:ext cx="1157700" cy="780600"/>
          </a:xfrm>
          <a:prstGeom prst="roundRect">
            <a:avLst>
              <a:gd fmla="val 16667" name="adj"/>
            </a:avLst>
          </a:prstGeom>
          <a:solidFill>
            <a:srgbClr val="C9DAF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Site</a:t>
            </a:r>
            <a:endParaRPr sz="1000"/>
          </a:p>
        </p:txBody>
      </p:sp>
      <p:sp>
        <p:nvSpPr>
          <p:cNvPr id="392" name="Google Shape;392;g3376e7eac88_0_320"/>
          <p:cNvSpPr/>
          <p:nvPr/>
        </p:nvSpPr>
        <p:spPr>
          <a:xfrm>
            <a:off x="10006694" y="3955754"/>
            <a:ext cx="1157700" cy="780600"/>
          </a:xfrm>
          <a:prstGeom prst="roundRect">
            <a:avLst>
              <a:gd fmla="val 16667" name="adj"/>
            </a:avLst>
          </a:prstGeom>
          <a:solidFill>
            <a:srgbClr val="C9DAF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Site</a:t>
            </a:r>
            <a:endParaRPr sz="1000"/>
          </a:p>
        </p:txBody>
      </p:sp>
      <p:cxnSp>
        <p:nvCxnSpPr>
          <p:cNvPr id="393" name="Google Shape;393;g3376e7eac88_0_320"/>
          <p:cNvCxnSpPr>
            <a:endCxn id="390" idx="1"/>
          </p:cNvCxnSpPr>
          <p:nvPr/>
        </p:nvCxnSpPr>
        <p:spPr>
          <a:xfrm flipH="1" rot="10800000">
            <a:off x="8831594" y="2200933"/>
            <a:ext cx="1175100" cy="649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triangle"/>
            <a:tailEnd len="med" w="med" type="none"/>
          </a:ln>
        </p:spPr>
      </p:cxnSp>
      <p:cxnSp>
        <p:nvCxnSpPr>
          <p:cNvPr id="394" name="Google Shape;394;g3376e7eac88_0_320"/>
          <p:cNvCxnSpPr>
            <a:stCxn id="395" idx="3"/>
            <a:endCxn id="391" idx="1"/>
          </p:cNvCxnSpPr>
          <p:nvPr/>
        </p:nvCxnSpPr>
        <p:spPr>
          <a:xfrm flipH="1" rot="10800000">
            <a:off x="8841575" y="3273575"/>
            <a:ext cx="1165200" cy="6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triangle"/>
            <a:tailEnd len="med" w="med" type="none"/>
          </a:ln>
        </p:spPr>
      </p:cxnSp>
      <p:cxnSp>
        <p:nvCxnSpPr>
          <p:cNvPr id="396" name="Google Shape;396;g3376e7eac88_0_320"/>
          <p:cNvCxnSpPr>
            <a:endCxn id="392" idx="1"/>
          </p:cNvCxnSpPr>
          <p:nvPr/>
        </p:nvCxnSpPr>
        <p:spPr>
          <a:xfrm>
            <a:off x="8871494" y="3757754"/>
            <a:ext cx="1135200" cy="588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397" name="Google Shape;397;g3376e7eac88_0_320"/>
          <p:cNvSpPr/>
          <p:nvPr/>
        </p:nvSpPr>
        <p:spPr>
          <a:xfrm>
            <a:off x="1035863" y="2994285"/>
            <a:ext cx="800400" cy="448500"/>
          </a:xfrm>
          <a:prstGeom prst="roundRect">
            <a:avLst>
              <a:gd fmla="val 16667" name="adj"/>
            </a:avLst>
          </a:prstGeom>
          <a:solidFill>
            <a:srgbClr val="D9EAD3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GB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AI4OS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8" name="Google Shape;398;g3376e7eac88_0_320"/>
          <p:cNvSpPr/>
          <p:nvPr/>
        </p:nvSpPr>
        <p:spPr>
          <a:xfrm>
            <a:off x="1953530" y="2994285"/>
            <a:ext cx="800400" cy="448500"/>
          </a:xfrm>
          <a:prstGeom prst="roundRect">
            <a:avLst>
              <a:gd fmla="val 16667" name="adj"/>
            </a:avLst>
          </a:prstGeom>
          <a:solidFill>
            <a:srgbClr val="D9EAD3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GB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DIRAC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" name="Google Shape;399;g3376e7eac88_0_320"/>
          <p:cNvSpPr/>
          <p:nvPr/>
        </p:nvSpPr>
        <p:spPr>
          <a:xfrm>
            <a:off x="1035883" y="3512360"/>
            <a:ext cx="800400" cy="448500"/>
          </a:xfrm>
          <a:prstGeom prst="roundRect">
            <a:avLst>
              <a:gd fmla="val 16667" name="adj"/>
            </a:avLst>
          </a:prstGeom>
          <a:solidFill>
            <a:srgbClr val="D9EAD3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GB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JupyterHub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" name="Google Shape;400;g3376e7eac88_0_320"/>
          <p:cNvSpPr/>
          <p:nvPr/>
        </p:nvSpPr>
        <p:spPr>
          <a:xfrm>
            <a:off x="1953530" y="3512360"/>
            <a:ext cx="800400" cy="448500"/>
          </a:xfrm>
          <a:prstGeom prst="roundRect">
            <a:avLst>
              <a:gd fmla="val 16667" name="adj"/>
            </a:avLst>
          </a:prstGeom>
          <a:solidFill>
            <a:srgbClr val="D9EAD3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/>
              <a:t>…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" name="Google Shape;395;g3376e7eac88_0_320"/>
          <p:cNvSpPr/>
          <p:nvPr/>
        </p:nvSpPr>
        <p:spPr>
          <a:xfrm>
            <a:off x="4127375" y="2146325"/>
            <a:ext cx="4714200" cy="2268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/>
              <a:t>Environmental impact metrics infrastructure</a:t>
            </a:r>
            <a:endParaRPr b="1"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graphicFrame>
        <p:nvGraphicFramePr>
          <p:cNvPr id="401" name="Google Shape;401;g3376e7eac88_0_320"/>
          <p:cNvGraphicFramePr/>
          <p:nvPr/>
        </p:nvGraphicFramePr>
        <p:xfrm>
          <a:off x="4339450" y="26394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{3E4A325F-5C2D-4736-AB73-0297E206C8E0}</a:tableStyleId>
              </a:tblPr>
              <a:tblGrid>
                <a:gridCol w="1007150"/>
                <a:gridCol w="1129250"/>
                <a:gridCol w="20601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>
                          <a:solidFill>
                            <a:schemeClr val="dk1"/>
                          </a:solidFill>
                        </a:rPr>
                        <a:t>Task-1(t</a:t>
                      </a:r>
                      <a:r>
                        <a:rPr baseline="-25000" lang="en-GB" sz="1100">
                          <a:solidFill>
                            <a:schemeClr val="dk1"/>
                          </a:solidFill>
                        </a:rPr>
                        <a:t>1</a:t>
                      </a:r>
                      <a:r>
                        <a:rPr lang="en-GB" sz="1100">
                          <a:solidFill>
                            <a:schemeClr val="dk1"/>
                          </a:solidFill>
                        </a:rPr>
                        <a:t>-t</a:t>
                      </a:r>
                      <a:r>
                        <a:rPr baseline="-25000" lang="en-GB" sz="1100">
                          <a:solidFill>
                            <a:schemeClr val="dk1"/>
                          </a:solidFill>
                        </a:rPr>
                        <a:t>2</a:t>
                      </a:r>
                      <a:r>
                        <a:rPr lang="en-GB" sz="1100">
                          <a:solidFill>
                            <a:schemeClr val="dk1"/>
                          </a:solidFill>
                        </a:rPr>
                        <a:t>)</a:t>
                      </a:r>
                      <a:endParaRPr sz="1500"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>
                          <a:solidFill>
                            <a:schemeClr val="dk1"/>
                          </a:solidFill>
                        </a:rPr>
                        <a:t>Energy (t</a:t>
                      </a:r>
                      <a:r>
                        <a:rPr baseline="-25000" lang="en-GB" sz="1100">
                          <a:solidFill>
                            <a:schemeClr val="dk1"/>
                          </a:solidFill>
                        </a:rPr>
                        <a:t>1</a:t>
                      </a:r>
                      <a:r>
                        <a:rPr lang="en-GB" sz="1100">
                          <a:solidFill>
                            <a:schemeClr val="dk1"/>
                          </a:solidFill>
                        </a:rPr>
                        <a:t>-t</a:t>
                      </a:r>
                      <a:r>
                        <a:rPr baseline="-25000" lang="en-GB" sz="1100">
                          <a:solidFill>
                            <a:schemeClr val="dk1"/>
                          </a:solidFill>
                        </a:rPr>
                        <a:t>2</a:t>
                      </a:r>
                      <a:r>
                        <a:rPr lang="en-GB" sz="1100">
                          <a:solidFill>
                            <a:schemeClr val="dk1"/>
                          </a:solidFill>
                        </a:rPr>
                        <a:t>) </a:t>
                      </a:r>
                      <a:endParaRPr sz="1500"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>
                          <a:solidFill>
                            <a:schemeClr val="dk1"/>
                          </a:solidFill>
                        </a:rPr>
                        <a:t>Energy CO2 content (t</a:t>
                      </a:r>
                      <a:r>
                        <a:rPr baseline="-25000" lang="en-GB" sz="1100">
                          <a:solidFill>
                            <a:schemeClr val="dk1"/>
                          </a:solidFill>
                        </a:rPr>
                        <a:t>1</a:t>
                      </a:r>
                      <a:r>
                        <a:rPr lang="en-GB" sz="1100">
                          <a:solidFill>
                            <a:schemeClr val="dk1"/>
                          </a:solidFill>
                        </a:rPr>
                        <a:t>-t</a:t>
                      </a:r>
                      <a:r>
                        <a:rPr baseline="-25000" lang="en-GB" sz="1100">
                          <a:solidFill>
                            <a:schemeClr val="dk1"/>
                          </a:solidFill>
                        </a:rPr>
                        <a:t>2</a:t>
                      </a:r>
                      <a:r>
                        <a:rPr lang="en-GB" sz="1100">
                          <a:solidFill>
                            <a:schemeClr val="dk1"/>
                          </a:solidFill>
                        </a:rPr>
                        <a:t>)</a:t>
                      </a:r>
                      <a:endParaRPr sz="1500"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chemeClr val="dk1"/>
                          </a:solidFill>
                        </a:rPr>
                        <a:t>Task-2(t</a:t>
                      </a:r>
                      <a:r>
                        <a:rPr baseline="-25000" lang="en-GB" sz="1100">
                          <a:solidFill>
                            <a:schemeClr val="dk1"/>
                          </a:solidFill>
                        </a:rPr>
                        <a:t>3</a:t>
                      </a:r>
                      <a:r>
                        <a:rPr lang="en-GB" sz="1100">
                          <a:solidFill>
                            <a:schemeClr val="dk1"/>
                          </a:solidFill>
                        </a:rPr>
                        <a:t>-t</a:t>
                      </a:r>
                      <a:r>
                        <a:rPr baseline="-25000" lang="en-GB" sz="1100">
                          <a:solidFill>
                            <a:schemeClr val="dk1"/>
                          </a:solidFill>
                        </a:rPr>
                        <a:t>4</a:t>
                      </a:r>
                      <a:r>
                        <a:rPr lang="en-GB" sz="1100">
                          <a:solidFill>
                            <a:schemeClr val="dk1"/>
                          </a:solidFill>
                        </a:rPr>
                        <a:t>)</a:t>
                      </a:r>
                      <a:endParaRPr sz="15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chemeClr val="dk1"/>
                          </a:solidFill>
                        </a:rPr>
                        <a:t>Energy (t</a:t>
                      </a:r>
                      <a:r>
                        <a:rPr baseline="-25000" lang="en-GB" sz="1100">
                          <a:solidFill>
                            <a:schemeClr val="dk1"/>
                          </a:solidFill>
                        </a:rPr>
                        <a:t>3</a:t>
                      </a:r>
                      <a:r>
                        <a:rPr lang="en-GB" sz="1100">
                          <a:solidFill>
                            <a:schemeClr val="dk1"/>
                          </a:solidFill>
                        </a:rPr>
                        <a:t>-t</a:t>
                      </a:r>
                      <a:r>
                        <a:rPr baseline="-25000" lang="en-GB" sz="1100">
                          <a:solidFill>
                            <a:schemeClr val="dk1"/>
                          </a:solidFill>
                        </a:rPr>
                        <a:t>4</a:t>
                      </a:r>
                      <a:r>
                        <a:rPr lang="en-GB" sz="1100">
                          <a:solidFill>
                            <a:schemeClr val="dk1"/>
                          </a:solidFill>
                        </a:rPr>
                        <a:t>) </a:t>
                      </a:r>
                      <a:endParaRPr sz="15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chemeClr val="dk1"/>
                          </a:solidFill>
                        </a:rPr>
                        <a:t>Energy CO2 content (t</a:t>
                      </a:r>
                      <a:r>
                        <a:rPr baseline="-25000" lang="en-GB" sz="1100">
                          <a:solidFill>
                            <a:schemeClr val="dk1"/>
                          </a:solidFill>
                        </a:rPr>
                        <a:t>3</a:t>
                      </a:r>
                      <a:r>
                        <a:rPr lang="en-GB" sz="1100">
                          <a:solidFill>
                            <a:schemeClr val="dk1"/>
                          </a:solidFill>
                        </a:rPr>
                        <a:t>-t</a:t>
                      </a:r>
                      <a:r>
                        <a:rPr baseline="-25000" lang="en-GB" sz="1100">
                          <a:solidFill>
                            <a:schemeClr val="dk1"/>
                          </a:solidFill>
                        </a:rPr>
                        <a:t>4</a:t>
                      </a:r>
                      <a:r>
                        <a:rPr lang="en-GB" sz="1100">
                          <a:solidFill>
                            <a:schemeClr val="dk1"/>
                          </a:solidFill>
                        </a:rPr>
                        <a:t>)</a:t>
                      </a:r>
                      <a:endParaRPr sz="15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chemeClr val="dk1"/>
                          </a:solidFill>
                        </a:rPr>
                        <a:t>Task-3(t</a:t>
                      </a:r>
                      <a:r>
                        <a:rPr baseline="-25000" lang="en-GB" sz="1100">
                          <a:solidFill>
                            <a:schemeClr val="dk1"/>
                          </a:solidFill>
                        </a:rPr>
                        <a:t>5</a:t>
                      </a:r>
                      <a:r>
                        <a:rPr lang="en-GB" sz="1100">
                          <a:solidFill>
                            <a:schemeClr val="dk1"/>
                          </a:solidFill>
                        </a:rPr>
                        <a:t>-t</a:t>
                      </a:r>
                      <a:r>
                        <a:rPr baseline="-25000" lang="en-GB" sz="1100">
                          <a:solidFill>
                            <a:schemeClr val="dk1"/>
                          </a:solidFill>
                        </a:rPr>
                        <a:t>6</a:t>
                      </a:r>
                      <a:r>
                        <a:rPr lang="en-GB" sz="1100">
                          <a:solidFill>
                            <a:schemeClr val="dk1"/>
                          </a:solidFill>
                        </a:rPr>
                        <a:t>)</a:t>
                      </a:r>
                      <a:endParaRPr sz="15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chemeClr val="dk1"/>
                          </a:solidFill>
                        </a:rPr>
                        <a:t>Energy (t</a:t>
                      </a:r>
                      <a:r>
                        <a:rPr baseline="-25000" lang="en-GB" sz="1100">
                          <a:solidFill>
                            <a:schemeClr val="dk1"/>
                          </a:solidFill>
                        </a:rPr>
                        <a:t>5</a:t>
                      </a:r>
                      <a:r>
                        <a:rPr lang="en-GB" sz="1100">
                          <a:solidFill>
                            <a:schemeClr val="dk1"/>
                          </a:solidFill>
                        </a:rPr>
                        <a:t>-t</a:t>
                      </a:r>
                      <a:r>
                        <a:rPr baseline="-25000" lang="en-GB" sz="1100">
                          <a:solidFill>
                            <a:schemeClr val="dk1"/>
                          </a:solidFill>
                        </a:rPr>
                        <a:t>6</a:t>
                      </a:r>
                      <a:r>
                        <a:rPr lang="en-GB" sz="1100">
                          <a:solidFill>
                            <a:schemeClr val="dk1"/>
                          </a:solidFill>
                        </a:rPr>
                        <a:t>) </a:t>
                      </a:r>
                      <a:endParaRPr sz="15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chemeClr val="dk1"/>
                          </a:solidFill>
                        </a:rPr>
                        <a:t>Energy CO2 content (t</a:t>
                      </a:r>
                      <a:r>
                        <a:rPr baseline="-25000" lang="en-GB" sz="1100">
                          <a:solidFill>
                            <a:schemeClr val="dk1"/>
                          </a:solidFill>
                        </a:rPr>
                        <a:t>5</a:t>
                      </a:r>
                      <a:r>
                        <a:rPr lang="en-GB" sz="1100">
                          <a:solidFill>
                            <a:schemeClr val="dk1"/>
                          </a:solidFill>
                        </a:rPr>
                        <a:t>-t</a:t>
                      </a:r>
                      <a:r>
                        <a:rPr baseline="-25000" lang="en-GB" sz="1100">
                          <a:solidFill>
                            <a:schemeClr val="dk1"/>
                          </a:solidFill>
                        </a:rPr>
                        <a:t>6</a:t>
                      </a:r>
                      <a:r>
                        <a:rPr lang="en-GB" sz="1100">
                          <a:solidFill>
                            <a:schemeClr val="dk1"/>
                          </a:solidFill>
                        </a:rPr>
                        <a:t>)</a:t>
                      </a:r>
                      <a:endParaRPr sz="15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chemeClr val="dk1"/>
                          </a:solidFill>
                        </a:rPr>
                        <a:t>…</a:t>
                      </a:r>
                      <a:endParaRPr sz="11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cxnSp>
        <p:nvCxnSpPr>
          <p:cNvPr id="402" name="Google Shape;402;g3376e7eac88_0_320"/>
          <p:cNvCxnSpPr>
            <a:stCxn id="388" idx="3"/>
          </p:cNvCxnSpPr>
          <p:nvPr/>
        </p:nvCxnSpPr>
        <p:spPr>
          <a:xfrm flipH="1" rot="10800000">
            <a:off x="3105542" y="3311002"/>
            <a:ext cx="1028700" cy="31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403" name="Google Shape;403;g3376e7eac88_0_320"/>
          <p:cNvSpPr txBox="1"/>
          <p:nvPr/>
        </p:nvSpPr>
        <p:spPr>
          <a:xfrm>
            <a:off x="1366950" y="368825"/>
            <a:ext cx="105249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chemeClr val="dk1"/>
                </a:solidFill>
              </a:rPr>
              <a:t>Questions: </a:t>
            </a:r>
            <a:endParaRPr b="1" sz="1600">
              <a:solidFill>
                <a:schemeClr val="dk1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-GB" sz="1600">
                <a:solidFill>
                  <a:schemeClr val="dk1"/>
                </a:solidFill>
              </a:rPr>
              <a:t>What was the environmental impact of all tasks run by USER A / by Community B / everyone in March 2025? 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-GB" sz="1600">
                <a:solidFill>
                  <a:schemeClr val="dk1"/>
                </a:solidFill>
              </a:rPr>
              <a:t>Where to send the next tasks to minimise environmental impact, while </a:t>
            </a:r>
            <a:r>
              <a:rPr lang="en-GB" sz="1600">
                <a:solidFill>
                  <a:schemeClr val="dk1"/>
                </a:solidFill>
              </a:rPr>
              <a:t>maximizing</a:t>
            </a:r>
            <a:r>
              <a:rPr lang="en-GB" sz="1600">
                <a:solidFill>
                  <a:schemeClr val="dk1"/>
                </a:solidFill>
              </a:rPr>
              <a:t> </a:t>
            </a:r>
            <a:r>
              <a:rPr lang="en-GB" sz="1600">
                <a:solidFill>
                  <a:schemeClr val="dk1"/>
                </a:solidFill>
              </a:rPr>
              <a:t>throughput</a:t>
            </a:r>
            <a:r>
              <a:rPr lang="en-GB" sz="1600">
                <a:solidFill>
                  <a:schemeClr val="dk1"/>
                </a:solidFill>
              </a:rPr>
              <a:t>?</a:t>
            </a:r>
            <a:endParaRPr sz="1600">
              <a:solidFill>
                <a:schemeClr val="dk1"/>
              </a:solidFill>
            </a:endParaRPr>
          </a:p>
        </p:txBody>
      </p:sp>
      <p:sp>
        <p:nvSpPr>
          <p:cNvPr id="404" name="Google Shape;404;g3376e7eac88_0_320"/>
          <p:cNvSpPr/>
          <p:nvPr/>
        </p:nvSpPr>
        <p:spPr>
          <a:xfrm>
            <a:off x="2878600" y="4736350"/>
            <a:ext cx="1482600" cy="1153500"/>
          </a:xfrm>
          <a:prstGeom prst="wedgeRoundRectCallout">
            <a:avLst>
              <a:gd fmla="val 75541" name="adj1"/>
              <a:gd fmla="val -108897" name="adj2"/>
              <a:gd fmla="val 0" name="adj3"/>
            </a:avLst>
          </a:prstGeom>
          <a:solidFill>
            <a:schemeClr val="lt1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EGI Accounting data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05" name="Google Shape;405;g3376e7eac88_0_320"/>
          <p:cNvSpPr/>
          <p:nvPr/>
        </p:nvSpPr>
        <p:spPr>
          <a:xfrm>
            <a:off x="7854800" y="4736350"/>
            <a:ext cx="2034300" cy="1153500"/>
          </a:xfrm>
          <a:prstGeom prst="wedgeRoundRectCallout">
            <a:avLst>
              <a:gd fmla="val -50979" name="adj1"/>
              <a:gd fmla="val -110624" name="adj2"/>
              <a:gd fmla="val 0" name="adj3"/>
            </a:avLst>
          </a:prstGeom>
          <a:solidFill>
            <a:schemeClr val="lt1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electricitymaps.com 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06" name="Google Shape;406;g3376e7eac88_0_320"/>
          <p:cNvSpPr/>
          <p:nvPr/>
        </p:nvSpPr>
        <p:spPr>
          <a:xfrm>
            <a:off x="4339450" y="1810625"/>
            <a:ext cx="4196400" cy="1209900"/>
          </a:xfrm>
          <a:prstGeom prst="upArrowCallout">
            <a:avLst>
              <a:gd fmla="val 14282" name="adj1"/>
              <a:gd fmla="val 18680" name="adj2"/>
              <a:gd fmla="val 19248" name="adj3"/>
              <a:gd fmla="val 30483" name="adj4"/>
            </a:avLst>
          </a:prstGeom>
          <a:noFill/>
          <a:ln cap="flat" cmpd="sng" w="28575">
            <a:solidFill>
              <a:srgbClr val="70AD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aseline="-25000"/>
          </a:p>
        </p:txBody>
      </p:sp>
      <p:sp>
        <p:nvSpPr>
          <p:cNvPr id="407" name="Google Shape;407;g3376e7eac88_0_320"/>
          <p:cNvSpPr txBox="1"/>
          <p:nvPr/>
        </p:nvSpPr>
        <p:spPr>
          <a:xfrm>
            <a:off x="3416150" y="1424400"/>
            <a:ext cx="6030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70AD47"/>
                </a:solidFill>
              </a:rPr>
              <a:t>CO</a:t>
            </a:r>
            <a:r>
              <a:rPr b="1" baseline="-25000" lang="en-GB">
                <a:solidFill>
                  <a:srgbClr val="70AD47"/>
                </a:solidFill>
              </a:rPr>
              <a:t>2</a:t>
            </a:r>
            <a:r>
              <a:rPr b="1" lang="en-GB">
                <a:solidFill>
                  <a:srgbClr val="70AD47"/>
                </a:solidFill>
              </a:rPr>
              <a:t>[kg] caused by Task-1 = Energy [kWh] * CO</a:t>
            </a:r>
            <a:r>
              <a:rPr b="1" baseline="-25000" lang="en-GB">
                <a:solidFill>
                  <a:srgbClr val="70AD47"/>
                </a:solidFill>
              </a:rPr>
              <a:t>2</a:t>
            </a:r>
            <a:r>
              <a:rPr b="1" lang="en-GB">
                <a:solidFill>
                  <a:srgbClr val="70AD47"/>
                </a:solidFill>
              </a:rPr>
              <a:t>content [kg/kWh]</a:t>
            </a:r>
            <a:endParaRPr b="1" baseline="-25000">
              <a:solidFill>
                <a:srgbClr val="70AD47"/>
              </a:solidFill>
            </a:endParaRPr>
          </a:p>
        </p:txBody>
      </p:sp>
      <p:sp>
        <p:nvSpPr>
          <p:cNvPr id="408" name="Google Shape;408;g3376e7eac88_0_320"/>
          <p:cNvSpPr/>
          <p:nvPr/>
        </p:nvSpPr>
        <p:spPr>
          <a:xfrm>
            <a:off x="4639328" y="4736350"/>
            <a:ext cx="2956200" cy="923400"/>
          </a:xfrm>
          <a:prstGeom prst="wedgeRoundRectCallout">
            <a:avLst>
              <a:gd fmla="val -11365" name="adj1"/>
              <a:gd fmla="val -120332" name="adj2"/>
              <a:gd fmla="val 0" name="adj3"/>
            </a:avLst>
          </a:prstGeom>
          <a:solidFill>
            <a:schemeClr val="lt1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78899" lvl="0" marL="179999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GB">
                <a:solidFill>
                  <a:schemeClr val="dk1"/>
                </a:solidFill>
              </a:rPr>
              <a:t>CPU Thermal Design Power</a:t>
            </a:r>
            <a:endParaRPr>
              <a:solidFill>
                <a:schemeClr val="dk1"/>
              </a:solidFill>
            </a:endParaRPr>
          </a:p>
          <a:p>
            <a:pPr indent="-178899" lvl="0" marL="179999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GB">
                <a:solidFill>
                  <a:schemeClr val="dk1"/>
                </a:solidFill>
              </a:rPr>
              <a:t>CPU HEPScore23 benchmark</a:t>
            </a:r>
            <a:endParaRPr>
              <a:solidFill>
                <a:schemeClr val="dk1"/>
              </a:solidFill>
            </a:endParaRPr>
          </a:p>
          <a:p>
            <a:pPr indent="-178899" lvl="0" marL="179999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GB">
                <a:solidFill>
                  <a:schemeClr val="dk1"/>
                </a:solidFill>
              </a:rPr>
              <a:t>Facility Power Usage Efficiency (PUE)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09" name="Google Shape;409;g3376e7eac88_0_320"/>
          <p:cNvSpPr txBox="1"/>
          <p:nvPr/>
        </p:nvSpPr>
        <p:spPr>
          <a:xfrm>
            <a:off x="50" y="6211500"/>
            <a:ext cx="10964700" cy="54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solidFill>
                  <a:schemeClr val="dk1"/>
                </a:solidFill>
              </a:rPr>
              <a:t>Ongoing work: D4.2 (May 2025) → MS6.1 (Nov 2025)</a:t>
            </a:r>
            <a:endParaRPr sz="2600">
              <a:solidFill>
                <a:schemeClr val="dk1"/>
              </a:solidFill>
            </a:endParaRPr>
          </a:p>
        </p:txBody>
      </p:sp>
      <p:sp>
        <p:nvSpPr>
          <p:cNvPr id="410" name="Google Shape;410;g3376e7eac88_0_320"/>
          <p:cNvSpPr/>
          <p:nvPr/>
        </p:nvSpPr>
        <p:spPr>
          <a:xfrm>
            <a:off x="438600" y="881600"/>
            <a:ext cx="2880300" cy="1153500"/>
          </a:xfrm>
          <a:prstGeom prst="wedgeRoundRectCallout">
            <a:avLst>
              <a:gd fmla="val 81854" name="adj1"/>
              <a:gd fmla="val 68006" name="adj2"/>
              <a:gd fmla="val 0" name="adj3"/>
            </a:avLst>
          </a:prstGeom>
          <a:solidFill>
            <a:schemeClr val="lt1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EGI Accounting (Test) Repo</a:t>
            </a:r>
            <a:br>
              <a:rPr lang="en-GB">
                <a:solidFill>
                  <a:schemeClr val="dk1"/>
                </a:solidFill>
              </a:rPr>
            </a:br>
            <a:r>
              <a:rPr lang="en-GB">
                <a:solidFill>
                  <a:schemeClr val="dk1"/>
                </a:solidFill>
              </a:rPr>
              <a:t>+ </a:t>
            </a:r>
            <a:br>
              <a:rPr lang="en-GB">
                <a:solidFill>
                  <a:schemeClr val="dk1"/>
                </a:solidFill>
              </a:rPr>
            </a:br>
            <a:r>
              <a:rPr lang="en-GB">
                <a:solidFill>
                  <a:schemeClr val="dk1"/>
                </a:solidFill>
              </a:rPr>
              <a:t>New DB to setup in GreenDIGIT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11" name="Google Shape;411;g3376e7eac88_0_320"/>
          <p:cNvSpPr/>
          <p:nvPr/>
        </p:nvSpPr>
        <p:spPr>
          <a:xfrm>
            <a:off x="362400" y="4726100"/>
            <a:ext cx="1631100" cy="1153500"/>
          </a:xfrm>
          <a:prstGeom prst="wedgeRoundRectCallout">
            <a:avLst>
              <a:gd fmla="val 45117" name="adj1"/>
              <a:gd fmla="val -108871" name="adj2"/>
              <a:gd fmla="val 0" name="adj3"/>
            </a:avLst>
          </a:prstGeom>
          <a:solidFill>
            <a:schemeClr val="lt1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Test cases with WeNMR, VIP </a:t>
            </a:r>
            <a:br>
              <a:rPr lang="en-GB">
                <a:solidFill>
                  <a:schemeClr val="dk1"/>
                </a:solidFill>
              </a:rPr>
            </a:br>
            <a:r>
              <a:rPr lang="en-GB">
                <a:solidFill>
                  <a:schemeClr val="dk1"/>
                </a:solidFill>
              </a:rPr>
              <a:t>(&amp; others?) in 2026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4"/>
          <p:cNvSpPr txBox="1"/>
          <p:nvPr>
            <p:ph type="title"/>
          </p:nvPr>
        </p:nvSpPr>
        <p:spPr>
          <a:xfrm>
            <a:off x="1579417" y="136526"/>
            <a:ext cx="10376793" cy="123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lang="en-GB">
                <a:latin typeface="Calibri"/>
                <a:ea typeface="Calibri"/>
                <a:cs typeface="Calibri"/>
                <a:sym typeface="Calibri"/>
              </a:rPr>
              <a:t>Outline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4"/>
          <p:cNvSpPr txBox="1"/>
          <p:nvPr>
            <p:ph idx="1" type="body"/>
          </p:nvPr>
        </p:nvSpPr>
        <p:spPr>
          <a:xfrm>
            <a:off x="304800" y="1541253"/>
            <a:ext cx="11651410" cy="46357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-GB" sz="2800">
                <a:latin typeface="Calibri"/>
                <a:ea typeface="Calibri"/>
                <a:cs typeface="Calibri"/>
                <a:sym typeface="Calibri"/>
              </a:rPr>
              <a:t>GreenDIGIT project scope and goals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-GB" sz="2800">
                <a:latin typeface="Calibri"/>
                <a:ea typeface="Calibri"/>
                <a:cs typeface="Calibri"/>
                <a:sym typeface="Calibri"/>
              </a:rPr>
              <a:t>Progress in year 1: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○"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Landscape analysis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○"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Environmental Impact Assessment (Methodology and Tools)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○"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Software solutions for energy efficient operation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Opportunities for getting involved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4"/>
          <p:cNvSpPr txBox="1"/>
          <p:nvPr>
            <p:ph idx="12" type="sldNum"/>
          </p:nvPr>
        </p:nvSpPr>
        <p:spPr>
          <a:xfrm>
            <a:off x="11427012" y="6356351"/>
            <a:ext cx="529198" cy="36512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g3376e7eac88_0_358"/>
          <p:cNvSpPr txBox="1"/>
          <p:nvPr>
            <p:ph idx="12" type="sldNum"/>
          </p:nvPr>
        </p:nvSpPr>
        <p:spPr>
          <a:xfrm>
            <a:off x="11427012" y="6356351"/>
            <a:ext cx="529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>
                <a:solidFill>
                  <a:srgbClr val="757575"/>
                </a:solidFill>
              </a:rPr>
              <a:t>‹#›</a:t>
            </a:fld>
            <a:endParaRPr>
              <a:solidFill>
                <a:srgbClr val="757575"/>
              </a:solidFill>
            </a:endParaRPr>
          </a:p>
        </p:txBody>
      </p:sp>
      <p:sp>
        <p:nvSpPr>
          <p:cNvPr id="418" name="Google Shape;418;g3376e7eac88_0_358"/>
          <p:cNvSpPr txBox="1"/>
          <p:nvPr>
            <p:ph type="title"/>
          </p:nvPr>
        </p:nvSpPr>
        <p:spPr>
          <a:xfrm>
            <a:off x="1579417" y="136526"/>
            <a:ext cx="10376700" cy="1232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Opportunities for getting involved</a:t>
            </a:r>
            <a:endParaRPr/>
          </a:p>
        </p:txBody>
      </p:sp>
      <p:sp>
        <p:nvSpPr>
          <p:cNvPr id="419" name="Google Shape;419;g3376e7eac88_0_358"/>
          <p:cNvSpPr txBox="1"/>
          <p:nvPr>
            <p:ph idx="1" type="body"/>
          </p:nvPr>
        </p:nvSpPr>
        <p:spPr>
          <a:xfrm>
            <a:off x="304800" y="1541253"/>
            <a:ext cx="11651400" cy="4635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GB"/>
              <a:t>E</a:t>
            </a:r>
            <a:r>
              <a:rPr lang="en-GB"/>
              <a:t>nergy metrics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GB"/>
              <a:t>Share your experiences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GB"/>
              <a:t>Provide feedback on our approach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GB"/>
              <a:t>Report metrics from your</a:t>
            </a:r>
            <a:r>
              <a:rPr lang="en-GB"/>
              <a:t> HTC/Cloud/HPC resource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GB"/>
              <a:t>Bring your scientific community as a test case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GB"/>
              <a:t>Environmental Impact Assessment 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GB"/>
              <a:t>Test and provide feedback on our methodology and tools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5"/>
          <p:cNvSpPr txBox="1"/>
          <p:nvPr>
            <p:ph idx="1" type="body"/>
          </p:nvPr>
        </p:nvSpPr>
        <p:spPr>
          <a:xfrm>
            <a:off x="304800" y="1541253"/>
            <a:ext cx="11651400" cy="463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b="1" lang="en-GB"/>
              <a:t>Thank you!</a:t>
            </a:r>
            <a:endParaRPr b="1"/>
          </a:p>
          <a:p>
            <a:pPr indent="-50800" lvl="0" marL="2286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b="1"/>
          </a:p>
          <a:p>
            <a:pPr indent="-50800" lvl="0" marL="2286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b="1" lang="en-GB"/>
              <a:t>Questions!</a:t>
            </a:r>
            <a:endParaRPr b="1"/>
          </a:p>
        </p:txBody>
      </p:sp>
      <p:sp>
        <p:nvSpPr>
          <p:cNvPr id="425" name="Google Shape;425;p5"/>
          <p:cNvSpPr txBox="1"/>
          <p:nvPr>
            <p:ph idx="12" type="sldNum"/>
          </p:nvPr>
        </p:nvSpPr>
        <p:spPr>
          <a:xfrm>
            <a:off x="11427012" y="6356351"/>
            <a:ext cx="529198" cy="36512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26" name="Google Shape;426;p5"/>
          <p:cNvSpPr txBox="1"/>
          <p:nvPr>
            <p:ph idx="11" type="ftr"/>
          </p:nvPr>
        </p:nvSpPr>
        <p:spPr>
          <a:xfrm>
            <a:off x="1643530" y="6356351"/>
            <a:ext cx="5952564" cy="36512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EGI Green Computing Task Force, 4 April 2025</a:t>
            </a:r>
            <a:endParaRPr/>
          </a:p>
        </p:txBody>
      </p:sp>
      <p:sp>
        <p:nvSpPr>
          <p:cNvPr id="427" name="Google Shape;427;p5"/>
          <p:cNvSpPr txBox="1"/>
          <p:nvPr>
            <p:ph type="title"/>
          </p:nvPr>
        </p:nvSpPr>
        <p:spPr>
          <a:xfrm>
            <a:off x="1579417" y="136526"/>
            <a:ext cx="10376700" cy="1232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a467c31ea1_0_2"/>
          <p:cNvSpPr txBox="1"/>
          <p:nvPr>
            <p:ph type="title"/>
          </p:nvPr>
        </p:nvSpPr>
        <p:spPr>
          <a:xfrm>
            <a:off x="1579417" y="136526"/>
            <a:ext cx="10376700" cy="123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GB" sz="4000">
                <a:latin typeface="Calibri"/>
                <a:ea typeface="Calibri"/>
                <a:cs typeface="Calibri"/>
                <a:sym typeface="Calibri"/>
              </a:rPr>
              <a:t>GreenDIGIT project and its RIs</a:t>
            </a:r>
            <a:br>
              <a:rPr b="1" lang="en-GB" sz="4000">
                <a:latin typeface="Calibri"/>
                <a:ea typeface="Calibri"/>
                <a:cs typeface="Calibri"/>
                <a:sym typeface="Calibri"/>
              </a:rPr>
            </a:br>
            <a:r>
              <a:rPr b="1" lang="en-GB" sz="2100">
                <a:latin typeface="Calibri"/>
                <a:ea typeface="Calibri"/>
                <a:cs typeface="Calibri"/>
                <a:sym typeface="Calibri"/>
              </a:rPr>
              <a:t>HORIZON-INFRA-2023-TECH-01-01:</a:t>
            </a:r>
            <a:br>
              <a:rPr b="1" lang="en-GB" sz="2100">
                <a:latin typeface="Calibri"/>
                <a:ea typeface="Calibri"/>
                <a:cs typeface="Calibri"/>
                <a:sym typeface="Calibri"/>
              </a:rPr>
            </a:br>
            <a:r>
              <a:rPr b="1" lang="en-GB" sz="2100">
                <a:latin typeface="Calibri"/>
                <a:ea typeface="Calibri"/>
                <a:cs typeface="Calibri"/>
                <a:sym typeface="Calibri"/>
              </a:rPr>
              <a:t>New technologies and solutions for reducing the environmental and climate footprint of RIs</a:t>
            </a:r>
            <a:endParaRPr b="1" sz="2100"/>
          </a:p>
        </p:txBody>
      </p:sp>
      <p:sp>
        <p:nvSpPr>
          <p:cNvPr id="144" name="Google Shape;144;g2a467c31ea1_0_2"/>
          <p:cNvSpPr txBox="1"/>
          <p:nvPr>
            <p:ph idx="1" type="body"/>
          </p:nvPr>
        </p:nvSpPr>
        <p:spPr>
          <a:xfrm>
            <a:off x="304800" y="1922250"/>
            <a:ext cx="10166100" cy="463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15900" lvl="0" marL="22860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b="1" lang="en-GB" sz="2600">
                <a:latin typeface="Calibri"/>
                <a:ea typeface="Calibri"/>
                <a:cs typeface="Calibri"/>
                <a:sym typeface="Calibri"/>
              </a:rPr>
              <a:t>EBRAINS</a:t>
            </a:r>
            <a:r>
              <a:rPr lang="en-GB" sz="2600">
                <a:latin typeface="Calibri"/>
                <a:ea typeface="Calibri"/>
                <a:cs typeface="Calibri"/>
                <a:sym typeface="Calibri"/>
              </a:rPr>
              <a:t> - An open research infrastructure that gathers data, tools and computing facilities for brain-related research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indent="-215900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b="1" lang="en-GB" sz="2600">
                <a:latin typeface="Calibri"/>
                <a:ea typeface="Calibri"/>
                <a:cs typeface="Calibri"/>
                <a:sym typeface="Calibri"/>
              </a:rPr>
              <a:t>EGI </a:t>
            </a:r>
            <a:r>
              <a:rPr lang="en-GB" sz="2600">
                <a:latin typeface="Calibri"/>
                <a:ea typeface="Calibri"/>
                <a:cs typeface="Calibri"/>
                <a:sym typeface="Calibri"/>
              </a:rPr>
              <a:t>- International federation delivering e-Infrastructure and open solutions for advanced computing and data analytics in research and innovation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indent="-215900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b="1" lang="en-GB" sz="2600">
                <a:latin typeface="Calibri"/>
                <a:ea typeface="Calibri"/>
                <a:cs typeface="Calibri"/>
                <a:sym typeface="Calibri"/>
              </a:rPr>
              <a:t>SLICES</a:t>
            </a:r>
            <a:r>
              <a:rPr lang="en-GB" sz="2600">
                <a:latin typeface="Calibri"/>
                <a:ea typeface="Calibri"/>
                <a:cs typeface="Calibri"/>
                <a:sym typeface="Calibri"/>
              </a:rPr>
              <a:t> - Scientific Large-scale Infrastructure for Computing and Communication Experimental Studies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indent="-215900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b="1" lang="en-GB" sz="2600">
                <a:latin typeface="Calibri"/>
                <a:ea typeface="Calibri"/>
                <a:cs typeface="Calibri"/>
                <a:sym typeface="Calibri"/>
              </a:rPr>
              <a:t>SoBigData</a:t>
            </a:r>
            <a:r>
              <a:rPr lang="en-GB" sz="2600">
                <a:latin typeface="Calibri"/>
                <a:ea typeface="Calibri"/>
                <a:cs typeface="Calibri"/>
                <a:sym typeface="Calibri"/>
              </a:rPr>
              <a:t> - Distributed, pan-European, multi-disciplinary research infrastructure aimed at using social mining and Big Data to understand the complexity of our contemporary, globally interconnected society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indent="0" lvl="0" marL="228600" rtl="0" algn="ctr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br>
              <a:rPr b="1" lang="en-GB" sz="2600">
                <a:solidFill>
                  <a:srgbClr val="79B87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en-GB" sz="2600">
                <a:solidFill>
                  <a:srgbClr val="79B87F"/>
                </a:solidFill>
                <a:latin typeface="Calibri"/>
                <a:ea typeface="Calibri"/>
                <a:cs typeface="Calibri"/>
                <a:sym typeface="Calibri"/>
              </a:rPr>
              <a:t>https://greendigit-project.eu</a:t>
            </a:r>
            <a:endParaRPr b="1" sz="2600">
              <a:solidFill>
                <a:srgbClr val="79B8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g2a467c31ea1_0_2"/>
          <p:cNvSpPr txBox="1"/>
          <p:nvPr>
            <p:ph idx="12" type="sldNum"/>
          </p:nvPr>
        </p:nvSpPr>
        <p:spPr>
          <a:xfrm>
            <a:off x="11427012" y="6356351"/>
            <a:ext cx="529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46" name="Google Shape;146;g2a467c31ea1_0_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70975" y="1769862"/>
            <a:ext cx="1341121" cy="6485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g2a467c31ea1_0_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270250" y="3284409"/>
            <a:ext cx="1755648" cy="11561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g2a467c31ea1_0_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623375" y="4553425"/>
            <a:ext cx="1219200" cy="270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g2a467c31ea1_0_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821488" y="2715825"/>
            <a:ext cx="640088" cy="492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a467c31ea1_0_10"/>
          <p:cNvSpPr txBox="1"/>
          <p:nvPr>
            <p:ph type="title"/>
          </p:nvPr>
        </p:nvSpPr>
        <p:spPr>
          <a:xfrm>
            <a:off x="1579417" y="136526"/>
            <a:ext cx="10376700" cy="123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GB" sz="4000">
                <a:latin typeface="Calibri"/>
                <a:ea typeface="Calibri"/>
                <a:cs typeface="Calibri"/>
                <a:sym typeface="Calibri"/>
              </a:rPr>
              <a:t>GreenDIGIT Project (2024-2027) - Objectives</a:t>
            </a:r>
            <a:endParaRPr b="1"/>
          </a:p>
        </p:txBody>
      </p:sp>
      <p:sp>
        <p:nvSpPr>
          <p:cNvPr id="155" name="Google Shape;155;g2a467c31ea1_0_10"/>
          <p:cNvSpPr txBox="1"/>
          <p:nvPr>
            <p:ph idx="1" type="body"/>
          </p:nvPr>
        </p:nvSpPr>
        <p:spPr>
          <a:xfrm>
            <a:off x="304800" y="1541253"/>
            <a:ext cx="11651400" cy="463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b="1" lang="en-GB" sz="2000">
                <a:latin typeface="Calibri"/>
                <a:ea typeface="Calibri"/>
                <a:cs typeface="Calibri"/>
                <a:sym typeface="Calibri"/>
              </a:rPr>
              <a:t>O1: Assess status and trends </a:t>
            </a:r>
            <a:r>
              <a:rPr lang="en-GB" sz="2000">
                <a:latin typeface="Calibri"/>
                <a:ea typeface="Calibri"/>
                <a:cs typeface="Calibri"/>
                <a:sym typeface="Calibri"/>
              </a:rPr>
              <a:t>of low impact computing within 4 DIGIT RIs (EGI, SLICES, SoBigData, EBRAINS) and in the broader digital service provider community of ESFRIs, to produce </a:t>
            </a:r>
            <a:r>
              <a:rPr b="1" lang="en-GB" sz="2000">
                <a:latin typeface="Calibri"/>
                <a:ea typeface="Calibri"/>
                <a:cs typeface="Calibri"/>
                <a:sym typeface="Calibri"/>
              </a:rPr>
              <a:t>recommendations and roadmaps </a:t>
            </a:r>
            <a:r>
              <a:rPr lang="en-GB" sz="2000">
                <a:latin typeface="Calibri"/>
                <a:ea typeface="Calibri"/>
                <a:cs typeface="Calibri"/>
                <a:sym typeface="Calibri"/>
              </a:rPr>
              <a:t>for providers during and beyond the project.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b="1" lang="en-GB" sz="2000">
                <a:latin typeface="Calibri"/>
                <a:ea typeface="Calibri"/>
                <a:cs typeface="Calibri"/>
                <a:sym typeface="Calibri"/>
              </a:rPr>
              <a:t>O2: Provide reference architecture and design principles</a:t>
            </a:r>
            <a:r>
              <a:rPr lang="en-GB" sz="2000">
                <a:latin typeface="Calibri"/>
                <a:ea typeface="Calibri"/>
                <a:cs typeface="Calibri"/>
                <a:sym typeface="Calibri"/>
              </a:rPr>
              <a:t>, as well as an actionable model for RIs about environmental impact assessment and monitoring, reflecting on the </a:t>
            </a:r>
            <a:r>
              <a:rPr b="1" lang="en-GB" sz="2000">
                <a:latin typeface="Calibri"/>
                <a:ea typeface="Calibri"/>
                <a:cs typeface="Calibri"/>
                <a:sym typeface="Calibri"/>
              </a:rPr>
              <a:t>whole RI lifecycle</a:t>
            </a:r>
            <a:r>
              <a:rPr lang="en-GB" sz="2000">
                <a:latin typeface="Calibri"/>
                <a:ea typeface="Calibri"/>
                <a:cs typeface="Calibri"/>
                <a:sym typeface="Calibri"/>
              </a:rPr>
              <a:t> and including the digital infrastructure components and their interaction with the broader environment.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48135"/>
              </a:buClr>
              <a:buSzPts val="2000"/>
              <a:buFont typeface="Calibri"/>
              <a:buChar char="●"/>
            </a:pPr>
            <a:r>
              <a:rPr b="1" lang="en-GB" sz="2000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O3: Develop and validate new and innovative technologies, methods, and tools </a:t>
            </a:r>
            <a:r>
              <a:rPr lang="en-GB" sz="2000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for digital service providers within European Research Infrastructures through which they can reduce their energy consumptions and overall environmental impact.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Calibri"/>
              <a:buChar char="●"/>
            </a:pPr>
            <a:r>
              <a:rPr b="1" lang="en-GB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O4: Develop and provide for researcher technical tools</a:t>
            </a:r>
            <a:r>
              <a:rPr lang="en-GB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that assist them in the design, execution and sharing of environmental impact aware digital applications with reproducibility, Open Science and FAIR data management considerations.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b="1" lang="en-GB" sz="2000">
                <a:latin typeface="Calibri"/>
                <a:ea typeface="Calibri"/>
                <a:cs typeface="Calibri"/>
                <a:sym typeface="Calibri"/>
              </a:rPr>
              <a:t>O5: Educate and support digital service providers and researchers </a:t>
            </a:r>
            <a:r>
              <a:rPr lang="en-GB" sz="2000">
                <a:latin typeface="Calibri"/>
                <a:ea typeface="Calibri"/>
                <a:cs typeface="Calibri"/>
                <a:sym typeface="Calibri"/>
              </a:rPr>
              <a:t>in the RI communities about good practices on environmental impact conscious lifecycle management and operation of infrastructures and services.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g2a467c31ea1_0_10"/>
          <p:cNvSpPr txBox="1"/>
          <p:nvPr>
            <p:ph idx="12" type="sldNum"/>
          </p:nvPr>
        </p:nvSpPr>
        <p:spPr>
          <a:xfrm>
            <a:off x="11427012" y="6356351"/>
            <a:ext cx="529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a467c31ea1_0_1059"/>
          <p:cNvSpPr txBox="1"/>
          <p:nvPr>
            <p:ph type="title"/>
          </p:nvPr>
        </p:nvSpPr>
        <p:spPr>
          <a:xfrm>
            <a:off x="1579417" y="136526"/>
            <a:ext cx="10376700" cy="123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B7B7B"/>
              </a:buClr>
              <a:buSzPts val="4400"/>
              <a:buFont typeface="Calibri"/>
              <a:buNone/>
            </a:pPr>
            <a:r>
              <a:rPr b="1" lang="en-GB" sz="4000">
                <a:latin typeface="Calibri"/>
                <a:ea typeface="Calibri"/>
                <a:cs typeface="Calibri"/>
                <a:sym typeface="Calibri"/>
              </a:rPr>
              <a:t>Sustainability Aspects: Energy Efficiency – Decarbonisation – Environmental Impact</a:t>
            </a:r>
            <a:endParaRPr sz="4000"/>
          </a:p>
        </p:txBody>
      </p:sp>
      <p:sp>
        <p:nvSpPr>
          <p:cNvPr id="162" name="Google Shape;162;g2a467c31ea1_0_1059"/>
          <p:cNvSpPr txBox="1"/>
          <p:nvPr>
            <p:ph idx="1" type="body"/>
          </p:nvPr>
        </p:nvSpPr>
        <p:spPr>
          <a:xfrm>
            <a:off x="304800" y="1541253"/>
            <a:ext cx="11651400" cy="463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-242887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Calibri"/>
              <a:buChar char="●"/>
            </a:pPr>
            <a:r>
              <a:rPr b="1" lang="en-GB" sz="3000">
                <a:latin typeface="Calibri"/>
                <a:ea typeface="Calibri"/>
                <a:cs typeface="Calibri"/>
                <a:sym typeface="Calibri"/>
              </a:rPr>
              <a:t>Energy Efficiency in Digital Infrastructures</a:t>
            </a:r>
            <a:r>
              <a:rPr lang="en-GB" sz="3000">
                <a:latin typeface="Calibri"/>
                <a:ea typeface="Calibri"/>
                <a:cs typeface="Calibri"/>
                <a:sym typeface="Calibri"/>
              </a:rPr>
              <a:t>: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indent="-253809" lvl="1" marL="685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616"/>
              <a:buFont typeface="Calibri"/>
              <a:buChar char="○"/>
            </a:pPr>
            <a:r>
              <a:rPr b="1" lang="en-GB" sz="2616">
                <a:latin typeface="Calibri"/>
                <a:ea typeface="Calibri"/>
                <a:cs typeface="Calibri"/>
                <a:sym typeface="Calibri"/>
              </a:rPr>
              <a:t>Definition</a:t>
            </a:r>
            <a:r>
              <a:rPr lang="en-GB" sz="2616">
                <a:latin typeface="Calibri"/>
                <a:ea typeface="Calibri"/>
                <a:cs typeface="Calibri"/>
                <a:sym typeface="Calibri"/>
              </a:rPr>
              <a:t>: This refers to optimizing digital infrastructures to consume as little energy as possible for a given workload or service. It's about achieving more computational or storage results with less energy input.</a:t>
            </a:r>
            <a:endParaRPr sz="2616">
              <a:latin typeface="Calibri"/>
              <a:ea typeface="Calibri"/>
              <a:cs typeface="Calibri"/>
              <a:sym typeface="Calibri"/>
            </a:endParaRPr>
          </a:p>
          <a:p>
            <a:pPr indent="-242887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000"/>
              <a:buFont typeface="Calibri"/>
              <a:buChar char="●"/>
            </a:pPr>
            <a:r>
              <a:rPr b="1" lang="en-GB" sz="3000">
                <a:latin typeface="Calibri"/>
                <a:ea typeface="Calibri"/>
                <a:cs typeface="Calibri"/>
                <a:sym typeface="Calibri"/>
              </a:rPr>
              <a:t>Decarbonization of Digital Infrastructures</a:t>
            </a:r>
            <a:r>
              <a:rPr lang="en-GB" sz="3000">
                <a:latin typeface="Calibri"/>
                <a:ea typeface="Calibri"/>
                <a:cs typeface="Calibri"/>
                <a:sym typeface="Calibri"/>
              </a:rPr>
              <a:t>: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indent="-253809" lvl="1" marL="685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616"/>
              <a:buFont typeface="Calibri"/>
              <a:buChar char="○"/>
            </a:pPr>
            <a:r>
              <a:rPr b="1" lang="en-GB" sz="2616">
                <a:latin typeface="Calibri"/>
                <a:ea typeface="Calibri"/>
                <a:cs typeface="Calibri"/>
                <a:sym typeface="Calibri"/>
              </a:rPr>
              <a:t>Definition</a:t>
            </a:r>
            <a:r>
              <a:rPr lang="en-GB" sz="2616">
                <a:latin typeface="Calibri"/>
                <a:ea typeface="Calibri"/>
                <a:cs typeface="Calibri"/>
                <a:sym typeface="Calibri"/>
              </a:rPr>
              <a:t>: This specifically targets the reduction of carbon emissions associated with the operation and maintenance of digital infrastructures.</a:t>
            </a:r>
            <a:endParaRPr sz="2616">
              <a:latin typeface="Calibri"/>
              <a:ea typeface="Calibri"/>
              <a:cs typeface="Calibri"/>
              <a:sym typeface="Calibri"/>
            </a:endParaRPr>
          </a:p>
          <a:p>
            <a:pPr indent="-242887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000"/>
              <a:buFont typeface="Calibri"/>
              <a:buChar char="●"/>
            </a:pPr>
            <a:r>
              <a:rPr b="1" lang="en-GB" sz="3000">
                <a:latin typeface="Calibri"/>
                <a:ea typeface="Calibri"/>
                <a:cs typeface="Calibri"/>
                <a:sym typeface="Calibri"/>
              </a:rPr>
              <a:t>Reducing Environmental Impact of Digital Infrastructures</a:t>
            </a:r>
            <a:r>
              <a:rPr lang="en-GB" sz="3000">
                <a:latin typeface="Calibri"/>
                <a:ea typeface="Calibri"/>
                <a:cs typeface="Calibri"/>
                <a:sym typeface="Calibri"/>
              </a:rPr>
              <a:t>: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indent="-253809" lvl="1" marL="685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616"/>
              <a:buFont typeface="Calibri"/>
              <a:buChar char="○"/>
            </a:pPr>
            <a:r>
              <a:rPr b="1" lang="en-GB" sz="2616">
                <a:latin typeface="Calibri"/>
                <a:ea typeface="Calibri"/>
                <a:cs typeface="Calibri"/>
                <a:sym typeface="Calibri"/>
              </a:rPr>
              <a:t>Definition</a:t>
            </a:r>
            <a:r>
              <a:rPr lang="en-GB" sz="2616">
                <a:latin typeface="Calibri"/>
                <a:ea typeface="Calibri"/>
                <a:cs typeface="Calibri"/>
                <a:sym typeface="Calibri"/>
              </a:rPr>
              <a:t>: This is a more comprehensive consideration of the various ways digital infrastructures might affect the environment, going beyond just energy consumption and carbon emissions.</a:t>
            </a:r>
            <a:endParaRPr sz="2616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g2a467c31ea1_0_1059"/>
          <p:cNvSpPr txBox="1"/>
          <p:nvPr>
            <p:ph idx="12" type="sldNum"/>
          </p:nvPr>
        </p:nvSpPr>
        <p:spPr>
          <a:xfrm>
            <a:off x="11427012" y="6356351"/>
            <a:ext cx="529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a467c31ea1_0_456"/>
          <p:cNvSpPr txBox="1"/>
          <p:nvPr>
            <p:ph type="title"/>
          </p:nvPr>
        </p:nvSpPr>
        <p:spPr>
          <a:xfrm>
            <a:off x="1579417" y="136526"/>
            <a:ext cx="10376700" cy="123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b="1" lang="en-GB">
                <a:latin typeface="Calibri"/>
                <a:ea typeface="Calibri"/>
                <a:cs typeface="Calibri"/>
                <a:sym typeface="Calibri"/>
              </a:rPr>
              <a:t>Shared Responsibility in Sustainability</a:t>
            </a:r>
            <a:endParaRPr b="1" strike="sngStrike"/>
          </a:p>
        </p:txBody>
      </p:sp>
      <p:sp>
        <p:nvSpPr>
          <p:cNvPr id="169" name="Google Shape;169;g2a467c31ea1_0_456"/>
          <p:cNvSpPr txBox="1"/>
          <p:nvPr>
            <p:ph idx="12" type="sldNum"/>
          </p:nvPr>
        </p:nvSpPr>
        <p:spPr>
          <a:xfrm>
            <a:off x="11427012" y="6356351"/>
            <a:ext cx="529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70" name="Google Shape;170;g2a467c31ea1_0_456"/>
          <p:cNvSpPr/>
          <p:nvPr/>
        </p:nvSpPr>
        <p:spPr>
          <a:xfrm>
            <a:off x="4155538" y="3396197"/>
            <a:ext cx="253200" cy="455700"/>
          </a:xfrm>
          <a:prstGeom prst="upDownArrow">
            <a:avLst>
              <a:gd fmla="val 50000" name="adj1"/>
              <a:gd fmla="val 50000" name="adj2"/>
            </a:avLst>
          </a:prstGeom>
          <a:gradFill>
            <a:gsLst>
              <a:gs pos="0">
                <a:srgbClr val="B4D4A5"/>
              </a:gs>
              <a:gs pos="50000">
                <a:srgbClr val="A8CD97"/>
              </a:gs>
              <a:gs pos="100000">
                <a:srgbClr val="9BC985"/>
              </a:gs>
            </a:gsLst>
            <a:lin ang="5400012" scaled="0"/>
          </a:gradFill>
          <a:ln cap="flat" cmpd="sng" w="9525">
            <a:solidFill>
              <a:srgbClr val="70AD4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1" name="Google Shape;171;g2a467c31ea1_0_456"/>
          <p:cNvGrpSpPr/>
          <p:nvPr/>
        </p:nvGrpSpPr>
        <p:grpSpPr>
          <a:xfrm>
            <a:off x="204186" y="1435435"/>
            <a:ext cx="4290960" cy="1929882"/>
            <a:chOff x="4585674" y="1337705"/>
            <a:chExt cx="4516800" cy="2108700"/>
          </a:xfrm>
        </p:grpSpPr>
        <p:sp>
          <p:nvSpPr>
            <p:cNvPr id="172" name="Google Shape;172;g2a467c31ea1_0_456"/>
            <p:cNvSpPr/>
            <p:nvPr/>
          </p:nvSpPr>
          <p:spPr>
            <a:xfrm>
              <a:off x="4585674" y="1337705"/>
              <a:ext cx="4516800" cy="2108700"/>
            </a:xfrm>
            <a:prstGeom prst="rect">
              <a:avLst/>
            </a:prstGeom>
            <a:solidFill>
              <a:srgbClr val="B3C6E7"/>
            </a:solidFill>
            <a:ln cap="flat" cmpd="sng" w="12700">
              <a:solidFill>
                <a:srgbClr val="2F549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72000" lIns="144000" spcFirstLastPara="1" rIns="36000" wrap="square" tIns="36000">
              <a:noAutofit/>
            </a:bodyPr>
            <a:lstStyle/>
            <a:p>
              <a:pPr indent="0" lvl="0" marL="0" marR="0" rtl="0" algn="l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-GB" sz="1200" u="none" cap="none" strike="noStrike">
                  <a:solidFill>
                    <a:srgbClr val="2F5496"/>
                  </a:solidFill>
                  <a:latin typeface="Calibri"/>
                  <a:ea typeface="Calibri"/>
                  <a:cs typeface="Calibri"/>
                  <a:sym typeface="Calibri"/>
                </a:rPr>
                <a:t>Research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-GB" sz="1200" u="none" cap="none" strike="noStrike">
                  <a:solidFill>
                    <a:srgbClr val="2F5496"/>
                  </a:solidFill>
                  <a:latin typeface="Calibri"/>
                  <a:ea typeface="Calibri"/>
                  <a:cs typeface="Calibri"/>
                  <a:sym typeface="Calibri"/>
                </a:rPr>
                <a:t>Environment and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-GB" sz="1200" u="none" cap="none" strike="noStrike">
                  <a:solidFill>
                    <a:srgbClr val="2F5496"/>
                  </a:solidFill>
                  <a:latin typeface="Calibri"/>
                  <a:ea typeface="Calibri"/>
                  <a:cs typeface="Calibri"/>
                  <a:sym typeface="Calibri"/>
                </a:rPr>
                <a:t>Development Tools</a:t>
              </a:r>
              <a:endParaRPr b="1" i="0" sz="1200" u="none" cap="none" strike="noStrik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73;g2a467c31ea1_0_456"/>
            <p:cNvSpPr/>
            <p:nvPr/>
          </p:nvSpPr>
          <p:spPr>
            <a:xfrm>
              <a:off x="4934492" y="2915566"/>
              <a:ext cx="1323900" cy="387600"/>
            </a:xfrm>
            <a:prstGeom prst="roundRect">
              <a:avLst>
                <a:gd fmla="val 16667" name="adj"/>
              </a:avLst>
            </a:prstGeom>
            <a:solidFill>
              <a:srgbClr val="2B95E2"/>
            </a:solidFill>
            <a:ln cap="flat" cmpd="sng" w="12700">
              <a:solidFill>
                <a:srgbClr val="2F549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6000" lIns="36000" spcFirstLastPara="1" rIns="36000" wrap="square" tIns="36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-GB" sz="12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Data Storage</a:t>
              </a:r>
              <a:endPara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g2a467c31ea1_0_456"/>
            <p:cNvSpPr/>
            <p:nvPr/>
          </p:nvSpPr>
          <p:spPr>
            <a:xfrm>
              <a:off x="5492919" y="2493834"/>
              <a:ext cx="3502800" cy="290700"/>
            </a:xfrm>
            <a:prstGeom prst="roundRect">
              <a:avLst>
                <a:gd fmla="val 16667" name="adj"/>
              </a:avLst>
            </a:prstGeom>
            <a:solidFill>
              <a:srgbClr val="2B95E2"/>
            </a:solidFill>
            <a:ln cap="flat" cmpd="sng" w="12700">
              <a:solidFill>
                <a:srgbClr val="2F549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6000" lIns="36000" spcFirstLastPara="1" rIns="36000" wrap="square" tIns="36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GB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Platform Deployment and Scaling</a:t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75;g2a467c31ea1_0_456"/>
            <p:cNvSpPr/>
            <p:nvPr/>
          </p:nvSpPr>
          <p:spPr>
            <a:xfrm>
              <a:off x="6372223" y="2915566"/>
              <a:ext cx="1192800" cy="387600"/>
            </a:xfrm>
            <a:prstGeom prst="roundRect">
              <a:avLst>
                <a:gd fmla="val 16667" name="adj"/>
              </a:avLst>
            </a:prstGeom>
            <a:solidFill>
              <a:srgbClr val="2B95E2"/>
            </a:solidFill>
            <a:ln cap="flat" cmpd="sng" w="12700">
              <a:solidFill>
                <a:srgbClr val="2F549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6000" lIns="36000" spcFirstLastPara="1" rIns="36000" wrap="square" tIns="36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-GB" sz="12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Code Efficiency</a:t>
              </a:r>
              <a:endPara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g2a467c31ea1_0_456"/>
            <p:cNvSpPr/>
            <p:nvPr/>
          </p:nvSpPr>
          <p:spPr>
            <a:xfrm>
              <a:off x="7671867" y="2915566"/>
              <a:ext cx="1323900" cy="387600"/>
            </a:xfrm>
            <a:prstGeom prst="roundRect">
              <a:avLst>
                <a:gd fmla="val 16667" name="adj"/>
              </a:avLst>
            </a:prstGeom>
            <a:solidFill>
              <a:srgbClr val="2B95E2"/>
            </a:solidFill>
            <a:ln cap="flat" cmpd="sng" w="12700">
              <a:solidFill>
                <a:srgbClr val="2F549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6000" lIns="36000" spcFirstLastPara="1" rIns="36000" wrap="square" tIns="36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-GB" sz="12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Utilisation &amp; Scaling</a:t>
              </a:r>
              <a:endPara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g2a467c31ea1_0_456"/>
            <p:cNvSpPr/>
            <p:nvPr/>
          </p:nvSpPr>
          <p:spPr>
            <a:xfrm>
              <a:off x="6258256" y="1458261"/>
              <a:ext cx="2737500" cy="443100"/>
            </a:xfrm>
            <a:prstGeom prst="roundRect">
              <a:avLst>
                <a:gd fmla="val 16667" name="adj"/>
              </a:avLst>
            </a:prstGeom>
            <a:solidFill>
              <a:srgbClr val="5A6FF4"/>
            </a:solidFill>
            <a:ln cap="flat" cmpd="sng" w="12700">
              <a:solidFill>
                <a:srgbClr val="2F549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6000" lIns="36000" spcFirstLastPara="1" rIns="36000" wrap="square" tIns="36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GB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Research/Experiment Description and Data Model</a:t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78;g2a467c31ea1_0_456"/>
            <p:cNvSpPr/>
            <p:nvPr/>
          </p:nvSpPr>
          <p:spPr>
            <a:xfrm>
              <a:off x="5483463" y="2034773"/>
              <a:ext cx="3502800" cy="290700"/>
            </a:xfrm>
            <a:prstGeom prst="roundRect">
              <a:avLst>
                <a:gd fmla="val 16667" name="adj"/>
              </a:avLst>
            </a:prstGeom>
            <a:solidFill>
              <a:srgbClr val="2B95E2"/>
            </a:solidFill>
            <a:ln cap="flat" cmpd="sng" w="12700">
              <a:solidFill>
                <a:srgbClr val="2F549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6000" lIns="36000" spcFirstLastPara="1" rIns="36000" wrap="square" tIns="36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GB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Application Software Design</a:t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g2a467c31ea1_0_456"/>
            <p:cNvSpPr/>
            <p:nvPr/>
          </p:nvSpPr>
          <p:spPr>
            <a:xfrm>
              <a:off x="4682750" y="1945145"/>
              <a:ext cx="703500" cy="423300"/>
            </a:xfrm>
            <a:prstGeom prst="roundRect">
              <a:avLst>
                <a:gd fmla="val 16667" name="adj"/>
              </a:avLst>
            </a:prstGeom>
            <a:solidFill>
              <a:srgbClr val="DDEAF6"/>
            </a:solidFill>
            <a:ln cap="flat" cmpd="sng" w="12700">
              <a:solidFill>
                <a:srgbClr val="2F549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6000" lIns="10800" spcFirstLastPara="1" rIns="10800" wrap="square" tIns="36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en-GB" sz="1000" u="none" cap="none" strike="noStrike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rPr>
                <a:t>Design &amp;  Developm</a:t>
              </a:r>
              <a:endParaRPr b="0" i="0" sz="10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g2a467c31ea1_0_456"/>
            <p:cNvSpPr/>
            <p:nvPr/>
          </p:nvSpPr>
          <p:spPr>
            <a:xfrm>
              <a:off x="4682750" y="2448983"/>
              <a:ext cx="703500" cy="387600"/>
            </a:xfrm>
            <a:prstGeom prst="roundRect">
              <a:avLst>
                <a:gd fmla="val 16667" name="adj"/>
              </a:avLst>
            </a:prstGeom>
            <a:solidFill>
              <a:srgbClr val="DDEAF6"/>
            </a:solidFill>
            <a:ln cap="flat" cmpd="sng" w="12700">
              <a:solidFill>
                <a:srgbClr val="2F549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6000" lIns="10800" spcFirstLastPara="1" rIns="10800" wrap="square" tIns="36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en-GB" sz="1000" u="none" cap="none" strike="noStrike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rPr>
                <a:t>CI/CD &amp;  Operation</a:t>
              </a:r>
              <a:endParaRPr b="0" i="0" sz="10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1" name="Google Shape;181;g2a467c31ea1_0_456"/>
          <p:cNvSpPr/>
          <p:nvPr/>
        </p:nvSpPr>
        <p:spPr>
          <a:xfrm>
            <a:off x="498853" y="3493994"/>
            <a:ext cx="36378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Exchange resources availability and status, monitoring metrics and KPI (API, Info model)</a:t>
            </a:r>
            <a:r>
              <a:rPr b="0" i="0" lang="en-GB" sz="1400" u="none" cap="none" strike="noStrike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2E75B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g2a467c31ea1_0_456"/>
          <p:cNvSpPr/>
          <p:nvPr/>
        </p:nvSpPr>
        <p:spPr>
          <a:xfrm>
            <a:off x="287469" y="3387622"/>
            <a:ext cx="253200" cy="455700"/>
          </a:xfrm>
          <a:prstGeom prst="upDownArrow">
            <a:avLst>
              <a:gd fmla="val 50000" name="adj1"/>
              <a:gd fmla="val 50000" name="adj2"/>
            </a:avLst>
          </a:prstGeom>
          <a:gradFill>
            <a:gsLst>
              <a:gs pos="0">
                <a:srgbClr val="B0CAE9"/>
              </a:gs>
              <a:gs pos="50000">
                <a:srgbClr val="A1C1E4"/>
              </a:gs>
              <a:gs pos="100000">
                <a:srgbClr val="90B8E4"/>
              </a:gs>
            </a:gsLst>
            <a:lin ang="5400012" scaled="0"/>
          </a:gradFill>
          <a:ln cap="flat" cmpd="sng" w="9525">
            <a:solidFill>
              <a:srgbClr val="5B9BD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g2a467c31ea1_0_456"/>
          <p:cNvSpPr/>
          <p:nvPr/>
        </p:nvSpPr>
        <p:spPr>
          <a:xfrm>
            <a:off x="204186" y="3852005"/>
            <a:ext cx="4292700" cy="2522100"/>
          </a:xfrm>
          <a:prstGeom prst="rect">
            <a:avLst/>
          </a:prstGeom>
          <a:solidFill>
            <a:srgbClr val="C4E0B2"/>
          </a:solidFill>
          <a:ln cap="flat" cmpd="sng" w="12700">
            <a:solidFill>
              <a:srgbClr val="7B7B7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b" bIns="72000" lIns="144000" spcFirstLastPara="1" rIns="36000" wrap="square" tIns="36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GB" sz="1200" u="none" cap="none" strike="noStrike">
                <a:solidFill>
                  <a:srgbClr val="525252"/>
                </a:solidFill>
                <a:latin typeface="Calibri"/>
                <a:ea typeface="Calibri"/>
                <a:cs typeface="Calibri"/>
                <a:sym typeface="Calibri"/>
              </a:rPr>
              <a:t>Research Infrastructure and/or Datacenter</a:t>
            </a:r>
            <a:endParaRPr b="1" i="0" sz="1200" u="none" cap="none" strike="noStrike">
              <a:solidFill>
                <a:srgbClr val="52525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g2a467c31ea1_0_456"/>
          <p:cNvSpPr/>
          <p:nvPr/>
        </p:nvSpPr>
        <p:spPr>
          <a:xfrm>
            <a:off x="371541" y="3996772"/>
            <a:ext cx="942300" cy="744600"/>
          </a:xfrm>
          <a:prstGeom prst="roundRect">
            <a:avLst>
              <a:gd fmla="val 16667" name="adj"/>
            </a:avLst>
          </a:prstGeom>
          <a:solidFill>
            <a:srgbClr val="548135"/>
          </a:solidFill>
          <a:ln cap="flat" cmpd="sng" w="12700">
            <a:solidFill>
              <a:srgbClr val="7B7B7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6000" lIns="14400" spcFirstLastPara="1" rIns="14400" wrap="square" tIns="36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DC Operat data collection</a:t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g2a467c31ea1_0_456"/>
          <p:cNvSpPr/>
          <p:nvPr/>
        </p:nvSpPr>
        <p:spPr>
          <a:xfrm>
            <a:off x="1386141" y="4014273"/>
            <a:ext cx="2876100" cy="354600"/>
          </a:xfrm>
          <a:prstGeom prst="roundRect">
            <a:avLst>
              <a:gd fmla="val 16667" name="adj"/>
            </a:avLst>
          </a:prstGeom>
          <a:solidFill>
            <a:srgbClr val="548135"/>
          </a:solidFill>
          <a:ln cap="flat" cmpd="sng" w="12700">
            <a:solidFill>
              <a:srgbClr val="7B7B7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GB" sz="1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Datacenter/Cloud Management</a:t>
            </a:r>
            <a:endParaRPr b="0" i="0" sz="1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g2a467c31ea1_0_456"/>
          <p:cNvSpPr/>
          <p:nvPr/>
        </p:nvSpPr>
        <p:spPr>
          <a:xfrm>
            <a:off x="1368196" y="4481492"/>
            <a:ext cx="1010100" cy="266100"/>
          </a:xfrm>
          <a:prstGeom prst="roundRect">
            <a:avLst>
              <a:gd fmla="val 16667" name="adj"/>
            </a:avLst>
          </a:prstGeom>
          <a:solidFill>
            <a:srgbClr val="548135"/>
          </a:solidFill>
          <a:ln cap="flat" cmpd="sng" w="12700">
            <a:solidFill>
              <a:srgbClr val="7B7B7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6000" lIns="14400" spcFirstLastPara="1" rIns="14400" wrap="square" tIns="36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Comp Cluster</a:t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g2a467c31ea1_0_456"/>
          <p:cNvSpPr/>
          <p:nvPr/>
        </p:nvSpPr>
        <p:spPr>
          <a:xfrm>
            <a:off x="2498080" y="4481492"/>
            <a:ext cx="822300" cy="266100"/>
          </a:xfrm>
          <a:prstGeom prst="roundRect">
            <a:avLst>
              <a:gd fmla="val 16667" name="adj"/>
            </a:avLst>
          </a:prstGeom>
          <a:solidFill>
            <a:srgbClr val="548135"/>
          </a:solidFill>
          <a:ln cap="flat" cmpd="sng" w="12700">
            <a:solidFill>
              <a:srgbClr val="7B7B7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Storage</a:t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g2a467c31ea1_0_456"/>
          <p:cNvSpPr/>
          <p:nvPr/>
        </p:nvSpPr>
        <p:spPr>
          <a:xfrm>
            <a:off x="3440075" y="4463811"/>
            <a:ext cx="822300" cy="266100"/>
          </a:xfrm>
          <a:prstGeom prst="roundRect">
            <a:avLst>
              <a:gd fmla="val 16667" name="adj"/>
            </a:avLst>
          </a:prstGeom>
          <a:solidFill>
            <a:srgbClr val="548135"/>
          </a:solidFill>
          <a:ln cap="flat" cmpd="sng" w="12700">
            <a:solidFill>
              <a:srgbClr val="7B7B7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Network</a:t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g2a467c31ea1_0_456"/>
          <p:cNvSpPr/>
          <p:nvPr/>
        </p:nvSpPr>
        <p:spPr>
          <a:xfrm>
            <a:off x="287469" y="3930066"/>
            <a:ext cx="4066500" cy="876900"/>
          </a:xfrm>
          <a:prstGeom prst="roundRect">
            <a:avLst>
              <a:gd fmla="val 5424" name="adj"/>
            </a:avLst>
          </a:prstGeom>
          <a:noFill/>
          <a:ln cap="flat" cmpd="sng" w="28575">
            <a:solidFill>
              <a:srgbClr val="0070C0"/>
            </a:solidFill>
            <a:prstDash val="dashDot"/>
            <a:miter lim="800000"/>
            <a:headEnd len="sm" w="sm" type="none"/>
            <a:tailEnd len="sm" w="sm" type="none"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0" name="Google Shape;190;g2a467c31ea1_0_456"/>
          <p:cNvGrpSpPr/>
          <p:nvPr/>
        </p:nvGrpSpPr>
        <p:grpSpPr>
          <a:xfrm>
            <a:off x="296408" y="4950405"/>
            <a:ext cx="4066380" cy="1141071"/>
            <a:chOff x="4893392" y="5226254"/>
            <a:chExt cx="4280400" cy="1246800"/>
          </a:xfrm>
        </p:grpSpPr>
        <p:sp>
          <p:nvSpPr>
            <p:cNvPr id="191" name="Google Shape;191;g2a467c31ea1_0_456"/>
            <p:cNvSpPr/>
            <p:nvPr/>
          </p:nvSpPr>
          <p:spPr>
            <a:xfrm>
              <a:off x="4970225" y="5297104"/>
              <a:ext cx="1401900" cy="560700"/>
            </a:xfrm>
            <a:prstGeom prst="roundRect">
              <a:avLst>
                <a:gd fmla="val 16667" name="adj"/>
              </a:avLst>
            </a:prstGeom>
            <a:solidFill>
              <a:srgbClr val="548135"/>
            </a:solidFill>
            <a:ln cap="flat" cmpd="sng" w="12700">
              <a:solidFill>
                <a:srgbClr val="7B7B7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6000" lIns="14400" spcFirstLastPara="1" rIns="14400" wrap="square" tIns="36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GB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DC/RI Operation Monitoring</a:t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g2a467c31ea1_0_456"/>
            <p:cNvSpPr/>
            <p:nvPr/>
          </p:nvSpPr>
          <p:spPr>
            <a:xfrm>
              <a:off x="8131933" y="5294120"/>
              <a:ext cx="969600" cy="698400"/>
            </a:xfrm>
            <a:prstGeom prst="roundRect">
              <a:avLst>
                <a:gd fmla="val 16667" name="adj"/>
              </a:avLst>
            </a:prstGeom>
            <a:solidFill>
              <a:srgbClr val="548135"/>
            </a:solidFill>
            <a:ln cap="flat" cmpd="sng" w="12700">
              <a:solidFill>
                <a:srgbClr val="7B7B7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6000" lIns="36000" spcFirstLastPara="1" rIns="36000" wrap="square" tIns="36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GB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Building materials</a:t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g2a467c31ea1_0_456"/>
            <p:cNvSpPr/>
            <p:nvPr/>
          </p:nvSpPr>
          <p:spPr>
            <a:xfrm>
              <a:off x="5986193" y="6051985"/>
              <a:ext cx="927600" cy="336600"/>
            </a:xfrm>
            <a:prstGeom prst="rect">
              <a:avLst/>
            </a:prstGeom>
            <a:solidFill>
              <a:srgbClr val="548135"/>
            </a:solidFill>
            <a:ln cap="flat" cmpd="sng" w="12700">
              <a:solidFill>
                <a:srgbClr val="7B7B7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6000" lIns="36000" spcFirstLastPara="1" rIns="36000" wrap="square" tIns="36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GB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Cooling</a:t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g2a467c31ea1_0_456"/>
            <p:cNvSpPr/>
            <p:nvPr/>
          </p:nvSpPr>
          <p:spPr>
            <a:xfrm>
              <a:off x="7020855" y="6051985"/>
              <a:ext cx="927600" cy="336600"/>
            </a:xfrm>
            <a:prstGeom prst="rect">
              <a:avLst/>
            </a:prstGeom>
            <a:solidFill>
              <a:srgbClr val="548135"/>
            </a:solidFill>
            <a:ln cap="flat" cmpd="sng" w="12700">
              <a:solidFill>
                <a:srgbClr val="7B7B7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6000" lIns="36000" spcFirstLastPara="1" rIns="36000" wrap="square" tIns="36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GB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Water</a:t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g2a467c31ea1_0_456"/>
            <p:cNvSpPr/>
            <p:nvPr/>
          </p:nvSpPr>
          <p:spPr>
            <a:xfrm>
              <a:off x="8131933" y="6059023"/>
              <a:ext cx="969600" cy="336600"/>
            </a:xfrm>
            <a:prstGeom prst="rect">
              <a:avLst/>
            </a:prstGeom>
            <a:solidFill>
              <a:srgbClr val="548135"/>
            </a:solidFill>
            <a:ln cap="flat" cmpd="sng" w="12700">
              <a:solidFill>
                <a:srgbClr val="7B7B7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6000" lIns="36000" spcFirstLastPara="1" rIns="36000" wrap="square" tIns="36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GB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Waste</a:t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g2a467c31ea1_0_456"/>
            <p:cNvSpPr/>
            <p:nvPr/>
          </p:nvSpPr>
          <p:spPr>
            <a:xfrm>
              <a:off x="6478116" y="5294120"/>
              <a:ext cx="1477500" cy="564900"/>
            </a:xfrm>
            <a:prstGeom prst="roundRect">
              <a:avLst>
                <a:gd fmla="val 16667" name="adj"/>
              </a:avLst>
            </a:prstGeom>
            <a:solidFill>
              <a:srgbClr val="548135"/>
            </a:solidFill>
            <a:ln cap="flat" cmpd="sng" w="12700">
              <a:solidFill>
                <a:srgbClr val="7B7B7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6000" lIns="36000" spcFirstLastPara="1" rIns="36000" wrap="square" tIns="36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GB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Electricity Supply</a:t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g2a467c31ea1_0_456"/>
            <p:cNvSpPr/>
            <p:nvPr/>
          </p:nvSpPr>
          <p:spPr>
            <a:xfrm>
              <a:off x="4964177" y="6034765"/>
              <a:ext cx="927600" cy="336600"/>
            </a:xfrm>
            <a:prstGeom prst="rect">
              <a:avLst/>
            </a:prstGeom>
            <a:solidFill>
              <a:srgbClr val="548135"/>
            </a:solidFill>
            <a:ln cap="flat" cmpd="sng" w="12700">
              <a:solidFill>
                <a:srgbClr val="7B7B7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6000" lIns="36000" spcFirstLastPara="1" rIns="36000" wrap="square" tIns="36000">
              <a:noAutofit/>
            </a:bodyPr>
            <a:lstStyle/>
            <a:p>
              <a:pPr indent="0" lvl="0" marL="0" marR="0" rtl="0" algn="ctr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-GB" sz="12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Light, Logistics</a:t>
              </a:r>
              <a:endPara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g2a467c31ea1_0_456"/>
            <p:cNvSpPr/>
            <p:nvPr/>
          </p:nvSpPr>
          <p:spPr>
            <a:xfrm>
              <a:off x="4893392" y="5226254"/>
              <a:ext cx="4280400" cy="1246800"/>
            </a:xfrm>
            <a:prstGeom prst="roundRect">
              <a:avLst>
                <a:gd fmla="val 5424" name="adj"/>
              </a:avLst>
            </a:prstGeom>
            <a:noFill/>
            <a:ln cap="flat" cmpd="sng" w="28575">
              <a:solidFill>
                <a:srgbClr val="0070C0"/>
              </a:solidFill>
              <a:prstDash val="dashDot"/>
              <a:miter lim="800000"/>
              <a:headEnd len="sm" w="sm" type="none"/>
              <a:tailEnd len="sm" w="sm" type="none"/>
            </a:ln>
          </p:spPr>
          <p:txBody>
            <a:bodyPr anchorCtr="0" anchor="ctr" bIns="36000" lIns="36000" spcFirstLastPara="1" rIns="36000" wrap="square" tIns="36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9" name="Google Shape;199;g2a467c31ea1_0_456"/>
          <p:cNvSpPr/>
          <p:nvPr/>
        </p:nvSpPr>
        <p:spPr>
          <a:xfrm>
            <a:off x="4832050" y="3930075"/>
            <a:ext cx="1956000" cy="22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36000" spcFirstLastPara="1" rIns="36000" wrap="square" tIns="36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n-GB" sz="180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SW developer </a:t>
            </a:r>
            <a:r>
              <a:rPr b="1" i="0" lang="en-GB" sz="1800" u="none" cap="none" strike="noStrike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Responsibility </a:t>
            </a:r>
            <a:br>
              <a:rPr b="1" i="0" lang="en-GB" sz="1800" u="none" cap="none" strike="noStrike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GB" sz="1800" u="none" cap="none" strike="noStrike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Application and Middleware Development, Deployment, Energy usage and KPI monitoring</a:t>
            </a:r>
            <a:endParaRPr b="0" i="0" sz="1800" u="none" cap="none" strike="noStrike">
              <a:solidFill>
                <a:srgbClr val="2E75B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g2a467c31ea1_0_456"/>
          <p:cNvSpPr/>
          <p:nvPr/>
        </p:nvSpPr>
        <p:spPr>
          <a:xfrm>
            <a:off x="9585100" y="3930075"/>
            <a:ext cx="2382600" cy="20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36000" spcFirstLastPara="1" rIns="36000" wrap="square" tIns="360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n-GB" sz="1800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RI operators </a:t>
            </a:r>
            <a:r>
              <a:rPr b="1" i="0" lang="en-GB" sz="1800" u="none" cap="none" strike="noStrike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-GB" sz="1800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b="1" i="0" lang="en-GB" sz="1800" u="none" cap="none" strike="noStrike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esponsibility</a:t>
            </a:r>
            <a:br>
              <a:rPr b="1" lang="en-GB" sz="1800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GB" sz="1800" u="none" cap="none" strike="noStrike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Research 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Infrastructure </a:t>
            </a:r>
            <a:r>
              <a:rPr lang="en-GB" sz="1800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b="0" i="0" lang="en-GB" sz="1800" u="none" cap="none" strike="noStrike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quipment 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or Datacenter, Monitoring Energy and environmental impact metrics and KPI</a:t>
            </a:r>
            <a:endParaRPr b="0" i="0" sz="1800" u="none" cap="none" strike="noStrike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g2a467c31ea1_0_456"/>
          <p:cNvSpPr/>
          <p:nvPr/>
        </p:nvSpPr>
        <p:spPr>
          <a:xfrm>
            <a:off x="4897575" y="1469700"/>
            <a:ext cx="6993900" cy="20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36000" spcFirstLastPara="1" rIns="36000" wrap="square" tIns="360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GB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Four categories identified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b="0" i="0" lang="en-GB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Manufacturers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2000"/>
              <a:buFont typeface="Calibri"/>
              <a:buChar char="●"/>
            </a:pPr>
            <a:r>
              <a:rPr b="0" i="0" lang="en-GB" sz="2000" u="none" cap="none" strike="noStrike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SW developers</a:t>
            </a:r>
            <a:endParaRPr sz="2000">
              <a:solidFill>
                <a:srgbClr val="2E75B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2000"/>
              <a:buFont typeface="Calibri"/>
              <a:buChar char="●"/>
            </a:pPr>
            <a:r>
              <a:rPr b="0" i="0" lang="en-GB" sz="2000" u="none" cap="none" strike="noStrike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RI users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48135"/>
              </a:buClr>
              <a:buSzPts val="2000"/>
              <a:buFont typeface="Calibri"/>
              <a:buChar char="●"/>
            </a:pPr>
            <a:r>
              <a:rPr lang="en-GB" sz="2000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RI operators</a:t>
            </a:r>
            <a:endParaRPr sz="2000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b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GB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Each category must assume their share towards the common goal</a:t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g2a467c31ea1_0_456"/>
          <p:cNvSpPr txBox="1"/>
          <p:nvPr/>
        </p:nvSpPr>
        <p:spPr>
          <a:xfrm>
            <a:off x="7598425" y="1985352"/>
            <a:ext cx="3445200" cy="77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GreenDIGIT brings various solutions to help these 3 groups and to incentivise the 1st group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g2a467c31ea1_0_456"/>
          <p:cNvSpPr/>
          <p:nvPr/>
        </p:nvSpPr>
        <p:spPr>
          <a:xfrm>
            <a:off x="6997525" y="2049875"/>
            <a:ext cx="600900" cy="6441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g2a467c31ea1_0_456"/>
          <p:cNvSpPr/>
          <p:nvPr/>
        </p:nvSpPr>
        <p:spPr>
          <a:xfrm>
            <a:off x="7298350" y="3970800"/>
            <a:ext cx="2109600" cy="22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36000" spcFirstLastPara="1" rIns="36000" wrap="square" tIns="36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n-GB" sz="180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RI user</a:t>
            </a:r>
            <a:r>
              <a:rPr b="1" i="0" lang="en-GB" sz="1800" u="none" cap="none" strike="noStrike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b="1" i="0" lang="en-GB" sz="1800" u="none" cap="none" strike="noStrike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GB" sz="1800" u="none" cap="none" strike="noStrike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Responsibility </a:t>
            </a:r>
            <a:br>
              <a:rPr b="1" i="0" lang="en-GB" sz="1800" u="none" cap="none" strike="noStrike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i="0" lang="en-GB" sz="1800" u="none" cap="none" strike="noStrike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Workflow develop</a:t>
            </a:r>
            <a:r>
              <a:rPr lang="en-GB" sz="180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ment and </a:t>
            </a:r>
            <a:r>
              <a:rPr lang="en-GB" sz="180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Execution</a:t>
            </a:r>
            <a:r>
              <a:rPr b="0" i="0" lang="en-GB" sz="1800" u="none" cap="none" strike="noStrike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, Energy usage monitoring</a:t>
            </a:r>
            <a:endParaRPr b="0" i="0" sz="1800" u="none" cap="none" strike="noStrike">
              <a:solidFill>
                <a:srgbClr val="2E75B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3376e7eac88_0_11"/>
          <p:cNvSpPr txBox="1"/>
          <p:nvPr>
            <p:ph type="title"/>
          </p:nvPr>
        </p:nvSpPr>
        <p:spPr>
          <a:xfrm>
            <a:off x="1579417" y="136526"/>
            <a:ext cx="10376700" cy="1232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Progress report</a:t>
            </a:r>
            <a:endParaRPr/>
          </a:p>
        </p:txBody>
      </p:sp>
      <p:sp>
        <p:nvSpPr>
          <p:cNvPr id="211" name="Google Shape;211;g3376e7eac88_0_11"/>
          <p:cNvSpPr txBox="1"/>
          <p:nvPr>
            <p:ph idx="1" type="body"/>
          </p:nvPr>
        </p:nvSpPr>
        <p:spPr>
          <a:xfrm>
            <a:off x="304800" y="1541253"/>
            <a:ext cx="11651400" cy="4635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AutoNum type="arabicPeriod"/>
            </a:pPr>
            <a:r>
              <a:rPr lang="en-GB"/>
              <a:t>Landscape analysis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/>
              <a:t>Environmental Impact Assessment (Methodology and Tools)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/>
              <a:t>Software solutions for energy efficient operation</a:t>
            </a:r>
            <a:endParaRPr/>
          </a:p>
        </p:txBody>
      </p:sp>
      <p:sp>
        <p:nvSpPr>
          <p:cNvPr id="212" name="Google Shape;212;g3376e7eac88_0_11"/>
          <p:cNvSpPr txBox="1"/>
          <p:nvPr>
            <p:ph idx="12" type="sldNum"/>
          </p:nvPr>
        </p:nvSpPr>
        <p:spPr>
          <a:xfrm>
            <a:off x="11427012" y="6356351"/>
            <a:ext cx="529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2a467c31ea1_0_67"/>
          <p:cNvSpPr txBox="1"/>
          <p:nvPr>
            <p:ph type="title"/>
          </p:nvPr>
        </p:nvSpPr>
        <p:spPr>
          <a:xfrm>
            <a:off x="1579417" y="136526"/>
            <a:ext cx="10376700" cy="123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lang="en-GB">
                <a:latin typeface="Calibri"/>
                <a:ea typeface="Calibri"/>
                <a:cs typeface="Calibri"/>
                <a:sym typeface="Calibri"/>
              </a:rPr>
              <a:t>RIs Landscape Survey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g2a467c31ea1_0_67"/>
          <p:cNvSpPr txBox="1"/>
          <p:nvPr>
            <p:ph idx="1" type="body"/>
          </p:nvPr>
        </p:nvSpPr>
        <p:spPr>
          <a:xfrm>
            <a:off x="304800" y="1541253"/>
            <a:ext cx="11651400" cy="463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10000"/>
          </a:bodyPr>
          <a:lstStyle/>
          <a:p>
            <a:pPr indent="-20193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libri"/>
              <a:buChar char="●"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Objective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211455" lvl="1" marL="685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75000"/>
              <a:buFont typeface="Calibri"/>
              <a:buChar char="○"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To collect and analyse RIs practices, needs and gaps, and opportunities-barriers-good practices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265430" lvl="1" marL="685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16666"/>
              <a:buFont typeface="Calibri"/>
              <a:buChar char="○"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What did the RIs do so far? → Good practices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265430" lvl="1" marL="685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16666"/>
              <a:buFont typeface="Calibri"/>
              <a:buChar char="○"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Where are they going? → Initiatives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265430" lvl="1" marL="685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16666"/>
              <a:buFont typeface="Calibri"/>
              <a:buChar char="○"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Where could we help? → Opportunities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20193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libri"/>
              <a:buChar char="●"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Target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211455" lvl="1" marL="685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75000"/>
              <a:buFont typeface="Calibri"/>
              <a:buChar char="○"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GreenDIGIT consortium (EGI, SoBigData, EBRAINS, SLICES)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211455" lvl="1" marL="685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75000"/>
              <a:buFont typeface="Calibri"/>
              <a:buChar char="○"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Thematic RIs with </a:t>
            </a:r>
            <a:r>
              <a:rPr b="1" lang="en-GB">
                <a:latin typeface="Calibri"/>
                <a:ea typeface="Calibri"/>
                <a:cs typeface="Calibri"/>
                <a:sym typeface="Calibri"/>
              </a:rPr>
              <a:t>significant</a:t>
            </a:r>
            <a:r>
              <a:rPr lang="en-GB">
                <a:latin typeface="Calibri"/>
                <a:ea typeface="Calibri"/>
                <a:cs typeface="Calibri"/>
                <a:sym typeface="Calibri"/>
              </a:rPr>
              <a:t> digital infrastructures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20193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libri"/>
              <a:buChar char="●"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Methodology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211455" lvl="1" marL="685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75000"/>
              <a:buFont typeface="Calibri"/>
              <a:buChar char="○"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Preparation, survey and interviews, analysis of results and identification of key aspects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Timeline: May 2024 - December 2025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g2a467c31ea1_0_67"/>
          <p:cNvSpPr txBox="1"/>
          <p:nvPr>
            <p:ph idx="12" type="sldNum"/>
          </p:nvPr>
        </p:nvSpPr>
        <p:spPr>
          <a:xfrm>
            <a:off x="11427012" y="6356351"/>
            <a:ext cx="529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2a467c31ea1_0_270"/>
          <p:cNvSpPr txBox="1"/>
          <p:nvPr>
            <p:ph type="title"/>
          </p:nvPr>
        </p:nvSpPr>
        <p:spPr>
          <a:xfrm>
            <a:off x="1579417" y="136526"/>
            <a:ext cx="10376700" cy="123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lang="en-GB">
                <a:latin typeface="Calibri"/>
                <a:ea typeface="Calibri"/>
                <a:cs typeface="Calibri"/>
                <a:sym typeface="Calibri"/>
              </a:rPr>
              <a:t>RIs Landscape Survey - Responses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g2a467c31ea1_0_270"/>
          <p:cNvSpPr txBox="1"/>
          <p:nvPr>
            <p:ph idx="12" type="sldNum"/>
          </p:nvPr>
        </p:nvSpPr>
        <p:spPr>
          <a:xfrm>
            <a:off x="11427012" y="6356351"/>
            <a:ext cx="529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26" name="Google Shape;226;g2a467c31ea1_0_270"/>
          <p:cNvSpPr/>
          <p:nvPr/>
        </p:nvSpPr>
        <p:spPr>
          <a:xfrm>
            <a:off x="195175" y="1241900"/>
            <a:ext cx="11860200" cy="30369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en-GB" sz="19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Data, Computing and Digital</a:t>
            </a:r>
            <a:endParaRPr b="1" i="0" sz="1900" u="none" cap="none" strike="noStrik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7" name="Google Shape;227;g2a467c31ea1_0_2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48271" y="2102023"/>
            <a:ext cx="2058245" cy="12371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g2a467c31ea1_0_27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42621" y="2275373"/>
            <a:ext cx="3467794" cy="5863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g2a467c31ea1_0_27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003614" y="2053900"/>
            <a:ext cx="2779047" cy="1234142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g2a467c31ea1_0_270"/>
          <p:cNvSpPr txBox="1"/>
          <p:nvPr/>
        </p:nvSpPr>
        <p:spPr>
          <a:xfrm>
            <a:off x="4127143" y="3083239"/>
            <a:ext cx="2989200" cy="7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-GB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 Computational</a:t>
            </a:r>
            <a:endParaRPr b="1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-GB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25 Research facilities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g2a467c31ea1_0_270"/>
          <p:cNvSpPr txBox="1"/>
          <p:nvPr/>
        </p:nvSpPr>
        <p:spPr>
          <a:xfrm>
            <a:off x="7543992" y="3220194"/>
            <a:ext cx="20580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-GB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 HPC centers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g2a467c31ea1_0_270"/>
          <p:cNvSpPr txBox="1"/>
          <p:nvPr/>
        </p:nvSpPr>
        <p:spPr>
          <a:xfrm>
            <a:off x="9897822" y="3357149"/>
            <a:ext cx="2058000" cy="7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-GB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~200 HTC sites</a:t>
            </a:r>
            <a:endParaRPr b="1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-GB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~30 cloud sites</a:t>
            </a:r>
            <a:endParaRPr b="1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g2a467c31ea1_0_270"/>
          <p:cNvSpPr txBox="1"/>
          <p:nvPr/>
        </p:nvSpPr>
        <p:spPr>
          <a:xfrm>
            <a:off x="477770" y="3083239"/>
            <a:ext cx="29892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1001"/>
              </a:spcBef>
              <a:spcAft>
                <a:spcPts val="100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-GB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ICT facilities at 14 sites </a:t>
            </a:r>
            <a:br>
              <a:rPr b="1" i="0" lang="en-GB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GB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(5G, Networks, Clouds) 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g2a467c31ea1_0_270"/>
          <p:cNvSpPr txBox="1"/>
          <p:nvPr/>
        </p:nvSpPr>
        <p:spPr>
          <a:xfrm>
            <a:off x="5454859" y="3903086"/>
            <a:ext cx="866700" cy="9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1" i="0" lang="en-GB" sz="8000" u="none" cap="none" strike="noStrike">
                <a:solidFill>
                  <a:srgbClr val="4EA72E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endParaRPr b="1" i="0" sz="8000" u="none" cap="none" strike="noStrike">
              <a:solidFill>
                <a:srgbClr val="4EA72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g2a467c31ea1_0_270"/>
          <p:cNvSpPr/>
          <p:nvPr/>
        </p:nvSpPr>
        <p:spPr>
          <a:xfrm>
            <a:off x="203346" y="4990270"/>
            <a:ext cx="3605400" cy="12012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0E284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CERN (Particle acc., Intern.)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ELI-Beams (Laser facility, CZ)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66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en-GB" sz="1900" u="none" cap="none" strike="noStrike">
                <a:solidFill>
                  <a:srgbClr val="8E7CC3"/>
                </a:solidFill>
                <a:latin typeface="Arial"/>
                <a:ea typeface="Arial"/>
                <a:cs typeface="Arial"/>
                <a:sym typeface="Arial"/>
              </a:rPr>
              <a:t>Physical Sciences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g2a467c31ea1_0_270"/>
          <p:cNvSpPr/>
          <p:nvPr/>
        </p:nvSpPr>
        <p:spPr>
          <a:xfrm>
            <a:off x="3371306" y="1672961"/>
            <a:ext cx="4913100" cy="352500"/>
          </a:xfrm>
          <a:prstGeom prst="chevron">
            <a:avLst>
              <a:gd fmla="val 50000" name="adj"/>
            </a:avLst>
          </a:prstGeom>
          <a:solidFill>
            <a:srgbClr val="E8E8E8"/>
          </a:solidFill>
          <a:ln cap="flat" cmpd="sng" w="9525">
            <a:solidFill>
              <a:srgbClr val="0E284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PRE-PRODUCTION PHASE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g2a467c31ea1_0_270"/>
          <p:cNvSpPr/>
          <p:nvPr/>
        </p:nvSpPr>
        <p:spPr>
          <a:xfrm>
            <a:off x="402289" y="1672961"/>
            <a:ext cx="3292200" cy="352500"/>
          </a:xfrm>
          <a:prstGeom prst="homePlate">
            <a:avLst>
              <a:gd fmla="val 50000" name="adj"/>
            </a:avLst>
          </a:prstGeom>
          <a:solidFill>
            <a:srgbClr val="E8E8E8"/>
          </a:solidFill>
          <a:ln cap="flat" cmpd="sng" w="9525">
            <a:solidFill>
              <a:srgbClr val="0E284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PREPARATORY PHASE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g2a467c31ea1_0_270"/>
          <p:cNvSpPr/>
          <p:nvPr/>
        </p:nvSpPr>
        <p:spPr>
          <a:xfrm>
            <a:off x="7987490" y="1672961"/>
            <a:ext cx="3863400" cy="352500"/>
          </a:xfrm>
          <a:prstGeom prst="chevron">
            <a:avLst>
              <a:gd fmla="val 50000" name="adj"/>
            </a:avLst>
          </a:prstGeom>
          <a:solidFill>
            <a:srgbClr val="E8E8E8"/>
          </a:solidFill>
          <a:ln cap="flat" cmpd="sng" w="9525">
            <a:solidFill>
              <a:srgbClr val="0E284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PRODUCTION PHASE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g2a467c31ea1_0_270"/>
          <p:cNvSpPr/>
          <p:nvPr/>
        </p:nvSpPr>
        <p:spPr>
          <a:xfrm>
            <a:off x="3999846" y="4990270"/>
            <a:ext cx="3730500" cy="12012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0E284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CLARIN (Language resources)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66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br>
              <a:rPr b="1" i="0" lang="en-GB" sz="1300" u="none" cap="none" strike="noStrike">
                <a:solidFill>
                  <a:srgbClr val="C27BA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GB" sz="1800" u="none" cap="none" strike="noStrike">
                <a:solidFill>
                  <a:srgbClr val="C27BA0"/>
                </a:solidFill>
                <a:latin typeface="Arial"/>
                <a:ea typeface="Arial"/>
                <a:cs typeface="Arial"/>
                <a:sym typeface="Arial"/>
              </a:rPr>
              <a:t>Social Sciences &amp; Humanities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g2a467c31ea1_0_270"/>
          <p:cNvSpPr/>
          <p:nvPr/>
        </p:nvSpPr>
        <p:spPr>
          <a:xfrm>
            <a:off x="7948205" y="4990270"/>
            <a:ext cx="3863400" cy="12012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0E284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GB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GÉANT (Networks, Intern.)</a:t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GB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Switch Cloud (CH)</a:t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GB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University of Freiburg (DE) </a:t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GB" sz="17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Data, Computing and Digital</a:t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1" name="Google Shape;241;g2a467c31ea1_0_27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78218" y="2213457"/>
            <a:ext cx="2779042" cy="691237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g2a467c31ea1_0_270"/>
          <p:cNvSpPr txBox="1"/>
          <p:nvPr/>
        </p:nvSpPr>
        <p:spPr>
          <a:xfrm>
            <a:off x="-14300" y="6375700"/>
            <a:ext cx="116064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Responses represent over </a:t>
            </a:r>
            <a:r>
              <a:rPr b="1" lang="en-GB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50 academic providers from 20 countries</a:t>
            </a:r>
            <a:endParaRPr sz="5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Θέμα του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resentation Cover 2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Main page">
  <a:themeElements>
    <a:clrScheme name="Custom 1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B6E0F5"/>
      </a:accent1>
      <a:accent2>
        <a:srgbClr val="79B77E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2024-04-04T10:47:56Z</dcterms:created>
  <dc:creator>Kostas Chounos</dc:creator>
</cp:coreProperties>
</file>