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1" r:id="rId3"/>
    <p:sldId id="272" r:id="rId4"/>
    <p:sldId id="289" r:id="rId5"/>
    <p:sldId id="291" r:id="rId6"/>
    <p:sldId id="275" r:id="rId7"/>
    <p:sldId id="276" r:id="rId8"/>
    <p:sldId id="292" r:id="rId9"/>
    <p:sldId id="288" r:id="rId10"/>
    <p:sldId id="277" r:id="rId11"/>
    <p:sldId id="281" r:id="rId12"/>
    <p:sldId id="278" r:id="rId13"/>
    <p:sldId id="284" r:id="rId14"/>
    <p:sldId id="279" r:id="rId15"/>
    <p:sldId id="282" r:id="rId16"/>
    <p:sldId id="283" r:id="rId17"/>
    <p:sldId id="285" r:id="rId18"/>
    <p:sldId id="286" r:id="rId19"/>
    <p:sldId id="28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1" autoAdjust="0"/>
  </p:normalViewPr>
  <p:slideViewPr>
    <p:cSldViewPr>
      <p:cViewPr>
        <p:scale>
          <a:sx n="150" d="100"/>
          <a:sy n="150" d="100"/>
        </p:scale>
        <p:origin x="-4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Microsoft%20User%20Data:Office%202011%20AutoRecovery:TP%20GGUS%20performance%20v2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Microsoft%20User%20Data:Office%202011%20AutoRecovery:TP%20GGUS%20performance%20v2%20(version%201)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Meetings:2011-11-23%20TCB-9:TP%20Performance%20:TP%20GGUS%20performance%20v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Meetings:2011-11-23%20TCB-9:TP%20Performance%20:sa2-sw-rel-verification-metrics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Open </a:t>
            </a:r>
            <a:r>
              <a:rPr lang="en-US" baseline="0" dirty="0"/>
              <a:t>tickets by priority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'TP per month open by prio'!$B$2</c:f>
              <c:strCache>
                <c:ptCount val="1"/>
                <c:pt idx="0">
                  <c:v>top priority</c:v>
                </c:pt>
              </c:strCache>
            </c:strRef>
          </c:tx>
          <c:marker>
            <c:symbol val="none"/>
          </c:marker>
          <c:cat>
            <c:strRef>
              <c:f>'TP per month open by prio'!$A$3:$A$20</c:f>
              <c:strCache>
                <c:ptCount val="18"/>
                <c:pt idx="0">
                  <c:v>May '10</c:v>
                </c:pt>
                <c:pt idx="1">
                  <c:v>Jun '10</c:v>
                </c:pt>
                <c:pt idx="2">
                  <c:v>Jul '10</c:v>
                </c:pt>
                <c:pt idx="3">
                  <c:v>Aug '10</c:v>
                </c:pt>
                <c:pt idx="4">
                  <c:v>Sep '10</c:v>
                </c:pt>
                <c:pt idx="5">
                  <c:v>Oct '10</c:v>
                </c:pt>
                <c:pt idx="6">
                  <c:v>Nov '10</c:v>
                </c:pt>
                <c:pt idx="7">
                  <c:v>Dec '10</c:v>
                </c:pt>
                <c:pt idx="8">
                  <c:v>Jan '11</c:v>
                </c:pt>
                <c:pt idx="9">
                  <c:v>Feb '11</c:v>
                </c:pt>
                <c:pt idx="10">
                  <c:v>Mar '11</c:v>
                </c:pt>
                <c:pt idx="11">
                  <c:v>Apr '11</c:v>
                </c:pt>
                <c:pt idx="12">
                  <c:v>May '11</c:v>
                </c:pt>
                <c:pt idx="13">
                  <c:v>Jun '11</c:v>
                </c:pt>
                <c:pt idx="14">
                  <c:v>Jul '11</c:v>
                </c:pt>
                <c:pt idx="15">
                  <c:v>Aug '11</c:v>
                </c:pt>
                <c:pt idx="16">
                  <c:v>Sept '11</c:v>
                </c:pt>
                <c:pt idx="17">
                  <c:v>Oct '11</c:v>
                </c:pt>
              </c:strCache>
            </c:strRef>
          </c:cat>
          <c:val>
            <c:numRef>
              <c:f>'TP per month open by prio'!$B$3:$B$20</c:f>
              <c:numCache>
                <c:formatCode>General</c:formatCode>
                <c:ptCount val="1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3.0</c:v>
                </c:pt>
                <c:pt idx="6">
                  <c:v>4.0</c:v>
                </c:pt>
                <c:pt idx="7">
                  <c:v>3.0</c:v>
                </c:pt>
                <c:pt idx="8">
                  <c:v>2.0</c:v>
                </c:pt>
                <c:pt idx="9">
                  <c:v>2.0</c:v>
                </c:pt>
                <c:pt idx="10">
                  <c:v>1.0</c:v>
                </c:pt>
                <c:pt idx="11">
                  <c:v>1.0</c:v>
                </c:pt>
                <c:pt idx="12">
                  <c:v>3.0</c:v>
                </c:pt>
                <c:pt idx="13">
                  <c:v>3.0</c:v>
                </c:pt>
                <c:pt idx="14">
                  <c:v>2.0</c:v>
                </c:pt>
                <c:pt idx="15">
                  <c:v>2.0</c:v>
                </c:pt>
                <c:pt idx="16">
                  <c:v>1.0</c:v>
                </c:pt>
                <c:pt idx="17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'TP per month open by prio'!$C$2</c:f>
              <c:strCache>
                <c:ptCount val="1"/>
                <c:pt idx="0">
                  <c:v>very urgent</c:v>
                </c:pt>
              </c:strCache>
            </c:strRef>
          </c:tx>
          <c:marker>
            <c:symbol val="none"/>
          </c:marker>
          <c:cat>
            <c:strRef>
              <c:f>'TP per month open by prio'!$A$3:$A$20</c:f>
              <c:strCache>
                <c:ptCount val="18"/>
                <c:pt idx="0">
                  <c:v>May '10</c:v>
                </c:pt>
                <c:pt idx="1">
                  <c:v>Jun '10</c:v>
                </c:pt>
                <c:pt idx="2">
                  <c:v>Jul '10</c:v>
                </c:pt>
                <c:pt idx="3">
                  <c:v>Aug '10</c:v>
                </c:pt>
                <c:pt idx="4">
                  <c:v>Sep '10</c:v>
                </c:pt>
                <c:pt idx="5">
                  <c:v>Oct '10</c:v>
                </c:pt>
                <c:pt idx="6">
                  <c:v>Nov '10</c:v>
                </c:pt>
                <c:pt idx="7">
                  <c:v>Dec '10</c:v>
                </c:pt>
                <c:pt idx="8">
                  <c:v>Jan '11</c:v>
                </c:pt>
                <c:pt idx="9">
                  <c:v>Feb '11</c:v>
                </c:pt>
                <c:pt idx="10">
                  <c:v>Mar '11</c:v>
                </c:pt>
                <c:pt idx="11">
                  <c:v>Apr '11</c:v>
                </c:pt>
                <c:pt idx="12">
                  <c:v>May '11</c:v>
                </c:pt>
                <c:pt idx="13">
                  <c:v>Jun '11</c:v>
                </c:pt>
                <c:pt idx="14">
                  <c:v>Jul '11</c:v>
                </c:pt>
                <c:pt idx="15">
                  <c:v>Aug '11</c:v>
                </c:pt>
                <c:pt idx="16">
                  <c:v>Sept '11</c:v>
                </c:pt>
                <c:pt idx="17">
                  <c:v>Oct '11</c:v>
                </c:pt>
              </c:strCache>
            </c:strRef>
          </c:cat>
          <c:val>
            <c:numRef>
              <c:f>'TP per month open by prio'!$C$3:$C$20</c:f>
              <c:numCache>
                <c:formatCode>General</c:formatCode>
                <c:ptCount val="1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2.0</c:v>
                </c:pt>
                <c:pt idx="8">
                  <c:v>3.0</c:v>
                </c:pt>
                <c:pt idx="9">
                  <c:v>3.0</c:v>
                </c:pt>
                <c:pt idx="10">
                  <c:v>1.0</c:v>
                </c:pt>
                <c:pt idx="11">
                  <c:v>2.0</c:v>
                </c:pt>
                <c:pt idx="12">
                  <c:v>3.0</c:v>
                </c:pt>
                <c:pt idx="13">
                  <c:v>5.0</c:v>
                </c:pt>
                <c:pt idx="14">
                  <c:v>10.0</c:v>
                </c:pt>
                <c:pt idx="15">
                  <c:v>8.0</c:v>
                </c:pt>
                <c:pt idx="16">
                  <c:v>3.0</c:v>
                </c:pt>
                <c:pt idx="17">
                  <c:v>3.0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'TP per month open by prio'!$D$2</c:f>
              <c:strCache>
                <c:ptCount val="1"/>
                <c:pt idx="0">
                  <c:v>urgent</c:v>
                </c:pt>
              </c:strCache>
            </c:strRef>
          </c:tx>
          <c:marker>
            <c:symbol val="none"/>
          </c:marker>
          <c:cat>
            <c:strRef>
              <c:f>'TP per month open by prio'!$A$3:$A$20</c:f>
              <c:strCache>
                <c:ptCount val="18"/>
                <c:pt idx="0">
                  <c:v>May '10</c:v>
                </c:pt>
                <c:pt idx="1">
                  <c:v>Jun '10</c:v>
                </c:pt>
                <c:pt idx="2">
                  <c:v>Jul '10</c:v>
                </c:pt>
                <c:pt idx="3">
                  <c:v>Aug '10</c:v>
                </c:pt>
                <c:pt idx="4">
                  <c:v>Sep '10</c:v>
                </c:pt>
                <c:pt idx="5">
                  <c:v>Oct '10</c:v>
                </c:pt>
                <c:pt idx="6">
                  <c:v>Nov '10</c:v>
                </c:pt>
                <c:pt idx="7">
                  <c:v>Dec '10</c:v>
                </c:pt>
                <c:pt idx="8">
                  <c:v>Jan '11</c:v>
                </c:pt>
                <c:pt idx="9">
                  <c:v>Feb '11</c:v>
                </c:pt>
                <c:pt idx="10">
                  <c:v>Mar '11</c:v>
                </c:pt>
                <c:pt idx="11">
                  <c:v>Apr '11</c:v>
                </c:pt>
                <c:pt idx="12">
                  <c:v>May '11</c:v>
                </c:pt>
                <c:pt idx="13">
                  <c:v>Jun '11</c:v>
                </c:pt>
                <c:pt idx="14">
                  <c:v>Jul '11</c:v>
                </c:pt>
                <c:pt idx="15">
                  <c:v>Aug '11</c:v>
                </c:pt>
                <c:pt idx="16">
                  <c:v>Sept '11</c:v>
                </c:pt>
                <c:pt idx="17">
                  <c:v>Oct '11</c:v>
                </c:pt>
              </c:strCache>
            </c:strRef>
          </c:cat>
          <c:val>
            <c:numRef>
              <c:f>'TP per month open by prio'!$D$3:$D$20</c:f>
              <c:numCache>
                <c:formatCode>General</c:formatCode>
                <c:ptCount val="18"/>
                <c:pt idx="0">
                  <c:v>7.0</c:v>
                </c:pt>
                <c:pt idx="1">
                  <c:v>7.0</c:v>
                </c:pt>
                <c:pt idx="2">
                  <c:v>7.0</c:v>
                </c:pt>
                <c:pt idx="3">
                  <c:v>7.0</c:v>
                </c:pt>
                <c:pt idx="4">
                  <c:v>9.0</c:v>
                </c:pt>
                <c:pt idx="5">
                  <c:v>15.0</c:v>
                </c:pt>
                <c:pt idx="6">
                  <c:v>21.0</c:v>
                </c:pt>
                <c:pt idx="7">
                  <c:v>20.0</c:v>
                </c:pt>
                <c:pt idx="8">
                  <c:v>21.0</c:v>
                </c:pt>
                <c:pt idx="9">
                  <c:v>22.0</c:v>
                </c:pt>
                <c:pt idx="10">
                  <c:v>21.0</c:v>
                </c:pt>
                <c:pt idx="11">
                  <c:v>24.0</c:v>
                </c:pt>
                <c:pt idx="12">
                  <c:v>20.0</c:v>
                </c:pt>
                <c:pt idx="13">
                  <c:v>17.0</c:v>
                </c:pt>
                <c:pt idx="14">
                  <c:v>21.0</c:v>
                </c:pt>
                <c:pt idx="15">
                  <c:v>30.0</c:v>
                </c:pt>
                <c:pt idx="16">
                  <c:v>25.0</c:v>
                </c:pt>
                <c:pt idx="17">
                  <c:v>27.0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'TP per month open by prio'!$E$2</c:f>
              <c:strCache>
                <c:ptCount val="1"/>
                <c:pt idx="0">
                  <c:v>less urgent</c:v>
                </c:pt>
              </c:strCache>
            </c:strRef>
          </c:tx>
          <c:marker>
            <c:symbol val="none"/>
          </c:marker>
          <c:cat>
            <c:strRef>
              <c:f>'TP per month open by prio'!$A$3:$A$20</c:f>
              <c:strCache>
                <c:ptCount val="18"/>
                <c:pt idx="0">
                  <c:v>May '10</c:v>
                </c:pt>
                <c:pt idx="1">
                  <c:v>Jun '10</c:v>
                </c:pt>
                <c:pt idx="2">
                  <c:v>Jul '10</c:v>
                </c:pt>
                <c:pt idx="3">
                  <c:v>Aug '10</c:v>
                </c:pt>
                <c:pt idx="4">
                  <c:v>Sep '10</c:v>
                </c:pt>
                <c:pt idx="5">
                  <c:v>Oct '10</c:v>
                </c:pt>
                <c:pt idx="6">
                  <c:v>Nov '10</c:v>
                </c:pt>
                <c:pt idx="7">
                  <c:v>Dec '10</c:v>
                </c:pt>
                <c:pt idx="8">
                  <c:v>Jan '11</c:v>
                </c:pt>
                <c:pt idx="9">
                  <c:v>Feb '11</c:v>
                </c:pt>
                <c:pt idx="10">
                  <c:v>Mar '11</c:v>
                </c:pt>
                <c:pt idx="11">
                  <c:v>Apr '11</c:v>
                </c:pt>
                <c:pt idx="12">
                  <c:v>May '11</c:v>
                </c:pt>
                <c:pt idx="13">
                  <c:v>Jun '11</c:v>
                </c:pt>
                <c:pt idx="14">
                  <c:v>Jul '11</c:v>
                </c:pt>
                <c:pt idx="15">
                  <c:v>Aug '11</c:v>
                </c:pt>
                <c:pt idx="16">
                  <c:v>Sept '11</c:v>
                </c:pt>
                <c:pt idx="17">
                  <c:v>Oct '11</c:v>
                </c:pt>
              </c:strCache>
            </c:strRef>
          </c:cat>
          <c:val>
            <c:numRef>
              <c:f>'TP per month open by prio'!$E$3:$E$20</c:f>
              <c:numCache>
                <c:formatCode>General</c:formatCode>
                <c:ptCount val="18"/>
                <c:pt idx="0">
                  <c:v>6.0</c:v>
                </c:pt>
                <c:pt idx="1">
                  <c:v>8.0</c:v>
                </c:pt>
                <c:pt idx="2">
                  <c:v>9.0</c:v>
                </c:pt>
                <c:pt idx="3">
                  <c:v>11.0</c:v>
                </c:pt>
                <c:pt idx="4">
                  <c:v>12.0</c:v>
                </c:pt>
                <c:pt idx="5">
                  <c:v>17.0</c:v>
                </c:pt>
                <c:pt idx="6">
                  <c:v>33.0</c:v>
                </c:pt>
                <c:pt idx="7">
                  <c:v>37.0</c:v>
                </c:pt>
                <c:pt idx="8">
                  <c:v>48.0</c:v>
                </c:pt>
                <c:pt idx="9">
                  <c:v>43.0</c:v>
                </c:pt>
                <c:pt idx="10">
                  <c:v>63.0</c:v>
                </c:pt>
                <c:pt idx="11">
                  <c:v>72.0</c:v>
                </c:pt>
                <c:pt idx="12">
                  <c:v>73.0</c:v>
                </c:pt>
                <c:pt idx="13">
                  <c:v>84.0</c:v>
                </c:pt>
                <c:pt idx="14">
                  <c:v>86.0</c:v>
                </c:pt>
                <c:pt idx="15">
                  <c:v>112.0</c:v>
                </c:pt>
                <c:pt idx="16">
                  <c:v>117.0</c:v>
                </c:pt>
                <c:pt idx="17">
                  <c:v>120.0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1126520"/>
        <c:axId val="428679528"/>
      </c:lineChart>
      <c:catAx>
        <c:axId val="561126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28679528"/>
        <c:crosses val="autoZero"/>
        <c:auto val="1"/>
        <c:lblAlgn val="ctr"/>
        <c:lblOffset val="100"/>
        <c:noMultiLvlLbl val="0"/>
      </c:catAx>
      <c:valAx>
        <c:axId val="428679528"/>
        <c:scaling>
          <c:orientation val="minMax"/>
        </c:scaling>
        <c:delete val="0"/>
        <c:axPos val="l"/>
        <c:majorGridlines/>
        <c:title>
          <c:tx>
            <c:rich>
              <a:bodyPr rot="-5400000" vert="horz" anchor="t" anchorCtr="0"/>
              <a:lstStyle/>
              <a:p>
                <a:pPr>
                  <a:defRPr/>
                </a:pPr>
                <a:r>
                  <a:rPr lang="en-US"/>
                  <a:t>nr.</a:t>
                </a:r>
                <a:r>
                  <a:rPr lang="en-US" baseline="0"/>
                  <a:t> tickets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61126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Open </a:t>
            </a:r>
            <a:r>
              <a:rPr lang="en-US" dirty="0"/>
              <a:t>tickets by priority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'TP per month open by prio'!$H$2</c:f>
              <c:strCache>
                <c:ptCount val="1"/>
                <c:pt idx="0">
                  <c:v>top priority</c:v>
                </c:pt>
              </c:strCache>
            </c:strRef>
          </c:tx>
          <c:marker>
            <c:symbol val="none"/>
          </c:marker>
          <c:cat>
            <c:strRef>
              <c:f>'TP per month open by prio'!$G$3:$G$20</c:f>
              <c:strCache>
                <c:ptCount val="18"/>
                <c:pt idx="0">
                  <c:v>May '10</c:v>
                </c:pt>
                <c:pt idx="1">
                  <c:v>Jun '10</c:v>
                </c:pt>
                <c:pt idx="2">
                  <c:v>Jul '10</c:v>
                </c:pt>
                <c:pt idx="3">
                  <c:v>Aug '10</c:v>
                </c:pt>
                <c:pt idx="4">
                  <c:v>Sep '10</c:v>
                </c:pt>
                <c:pt idx="5">
                  <c:v>Oct '10</c:v>
                </c:pt>
                <c:pt idx="6">
                  <c:v>Nov '10</c:v>
                </c:pt>
                <c:pt idx="7">
                  <c:v>Dec '10</c:v>
                </c:pt>
                <c:pt idx="8">
                  <c:v>Jan '11</c:v>
                </c:pt>
                <c:pt idx="9">
                  <c:v>Feb '11</c:v>
                </c:pt>
                <c:pt idx="10">
                  <c:v>Mar '11</c:v>
                </c:pt>
                <c:pt idx="11">
                  <c:v>Apr '11</c:v>
                </c:pt>
                <c:pt idx="12">
                  <c:v>May '11</c:v>
                </c:pt>
                <c:pt idx="13">
                  <c:v>Jun '11</c:v>
                </c:pt>
                <c:pt idx="14">
                  <c:v>Jul '11</c:v>
                </c:pt>
                <c:pt idx="15">
                  <c:v>Aug '11</c:v>
                </c:pt>
                <c:pt idx="16">
                  <c:v>Sept '11</c:v>
                </c:pt>
                <c:pt idx="17">
                  <c:v>Oct '11</c:v>
                </c:pt>
              </c:strCache>
            </c:strRef>
          </c:cat>
          <c:val>
            <c:numRef>
              <c:f>'TP per month open by prio'!$H$3:$H$20</c:f>
              <c:numCache>
                <c:formatCode>General</c:formatCode>
                <c:ptCount val="1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'TP per month open by prio'!$I$2</c:f>
              <c:strCache>
                <c:ptCount val="1"/>
                <c:pt idx="0">
                  <c:v>very urgent</c:v>
                </c:pt>
              </c:strCache>
            </c:strRef>
          </c:tx>
          <c:marker>
            <c:symbol val="none"/>
          </c:marker>
          <c:cat>
            <c:strRef>
              <c:f>'TP per month open by prio'!$G$3:$G$20</c:f>
              <c:strCache>
                <c:ptCount val="18"/>
                <c:pt idx="0">
                  <c:v>May '10</c:v>
                </c:pt>
                <c:pt idx="1">
                  <c:v>Jun '10</c:v>
                </c:pt>
                <c:pt idx="2">
                  <c:v>Jul '10</c:v>
                </c:pt>
                <c:pt idx="3">
                  <c:v>Aug '10</c:v>
                </c:pt>
                <c:pt idx="4">
                  <c:v>Sep '10</c:v>
                </c:pt>
                <c:pt idx="5">
                  <c:v>Oct '10</c:v>
                </c:pt>
                <c:pt idx="6">
                  <c:v>Nov '10</c:v>
                </c:pt>
                <c:pt idx="7">
                  <c:v>Dec '10</c:v>
                </c:pt>
                <c:pt idx="8">
                  <c:v>Jan '11</c:v>
                </c:pt>
                <c:pt idx="9">
                  <c:v>Feb '11</c:v>
                </c:pt>
                <c:pt idx="10">
                  <c:v>Mar '11</c:v>
                </c:pt>
                <c:pt idx="11">
                  <c:v>Apr '11</c:v>
                </c:pt>
                <c:pt idx="12">
                  <c:v>May '11</c:v>
                </c:pt>
                <c:pt idx="13">
                  <c:v>Jun '11</c:v>
                </c:pt>
                <c:pt idx="14">
                  <c:v>Jul '11</c:v>
                </c:pt>
                <c:pt idx="15">
                  <c:v>Aug '11</c:v>
                </c:pt>
                <c:pt idx="16">
                  <c:v>Sept '11</c:v>
                </c:pt>
                <c:pt idx="17">
                  <c:v>Oct '11</c:v>
                </c:pt>
              </c:strCache>
            </c:strRef>
          </c:cat>
          <c:val>
            <c:numRef>
              <c:f>'TP per month open by prio'!$I$3:$I$20</c:f>
              <c:numCache>
                <c:formatCode>General</c:formatCode>
                <c:ptCount val="1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'TP per month open by prio'!$J$2</c:f>
              <c:strCache>
                <c:ptCount val="1"/>
                <c:pt idx="0">
                  <c:v>urgent</c:v>
                </c:pt>
              </c:strCache>
            </c:strRef>
          </c:tx>
          <c:marker>
            <c:symbol val="none"/>
          </c:marker>
          <c:cat>
            <c:strRef>
              <c:f>'TP per month open by prio'!$G$3:$G$20</c:f>
              <c:strCache>
                <c:ptCount val="18"/>
                <c:pt idx="0">
                  <c:v>May '10</c:v>
                </c:pt>
                <c:pt idx="1">
                  <c:v>Jun '10</c:v>
                </c:pt>
                <c:pt idx="2">
                  <c:v>Jul '10</c:v>
                </c:pt>
                <c:pt idx="3">
                  <c:v>Aug '10</c:v>
                </c:pt>
                <c:pt idx="4">
                  <c:v>Sep '10</c:v>
                </c:pt>
                <c:pt idx="5">
                  <c:v>Oct '10</c:v>
                </c:pt>
                <c:pt idx="6">
                  <c:v>Nov '10</c:v>
                </c:pt>
                <c:pt idx="7">
                  <c:v>Dec '10</c:v>
                </c:pt>
                <c:pt idx="8">
                  <c:v>Jan '11</c:v>
                </c:pt>
                <c:pt idx="9">
                  <c:v>Feb '11</c:v>
                </c:pt>
                <c:pt idx="10">
                  <c:v>Mar '11</c:v>
                </c:pt>
                <c:pt idx="11">
                  <c:v>Apr '11</c:v>
                </c:pt>
                <c:pt idx="12">
                  <c:v>May '11</c:v>
                </c:pt>
                <c:pt idx="13">
                  <c:v>Jun '11</c:v>
                </c:pt>
                <c:pt idx="14">
                  <c:v>Jul '11</c:v>
                </c:pt>
                <c:pt idx="15">
                  <c:v>Aug '11</c:v>
                </c:pt>
                <c:pt idx="16">
                  <c:v>Sept '11</c:v>
                </c:pt>
                <c:pt idx="17">
                  <c:v>Oct '11</c:v>
                </c:pt>
              </c:strCache>
            </c:strRef>
          </c:cat>
          <c:val>
            <c:numRef>
              <c:f>'TP per month open by prio'!$J$3:$J$20</c:f>
              <c:numCache>
                <c:formatCode>General</c:formatCode>
                <c:ptCount val="1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1.0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1.0</c:v>
                </c:pt>
                <c:pt idx="15">
                  <c:v>2.0</c:v>
                </c:pt>
                <c:pt idx="16">
                  <c:v>2.0</c:v>
                </c:pt>
                <c:pt idx="17">
                  <c:v>1.0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'TP per month open by prio'!$K$2</c:f>
              <c:strCache>
                <c:ptCount val="1"/>
                <c:pt idx="0">
                  <c:v>less urgent</c:v>
                </c:pt>
              </c:strCache>
            </c:strRef>
          </c:tx>
          <c:marker>
            <c:symbol val="none"/>
          </c:marker>
          <c:cat>
            <c:strRef>
              <c:f>'TP per month open by prio'!$G$3:$G$20</c:f>
              <c:strCache>
                <c:ptCount val="18"/>
                <c:pt idx="0">
                  <c:v>May '10</c:v>
                </c:pt>
                <c:pt idx="1">
                  <c:v>Jun '10</c:v>
                </c:pt>
                <c:pt idx="2">
                  <c:v>Jul '10</c:v>
                </c:pt>
                <c:pt idx="3">
                  <c:v>Aug '10</c:v>
                </c:pt>
                <c:pt idx="4">
                  <c:v>Sep '10</c:v>
                </c:pt>
                <c:pt idx="5">
                  <c:v>Oct '10</c:v>
                </c:pt>
                <c:pt idx="6">
                  <c:v>Nov '10</c:v>
                </c:pt>
                <c:pt idx="7">
                  <c:v>Dec '10</c:v>
                </c:pt>
                <c:pt idx="8">
                  <c:v>Jan '11</c:v>
                </c:pt>
                <c:pt idx="9">
                  <c:v>Feb '11</c:v>
                </c:pt>
                <c:pt idx="10">
                  <c:v>Mar '11</c:v>
                </c:pt>
                <c:pt idx="11">
                  <c:v>Apr '11</c:v>
                </c:pt>
                <c:pt idx="12">
                  <c:v>May '11</c:v>
                </c:pt>
                <c:pt idx="13">
                  <c:v>Jun '11</c:v>
                </c:pt>
                <c:pt idx="14">
                  <c:v>Jul '11</c:v>
                </c:pt>
                <c:pt idx="15">
                  <c:v>Aug '11</c:v>
                </c:pt>
                <c:pt idx="16">
                  <c:v>Sept '11</c:v>
                </c:pt>
                <c:pt idx="17">
                  <c:v>Oct '11</c:v>
                </c:pt>
              </c:strCache>
            </c:strRef>
          </c:cat>
          <c:val>
            <c:numRef>
              <c:f>'TP per month open by prio'!$K$3:$K$20</c:f>
              <c:numCache>
                <c:formatCode>General</c:formatCode>
                <c:ptCount val="1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0.0</c:v>
                </c:pt>
                <c:pt idx="12">
                  <c:v>1.0</c:v>
                </c:pt>
                <c:pt idx="13">
                  <c:v>0.0</c:v>
                </c:pt>
                <c:pt idx="14">
                  <c:v>2.0</c:v>
                </c:pt>
                <c:pt idx="15">
                  <c:v>4.0</c:v>
                </c:pt>
                <c:pt idx="16">
                  <c:v>4.0</c:v>
                </c:pt>
                <c:pt idx="17">
                  <c:v>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2242216"/>
        <c:axId val="562245336"/>
      </c:lineChart>
      <c:catAx>
        <c:axId val="562242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62245336"/>
        <c:crosses val="autoZero"/>
        <c:auto val="1"/>
        <c:lblAlgn val="ctr"/>
        <c:lblOffset val="100"/>
        <c:noMultiLvlLbl val="0"/>
      </c:catAx>
      <c:valAx>
        <c:axId val="562245336"/>
        <c:scaling>
          <c:orientation val="minMax"/>
          <c:max val="1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nr. of tickets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622422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'TP mean time to solve'!$B$2</c:f>
              <c:strCache>
                <c:ptCount val="1"/>
                <c:pt idx="0">
                  <c:v>top priority</c:v>
                </c:pt>
              </c:strCache>
            </c:strRef>
          </c:tx>
          <c:marker>
            <c:symbol val="none"/>
          </c:marker>
          <c:cat>
            <c:strRef>
              <c:f>'TP mean time to solve'!$A$3:$A$20</c:f>
              <c:strCache>
                <c:ptCount val="18"/>
                <c:pt idx="0">
                  <c:v>May '10</c:v>
                </c:pt>
                <c:pt idx="1">
                  <c:v>Jun '10</c:v>
                </c:pt>
                <c:pt idx="2">
                  <c:v>Jul '10</c:v>
                </c:pt>
                <c:pt idx="3">
                  <c:v>Aug '10</c:v>
                </c:pt>
                <c:pt idx="4">
                  <c:v>Sep '10</c:v>
                </c:pt>
                <c:pt idx="5">
                  <c:v>Oct '10</c:v>
                </c:pt>
                <c:pt idx="6">
                  <c:v>Nov '10</c:v>
                </c:pt>
                <c:pt idx="7">
                  <c:v>Dec '10</c:v>
                </c:pt>
                <c:pt idx="8">
                  <c:v>Jan '11</c:v>
                </c:pt>
                <c:pt idx="9">
                  <c:v>Feb '11</c:v>
                </c:pt>
                <c:pt idx="10">
                  <c:v>Mar '11</c:v>
                </c:pt>
                <c:pt idx="11">
                  <c:v>Apr '11</c:v>
                </c:pt>
                <c:pt idx="12">
                  <c:v>May '11</c:v>
                </c:pt>
                <c:pt idx="13">
                  <c:v>Jun '11</c:v>
                </c:pt>
                <c:pt idx="14">
                  <c:v>Jul '11</c:v>
                </c:pt>
                <c:pt idx="15">
                  <c:v>Aug '11</c:v>
                </c:pt>
                <c:pt idx="16">
                  <c:v>Sept '11</c:v>
                </c:pt>
                <c:pt idx="17">
                  <c:v>Oct '11</c:v>
                </c:pt>
              </c:strCache>
            </c:strRef>
          </c:cat>
          <c:val>
            <c:numRef>
              <c:f>'TP mean time to solve'!$B$3:$B$20</c:f>
              <c:numCache>
                <c:formatCode>General</c:formatCode>
                <c:ptCount val="18"/>
                <c:pt idx="6">
                  <c:v>16.8</c:v>
                </c:pt>
                <c:pt idx="7">
                  <c:v>10.2</c:v>
                </c:pt>
                <c:pt idx="8">
                  <c:v>62.0</c:v>
                </c:pt>
                <c:pt idx="9">
                  <c:v>7.1</c:v>
                </c:pt>
                <c:pt idx="10">
                  <c:v>4.0</c:v>
                </c:pt>
                <c:pt idx="12">
                  <c:v>6.2</c:v>
                </c:pt>
                <c:pt idx="13">
                  <c:v>13.9</c:v>
                </c:pt>
                <c:pt idx="14">
                  <c:v>21.4</c:v>
                </c:pt>
                <c:pt idx="16">
                  <c:v>84.1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'TP mean time to solve'!$C$2</c:f>
              <c:strCache>
                <c:ptCount val="1"/>
                <c:pt idx="0">
                  <c:v>very urgent</c:v>
                </c:pt>
              </c:strCache>
            </c:strRef>
          </c:tx>
          <c:marker>
            <c:symbol val="none"/>
          </c:marker>
          <c:cat>
            <c:strRef>
              <c:f>'TP mean time to solve'!$A$3:$A$20</c:f>
              <c:strCache>
                <c:ptCount val="18"/>
                <c:pt idx="0">
                  <c:v>May '10</c:v>
                </c:pt>
                <c:pt idx="1">
                  <c:v>Jun '10</c:v>
                </c:pt>
                <c:pt idx="2">
                  <c:v>Jul '10</c:v>
                </c:pt>
                <c:pt idx="3">
                  <c:v>Aug '10</c:v>
                </c:pt>
                <c:pt idx="4">
                  <c:v>Sep '10</c:v>
                </c:pt>
                <c:pt idx="5">
                  <c:v>Oct '10</c:v>
                </c:pt>
                <c:pt idx="6">
                  <c:v>Nov '10</c:v>
                </c:pt>
                <c:pt idx="7">
                  <c:v>Dec '10</c:v>
                </c:pt>
                <c:pt idx="8">
                  <c:v>Jan '11</c:v>
                </c:pt>
                <c:pt idx="9">
                  <c:v>Feb '11</c:v>
                </c:pt>
                <c:pt idx="10">
                  <c:v>Mar '11</c:v>
                </c:pt>
                <c:pt idx="11">
                  <c:v>Apr '11</c:v>
                </c:pt>
                <c:pt idx="12">
                  <c:v>May '11</c:v>
                </c:pt>
                <c:pt idx="13">
                  <c:v>Jun '11</c:v>
                </c:pt>
                <c:pt idx="14">
                  <c:v>Jul '11</c:v>
                </c:pt>
                <c:pt idx="15">
                  <c:v>Aug '11</c:v>
                </c:pt>
                <c:pt idx="16">
                  <c:v>Sept '11</c:v>
                </c:pt>
                <c:pt idx="17">
                  <c:v>Oct '11</c:v>
                </c:pt>
              </c:strCache>
            </c:strRef>
          </c:cat>
          <c:val>
            <c:numRef>
              <c:f>'TP mean time to solve'!$C$3:$C$20</c:f>
              <c:numCache>
                <c:formatCode>General</c:formatCode>
                <c:ptCount val="18"/>
                <c:pt idx="6">
                  <c:v>5.2</c:v>
                </c:pt>
                <c:pt idx="7">
                  <c:v>0.7</c:v>
                </c:pt>
                <c:pt idx="8">
                  <c:v>2.7</c:v>
                </c:pt>
                <c:pt idx="9">
                  <c:v>0.2</c:v>
                </c:pt>
                <c:pt idx="10">
                  <c:v>17.1</c:v>
                </c:pt>
                <c:pt idx="12">
                  <c:v>54.1</c:v>
                </c:pt>
                <c:pt idx="13">
                  <c:v>0.9</c:v>
                </c:pt>
                <c:pt idx="14">
                  <c:v>18.2</c:v>
                </c:pt>
                <c:pt idx="15">
                  <c:v>4.2</c:v>
                </c:pt>
                <c:pt idx="16">
                  <c:v>54.0</c:v>
                </c:pt>
                <c:pt idx="17">
                  <c:v>58.8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'TP mean time to solve'!$D$2</c:f>
              <c:strCache>
                <c:ptCount val="1"/>
                <c:pt idx="0">
                  <c:v>urgent</c:v>
                </c:pt>
              </c:strCache>
            </c:strRef>
          </c:tx>
          <c:marker>
            <c:symbol val="none"/>
          </c:marker>
          <c:cat>
            <c:strRef>
              <c:f>'TP mean time to solve'!$A$3:$A$20</c:f>
              <c:strCache>
                <c:ptCount val="18"/>
                <c:pt idx="0">
                  <c:v>May '10</c:v>
                </c:pt>
                <c:pt idx="1">
                  <c:v>Jun '10</c:v>
                </c:pt>
                <c:pt idx="2">
                  <c:v>Jul '10</c:v>
                </c:pt>
                <c:pt idx="3">
                  <c:v>Aug '10</c:v>
                </c:pt>
                <c:pt idx="4">
                  <c:v>Sep '10</c:v>
                </c:pt>
                <c:pt idx="5">
                  <c:v>Oct '10</c:v>
                </c:pt>
                <c:pt idx="6">
                  <c:v>Nov '10</c:v>
                </c:pt>
                <c:pt idx="7">
                  <c:v>Dec '10</c:v>
                </c:pt>
                <c:pt idx="8">
                  <c:v>Jan '11</c:v>
                </c:pt>
                <c:pt idx="9">
                  <c:v>Feb '11</c:v>
                </c:pt>
                <c:pt idx="10">
                  <c:v>Mar '11</c:v>
                </c:pt>
                <c:pt idx="11">
                  <c:v>Apr '11</c:v>
                </c:pt>
                <c:pt idx="12">
                  <c:v>May '11</c:v>
                </c:pt>
                <c:pt idx="13">
                  <c:v>Jun '11</c:v>
                </c:pt>
                <c:pt idx="14">
                  <c:v>Jul '11</c:v>
                </c:pt>
                <c:pt idx="15">
                  <c:v>Aug '11</c:v>
                </c:pt>
                <c:pt idx="16">
                  <c:v>Sept '11</c:v>
                </c:pt>
                <c:pt idx="17">
                  <c:v>Oct '11</c:v>
                </c:pt>
              </c:strCache>
            </c:strRef>
          </c:cat>
          <c:val>
            <c:numRef>
              <c:f>'TP mean time to solve'!$D$3:$D$20</c:f>
              <c:numCache>
                <c:formatCode>General</c:formatCode>
                <c:ptCount val="18"/>
                <c:pt idx="6">
                  <c:v>4.8</c:v>
                </c:pt>
                <c:pt idx="7">
                  <c:v>3.3</c:v>
                </c:pt>
                <c:pt idx="8">
                  <c:v>5.2</c:v>
                </c:pt>
                <c:pt idx="9">
                  <c:v>47.6</c:v>
                </c:pt>
                <c:pt idx="10">
                  <c:v>13.9</c:v>
                </c:pt>
                <c:pt idx="11">
                  <c:v>7.0</c:v>
                </c:pt>
                <c:pt idx="12">
                  <c:v>77.0</c:v>
                </c:pt>
                <c:pt idx="13">
                  <c:v>14.2</c:v>
                </c:pt>
                <c:pt idx="14">
                  <c:v>159.3</c:v>
                </c:pt>
                <c:pt idx="15">
                  <c:v>7.1</c:v>
                </c:pt>
                <c:pt idx="16">
                  <c:v>31.9</c:v>
                </c:pt>
                <c:pt idx="17">
                  <c:v>6.0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'TP mean time to solve'!$E$2</c:f>
              <c:strCache>
                <c:ptCount val="1"/>
                <c:pt idx="0">
                  <c:v>less urgent</c:v>
                </c:pt>
              </c:strCache>
            </c:strRef>
          </c:tx>
          <c:marker>
            <c:symbol val="none"/>
          </c:marker>
          <c:cat>
            <c:strRef>
              <c:f>'TP mean time to solve'!$A$3:$A$20</c:f>
              <c:strCache>
                <c:ptCount val="18"/>
                <c:pt idx="0">
                  <c:v>May '10</c:v>
                </c:pt>
                <c:pt idx="1">
                  <c:v>Jun '10</c:v>
                </c:pt>
                <c:pt idx="2">
                  <c:v>Jul '10</c:v>
                </c:pt>
                <c:pt idx="3">
                  <c:v>Aug '10</c:v>
                </c:pt>
                <c:pt idx="4">
                  <c:v>Sep '10</c:v>
                </c:pt>
                <c:pt idx="5">
                  <c:v>Oct '10</c:v>
                </c:pt>
                <c:pt idx="6">
                  <c:v>Nov '10</c:v>
                </c:pt>
                <c:pt idx="7">
                  <c:v>Dec '10</c:v>
                </c:pt>
                <c:pt idx="8">
                  <c:v>Jan '11</c:v>
                </c:pt>
                <c:pt idx="9">
                  <c:v>Feb '11</c:v>
                </c:pt>
                <c:pt idx="10">
                  <c:v>Mar '11</c:v>
                </c:pt>
                <c:pt idx="11">
                  <c:v>Apr '11</c:v>
                </c:pt>
                <c:pt idx="12">
                  <c:v>May '11</c:v>
                </c:pt>
                <c:pt idx="13">
                  <c:v>Jun '11</c:v>
                </c:pt>
                <c:pt idx="14">
                  <c:v>Jul '11</c:v>
                </c:pt>
                <c:pt idx="15">
                  <c:v>Aug '11</c:v>
                </c:pt>
                <c:pt idx="16">
                  <c:v>Sept '11</c:v>
                </c:pt>
                <c:pt idx="17">
                  <c:v>Oct '11</c:v>
                </c:pt>
              </c:strCache>
            </c:strRef>
          </c:cat>
          <c:val>
            <c:numRef>
              <c:f>'TP mean time to solve'!$E$3:$E$20</c:f>
              <c:numCache>
                <c:formatCode>General</c:formatCode>
                <c:ptCount val="18"/>
                <c:pt idx="5">
                  <c:v>0.5</c:v>
                </c:pt>
                <c:pt idx="6">
                  <c:v>3.7</c:v>
                </c:pt>
                <c:pt idx="7">
                  <c:v>10.6</c:v>
                </c:pt>
                <c:pt idx="8">
                  <c:v>4.9</c:v>
                </c:pt>
                <c:pt idx="9">
                  <c:v>6.7</c:v>
                </c:pt>
                <c:pt idx="10">
                  <c:v>4.9</c:v>
                </c:pt>
                <c:pt idx="11">
                  <c:v>8.5</c:v>
                </c:pt>
                <c:pt idx="12">
                  <c:v>32.9</c:v>
                </c:pt>
                <c:pt idx="13">
                  <c:v>48.2</c:v>
                </c:pt>
                <c:pt idx="14">
                  <c:v>25.3</c:v>
                </c:pt>
                <c:pt idx="15">
                  <c:v>53.5</c:v>
                </c:pt>
                <c:pt idx="16">
                  <c:v>42.3</c:v>
                </c:pt>
                <c:pt idx="17">
                  <c:v>25.5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4896584"/>
        <c:axId val="589995352"/>
      </c:lineChart>
      <c:catAx>
        <c:axId val="624896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89995352"/>
        <c:crosses val="autoZero"/>
        <c:auto val="1"/>
        <c:lblAlgn val="ctr"/>
        <c:lblOffset val="100"/>
        <c:noMultiLvlLbl val="0"/>
      </c:catAx>
      <c:valAx>
        <c:axId val="589995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Median solution time [days]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24896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454903680806"/>
          <c:y val="0.0351826792963464"/>
          <c:w val="0.674114608353001"/>
          <c:h val="0.896220259341736"/>
        </c:manualLayout>
      </c:layout>
      <c:barChart>
        <c:barDir val="col"/>
        <c:grouping val="stacked"/>
        <c:varyColors val="0"/>
        <c:ser>
          <c:idx val="1"/>
          <c:order val="1"/>
          <c:tx>
            <c:v>Verification</c:v>
          </c:tx>
          <c:invertIfNegative val="0"/>
          <c:cat>
            <c:strRef>
              <c:f>UMDVersions!$S$50:$S$53</c:f>
              <c:strCache>
                <c:ptCount val="4"/>
                <c:pt idx="0">
                  <c:v>UMD-1.0.0</c:v>
                </c:pt>
                <c:pt idx="1">
                  <c:v>UMD-1.1.0</c:v>
                </c:pt>
                <c:pt idx="2">
                  <c:v>UMD-1.2.0</c:v>
                </c:pt>
                <c:pt idx="3">
                  <c:v>UMD-1.3.0</c:v>
                </c:pt>
              </c:strCache>
            </c:strRef>
          </c:cat>
          <c:val>
            <c:numRef>
              <c:f>UMDVersions!$X$50:$X$53</c:f>
              <c:numCache>
                <c:formatCode>0.00</c:formatCode>
                <c:ptCount val="4"/>
                <c:pt idx="0">
                  <c:v>806.0</c:v>
                </c:pt>
                <c:pt idx="1">
                  <c:v>114.0</c:v>
                </c:pt>
                <c:pt idx="2">
                  <c:v>101.0</c:v>
                </c:pt>
                <c:pt idx="3">
                  <c:v>236.0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1367944"/>
        <c:axId val="561370920"/>
      </c:barChart>
      <c:lineChart>
        <c:grouping val="standard"/>
        <c:varyColors val="0"/>
        <c:ser>
          <c:idx val="0"/>
          <c:order val="0"/>
          <c:tx>
            <c:v># products</c:v>
          </c:tx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UMDVersions!$S$50:$S$53</c:f>
              <c:strCache>
                <c:ptCount val="4"/>
                <c:pt idx="0">
                  <c:v>UMD-1.0.0</c:v>
                </c:pt>
                <c:pt idx="1">
                  <c:v>UMD-1.1.0</c:v>
                </c:pt>
                <c:pt idx="2">
                  <c:v>UMD-1.2.0</c:v>
                </c:pt>
                <c:pt idx="3">
                  <c:v>UMD-1.3.0</c:v>
                </c:pt>
              </c:strCache>
            </c:strRef>
          </c:cat>
          <c:val>
            <c:numRef>
              <c:f>UMDVersions!$U$50:$U$53</c:f>
              <c:numCache>
                <c:formatCode>General</c:formatCode>
                <c:ptCount val="4"/>
                <c:pt idx="0">
                  <c:v>30.0</c:v>
                </c:pt>
                <c:pt idx="1">
                  <c:v>6.0</c:v>
                </c:pt>
                <c:pt idx="2">
                  <c:v>13.0</c:v>
                </c:pt>
                <c:pt idx="3">
                  <c:v>18.0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1382072"/>
        <c:axId val="561376536"/>
      </c:lineChart>
      <c:catAx>
        <c:axId val="561367944"/>
        <c:scaling>
          <c:orientation val="minMax"/>
        </c:scaling>
        <c:delete val="0"/>
        <c:axPos val="b"/>
        <c:majorTickMark val="out"/>
        <c:minorTickMark val="none"/>
        <c:tickLblPos val="nextTo"/>
        <c:crossAx val="561370920"/>
        <c:crosses val="autoZero"/>
        <c:auto val="1"/>
        <c:lblAlgn val="ctr"/>
        <c:lblOffset val="100"/>
        <c:noMultiLvlLbl val="0"/>
      </c:catAx>
      <c:valAx>
        <c:axId val="561370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algn="ctr">
                  <a:defRPr sz="1400"/>
                </a:pPr>
                <a:r>
                  <a:rPr lang="en-US" sz="1400"/>
                  <a:t>Effort [h]</a:t>
                </a:r>
              </a:p>
            </c:rich>
          </c:tx>
          <c:layout>
            <c:manualLayout>
              <c:xMode val="edge"/>
              <c:yMode val="edge"/>
              <c:x val="0.0159151193633952"/>
              <c:y val="0.0321394095020937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561367944"/>
        <c:crosses val="autoZero"/>
        <c:crossBetween val="between"/>
      </c:valAx>
      <c:valAx>
        <c:axId val="561376536"/>
        <c:scaling>
          <c:orientation val="minMax"/>
          <c:max val="8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</a:t>
                </a:r>
              </a:p>
            </c:rich>
          </c:tx>
          <c:layout>
            <c:manualLayout>
              <c:xMode val="edge"/>
              <c:yMode val="edge"/>
              <c:x val="0.848276001308855"/>
              <c:y val="0.03928334736236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61382072"/>
        <c:crosses val="max"/>
        <c:crossBetween val="between"/>
      </c:valAx>
      <c:catAx>
        <c:axId val="561382072"/>
        <c:scaling>
          <c:orientation val="minMax"/>
        </c:scaling>
        <c:delete val="1"/>
        <c:axPos val="b"/>
        <c:majorTickMark val="out"/>
        <c:minorTickMark val="none"/>
        <c:tickLblPos val="nextTo"/>
        <c:crossAx val="56137653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39080459770115"/>
          <c:y val="0.434822967832674"/>
          <c:w val="0.139699381078691"/>
          <c:h val="0.10870318476766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C0370-6455-204F-AB0D-C95FEA5ECD3B}" type="datetimeFigureOut">
              <a:rPr lang="en-US" smtClean="0"/>
              <a:t>22/11/11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36B2A-4D46-8744-BCCE-F09529CBC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7284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22/11/11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D08A99B-5D42-A74F-A3C2-91605FF9F749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22930F-C740-DA45-873B-7D7A1F2C9F46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F39F84-6774-0644-ABF6-77BA0B093C20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SLA_Metric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gus.eu/ws/ticket_info.php?ticket=73857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Technology Provider performance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Michel Drescher, </a:t>
            </a:r>
            <a:r>
              <a:rPr lang="en-GB" dirty="0" err="1" smtClean="0"/>
              <a:t>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8EF073-3D8E-4B42-990B-316C8548693D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22/11/11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TCB-9, http://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go.egi.eu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/TCB-9, Amsterdam 23 Nov 2011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https://wiki.egi.eu/wiki/</a:t>
            </a:r>
            <a:r>
              <a:rPr lang="en-GB" dirty="0" smtClean="0">
                <a:hlinkClick r:id="rId2"/>
              </a:rPr>
              <a:t>SLA_Metrics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M.DMSU.*</a:t>
            </a:r>
          </a:p>
          <a:p>
            <a:pPr lvl="1"/>
            <a:r>
              <a:rPr lang="en-GB" dirty="0" smtClean="0"/>
              <a:t>Middleware release planning metrics</a:t>
            </a:r>
          </a:p>
          <a:p>
            <a:pPr lvl="1"/>
            <a:r>
              <a:rPr lang="en-GB" dirty="0" smtClean="0"/>
              <a:t>no data available</a:t>
            </a:r>
          </a:p>
          <a:p>
            <a:pPr lvl="1"/>
            <a:r>
              <a:rPr lang="en-GB" dirty="0" smtClean="0"/>
              <a:t>ETA negotiation seem difficult or impossible</a:t>
            </a:r>
          </a:p>
          <a:p>
            <a:pPr lvl="1"/>
            <a:r>
              <a:rPr lang="en-GB" dirty="0" smtClean="0"/>
              <a:t>See following session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890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/>
              <a:t>M.REPO.*, M.MISC.2</a:t>
            </a:r>
          </a:p>
          <a:p>
            <a:pPr lvl="1"/>
            <a:r>
              <a:rPr lang="en-GB" sz="2600" dirty="0"/>
              <a:t>Software quality metrics</a:t>
            </a:r>
          </a:p>
          <a:p>
            <a:pPr lvl="1"/>
            <a:r>
              <a:rPr lang="en-GB" sz="2600" dirty="0"/>
              <a:t>Automatically collected from </a:t>
            </a:r>
            <a:r>
              <a:rPr lang="en-GB" sz="2600" dirty="0" smtClean="0"/>
              <a:t>RT</a:t>
            </a:r>
          </a:p>
          <a:p>
            <a:pPr lvl="1"/>
            <a:r>
              <a:rPr lang="en-GB" sz="2600" dirty="0" smtClean="0"/>
              <a:t>By month, quarter, semester, year</a:t>
            </a:r>
            <a:endParaRPr lang="en-GB" sz="2600" dirty="0"/>
          </a:p>
          <a:p>
            <a:r>
              <a:rPr lang="en-GB" sz="3000" dirty="0"/>
              <a:t>M.MISC.1</a:t>
            </a:r>
          </a:p>
          <a:p>
            <a:pPr lvl="1"/>
            <a:r>
              <a:rPr lang="en-GB" sz="2600" dirty="0"/>
              <a:t>SLA violation </a:t>
            </a:r>
            <a:r>
              <a:rPr lang="en-GB" sz="2600" dirty="0" smtClean="0"/>
              <a:t>metrics (see above)</a:t>
            </a:r>
            <a:endParaRPr lang="en-GB" sz="2600" dirty="0"/>
          </a:p>
          <a:p>
            <a:pPr lvl="1"/>
            <a:r>
              <a:rPr lang="en-GB" sz="2600" dirty="0"/>
              <a:t>Collected via </a:t>
            </a:r>
            <a:r>
              <a:rPr lang="en-GB" sz="2600" dirty="0" smtClean="0"/>
              <a:t>GGUS</a:t>
            </a:r>
          </a:p>
          <a:p>
            <a:pPr lvl="1"/>
            <a:r>
              <a:rPr lang="en-GB" sz="2600" dirty="0" smtClean="0"/>
              <a:t>By month</a:t>
            </a:r>
          </a:p>
          <a:p>
            <a:pPr lvl="1"/>
            <a:r>
              <a:rPr lang="en-GB" sz="2600" dirty="0" smtClean="0"/>
              <a:t>By quarter etc. will follow soon</a:t>
            </a:r>
            <a:endParaRPr lang="en-GB" sz="26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4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quality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920575"/>
              </p:ext>
            </p:extLst>
          </p:nvPr>
        </p:nvGraphicFramePr>
        <p:xfrm>
          <a:off x="179512" y="1772816"/>
          <a:ext cx="4394200" cy="230886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546100"/>
                <a:gridCol w="546100"/>
              </a:tblGrid>
              <a:tr h="2540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finished #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passed QC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passed SR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Success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b"/>
                      <a:r>
                        <a:rPr lang="ro-R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9512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Software releases passing the provisioning process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12991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Products failing documentation QC</a:t>
            </a:r>
            <a:endParaRPr lang="en-GB" sz="28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962693"/>
              </p:ext>
            </p:extLst>
          </p:nvPr>
        </p:nvGraphicFramePr>
        <p:xfrm>
          <a:off x="4644008" y="1772816"/>
          <a:ext cx="4394200" cy="230886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546100"/>
                <a:gridCol w="546100"/>
              </a:tblGrid>
              <a:tr h="2540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finished #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passed QC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passed SR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Success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b"/>
                      <a:r>
                        <a:rPr lang="ro-R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022758"/>
              </p:ext>
            </p:extLst>
          </p:nvPr>
        </p:nvGraphicFramePr>
        <p:xfrm>
          <a:off x="179512" y="4725144"/>
          <a:ext cx="4089400" cy="1539240"/>
        </p:xfrm>
        <a:graphic>
          <a:graphicData uri="http://schemas.openxmlformats.org/drawingml/2006/table">
            <a:tbl>
              <a:tblPr/>
              <a:tblGrid>
                <a:gridCol w="825500"/>
                <a:gridCol w="1981200"/>
                <a:gridCol w="1282700"/>
              </a:tblGrid>
              <a:tr h="254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#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WMS 3.3.2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Rejected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dCache 1.9.13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WMS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Rejected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CEMon 1.13.3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StagedRollout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357660"/>
              </p:ext>
            </p:extLst>
          </p:nvPr>
        </p:nvGraphicFramePr>
        <p:xfrm>
          <a:off x="4644008" y="4725144"/>
          <a:ext cx="4089400" cy="1539240"/>
        </p:xfrm>
        <a:graphic>
          <a:graphicData uri="http://schemas.openxmlformats.org/drawingml/2006/table">
            <a:tbl>
              <a:tblPr/>
              <a:tblGrid>
                <a:gridCol w="825500"/>
                <a:gridCol w="1981200"/>
                <a:gridCol w="1282700"/>
              </a:tblGrid>
              <a:tr h="254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#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RLS 5.0.3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MyProxy 5.0.3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RLS 5.0.4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RLS 5.0.5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StagedRollout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770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Rejected products</a:t>
            </a:r>
          </a:p>
          <a:p>
            <a:pPr lvl="1"/>
            <a:r>
              <a:rPr lang="en-GB" dirty="0" smtClean="0"/>
              <a:t>4 EMI WMS versions (see separate WMS report)</a:t>
            </a:r>
          </a:p>
          <a:p>
            <a:pPr lvl="2"/>
            <a:r>
              <a:rPr lang="en-GB" dirty="0" smtClean="0"/>
              <a:t>Every time a different reason</a:t>
            </a:r>
          </a:p>
          <a:p>
            <a:pPr lvl="2"/>
            <a:r>
              <a:rPr lang="en-GB" dirty="0" smtClean="0"/>
              <a:t>2 proxy related failures</a:t>
            </a:r>
          </a:p>
          <a:p>
            <a:pPr lvl="2"/>
            <a:r>
              <a:rPr lang="en-GB" dirty="0" smtClean="0"/>
              <a:t>1 SAM/</a:t>
            </a:r>
            <a:r>
              <a:rPr lang="en-GB" dirty="0" err="1" smtClean="0"/>
              <a:t>Nagios</a:t>
            </a:r>
            <a:r>
              <a:rPr lang="en-GB" dirty="0" smtClean="0"/>
              <a:t> related failure</a:t>
            </a:r>
          </a:p>
          <a:p>
            <a:pPr lvl="2"/>
            <a:r>
              <a:rPr lang="en-GB" dirty="0" smtClean="0"/>
              <a:t>1 mass submission failure (32k submission limit)</a:t>
            </a:r>
          </a:p>
          <a:p>
            <a:pPr lvl="1"/>
            <a:r>
              <a:rPr lang="en-GB" dirty="0" smtClean="0"/>
              <a:t>2 EMI MPI versions</a:t>
            </a:r>
          </a:p>
          <a:p>
            <a:pPr lvl="2"/>
            <a:r>
              <a:rPr lang="en-GB" dirty="0" smtClean="0"/>
              <a:t>1 wrong path layout issue</a:t>
            </a:r>
          </a:p>
          <a:p>
            <a:pPr lvl="2"/>
            <a:r>
              <a:rPr lang="en-GB" dirty="0" smtClean="0"/>
              <a:t>1 </a:t>
            </a:r>
            <a:r>
              <a:rPr lang="en-GB" dirty="0" err="1" smtClean="0"/>
              <a:t>OpenMPI</a:t>
            </a:r>
            <a:r>
              <a:rPr lang="en-GB" dirty="0" smtClean="0"/>
              <a:t>/PBS related job start issue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5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verification effort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TCB-9, http://</a:t>
            </a:r>
            <a:r>
              <a:rPr lang="en-US" dirty="0" err="1" smtClean="0"/>
              <a:t>go.egi.eu</a:t>
            </a:r>
            <a:r>
              <a:rPr lang="en-US" dirty="0" smtClean="0"/>
              <a:t>/TCB-9, Amsterdam 23 Nov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514974"/>
              </p:ext>
            </p:extLst>
          </p:nvPr>
        </p:nvGraphicFramePr>
        <p:xfrm>
          <a:off x="1791494" y="4736937"/>
          <a:ext cx="5715000" cy="1356359"/>
        </p:xfrm>
        <a:graphic>
          <a:graphicData uri="http://schemas.openxmlformats.org/drawingml/2006/table">
            <a:tbl>
              <a:tblPr/>
              <a:tblGrid>
                <a:gridCol w="1181100"/>
                <a:gridCol w="114300"/>
                <a:gridCol w="393700"/>
                <a:gridCol w="660400"/>
                <a:gridCol w="114300"/>
                <a:gridCol w="825500"/>
                <a:gridCol w="660400"/>
                <a:gridCol w="114300"/>
                <a:gridCol w="863600"/>
                <a:gridCol w="114300"/>
                <a:gridCol w="673100"/>
              </a:tblGrid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Products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Verification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trend deviation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Median [h]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UMD Version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#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incr. 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effort [h]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incr. 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UMD-1.0.0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 --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806.00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 --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23.7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UMD-1.1.0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-80%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114.00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-86%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16.0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UMD-1.2.0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117%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102.00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-127%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7.0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UMD-1.3.0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236.00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269207"/>
              </p:ext>
            </p:extLst>
          </p:nvPr>
        </p:nvGraphicFramePr>
        <p:xfrm>
          <a:off x="981075" y="1082675"/>
          <a:ext cx="7181850" cy="3570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0987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verification effort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945407"/>
              </p:ext>
            </p:extLst>
          </p:nvPr>
        </p:nvGraphicFramePr>
        <p:xfrm>
          <a:off x="971600" y="2132856"/>
          <a:ext cx="7239174" cy="2740680"/>
        </p:xfrm>
        <a:graphic>
          <a:graphicData uri="http://schemas.openxmlformats.org/drawingml/2006/table">
            <a:tbl>
              <a:tblPr/>
              <a:tblGrid>
                <a:gridCol w="974216"/>
                <a:gridCol w="854313"/>
                <a:gridCol w="134891"/>
                <a:gridCol w="344723"/>
                <a:gridCol w="779373"/>
                <a:gridCol w="134891"/>
                <a:gridCol w="974216"/>
                <a:gridCol w="779373"/>
                <a:gridCol w="134891"/>
                <a:gridCol w="1019180"/>
                <a:gridCol w="134891"/>
                <a:gridCol w="974216"/>
              </a:tblGrid>
              <a:tr h="272602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TP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UMD Version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Products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Verification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trend deviation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Median [h]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726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#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incr. 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effort [h]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incr. 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1.0.0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--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806.00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--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23.7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1.1.0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-80%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114.00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-86%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1.2.0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81.00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-29%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-79%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1.3.0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224.00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1.0.0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1.1.0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1.2.0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20.00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1.3.0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-25%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-40%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</a:p>
                  </a:txBody>
                  <a:tcPr marL="14988" marR="14988" marT="149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r>
              <a:rPr lang="en-GB" dirty="0" smtClean="0"/>
              <a:t>Verification effort by Technology </a:t>
            </a:r>
            <a:r>
              <a:rPr lang="en-GB" dirty="0" smtClean="0"/>
              <a:t>Provider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2" name="Rectangular Callout 11"/>
          <p:cNvSpPr/>
          <p:nvPr/>
        </p:nvSpPr>
        <p:spPr>
          <a:xfrm>
            <a:off x="4644008" y="5157192"/>
            <a:ext cx="2736304" cy="936104"/>
          </a:xfrm>
          <a:prstGeom prst="wedgeRectCallout">
            <a:avLst>
              <a:gd name="adj1" fmla="val -17404"/>
              <a:gd name="adj2" fmla="val -19707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Includes three UNICORE components with doubled verification effort.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36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verification effort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056966"/>
              </p:ext>
            </p:extLst>
          </p:nvPr>
        </p:nvGraphicFramePr>
        <p:xfrm>
          <a:off x="467544" y="2258552"/>
          <a:ext cx="8144904" cy="2322576"/>
        </p:xfrm>
        <a:graphic>
          <a:graphicData uri="http://schemas.openxmlformats.org/drawingml/2006/table">
            <a:tbl>
              <a:tblPr/>
              <a:tblGrid>
                <a:gridCol w="1040116"/>
                <a:gridCol w="144016"/>
                <a:gridCol w="2272252"/>
                <a:gridCol w="1136126"/>
                <a:gridCol w="144016"/>
                <a:gridCol w="2272252"/>
                <a:gridCol w="1136126"/>
              </a:tblGrid>
              <a:tr h="288032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Provider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3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3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 [h]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 [h]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glexec_wn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66.00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voms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8.00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gridftp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60.00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arc-client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7.33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59.33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cemon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globus-myproxy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14.00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globus-gridftp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globus-rls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4.67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globus-default-security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3.67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r>
              <a:rPr lang="en-GB" dirty="0" smtClean="0"/>
              <a:t>Verification effort per Product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20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Products stuck in Verification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EMI AMGA 2.1.2</a:t>
            </a:r>
          </a:p>
          <a:p>
            <a:pPr lvl="1"/>
            <a:r>
              <a:rPr lang="en-GB" dirty="0" smtClean="0"/>
              <a:t>Waiting for response since 26 August</a:t>
            </a:r>
          </a:p>
          <a:p>
            <a:pPr lvl="1"/>
            <a:r>
              <a:rPr lang="en-GB" dirty="0">
                <a:hlinkClick r:id="rId2"/>
              </a:rPr>
              <a:t>https://ggus.eu/ws/ticket_info.php?ticket=</a:t>
            </a:r>
            <a:r>
              <a:rPr lang="en-GB" dirty="0" smtClean="0">
                <a:hlinkClick r:id="rId2"/>
              </a:rPr>
              <a:t>73857</a:t>
            </a:r>
            <a:endParaRPr lang="en-GB" dirty="0" smtClean="0"/>
          </a:p>
          <a:p>
            <a:pPr lvl="1"/>
            <a:r>
              <a:rPr lang="en-GB" dirty="0" smtClean="0"/>
              <a:t>Proposed to be rejected as there is no response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2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Ambiguous GGUS SUs situation</a:t>
            </a:r>
          </a:p>
          <a:p>
            <a:pPr lvl="1"/>
            <a:r>
              <a:rPr lang="en-GB" dirty="0" smtClean="0"/>
              <a:t>SAGA, IGE have only one SU.</a:t>
            </a:r>
          </a:p>
          <a:p>
            <a:pPr lvl="1"/>
            <a:r>
              <a:rPr lang="en-GB" dirty="0" smtClean="0"/>
              <a:t>EMI uses many SUs</a:t>
            </a:r>
            <a:r>
              <a:rPr lang="en-GB" dirty="0"/>
              <a:t> </a:t>
            </a:r>
            <a:r>
              <a:rPr lang="en-GB" dirty="0" smtClean="0"/>
              <a:t>– only some (30) are </a:t>
            </a:r>
            <a:br>
              <a:rPr lang="en-GB" dirty="0" smtClean="0"/>
            </a:br>
            <a:r>
              <a:rPr lang="en-GB" dirty="0" smtClean="0"/>
              <a:t>M/W related!</a:t>
            </a:r>
          </a:p>
          <a:p>
            <a:pPr lvl="2"/>
            <a:r>
              <a:rPr lang="en-GB" sz="1400" dirty="0" smtClean="0"/>
              <a:t>AMGA, APEL</a:t>
            </a:r>
            <a:r>
              <a:rPr lang="en-GB" sz="1400" dirty="0"/>
              <a:t>-</a:t>
            </a:r>
            <a:r>
              <a:rPr lang="en-GB" sz="1400" dirty="0" smtClean="0"/>
              <a:t>EMI, ARC, ARGUS, CREAM</a:t>
            </a:r>
            <a:r>
              <a:rPr lang="en-GB" sz="1400" dirty="0"/>
              <a:t>-</a:t>
            </a:r>
            <a:r>
              <a:rPr lang="en-GB" sz="1400" dirty="0" smtClean="0"/>
              <a:t>BLAH, DGAS, DPM Development, EMI</a:t>
            </a:r>
          </a:p>
          <a:p>
            <a:pPr lvl="2"/>
            <a:r>
              <a:rPr lang="en-GB" sz="1400" dirty="0" smtClean="0"/>
              <a:t>EMI </a:t>
            </a:r>
            <a:r>
              <a:rPr lang="en-GB" sz="1400" dirty="0"/>
              <a:t>Release </a:t>
            </a:r>
            <a:r>
              <a:rPr lang="en-GB" sz="1400" dirty="0" smtClean="0"/>
              <a:t>Mgmt., FTS Development, </a:t>
            </a:r>
            <a:r>
              <a:rPr lang="en-GB" sz="1400" dirty="0" err="1" smtClean="0"/>
              <a:t>Gridsite</a:t>
            </a:r>
            <a:r>
              <a:rPr lang="en-GB" sz="1400" dirty="0" smtClean="0"/>
              <a:t>, Information </a:t>
            </a:r>
            <a:r>
              <a:rPr lang="en-GB" sz="1400" dirty="0"/>
              <a:t>System </a:t>
            </a:r>
            <a:r>
              <a:rPr lang="en-GB" sz="1400" dirty="0" smtClean="0"/>
              <a:t>Development,</a:t>
            </a:r>
          </a:p>
          <a:p>
            <a:pPr lvl="2"/>
            <a:r>
              <a:rPr lang="en-GB" sz="1400" dirty="0" smtClean="0"/>
              <a:t>LFC Development, MPI, </a:t>
            </a:r>
            <a:r>
              <a:rPr lang="en-GB" sz="1400" dirty="0" err="1" smtClean="0"/>
              <a:t>Proxyrenewal</a:t>
            </a:r>
            <a:r>
              <a:rPr lang="en-GB" sz="1400" dirty="0" smtClean="0"/>
              <a:t>, SAGA</a:t>
            </a:r>
            <a:r>
              <a:rPr lang="en-GB" sz="1400" dirty="0"/>
              <a:t>-</a:t>
            </a:r>
            <a:r>
              <a:rPr lang="en-GB" sz="1400" dirty="0" smtClean="0"/>
              <a:t>SD, </a:t>
            </a:r>
            <a:r>
              <a:rPr lang="en-GB" sz="1400" dirty="0" err="1" smtClean="0"/>
              <a:t>StoRM</a:t>
            </a:r>
            <a:r>
              <a:rPr lang="en-GB" sz="1400" dirty="0" smtClean="0"/>
              <a:t>, UNICORE</a:t>
            </a:r>
            <a:r>
              <a:rPr lang="en-GB" sz="1400" dirty="0"/>
              <a:t>-</a:t>
            </a:r>
            <a:r>
              <a:rPr lang="en-GB" sz="1400" dirty="0" smtClean="0"/>
              <a:t>Client, </a:t>
            </a:r>
          </a:p>
          <a:p>
            <a:pPr lvl="2"/>
            <a:r>
              <a:rPr lang="en-GB" sz="1400" dirty="0" smtClean="0"/>
              <a:t>UNICORE</a:t>
            </a:r>
            <a:r>
              <a:rPr lang="en-GB" sz="1400" dirty="0"/>
              <a:t>-</a:t>
            </a:r>
            <a:r>
              <a:rPr lang="en-GB" sz="1400" dirty="0" smtClean="0"/>
              <a:t>Server, VOMS, VOMS</a:t>
            </a:r>
            <a:r>
              <a:rPr lang="en-GB" sz="1400" dirty="0"/>
              <a:t>-</a:t>
            </a:r>
            <a:r>
              <a:rPr lang="en-GB" sz="1400" dirty="0" smtClean="0"/>
              <a:t>Admin, </a:t>
            </a:r>
            <a:r>
              <a:rPr lang="en-GB" sz="1400" dirty="0" err="1" smtClean="0"/>
              <a:t>dCache</a:t>
            </a:r>
            <a:r>
              <a:rPr lang="en-GB" sz="1400" dirty="0" smtClean="0"/>
              <a:t> Support, </a:t>
            </a:r>
            <a:r>
              <a:rPr lang="en-GB" sz="1400" dirty="0" err="1" smtClean="0"/>
              <a:t>gLite</a:t>
            </a:r>
            <a:r>
              <a:rPr lang="en-GB" sz="1400" dirty="0" smtClean="0"/>
              <a:t> Hydra, </a:t>
            </a:r>
            <a:endParaRPr lang="en-GB" sz="1400" dirty="0"/>
          </a:p>
          <a:p>
            <a:pPr lvl="2"/>
            <a:r>
              <a:rPr lang="en-GB" sz="1400" dirty="0" err="1" smtClean="0"/>
              <a:t>gLite</a:t>
            </a:r>
            <a:r>
              <a:rPr lang="en-GB" sz="1400" dirty="0" smtClean="0"/>
              <a:t> </a:t>
            </a:r>
            <a:r>
              <a:rPr lang="en-GB" sz="1400" dirty="0"/>
              <a:t>Identity </a:t>
            </a:r>
            <a:r>
              <a:rPr lang="en-GB" sz="1400" dirty="0" smtClean="0"/>
              <a:t>Security, </a:t>
            </a:r>
            <a:r>
              <a:rPr lang="en-GB" sz="1400" dirty="0" err="1" smtClean="0"/>
              <a:t>gLite</a:t>
            </a:r>
            <a:r>
              <a:rPr lang="en-GB" sz="1400" dirty="0" smtClean="0"/>
              <a:t> </a:t>
            </a:r>
            <a:r>
              <a:rPr lang="en-GB" sz="1400" dirty="0"/>
              <a:t>Java </a:t>
            </a:r>
            <a:r>
              <a:rPr lang="en-GB" sz="1400" dirty="0" smtClean="0"/>
              <a:t>Security, </a:t>
            </a:r>
            <a:r>
              <a:rPr lang="en-GB" sz="1400" dirty="0" err="1" smtClean="0"/>
              <a:t>gLite</a:t>
            </a:r>
            <a:r>
              <a:rPr lang="en-GB" sz="1400" dirty="0" smtClean="0"/>
              <a:t> </a:t>
            </a:r>
            <a:r>
              <a:rPr lang="en-GB" sz="1400" dirty="0"/>
              <a:t>L&amp;</a:t>
            </a:r>
            <a:r>
              <a:rPr lang="en-GB" sz="1400" dirty="0" smtClean="0"/>
              <a:t>B, </a:t>
            </a:r>
            <a:r>
              <a:rPr lang="en-GB" sz="1400" dirty="0" err="1" smtClean="0"/>
              <a:t>gLite</a:t>
            </a:r>
            <a:r>
              <a:rPr lang="en-GB" sz="1400" dirty="0" smtClean="0"/>
              <a:t> Security, </a:t>
            </a:r>
            <a:r>
              <a:rPr lang="en-GB" sz="1400" dirty="0" err="1" smtClean="0"/>
              <a:t>gLite</a:t>
            </a:r>
            <a:r>
              <a:rPr lang="en-GB" sz="1400" dirty="0" smtClean="0"/>
              <a:t> </a:t>
            </a:r>
            <a:r>
              <a:rPr lang="en-GB" sz="1400" dirty="0"/>
              <a:t>WMS</a:t>
            </a:r>
          </a:p>
          <a:p>
            <a:pPr lvl="2"/>
            <a:r>
              <a:rPr lang="en-GB" sz="1400" dirty="0" err="1" smtClean="0"/>
              <a:t>gLite</a:t>
            </a:r>
            <a:r>
              <a:rPr lang="en-GB" sz="1400" dirty="0" smtClean="0"/>
              <a:t> </a:t>
            </a:r>
            <a:r>
              <a:rPr lang="en-GB" sz="1400" dirty="0" err="1"/>
              <a:t>Yaim</a:t>
            </a:r>
            <a:r>
              <a:rPr lang="en-GB" sz="1400" dirty="0"/>
              <a:t> </a:t>
            </a:r>
            <a:r>
              <a:rPr lang="en-GB" sz="1400" dirty="0" smtClean="0"/>
              <a:t>Core, </a:t>
            </a:r>
            <a:r>
              <a:rPr lang="en-GB" sz="1400" dirty="0" err="1" smtClean="0"/>
              <a:t>lcg_util</a:t>
            </a:r>
            <a:r>
              <a:rPr lang="en-GB" sz="1400" dirty="0" smtClean="0"/>
              <a:t> Development</a:t>
            </a:r>
          </a:p>
          <a:p>
            <a:pPr lvl="1"/>
            <a:r>
              <a:rPr lang="en-GB" dirty="0" smtClean="0"/>
              <a:t>Some EMI SUs seem M/W related but are not?</a:t>
            </a:r>
            <a:endParaRPr lang="en-GB" dirty="0"/>
          </a:p>
          <a:p>
            <a:pPr lvl="2"/>
            <a:r>
              <a:rPr lang="en-GB" sz="1400" dirty="0" err="1" smtClean="0"/>
              <a:t>gLite</a:t>
            </a:r>
            <a:r>
              <a:rPr lang="en-GB" sz="1400" dirty="0" smtClean="0"/>
              <a:t>-UI, </a:t>
            </a:r>
            <a:r>
              <a:rPr lang="en-GB" sz="1400" dirty="0" err="1" smtClean="0"/>
              <a:t>gLite</a:t>
            </a:r>
            <a:r>
              <a:rPr lang="en-GB" sz="1400" dirty="0" smtClean="0"/>
              <a:t>-WN, </a:t>
            </a:r>
            <a:r>
              <a:rPr lang="en-GB" sz="1400" dirty="0" err="1" smtClean="0"/>
              <a:t>gLite</a:t>
            </a:r>
            <a:r>
              <a:rPr lang="en-GB" sz="1400" dirty="0" smtClean="0"/>
              <a:t> {Condor | Torque | SGE | LSF} </a:t>
            </a:r>
            <a:r>
              <a:rPr lang="en-GB" sz="1400" dirty="0" err="1" smtClean="0"/>
              <a:t>Utils</a:t>
            </a:r>
            <a:endParaRPr lang="en-GB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7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Which EMI SUs are eligible for reporting?</a:t>
            </a:r>
          </a:p>
          <a:p>
            <a:pPr lvl="1"/>
            <a:r>
              <a:rPr lang="en-GB" sz="2400" dirty="0" smtClean="0"/>
              <a:t>The figures reported here – are they accurate?</a:t>
            </a:r>
          </a:p>
          <a:p>
            <a:r>
              <a:rPr lang="en-GB" sz="2800" dirty="0" smtClean="0"/>
              <a:t>Does EGI need to know internal EMI SUs?</a:t>
            </a:r>
          </a:p>
          <a:p>
            <a:r>
              <a:rPr lang="en-GB" sz="2800" dirty="0" smtClean="0"/>
              <a:t>How much effort do EMI-internal SUs cause?</a:t>
            </a:r>
          </a:p>
          <a:p>
            <a:pPr lvl="1"/>
            <a:r>
              <a:rPr lang="en-GB" sz="2400" dirty="0" smtClean="0"/>
              <a:t>Changes must be reflected in GGUS</a:t>
            </a:r>
          </a:p>
          <a:p>
            <a:pPr lvl="1"/>
            <a:r>
              <a:rPr lang="en-GB" sz="2400" dirty="0" smtClean="0"/>
              <a:t>Changes must be communicated to DMSU</a:t>
            </a:r>
          </a:p>
          <a:p>
            <a:pPr lvl="1"/>
            <a:r>
              <a:rPr lang="en-GB" sz="2400" dirty="0" smtClean="0"/>
              <a:t>Changes must actually be communicated to KIT</a:t>
            </a:r>
          </a:p>
          <a:p>
            <a:r>
              <a:rPr lang="en-GB" sz="2800" dirty="0" smtClean="0"/>
              <a:t>“One SU per external TP” policy - sufficient?</a:t>
            </a:r>
          </a:p>
          <a:p>
            <a:pPr lvl="1"/>
            <a:r>
              <a:rPr lang="en-GB" sz="2400" dirty="0" smtClean="0"/>
              <a:t>How can GGUS support differentiating between products of the same TP?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Violation of SLA terms</a:t>
            </a:r>
          </a:p>
          <a:p>
            <a:r>
              <a:rPr lang="en-GB" dirty="0" smtClean="0"/>
              <a:t>GGUS service request</a:t>
            </a:r>
          </a:p>
          <a:p>
            <a:r>
              <a:rPr lang="en-GB" dirty="0" smtClean="0"/>
              <a:t>Software quality</a:t>
            </a:r>
          </a:p>
          <a:p>
            <a:r>
              <a:rPr lang="en-GB" dirty="0" smtClean="0"/>
              <a:t>Software verification effort</a:t>
            </a:r>
          </a:p>
          <a:p>
            <a:r>
              <a:rPr lang="en-GB" dirty="0" smtClean="0"/>
              <a:t>Products stuck in the process</a:t>
            </a:r>
          </a:p>
          <a:p>
            <a:r>
              <a:rPr lang="en-GB" dirty="0" smtClean="0"/>
              <a:t>Issues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8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Violations of SLA terms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248808"/>
              </p:ext>
            </p:extLst>
          </p:nvPr>
        </p:nvGraphicFramePr>
        <p:xfrm>
          <a:off x="971600" y="1268760"/>
          <a:ext cx="6912768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Provider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Jul </a:t>
                      </a:r>
                      <a:r>
                        <a:rPr lang="fr-FR" b="1" dirty="0" smtClean="0"/>
                        <a:t>’</a:t>
                      </a:r>
                      <a:r>
                        <a:rPr lang="en-GB" b="1" dirty="0" smtClean="0"/>
                        <a:t>11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Aug ‘11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Sep ‘11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Oct ‘11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Nov ‘11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EMI</a:t>
                      </a:r>
                    </a:p>
                  </a:txBody>
                  <a:tcPr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IGE</a:t>
                      </a:r>
                      <a:endParaRPr lang="en-GB" b="1" dirty="0"/>
                    </a:p>
                  </a:txBody>
                  <a:tcPr>
                    <a:lnT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lnT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lnT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lnT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lnT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lnT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SAGA</a:t>
                      </a:r>
                      <a:endParaRPr lang="en-GB" b="1" dirty="0"/>
                    </a:p>
                  </a:txBody>
                  <a:tcPr>
                    <a:lnT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lnT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lnT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lnT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lnT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lnT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70342"/>
              </p:ext>
            </p:extLst>
          </p:nvPr>
        </p:nvGraphicFramePr>
        <p:xfrm>
          <a:off x="179512" y="3068960"/>
          <a:ext cx="8784976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1656184"/>
                <a:gridCol w="1008112"/>
                <a:gridCol w="1296144"/>
                <a:gridCol w="1080120"/>
                <a:gridCol w="1224134"/>
                <a:gridCol w="648074"/>
                <a:gridCol w="936104"/>
              </a:tblGrid>
              <a:tr h="512064">
                <a:tc>
                  <a:txBody>
                    <a:bodyPr/>
                    <a:lstStyle/>
                    <a:p>
                      <a:r>
                        <a:rPr lang="en-GB" b="1" dirty="0" smtClean="0"/>
                        <a:t>Month</a:t>
                      </a:r>
                      <a:endParaRPr lang="en-GB" b="1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SU</a:t>
                      </a:r>
                      <a:endParaRPr lang="en-GB" b="1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GGUS ID</a:t>
                      </a:r>
                    </a:p>
                    <a:p>
                      <a:endParaRPr lang="en-GB" b="1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Priority</a:t>
                      </a:r>
                      <a:endParaRPr lang="en-GB" b="1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Assigned</a:t>
                      </a:r>
                      <a:endParaRPr lang="en-GB" b="1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In Progress</a:t>
                      </a:r>
                      <a:endParaRPr lang="en-GB" b="1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SLA</a:t>
                      </a:r>
                      <a:endParaRPr lang="en-GB" b="1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Actual</a:t>
                      </a:r>
                      <a:endParaRPr lang="en-GB" b="1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  <a:tr h="512064">
                <a:tc>
                  <a:txBody>
                    <a:bodyPr/>
                    <a:lstStyle/>
                    <a:p>
                      <a:r>
                        <a:rPr lang="en-GB" dirty="0" smtClean="0"/>
                        <a:t>Jul ‘11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StoRM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72843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Less urgent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21-7-11 15:21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22-8-11 8:50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15 d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23 d</a:t>
                      </a:r>
                      <a:endParaRPr lang="en-GB" b="1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64">
                <a:tc>
                  <a:txBody>
                    <a:bodyPr/>
                    <a:lstStyle/>
                    <a:p>
                      <a:r>
                        <a:rPr lang="en-GB" dirty="0" smtClean="0"/>
                        <a:t>Aug ‘11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gLite</a:t>
                      </a:r>
                      <a:r>
                        <a:rPr lang="en-GB" dirty="0" smtClean="0"/>
                        <a:t> WMS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73662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Urgent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19-8-11</a:t>
                      </a:r>
                      <a:r>
                        <a:rPr lang="en-GB" baseline="0" dirty="0" smtClean="0"/>
                        <a:t> 21:01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30-8-11 10:22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5 d</a:t>
                      </a:r>
                      <a:endParaRPr lang="en-GB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8 d</a:t>
                      </a:r>
                      <a:endParaRPr lang="en-GB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64">
                <a:tc>
                  <a:txBody>
                    <a:bodyPr/>
                    <a:lstStyle/>
                    <a:p>
                      <a:r>
                        <a:rPr lang="en-GB" dirty="0" smtClean="0"/>
                        <a:t>Sep ‘11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EMI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74675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Less urgent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26-9-11 15:11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18-10-11 13:36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15 d</a:t>
                      </a:r>
                      <a:endParaRPr lang="en-GB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17 d</a:t>
                      </a:r>
                      <a:endParaRPr lang="en-GB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64">
                <a:tc>
                  <a:txBody>
                    <a:bodyPr/>
                    <a:lstStyle/>
                    <a:p>
                      <a:r>
                        <a:rPr lang="en-GB" dirty="0" smtClean="0"/>
                        <a:t>Oct ‘11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EMI </a:t>
                      </a:r>
                      <a:r>
                        <a:rPr lang="en-GB" dirty="0" err="1" smtClean="0"/>
                        <a:t>Testbeds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75081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Top priority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7-10-11 10:32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7-10-11 15:44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4h</a:t>
                      </a:r>
                      <a:endParaRPr lang="en-GB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5h 13m</a:t>
                      </a:r>
                      <a:endParaRPr lang="en-GB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49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GGUS service requests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708184"/>
              </p:ext>
            </p:extLst>
          </p:nvPr>
        </p:nvGraphicFramePr>
        <p:xfrm>
          <a:off x="179512" y="1772816"/>
          <a:ext cx="3076722" cy="4525971"/>
        </p:xfrm>
        <a:graphic>
          <a:graphicData uri="http://schemas.openxmlformats.org/drawingml/2006/table">
            <a:tbl>
              <a:tblPr/>
              <a:tblGrid>
                <a:gridCol w="657782"/>
                <a:gridCol w="604735"/>
                <a:gridCol w="604735"/>
                <a:gridCol w="604735"/>
                <a:gridCol w="604735"/>
              </a:tblGrid>
              <a:tr h="222797">
                <a:tc gridSpan="5"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55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ro-R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sk-SK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ro-R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1052736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EMI Open Tickets</a:t>
            </a:r>
            <a:endParaRPr lang="en-GB" sz="32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982987"/>
              </p:ext>
            </p:extLst>
          </p:nvPr>
        </p:nvGraphicFramePr>
        <p:xfrm>
          <a:off x="3393455" y="1772816"/>
          <a:ext cx="5750545" cy="3756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8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GGUS service requests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052736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IGE Open Tickets</a:t>
            </a:r>
            <a:endParaRPr lang="en-GB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618495"/>
              </p:ext>
            </p:extLst>
          </p:nvPr>
        </p:nvGraphicFramePr>
        <p:xfrm>
          <a:off x="179512" y="1772816"/>
          <a:ext cx="3076722" cy="4525971"/>
        </p:xfrm>
        <a:graphic>
          <a:graphicData uri="http://schemas.openxmlformats.org/drawingml/2006/table">
            <a:tbl>
              <a:tblPr/>
              <a:tblGrid>
                <a:gridCol w="657782"/>
                <a:gridCol w="604735"/>
                <a:gridCol w="604735"/>
                <a:gridCol w="604735"/>
                <a:gridCol w="604735"/>
              </a:tblGrid>
              <a:tr h="222797">
                <a:tc gridSpan="5"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55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ro-R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sk-SK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'10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ro-R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0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09" marR="10609" marT="106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846245"/>
              </p:ext>
            </p:extLst>
          </p:nvPr>
        </p:nvGraphicFramePr>
        <p:xfrm>
          <a:off x="3419872" y="1772816"/>
          <a:ext cx="5724128" cy="4230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32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GGUS service requests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052736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Solved </a:t>
            </a:r>
            <a:r>
              <a:rPr lang="en-GB" sz="3200" dirty="0" smtClean="0"/>
              <a:t>Tickets by priority</a:t>
            </a:r>
            <a:endParaRPr lang="en-GB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465275"/>
              </p:ext>
            </p:extLst>
          </p:nvPr>
        </p:nvGraphicFramePr>
        <p:xfrm>
          <a:off x="827584" y="1772816"/>
          <a:ext cx="3097048" cy="4525954"/>
        </p:xfrm>
        <a:graphic>
          <a:graphicData uri="http://schemas.openxmlformats.org/drawingml/2006/table">
            <a:tbl>
              <a:tblPr/>
              <a:tblGrid>
                <a:gridCol w="662128"/>
                <a:gridCol w="608730"/>
                <a:gridCol w="608730"/>
                <a:gridCol w="608730"/>
                <a:gridCol w="608730"/>
              </a:tblGrid>
              <a:tr h="2157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7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ro-R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sk-SK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ro-R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532600"/>
              </p:ext>
            </p:extLst>
          </p:nvPr>
        </p:nvGraphicFramePr>
        <p:xfrm>
          <a:off x="5004048" y="1772816"/>
          <a:ext cx="3097048" cy="4525954"/>
        </p:xfrm>
        <a:graphic>
          <a:graphicData uri="http://schemas.openxmlformats.org/drawingml/2006/table">
            <a:tbl>
              <a:tblPr/>
              <a:tblGrid>
                <a:gridCol w="662128"/>
                <a:gridCol w="608730"/>
                <a:gridCol w="608730"/>
                <a:gridCol w="608730"/>
                <a:gridCol w="608730"/>
              </a:tblGrid>
              <a:tr h="2157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7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ro-R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sk-SK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ro-R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58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GGUS service requests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052736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Median solution time (in days)</a:t>
            </a:r>
            <a:endParaRPr lang="en-GB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866775"/>
              </p:ext>
            </p:extLst>
          </p:nvPr>
        </p:nvGraphicFramePr>
        <p:xfrm>
          <a:off x="611560" y="1772816"/>
          <a:ext cx="3481510" cy="4525954"/>
        </p:xfrm>
        <a:graphic>
          <a:graphicData uri="http://schemas.openxmlformats.org/drawingml/2006/table">
            <a:tbl>
              <a:tblPr/>
              <a:tblGrid>
                <a:gridCol w="694166"/>
                <a:gridCol w="704846"/>
                <a:gridCol w="694166"/>
                <a:gridCol w="694166"/>
                <a:gridCol w="694166"/>
              </a:tblGrid>
              <a:tr h="2157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7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ro-R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sk-SK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47.6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ro-R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21.4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159.3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53.5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42.3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58.8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309557"/>
              </p:ext>
            </p:extLst>
          </p:nvPr>
        </p:nvGraphicFramePr>
        <p:xfrm>
          <a:off x="4788024" y="1772816"/>
          <a:ext cx="3470830" cy="4525954"/>
        </p:xfrm>
        <a:graphic>
          <a:graphicData uri="http://schemas.openxmlformats.org/drawingml/2006/table">
            <a:tbl>
              <a:tblPr/>
              <a:tblGrid>
                <a:gridCol w="694166"/>
                <a:gridCol w="694166"/>
                <a:gridCol w="694166"/>
                <a:gridCol w="694166"/>
                <a:gridCol w="694166"/>
              </a:tblGrid>
              <a:tr h="2157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 [d]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7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ro-R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sk-SK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'10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63.6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ro-R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25">
                <a:tc>
                  <a:txBody>
                    <a:bodyPr/>
                    <a:lstStyle/>
                    <a:p>
                      <a:pPr algn="r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90.9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68.8</a:t>
                      </a:r>
                    </a:p>
                  </a:txBody>
                  <a:tcPr marL="10679" marR="10679" marT="106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68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GGUS service requests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52736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EMI median solution time (in days)</a:t>
            </a:r>
            <a:endParaRPr lang="en-GB" sz="3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580689"/>
              </p:ext>
            </p:extLst>
          </p:nvPr>
        </p:nvGraphicFramePr>
        <p:xfrm>
          <a:off x="395536" y="1916832"/>
          <a:ext cx="8280920" cy="4422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100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GGUS service requests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GGUS top priority ticket overview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2A6B3-D8FE-1A4F-BBF2-0C83EE2F3F68}" type="datetime1">
              <a:rPr lang="en-US" smtClean="0"/>
              <a:t>22/11/11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TCB-9, http://go.egi.eu/TCB-9, Amsterdam 23 Nov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831010"/>
              </p:ext>
            </p:extLst>
          </p:nvPr>
        </p:nvGraphicFramePr>
        <p:xfrm>
          <a:off x="611560" y="2348880"/>
          <a:ext cx="8075614" cy="2081115"/>
        </p:xfrm>
        <a:graphic>
          <a:graphicData uri="http://schemas.openxmlformats.org/drawingml/2006/table">
            <a:tbl>
              <a:tblPr/>
              <a:tblGrid>
                <a:gridCol w="647776"/>
                <a:gridCol w="3314456"/>
                <a:gridCol w="615388"/>
                <a:gridCol w="1036442"/>
                <a:gridCol w="615388"/>
                <a:gridCol w="615388"/>
                <a:gridCol w="615388"/>
                <a:gridCol w="615388"/>
              </a:tblGrid>
              <a:tr h="218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GGUS #</a:t>
                      </a:r>
                    </a:p>
                  </a:txBody>
                  <a:tcPr marL="10796" marR="10796" marT="10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</a:t>
                      </a:r>
                    </a:p>
                  </a:txBody>
                  <a:tcPr marL="10796" marR="10796" marT="10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</a:t>
                      </a:r>
                    </a:p>
                  </a:txBody>
                  <a:tcPr marL="10796" marR="10796" marT="10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</a:t>
                      </a:r>
                    </a:p>
                  </a:txBody>
                  <a:tcPr marL="10796" marR="10796" marT="10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0796" marR="10796" marT="10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0796" marR="10796" marT="10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'11</a:t>
                      </a:r>
                    </a:p>
                  </a:txBody>
                  <a:tcPr marL="10796" marR="10796" marT="10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0796" marR="10796" marT="107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64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70922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gLite WMS wrongly converts ISB file names to lowercase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gLite WMS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Solved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72612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yaim problem (syntax error)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 Release Management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Solved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71437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Storm frontend crash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StoRM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Solved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67378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 releases violate EMI packaging policy?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 Release Management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</a:t>
                      </a:r>
                    </a:p>
                  </a:txBody>
                  <a:tcPr marL="10796" marR="10796" marT="107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232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5889</TotalTime>
  <Words>1956</Words>
  <Application>Microsoft Macintosh PowerPoint</Application>
  <PresentationFormat>On-screen Show (4:3)</PresentationFormat>
  <Paragraphs>1043</Paragraphs>
  <Slides>19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EGI-InSPIRE-Slide-Template_v4</vt:lpstr>
      <vt:lpstr>Technology Provider performance</vt:lpstr>
      <vt:lpstr>Outline</vt:lpstr>
      <vt:lpstr>Violations of SLA terms</vt:lpstr>
      <vt:lpstr>GGUS service requests</vt:lpstr>
      <vt:lpstr>GGUS service requests</vt:lpstr>
      <vt:lpstr>GGUS service requests</vt:lpstr>
      <vt:lpstr>GGUS service requests</vt:lpstr>
      <vt:lpstr>GGUS service requests</vt:lpstr>
      <vt:lpstr>GGUS service requests</vt:lpstr>
      <vt:lpstr>Software quality</vt:lpstr>
      <vt:lpstr>Software quality</vt:lpstr>
      <vt:lpstr>Software quality</vt:lpstr>
      <vt:lpstr>Software quality</vt:lpstr>
      <vt:lpstr>Software verification effort</vt:lpstr>
      <vt:lpstr>Software verification effort</vt:lpstr>
      <vt:lpstr>Software verification effort</vt:lpstr>
      <vt:lpstr>Products stuck in Verification</vt:lpstr>
      <vt:lpstr>Issues</vt:lpstr>
      <vt:lpstr>Issues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76</cp:revision>
  <dcterms:created xsi:type="dcterms:W3CDTF">2010-09-03T12:01:03Z</dcterms:created>
  <dcterms:modified xsi:type="dcterms:W3CDTF">2011-11-22T16:39:48Z</dcterms:modified>
</cp:coreProperties>
</file>