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tableStyles.xml" ContentType="application/vnd.openxmlformats-officedocument.presentationml.tableStyles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Layouts/slideLayout3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31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charts/chart1.xml" ContentType="application/vnd.openxmlformats-officedocument.drawingml.char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6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Default Extension="bin" ContentType="application/vnd.openxmlformats-officedocument.presentationml.printerSettings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bookmarkIdSeed="2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345" r:id="rId4"/>
    <p:sldId id="323" r:id="rId5"/>
    <p:sldId id="324" r:id="rId6"/>
    <p:sldId id="360" r:id="rId7"/>
    <p:sldId id="361" r:id="rId8"/>
    <p:sldId id="349" r:id="rId9"/>
    <p:sldId id="359" r:id="rId10"/>
    <p:sldId id="362" r:id="rId11"/>
    <p:sldId id="316" r:id="rId12"/>
    <p:sldId id="355" r:id="rId13"/>
    <p:sldId id="351" r:id="rId14"/>
    <p:sldId id="356" r:id="rId15"/>
    <p:sldId id="363" r:id="rId16"/>
    <p:sldId id="364" r:id="rId17"/>
    <p:sldId id="365" r:id="rId18"/>
    <p:sldId id="357" r:id="rId19"/>
    <p:sldId id="366" r:id="rId20"/>
    <p:sldId id="353" r:id="rId21"/>
    <p:sldId id="354" r:id="rId22"/>
    <p:sldId id="367" r:id="rId23"/>
    <p:sldId id="338" r:id="rId24"/>
    <p:sldId id="358" r:id="rId25"/>
    <p:sldId id="368" r:id="rId26"/>
    <p:sldId id="339" r:id="rId27"/>
    <p:sldId id="352" r:id="rId28"/>
    <p:sldId id="332" r:id="rId29"/>
    <p:sldId id="333" r:id="rId30"/>
    <p:sldId id="369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FFCC99"/>
    <a:srgbClr val="FF9966"/>
    <a:srgbClr val="FF6600"/>
    <a:srgbClr val="0066CC"/>
    <a:srgbClr val="FF99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6912" autoAdjust="0"/>
    <p:restoredTop sz="94660"/>
  </p:normalViewPr>
  <p:slideViewPr>
    <p:cSldViewPr>
      <p:cViewPr>
        <p:scale>
          <a:sx n="150" d="100"/>
          <a:sy n="150" d="100"/>
        </p:scale>
        <p:origin x="-12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therine\Desktop\eScienceTalk\Review%20slides\effort_per_w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style val="2"/>
  <c:chart>
    <c:title>
      <c:tx>
        <c:rich>
          <a:bodyPr/>
          <a:lstStyle/>
          <a:p>
            <a:pPr>
              <a:defRPr lang="en-GB">
                <a:latin typeface="Arial" pitchFamily="34" charset="0"/>
                <a:cs typeface="Arial" pitchFamily="34" charset="0"/>
              </a:defRPr>
            </a:pPr>
            <a:r>
              <a:rPr lang="en-US" dirty="0">
                <a:latin typeface="Arial" pitchFamily="34" charset="0"/>
                <a:cs typeface="Arial" pitchFamily="34" charset="0"/>
              </a:rPr>
              <a:t>e-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ScienceTalk</a:t>
            </a:r>
            <a:r>
              <a:rPr lang="en-US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Effort </a:t>
            </a:r>
            <a:r>
              <a:rPr lang="en-US" baseline="0" dirty="0">
                <a:latin typeface="Arial" pitchFamily="34" charset="0"/>
                <a:cs typeface="Arial" pitchFamily="34" charset="0"/>
              </a:rPr>
              <a:t>Distribution</a:t>
            </a:r>
            <a:endParaRPr lang="en-US" dirty="0">
              <a:latin typeface="Arial" pitchFamily="34" charset="0"/>
              <a:cs typeface="Arial" pitchFamily="34" charset="0"/>
            </a:endParaRP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Sheet1!$H$1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spPr>
              <a:solidFill>
                <a:srgbClr val="FF9966"/>
              </a:solidFill>
            </c:spPr>
          </c:dPt>
          <c:dPt>
            <c:idx val="1"/>
            <c:explosion val="33"/>
            <c:spPr>
              <a:solidFill>
                <a:srgbClr val="0066CC"/>
              </a:solidFill>
            </c:spPr>
          </c:dPt>
          <c:dPt>
            <c:idx val="2"/>
            <c:spPr>
              <a:solidFill>
                <a:srgbClr val="FFCC99"/>
              </a:solidFill>
            </c:spPr>
          </c:dPt>
          <c:dPt>
            <c:idx val="3"/>
            <c:spPr>
              <a:solidFill>
                <a:srgbClr val="FF6600"/>
              </a:solidFill>
            </c:spPr>
          </c:dPt>
          <c:dLbls>
            <c:dLbl>
              <c:idx val="1"/>
              <c:layout>
                <c:manualLayout>
                  <c:x val="-0.142604964481829"/>
                  <c:y val="-0.293121932046733"/>
                </c:manualLayout>
              </c:layout>
              <c:showCatName val="1"/>
              <c:showPercent val="1"/>
            </c:dLbl>
            <c:dLbl>
              <c:idx val="3"/>
              <c:layout>
                <c:manualLayout>
                  <c:x val="0.116868028215223"/>
                  <c:y val="0.10970158621476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WP4: </a:t>
                    </a:r>
                    <a:r>
                      <a:rPr lang="en-US" dirty="0" err="1" smtClean="0"/>
                      <a:t>Mgnt</a:t>
                    </a:r>
                    <a:r>
                      <a:rPr lang="en-US" dirty="0"/>
                      <a:t>
11%</a:t>
                    </a:r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lang="en-GB" sz="1200" b="1"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showCatName val="1"/>
            <c:showPercent val="1"/>
            <c:showLeaderLines val="1"/>
          </c:dLbls>
          <c:cat>
            <c:strRef>
              <c:f>Sheet1!$A$2:$A$5</c:f>
              <c:strCache>
                <c:ptCount val="4"/>
                <c:pt idx="0">
                  <c:v>WP1: Policy</c:v>
                </c:pt>
                <c:pt idx="1">
                  <c:v>WP2: GridCafé</c:v>
                </c:pt>
                <c:pt idx="2">
                  <c:v>WP3: iSGTW</c:v>
                </c:pt>
                <c:pt idx="3">
                  <c:v>WP4: Management</c:v>
                </c:pt>
              </c:strCache>
            </c:strRef>
          </c:cat>
          <c:val>
            <c:numRef>
              <c:f>Sheet1!$H$2:$H$5</c:f>
              <c:numCache>
                <c:formatCode>0</c:formatCode>
                <c:ptCount val="4"/>
                <c:pt idx="0">
                  <c:v>23.95833333333332</c:v>
                </c:pt>
                <c:pt idx="1">
                  <c:v>37.5</c:v>
                </c:pt>
                <c:pt idx="2">
                  <c:v>27.08333333333331</c:v>
                </c:pt>
                <c:pt idx="3">
                  <c:v>11.45833333333333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D1194FE-46F0-426B-9EEF-C05A37F51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9635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4F6F-D754-495E-A387-76CFDA48F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649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919E9-DD40-4F92-B4A1-F47DE05E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523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522B4-9595-4CE8-9D2F-F29556F4F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6995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1161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9031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8465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1672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7256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207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3969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052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1840" y="6619875"/>
            <a:ext cx="2895600" cy="476250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619875"/>
            <a:ext cx="2133600" cy="476250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8728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0845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1924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0"/>
            <a:ext cx="18859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0"/>
            <a:ext cx="55054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1262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349E7-49E1-4CCD-8AE6-543C597CC7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2084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D9B84-E6B0-406E-BAC6-1D78C4DFDB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1034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8D339-A439-45DA-8BBC-B6A3243CDD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5753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974725"/>
            <a:ext cx="4217988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3" y="974725"/>
            <a:ext cx="4219575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D14FA-0B5F-458B-B9FC-54D3B4BBFF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7074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83097-CCBB-4868-9FE0-AFC4F5EA4D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9757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514FF-2F2E-4F09-BA8A-D48E22D5DD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1161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81E4E-5B67-4622-AB64-690687513F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733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22A9E-2D63-454C-AFCE-D3169FF0F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0230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09EE3-9328-4A1C-9546-481B07BE6D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0644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C24EF-7011-403C-9999-A7A7668606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6854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F9F95-666B-45AB-A248-E229E6A8BD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0921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7838" y="66675"/>
            <a:ext cx="2160587" cy="633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66675"/>
            <a:ext cx="6329363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4BFBD-7D14-4A33-BB4B-5B7839F80E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568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44E26-675E-4EA0-AC93-EBD5EEC7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845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4B761-084D-4DCC-B215-317297BF9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1929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1AB3B-03ED-42F0-A526-0B907AD93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544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3A979-33D4-43AD-AE11-6DF3B77D6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409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7EB61-42D4-4B4E-8D38-7D168BCC4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713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DD425-EC0A-48AA-8855-68615A4BD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129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6BE64AB-CA1B-4C06-B745-D294D6B98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1" descr="banner-ITonl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80010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0"/>
            <a:ext cx="5791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066800"/>
            <a:ext cx="7543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477000"/>
            <a:ext cx="754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solidFill>
                  <a:srgbClr val="3861AA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2054" name="Text Box 34"/>
          <p:cNvSpPr txBox="1">
            <a:spLocks noChangeArrowheads="1"/>
          </p:cNvSpPr>
          <p:nvPr/>
        </p:nvSpPr>
        <p:spPr bwMode="auto">
          <a:xfrm>
            <a:off x="0" y="6111875"/>
            <a:ext cx="12954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CERN IT Department</a:t>
            </a:r>
          </a:p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CH-1211 Genève 23</a:t>
            </a:r>
          </a:p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Switzerland</a:t>
            </a:r>
          </a:p>
          <a:p>
            <a:pPr algn="r" eaLnBrk="1" hangingPunct="1"/>
            <a:r>
              <a:rPr lang="en-US" sz="1100" b="1">
                <a:solidFill>
                  <a:srgbClr val="3861AA"/>
                </a:solidFill>
                <a:latin typeface="Tahoma" pitchFamily="34" charset="0"/>
              </a:rPr>
              <a:t>www.cern.ch/i</a:t>
            </a:r>
            <a:r>
              <a:rPr lang="en-US" sz="1000" b="1">
                <a:solidFill>
                  <a:srgbClr val="3861AA"/>
                </a:solidFill>
                <a:latin typeface="Tahoma" pitchFamily="34" charset="0"/>
              </a:rPr>
              <a:t>t</a:t>
            </a:r>
          </a:p>
        </p:txBody>
      </p:sp>
      <p:pic>
        <p:nvPicPr>
          <p:cNvPr id="2055" name="Picture 9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06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861AA"/>
        </a:buClr>
        <a:buChar char="•"/>
        <a:defRPr sz="2800">
          <a:solidFill>
            <a:srgbClr val="3861A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400">
          <a:solidFill>
            <a:srgbClr val="3861AA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3861A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861AA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800">
              <a:solidFill>
                <a:srgbClr val="2B519A"/>
              </a:solidFill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619875"/>
            <a:ext cx="6702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2B519A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21700" y="6562725"/>
            <a:ext cx="469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2B519A"/>
                </a:solidFill>
                <a:cs typeface="+mn-cs"/>
              </a:defRPr>
            </a:lvl1pPr>
          </a:lstStyle>
          <a:p>
            <a:pPr>
              <a:defRPr/>
            </a:pPr>
            <a:fld id="{0686142A-16D7-44E7-9A37-AB9C683AE3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825625" y="0"/>
            <a:ext cx="7315200" cy="838200"/>
          </a:xfrm>
          <a:prstGeom prst="rect">
            <a:avLst/>
          </a:prstGeom>
          <a:solidFill>
            <a:srgbClr val="325FAF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FFCC66"/>
              </a:buClr>
              <a:buFontTx/>
              <a:buChar char="•"/>
            </a:pPr>
            <a:endParaRPr lang="en-GB" sz="1800">
              <a:solidFill>
                <a:srgbClr val="2B519A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974725"/>
            <a:ext cx="8589963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774825" y="687388"/>
            <a:ext cx="7369175" cy="146050"/>
          </a:xfrm>
          <a:prstGeom prst="rect">
            <a:avLst/>
          </a:prstGeom>
          <a:solidFill>
            <a:srgbClr val="2B519A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1800">
              <a:solidFill>
                <a:srgbClr val="2B519A"/>
              </a:solidFill>
              <a:latin typeface="Verdana" pitchFamily="34" charset="0"/>
            </a:endParaRPr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1398588" y="0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800">
              <a:solidFill>
                <a:srgbClr val="2B519A"/>
              </a:solidFill>
            </a:endParaRPr>
          </a:p>
        </p:txBody>
      </p:sp>
      <p:graphicFrame>
        <p:nvGraphicFramePr>
          <p:cNvPr id="93193" name="Group 9"/>
          <p:cNvGraphicFramePr>
            <a:graphicFrameLocks noGrp="1"/>
          </p:cNvGraphicFramePr>
          <p:nvPr/>
        </p:nvGraphicFramePr>
        <p:xfrm>
          <a:off x="255588" y="644525"/>
          <a:ext cx="3652837" cy="327025"/>
        </p:xfrm>
        <a:graphic>
          <a:graphicData uri="http://schemas.openxmlformats.org/drawingml/2006/table">
            <a:tbl>
              <a:tblPr/>
              <a:tblGrid>
                <a:gridCol w="3652837"/>
              </a:tblGrid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1A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Enabling Grids for E-sciencE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8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2254250" y="66675"/>
            <a:ext cx="6734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84" name="Text Box 16"/>
          <p:cNvSpPr txBox="1">
            <a:spLocks noChangeArrowheads="1"/>
          </p:cNvSpPr>
          <p:nvPr/>
        </p:nvSpPr>
        <p:spPr bwMode="auto">
          <a:xfrm>
            <a:off x="0" y="6629400"/>
            <a:ext cx="2819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CC66"/>
              </a:buClr>
            </a:pPr>
            <a:r>
              <a:rPr lang="en-GB" sz="1200">
                <a:solidFill>
                  <a:srgbClr val="2B519A"/>
                </a:solidFill>
                <a:latin typeface="Verdana" pitchFamily="34" charset="0"/>
              </a:rPr>
              <a:t>EGEE-III INFSO-RI-222667</a:t>
            </a:r>
            <a:endParaRPr lang="en-GB" sz="1800">
              <a:solidFill>
                <a:srgbClr val="2B519A"/>
              </a:solidFill>
              <a:latin typeface="Verdana" pitchFamily="34" charset="0"/>
            </a:endParaRPr>
          </a:p>
        </p:txBody>
      </p:sp>
      <p:pic>
        <p:nvPicPr>
          <p:cNvPr id="3085" name="Picture 17" descr="ege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" y="184150"/>
            <a:ext cx="20097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Arial" charset="0"/>
        <a:buChar char="–"/>
        <a:defRPr sz="2100">
          <a:solidFill>
            <a:srgbClr val="00338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Wingdings" pitchFamily="2" charset="2"/>
        <a:buChar char="§"/>
        <a:defRPr sz="1900">
          <a:solidFill>
            <a:srgbClr val="00338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000" i="1">
          <a:solidFill>
            <a:srgbClr val="00338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jpeg"/><Relationship Id="rId9" Type="http://schemas.openxmlformats.org/officeDocument/2006/relationships/image" Target="../media/image37.jpeg"/><Relationship Id="rId10" Type="http://schemas.openxmlformats.org/officeDocument/2006/relationships/image" Target="../media/image38.jpeg"/><Relationship Id="rId11" Type="http://schemas.openxmlformats.org/officeDocument/2006/relationships/hyperlink" Target="http://www.youtube.com/user/NewWorlGrid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1dpB1yHxku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1"/>
          <p:cNvSpPr>
            <a:spLocks noGrp="1" noChangeArrowheads="1"/>
          </p:cNvSpPr>
          <p:nvPr/>
        </p:nvSpPr>
        <p:spPr bwMode="auto">
          <a:xfrm>
            <a:off x="609600" y="1143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dirty="0" smtClean="0"/>
              <a:t>André</a:t>
            </a:r>
            <a:r>
              <a:rPr lang="en-US" sz="2400" dirty="0" smtClean="0"/>
              <a:t>-Pierre </a:t>
            </a:r>
            <a:r>
              <a:rPr lang="en-US" sz="2400" dirty="0" smtClean="0"/>
              <a:t>Olivier</a:t>
            </a:r>
            <a:r>
              <a:rPr lang="en-US" sz="2400" dirty="0" smtClean="0"/>
              <a:t> - </a:t>
            </a:r>
            <a:r>
              <a:rPr lang="en-US" sz="2400" dirty="0" smtClean="0"/>
              <a:t>WP2 </a:t>
            </a:r>
            <a:r>
              <a:rPr lang="en-US" sz="2400" dirty="0" smtClean="0"/>
              <a:t>Leader, APO</a:t>
            </a:r>
            <a:endParaRPr lang="en-GB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fr-FR" sz="3600" b="1" dirty="0" err="1" smtClean="0"/>
              <a:t>e-ScienceTalk</a:t>
            </a:r>
            <a:r>
              <a:rPr lang="fr-FR" sz="3600" b="1" dirty="0" smtClean="0"/>
              <a:t> – </a:t>
            </a:r>
            <a:r>
              <a:rPr lang="en-GB" sz="3600" b="1" dirty="0" smtClean="0"/>
              <a:t>WP2</a:t>
            </a:r>
            <a:endParaRPr lang="en-GB" sz="3600" b="1" dirty="0"/>
          </a:p>
        </p:txBody>
      </p:sp>
      <p:pic>
        <p:nvPicPr>
          <p:cNvPr id="5" name="Image 4" descr="EST-LogoProjet-int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769721"/>
            <a:ext cx="7004915" cy="379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500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5181600" cy="4191000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The  </a:t>
            </a:r>
            <a:r>
              <a:rPr lang="en-GB" altLang="ja-JP" sz="1800" dirty="0" err="1" smtClean="0">
                <a:ea typeface="ＭＳ Ｐゴシック" pitchFamily="34" charset="-128"/>
              </a:rPr>
              <a:t>e-ScienceTalk</a:t>
            </a:r>
            <a:r>
              <a:rPr lang="en-GB" altLang="ja-JP" sz="1800" dirty="0" smtClean="0">
                <a:ea typeface="ＭＳ Ｐゴシック" pitchFamily="34" charset="-128"/>
              </a:rPr>
              <a:t> project has continued to develop the website in the same spirit, with updated content, as well as new translations in  Russian complete with Cyrillic support.</a:t>
            </a:r>
            <a:endParaRPr lang="fr-FR" sz="18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b="1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b="1" dirty="0" smtClean="0">
                <a:ea typeface="ＭＳ Ｐゴシック" pitchFamily="34" charset="-128"/>
              </a:rPr>
              <a:t>What has been done?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 smtClean="0"/>
              <a:t>The </a:t>
            </a:r>
            <a:r>
              <a:rPr lang="en-US" sz="1800" dirty="0" err="1" smtClean="0"/>
              <a:t>GridCafé</a:t>
            </a:r>
            <a:r>
              <a:rPr lang="en-US" sz="1800" dirty="0" smtClean="0"/>
              <a:t> content has been </a:t>
            </a:r>
            <a:r>
              <a:rPr lang="en-US" sz="1800" dirty="0" smtClean="0"/>
              <a:t>updated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smtClean="0"/>
              <a:t>grid projects list, minor changes)</a:t>
            </a: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 smtClean="0"/>
              <a:t>The administration has been </a:t>
            </a:r>
            <a:r>
              <a:rPr lang="en-US" sz="1800" dirty="0" smtClean="0"/>
              <a:t>updated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smtClean="0"/>
              <a:t>bug corrections)</a:t>
            </a: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 smtClean="0"/>
              <a:t>The CMS has been upgraded</a:t>
            </a:r>
            <a:r>
              <a:rPr lang="en-US" sz="1800" dirty="0" smtClean="0"/>
              <a:t>:</a:t>
            </a:r>
            <a:br>
              <a:rPr lang="en-US" sz="1800" dirty="0" smtClean="0"/>
            </a:br>
            <a:r>
              <a:rPr lang="en-US" sz="1800" dirty="0" smtClean="0"/>
              <a:t>Cyrillic </a:t>
            </a:r>
            <a:r>
              <a:rPr lang="en-US" sz="1800" dirty="0" smtClean="0"/>
              <a:t>alphabet is now supported</a:t>
            </a: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 smtClean="0"/>
              <a:t>The Russian language has been added.</a:t>
            </a:r>
            <a:endParaRPr lang="en-GB" sz="1800" dirty="0" smtClean="0"/>
          </a:p>
          <a:p>
            <a:pPr eaLnBrk="1" hangingPunct="1">
              <a:lnSpc>
                <a:spcPct val="90000"/>
              </a:lnSpc>
            </a:pPr>
            <a:endParaRPr lang="en-GB" altLang="ja-JP" sz="18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 smtClean="0">
                <a:latin typeface="+mj-lt"/>
                <a:ea typeface="+mj-ea"/>
                <a:cs typeface="+mj-cs"/>
              </a:rPr>
              <a:t>GridCafé</a:t>
            </a:r>
            <a:r>
              <a:rPr lang="en-US" sz="3600" b="1" kern="0" dirty="0" smtClean="0">
                <a:latin typeface="+mj-lt"/>
                <a:ea typeface="+mj-ea"/>
                <a:cs typeface="+mj-cs"/>
              </a:rPr>
              <a:t> update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GridCafé-New.png                                               0020A4A8Macintosh HD                   C539C16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600200"/>
            <a:ext cx="2985073" cy="2057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3200" b="1" dirty="0" smtClean="0">
                <a:solidFill>
                  <a:schemeClr val="tx1"/>
                </a:solidFill>
              </a:rPr>
              <a:t> concept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7620000" cy="2971800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err="1" smtClean="0">
                <a:ea typeface="ＭＳ Ｐゴシック" pitchFamily="34" charset="-128"/>
              </a:rPr>
              <a:t>e</a:t>
            </a:r>
            <a:r>
              <a:rPr lang="en-GB" altLang="ja-JP" sz="1800" dirty="0" err="1" smtClean="0">
                <a:ea typeface="ＭＳ Ｐゴシック" pitchFamily="34" charset="-128"/>
              </a:rPr>
              <a:t>-ScienceCity</a:t>
            </a: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>
                <a:ea typeface="ＭＳ Ｐゴシック" pitchFamily="34" charset="-128"/>
              </a:rPr>
              <a:t>will be the place to learn all about grids, volunteer computing, supercomputing, and networks. </a:t>
            </a:r>
            <a:r>
              <a:rPr lang="en-GB" altLang="ja-JP" sz="1800" dirty="0" smtClean="0">
                <a:ea typeface="ＭＳ Ｐゴシック" pitchFamily="34" charset="-128"/>
              </a:rPr>
              <a:t>e-</a:t>
            </a:r>
            <a:r>
              <a:rPr lang="en-GB" altLang="ja-JP" sz="1800" dirty="0" err="1" smtClean="0">
                <a:ea typeface="ＭＳ Ｐゴシック" pitchFamily="34" charset="-128"/>
              </a:rPr>
              <a:t>ScienceCity</a:t>
            </a: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>
                <a:ea typeface="ＭＳ Ｐゴシック" pitchFamily="34" charset="-128"/>
              </a:rPr>
              <a:t>aims to bring all e-</a:t>
            </a:r>
            <a:r>
              <a:rPr lang="en-GB" altLang="ja-JP" sz="1800" dirty="0" err="1">
                <a:ea typeface="ＭＳ Ｐゴシック" pitchFamily="34" charset="-128"/>
              </a:rPr>
              <a:t>ScienceTalk</a:t>
            </a:r>
            <a:r>
              <a:rPr lang="en-GB" altLang="ja-JP" sz="1800" dirty="0">
                <a:ea typeface="ＭＳ Ｐゴシック" pitchFamily="34" charset="-128"/>
              </a:rPr>
              <a:t> products together in one place. </a:t>
            </a: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e-</a:t>
            </a:r>
            <a:r>
              <a:rPr lang="en-GB" altLang="ja-JP" sz="1800" dirty="0" err="1" smtClean="0">
                <a:ea typeface="ＭＳ Ｐゴシック" pitchFamily="34" charset="-128"/>
              </a:rPr>
              <a:t>ScienceCity</a:t>
            </a: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>
                <a:ea typeface="ＭＳ Ｐゴシック" pitchFamily="34" charset="-128"/>
              </a:rPr>
              <a:t>is constructed like a virtual town, with sections dedicated to different areas of e-science; it will also be available to navigate through a 3D virtual world hosted by New World Grid.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err="1">
                <a:ea typeface="ＭＳ Ｐゴシック" pitchFamily="34" charset="-128"/>
              </a:rPr>
              <a:t>e-ScienceCity</a:t>
            </a:r>
            <a:r>
              <a:rPr lang="en-GB" altLang="ja-JP" sz="1800" dirty="0">
                <a:ea typeface="ＭＳ Ｐゴシック" pitchFamily="34" charset="-128"/>
              </a:rPr>
              <a:t> was launched in September, and will be updated during the remainder of the project as we continue to create new content and sections to populate the site</a:t>
            </a:r>
            <a:r>
              <a:rPr lang="en-GB" altLang="ja-JP" sz="1800" dirty="0" smtClean="0">
                <a:ea typeface="ＭＳ Ｐゴシック" pitchFamily="34" charset="-128"/>
              </a:rPr>
              <a:t>.</a:t>
            </a:r>
            <a:endParaRPr lang="en-GB" altLang="ja-JP" sz="1800" b="1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Image 5" descr="Slide-R-logoeSC-b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19200"/>
            <a:ext cx="3799681" cy="203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1219200"/>
            <a:ext cx="4800600" cy="5257800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b="1" dirty="0" smtClean="0">
                <a:ea typeface="ＭＳ Ｐゴシック" pitchFamily="34" charset="-128"/>
              </a:rPr>
              <a:t>What has been done?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b="1" dirty="0" smtClean="0">
              <a:ea typeface="ＭＳ Ｐゴシック" pitchFamily="34" charset="-128"/>
            </a:endParaRP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Creation of a new concept of </a:t>
            </a:r>
            <a:r>
              <a:rPr lang="en-US" sz="1800" dirty="0" smtClean="0"/>
              <a:t>website:</a:t>
            </a:r>
            <a:br>
              <a:rPr lang="en-US" sz="1800" dirty="0" smtClean="0"/>
            </a:br>
            <a:r>
              <a:rPr lang="en-US" sz="1800" dirty="0" smtClean="0"/>
              <a:t>design </a:t>
            </a:r>
            <a:r>
              <a:rPr lang="en-US" sz="1800" dirty="0"/>
              <a:t>and </a:t>
            </a:r>
            <a:r>
              <a:rPr lang="en-US" sz="1800" dirty="0" smtClean="0"/>
              <a:t>technology</a:t>
            </a:r>
            <a:endParaRPr lang="en-GB" sz="1800" dirty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New ways to navigate through </a:t>
            </a:r>
            <a:r>
              <a:rPr lang="en-US" sz="1800" dirty="0" smtClean="0"/>
              <a:t>the</a:t>
            </a:r>
            <a:br>
              <a:rPr lang="en-US" sz="1800" dirty="0" smtClean="0"/>
            </a:br>
            <a:r>
              <a:rPr lang="en-US" sz="1800" dirty="0" smtClean="0"/>
              <a:t>website</a:t>
            </a:r>
            <a:r>
              <a:rPr lang="en-US" sz="1800" dirty="0"/>
              <a:t>, which is a literally an e-</a:t>
            </a:r>
            <a:r>
              <a:rPr lang="en-US" sz="1800" dirty="0" smtClean="0"/>
              <a:t>science</a:t>
            </a:r>
            <a:br>
              <a:rPr lang="en-US" sz="1800" dirty="0" smtClean="0"/>
            </a:br>
            <a:r>
              <a:rPr lang="en-US" sz="1800" dirty="0" smtClean="0"/>
              <a:t>city</a:t>
            </a:r>
            <a:r>
              <a:rPr lang="en-US" sz="1800" dirty="0"/>
              <a:t>, with several major </a:t>
            </a:r>
            <a:r>
              <a:rPr lang="en-US" sz="1800" dirty="0" smtClean="0"/>
              <a:t>sections</a:t>
            </a:r>
            <a:endParaRPr lang="en-GB" sz="1800" dirty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Hybrid technology: unique dynamic </a:t>
            </a:r>
            <a:r>
              <a:rPr lang="en-US" sz="1800" dirty="0" smtClean="0"/>
              <a:t>menu</a:t>
            </a:r>
            <a:br>
              <a:rPr lang="en-US" sz="1800" dirty="0" smtClean="0"/>
            </a:br>
            <a:r>
              <a:rPr lang="en-US" sz="1800" dirty="0" smtClean="0"/>
              <a:t>with </a:t>
            </a:r>
            <a:r>
              <a:rPr lang="en-US" sz="1800" dirty="0"/>
              <a:t>static html content, in order to:</a:t>
            </a:r>
            <a:endParaRPr lang="en-GB" sz="1800" dirty="0"/>
          </a:p>
          <a:p>
            <a:pPr lvl="1"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Simply update content with </a:t>
            </a:r>
            <a:r>
              <a:rPr lang="en-US" sz="1800" dirty="0" smtClean="0"/>
              <a:t>standard</a:t>
            </a:r>
            <a:br>
              <a:rPr lang="en-US" sz="1800" dirty="0" smtClean="0"/>
            </a:br>
            <a:r>
              <a:rPr lang="en-US" sz="1800" dirty="0" smtClean="0"/>
              <a:t>tools</a:t>
            </a:r>
            <a:endParaRPr lang="en-GB" sz="1800" dirty="0"/>
          </a:p>
          <a:p>
            <a:pPr lvl="1"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Avoid </a:t>
            </a:r>
            <a:r>
              <a:rPr lang="en-US" sz="1800" dirty="0" smtClean="0"/>
              <a:t>technology </a:t>
            </a:r>
            <a:r>
              <a:rPr lang="en-US" sz="1800" dirty="0"/>
              <a:t>problems like the </a:t>
            </a:r>
            <a:r>
              <a:rPr lang="en-US" sz="1800" dirty="0" smtClean="0"/>
              <a:t>use</a:t>
            </a:r>
            <a:br>
              <a:rPr lang="en-US" sz="1800" dirty="0" smtClean="0"/>
            </a:br>
            <a:r>
              <a:rPr lang="en-US" sz="1800" dirty="0" smtClean="0"/>
              <a:t>of </a:t>
            </a:r>
            <a:r>
              <a:rPr lang="en-US" sz="1800" dirty="0"/>
              <a:t>Cyrillic </a:t>
            </a:r>
            <a:r>
              <a:rPr lang="en-US" sz="1800" dirty="0" smtClean="0"/>
              <a:t>alphabet</a:t>
            </a:r>
            <a:endParaRPr lang="en-GB" sz="1800" dirty="0"/>
          </a:p>
          <a:p>
            <a:pPr lvl="1"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Simple maintenance for the future</a:t>
            </a:r>
            <a:endParaRPr lang="en-GB" sz="1800" dirty="0"/>
          </a:p>
          <a:p>
            <a:pPr lvl="1"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Addition of the Cloud Lounge </a:t>
            </a:r>
            <a:r>
              <a:rPr lang="en-US" sz="1800" dirty="0" smtClean="0"/>
              <a:t>website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launched </a:t>
            </a:r>
            <a:r>
              <a:rPr lang="en-US" sz="1800" dirty="0"/>
              <a:t>in September (Y2) but </a:t>
            </a:r>
            <a:r>
              <a:rPr lang="en-US" sz="1800" dirty="0" smtClean="0"/>
              <a:t>the</a:t>
            </a:r>
            <a:br>
              <a:rPr lang="en-US" sz="1800" dirty="0" smtClean="0"/>
            </a:br>
            <a:r>
              <a:rPr lang="en-US" sz="1800" dirty="0" smtClean="0"/>
              <a:t>bulk </a:t>
            </a:r>
            <a:r>
              <a:rPr lang="en-US" sz="1800" dirty="0"/>
              <a:t>of the work done in Y1.</a:t>
            </a:r>
            <a:endParaRPr lang="en-GB" sz="1800" dirty="0"/>
          </a:p>
          <a:p>
            <a:pPr eaLnBrk="1" hangingPunct="1">
              <a:lnSpc>
                <a:spcPct val="90000"/>
              </a:lnSpc>
            </a:pPr>
            <a:endParaRPr lang="en-GB" altLang="ja-JP" sz="18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Image 5" descr="NewHo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1"/>
            <a:ext cx="3505200" cy="39189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76200" dist="1143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8" name="Image 7" descr="ESC-Gr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19" y="1822847"/>
            <a:ext cx="2737892" cy="221348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dist="508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9" name="Image 8" descr="ESC-Fu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822848"/>
            <a:ext cx="2763361" cy="22285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dist="50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ESC-Clou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822847"/>
            <a:ext cx="2726234" cy="22046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dist="508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ZoneTexte 10"/>
          <p:cNvSpPr txBox="1"/>
          <p:nvPr/>
        </p:nvSpPr>
        <p:spPr>
          <a:xfrm>
            <a:off x="228600" y="4399002"/>
            <a:ext cx="27432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>
                <a:solidFill>
                  <a:schemeClr val="tx1"/>
                </a:solidFill>
              </a:rPr>
              <a:t>New version of</a:t>
            </a:r>
          </a:p>
          <a:p>
            <a:pPr lvl="0" algn="ctr"/>
            <a:r>
              <a:rPr lang="fr-FR" sz="1800" kern="0" dirty="0" err="1" smtClean="0"/>
              <a:t>GridCafé</a:t>
            </a:r>
            <a:endParaRPr lang="fr-FR" sz="18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200400" y="4399002"/>
            <a:ext cx="27432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>
                <a:solidFill>
                  <a:schemeClr val="tx1"/>
                </a:solidFill>
              </a:rPr>
              <a:t>The new</a:t>
            </a:r>
          </a:p>
          <a:p>
            <a:pPr lvl="0" algn="ctr"/>
            <a:r>
              <a:rPr lang="fr-FR" sz="1800" kern="0" dirty="0" smtClean="0">
                <a:solidFill>
                  <a:schemeClr val="tx1"/>
                </a:solidFill>
              </a:rPr>
              <a:t>Cloud </a:t>
            </a:r>
            <a:r>
              <a:rPr lang="fr-FR" sz="1800" kern="0" dirty="0" err="1" smtClean="0">
                <a:solidFill>
                  <a:schemeClr val="tx1"/>
                </a:solidFill>
              </a:rPr>
              <a:t>Lounge</a:t>
            </a:r>
            <a:r>
              <a:rPr lang="fr-FR" sz="1800" kern="0" dirty="0" smtClean="0">
                <a:solidFill>
                  <a:schemeClr val="tx1"/>
                </a:solidFill>
              </a:rPr>
              <a:t> area</a:t>
            </a:r>
            <a:endParaRPr lang="fr-FR" sz="1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172200" y="4399002"/>
            <a:ext cx="28194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A </a:t>
            </a:r>
            <a:r>
              <a:rPr lang="fr-FR" sz="1800" kern="0" dirty="0" err="1" smtClean="0"/>
              <a:t>presentation</a:t>
            </a:r>
            <a:r>
              <a:rPr lang="fr-FR" sz="1800" kern="0" dirty="0" smtClean="0"/>
              <a:t> of</a:t>
            </a:r>
          </a:p>
          <a:p>
            <a:pPr lvl="0" algn="ctr"/>
            <a:r>
              <a:rPr lang="fr-FR" sz="1800" kern="0" dirty="0" smtClean="0"/>
              <a:t>future areas </a:t>
            </a:r>
            <a:r>
              <a:rPr lang="fr-FR" sz="1800" kern="0" dirty="0" err="1" smtClean="0"/>
              <a:t>planned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Virtual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e-ScienceCity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Image 19" descr="eScience-Gen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28800"/>
            <a:ext cx="8077200" cy="4179951"/>
          </a:xfrm>
          <a:prstGeom prst="rect">
            <a:avLst/>
          </a:prstGeom>
        </p:spPr>
      </p:pic>
      <p:pic>
        <p:nvPicPr>
          <p:cNvPr id="21" name="Image 20" descr="Slide-BSA-img-04.jpg"/>
          <p:cNvPicPr>
            <a:picLocks noChangeAspect="1"/>
          </p:cNvPicPr>
          <p:nvPr/>
        </p:nvPicPr>
        <p:blipFill>
          <a:blip r:embed="rId3"/>
          <a:srcRect l="18599" t="17184" r="21256" b="30072"/>
          <a:stretch>
            <a:fillRect/>
          </a:stretch>
        </p:blipFill>
        <p:spPr>
          <a:xfrm>
            <a:off x="228601" y="1219200"/>
            <a:ext cx="2819400" cy="1911610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 21" descr="Snapshot-Cloud_001.jpg"/>
          <p:cNvPicPr>
            <a:picLocks noChangeAspect="1"/>
          </p:cNvPicPr>
          <p:nvPr/>
        </p:nvPicPr>
        <p:blipFill>
          <a:blip r:embed="rId4"/>
          <a:srcRect l="18455" t="7016" r="31004" b="26152"/>
          <a:stretch>
            <a:fillRect/>
          </a:stretch>
        </p:blipFill>
        <p:spPr>
          <a:xfrm>
            <a:off x="6477000" y="4343400"/>
            <a:ext cx="2468003" cy="1888361"/>
          </a:xfrm>
          <a:prstGeom prst="rect">
            <a:avLst/>
          </a:prstGeom>
          <a:effectLst>
            <a:outerShdw blurRad="50800" dist="1143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ZoneTexte 22"/>
          <p:cNvSpPr txBox="1"/>
          <p:nvPr/>
        </p:nvSpPr>
        <p:spPr>
          <a:xfrm>
            <a:off x="3733800" y="1371600"/>
            <a:ext cx="4648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800" dirty="0" smtClean="0"/>
              <a:t>General </a:t>
            </a:r>
            <a:r>
              <a:rPr lang="fr-FR" sz="1800" dirty="0" err="1" smtClean="0"/>
              <a:t>view</a:t>
            </a:r>
            <a:r>
              <a:rPr lang="fr-FR" sz="1800" dirty="0" smtClean="0"/>
              <a:t> of the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</a:t>
            </a:r>
            <a:r>
              <a:rPr lang="fr-FR" sz="1800" dirty="0" err="1" smtClean="0"/>
              <a:t>e-ScienceCity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200" b="1" kern="0" dirty="0" smtClean="0"/>
              <a:t>Science in New World </a:t>
            </a:r>
            <a:r>
              <a:rPr lang="fr-FR" sz="3200" b="1" kern="0" dirty="0" err="1" smtClean="0"/>
              <a:t>Grid</a:t>
            </a:r>
            <a:endParaRPr lang="en-US" sz="3200" b="1" kern="0" dirty="0" smtClean="0"/>
          </a:p>
        </p:txBody>
      </p:sp>
      <p:pic>
        <p:nvPicPr>
          <p:cNvPr id="10" name="Image 9" descr="Slide-BSA-img-0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90800"/>
            <a:ext cx="2514600" cy="1270954"/>
          </a:xfrm>
          <a:prstGeom prst="rect">
            <a:avLst/>
          </a:prstGeom>
        </p:spPr>
      </p:pic>
      <p:pic>
        <p:nvPicPr>
          <p:cNvPr id="11" name="Image 10" descr="Slide-BSA-img-07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0"/>
            <a:ext cx="2442120" cy="1295400"/>
          </a:xfrm>
          <a:prstGeom prst="rect">
            <a:avLst/>
          </a:prstGeom>
        </p:spPr>
      </p:pic>
      <p:pic>
        <p:nvPicPr>
          <p:cNvPr id="12" name="Image 11" descr="Slide-BSA-img-07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940" y="1295400"/>
            <a:ext cx="2442120" cy="1295400"/>
          </a:xfrm>
          <a:prstGeom prst="rect">
            <a:avLst/>
          </a:prstGeom>
        </p:spPr>
      </p:pic>
      <p:pic>
        <p:nvPicPr>
          <p:cNvPr id="13" name="Image 12" descr="Slide-BSA-img-07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1295400"/>
            <a:ext cx="2442120" cy="1295400"/>
          </a:xfrm>
          <a:prstGeom prst="rect">
            <a:avLst/>
          </a:prstGeom>
        </p:spPr>
      </p:pic>
      <p:pic>
        <p:nvPicPr>
          <p:cNvPr id="15" name="Image 14" descr="Slide-BSA-img-07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938" y="2590800"/>
            <a:ext cx="2442123" cy="1295400"/>
          </a:xfrm>
          <a:prstGeom prst="rect">
            <a:avLst/>
          </a:prstGeom>
        </p:spPr>
      </p:pic>
      <p:pic>
        <p:nvPicPr>
          <p:cNvPr id="16" name="Image 15" descr="Slide-BSA-img-07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2590800"/>
            <a:ext cx="2442119" cy="1295400"/>
          </a:xfrm>
          <a:prstGeom prst="rect">
            <a:avLst/>
          </a:prstGeom>
        </p:spPr>
      </p:pic>
      <p:pic>
        <p:nvPicPr>
          <p:cNvPr id="17" name="Image 16" descr="Slide-BSA-img-07G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886200"/>
            <a:ext cx="2442120" cy="1295400"/>
          </a:xfrm>
          <a:prstGeom prst="rect">
            <a:avLst/>
          </a:prstGeom>
        </p:spPr>
      </p:pic>
      <p:pic>
        <p:nvPicPr>
          <p:cNvPr id="18" name="Image 17" descr="Slide-BSA-img-07H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2800" y="3886200"/>
            <a:ext cx="2438400" cy="1293427"/>
          </a:xfrm>
          <a:prstGeom prst="rect">
            <a:avLst/>
          </a:prstGeom>
        </p:spPr>
      </p:pic>
      <p:pic>
        <p:nvPicPr>
          <p:cNvPr id="19" name="Image 18" descr="Slide-BSA-img-07I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1200" y="3886200"/>
            <a:ext cx="2442120" cy="129540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62000" y="5410200"/>
            <a:ext cx="754379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fr-FR" sz="1800" dirty="0" err="1">
                <a:solidFill>
                  <a:schemeClr val="accent6">
                    <a:lumMod val="50000"/>
                  </a:schemeClr>
                </a:solidFill>
              </a:rPr>
              <a:t>selection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 of destination for a </a:t>
            </a:r>
            <a:r>
              <a:rPr lang="fr-FR" sz="1800" dirty="0" err="1">
                <a:solidFill>
                  <a:schemeClr val="accent6">
                    <a:lumMod val="50000"/>
                  </a:schemeClr>
                </a:solidFill>
              </a:rPr>
              <a:t>travel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 in science in New World </a:t>
            </a:r>
            <a:r>
              <a:rPr lang="fr-FR" sz="1800" dirty="0" err="1">
                <a:solidFill>
                  <a:schemeClr val="accent6">
                    <a:lumMod val="50000"/>
                  </a:schemeClr>
                </a:solidFill>
              </a:rPr>
              <a:t>Grid</a:t>
            </a:r>
            <a:endParaRPr lang="fr-FR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fr-FR" sz="1800" dirty="0" err="1">
                <a:solidFill>
                  <a:schemeClr val="accent6">
                    <a:lumMod val="50000"/>
                  </a:schemeClr>
                </a:solidFill>
              </a:rPr>
              <a:t>videos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6">
                    <a:lumMod val="50000"/>
                  </a:schemeClr>
                </a:solidFill>
              </a:rPr>
              <a:t>available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 on </a:t>
            </a:r>
            <a:r>
              <a:rPr lang="fr-FR" sz="1800" dirty="0" err="1">
                <a:solidFill>
                  <a:schemeClr val="accent6">
                    <a:lumMod val="50000"/>
                  </a:schemeClr>
                </a:solidFill>
              </a:rPr>
              <a:t>YouTube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  <a:hlinkClick r:id="rId11"/>
              </a:rPr>
              <a:t>www.youtube.com/user/NewWorldGrid</a:t>
            </a:r>
            <a:endParaRPr lang="fr-FR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fr-FR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</a:t>
            </a:r>
            <a:r>
              <a:rPr lang="en-US" sz="3200" b="1" dirty="0" smtClean="0">
                <a:solidFill>
                  <a:schemeClr val="tx1"/>
                </a:solidFill>
              </a:rPr>
              <a:t>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9" name="Image 8" descr="Slide-R-GridCast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09800"/>
            <a:ext cx="5601966" cy="21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Grid Cast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1"/>
            <a:ext cx="8382000" cy="2514599"/>
          </a:xfrm>
        </p:spPr>
        <p:txBody>
          <a:bodyPr lIns="0" t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b="1" dirty="0" err="1" smtClean="0">
                <a:ea typeface="ＭＳ Ｐゴシック" pitchFamily="34" charset="-128"/>
              </a:rPr>
              <a:t>GridCasts</a:t>
            </a: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 smtClean="0">
                <a:ea typeface="ＭＳ Ｐゴシック" pitchFamily="34" charset="-128"/>
              </a:rPr>
              <a:t>are </a:t>
            </a:r>
            <a:r>
              <a:rPr lang="en-GB" altLang="ja-JP" sz="1800" dirty="0" err="1" smtClean="0">
                <a:ea typeface="ＭＳ Ｐゴシック" pitchFamily="34" charset="-128"/>
              </a:rPr>
              <a:t>blogs</a:t>
            </a:r>
            <a:r>
              <a:rPr lang="en-GB" altLang="ja-JP" sz="1800" dirty="0" smtClean="0">
                <a:ea typeface="ＭＳ Ｐゴシック" pitchFamily="34" charset="-128"/>
              </a:rPr>
              <a:t> from major grid computing conferences, taking readers behind the scenes of these events. </a:t>
            </a:r>
            <a:r>
              <a:rPr lang="en-GB" altLang="ja-JP" sz="1800" dirty="0" err="1" smtClean="0">
                <a:ea typeface="ＭＳ Ｐゴシック" pitchFamily="34" charset="-128"/>
              </a:rPr>
              <a:t>e-ScienceTalk</a:t>
            </a:r>
            <a:r>
              <a:rPr lang="en-GB" altLang="ja-JP" sz="1800" dirty="0" smtClean="0">
                <a:ea typeface="ＭＳ Ｐゴシック" pitchFamily="34" charset="-128"/>
              </a:rPr>
              <a:t> has held</a:t>
            </a:r>
            <a:r>
              <a:rPr lang="en-GB" altLang="ja-JP" sz="1800" dirty="0" smtClean="0">
                <a:ea typeface="ＭＳ Ｐゴシック" pitchFamily="34" charset="-128"/>
              </a:rPr>
              <a:t> 11 </a:t>
            </a:r>
            <a:r>
              <a:rPr lang="en-GB" altLang="ja-JP" sz="1800" dirty="0" err="1" smtClean="0">
                <a:ea typeface="ＭＳ Ｐゴシック" pitchFamily="34" charset="-128"/>
              </a:rPr>
              <a:t>GridCasts</a:t>
            </a:r>
            <a:r>
              <a:rPr lang="en-GB" altLang="ja-JP" sz="1800" dirty="0" smtClean="0">
                <a:ea typeface="ＭＳ Ｐゴシック" pitchFamily="34" charset="-128"/>
              </a:rPr>
              <a:t> and</a:t>
            </a:r>
            <a:br>
              <a:rPr lang="en-GB" altLang="ja-JP" sz="1800" dirty="0" smtClean="0">
                <a:ea typeface="ＭＳ Ｐゴシック" pitchFamily="34" charset="-128"/>
              </a:rPr>
            </a:br>
            <a:r>
              <a:rPr lang="en-GB" altLang="ja-JP" sz="1800" dirty="0" smtClean="0">
                <a:ea typeface="ＭＳ Ｐゴシック" pitchFamily="34" charset="-128"/>
              </a:rPr>
              <a:t>4 </a:t>
            </a:r>
            <a:r>
              <a:rPr lang="en-GB" altLang="ja-JP" sz="1800" dirty="0" smtClean="0">
                <a:ea typeface="ＭＳ Ｐゴシック" pitchFamily="34" charset="-128"/>
              </a:rPr>
              <a:t>"mini" </a:t>
            </a:r>
            <a:r>
              <a:rPr lang="en-GB" altLang="ja-JP" sz="1800" dirty="0" err="1" smtClean="0">
                <a:ea typeface="ＭＳ Ｐゴシック" pitchFamily="34" charset="-128"/>
              </a:rPr>
              <a:t>GridCasts</a:t>
            </a:r>
            <a:r>
              <a:rPr lang="en-GB" altLang="ja-JP" sz="1800" dirty="0" smtClean="0">
                <a:ea typeface="ＭＳ Ｐゴシック" pitchFamily="34" charset="-128"/>
              </a:rPr>
              <a:t> in total:</a:t>
            </a:r>
          </a:p>
          <a:p>
            <a:pPr eaLnBrk="1" hangingPunct="1">
              <a:lnSpc>
                <a:spcPct val="90000"/>
              </a:lnSpc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sz="1800" b="1" dirty="0" smtClean="0">
                <a:ea typeface="ＭＳ Ｐゴシック" pitchFamily="34" charset="-128"/>
              </a:rPr>
              <a:t>Citizen </a:t>
            </a:r>
            <a:r>
              <a:rPr lang="en-GB" sz="1800" b="1" dirty="0" err="1" smtClean="0">
                <a:ea typeface="ＭＳ Ｐゴシック" pitchFamily="34" charset="-128"/>
              </a:rPr>
              <a:t>Cyberscience</a:t>
            </a:r>
            <a:r>
              <a:rPr lang="en-GB" sz="1800" b="1" dirty="0" smtClean="0">
                <a:ea typeface="ＭＳ Ｐゴシック" pitchFamily="34" charset="-128"/>
              </a:rPr>
              <a:t> Summit</a:t>
            </a:r>
            <a:r>
              <a:rPr lang="en-GB" sz="1800" dirty="0" smtClean="0">
                <a:ea typeface="ＭＳ Ｐゴシック" pitchFamily="34" charset="-128"/>
              </a:rPr>
              <a:t>: London, 2-3 September </a:t>
            </a:r>
            <a:r>
              <a:rPr lang="en-GB" sz="1800" dirty="0" smtClean="0">
                <a:ea typeface="ＭＳ Ｐゴシック" pitchFamily="34" charset="-128"/>
              </a:rPr>
              <a:t>2010</a:t>
            </a: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sz="1800" b="1" dirty="0" smtClean="0">
                <a:ea typeface="ＭＳ Ｐゴシック" pitchFamily="34" charset="-128"/>
              </a:rPr>
              <a:t>EGI Technical Forum 2010</a:t>
            </a:r>
            <a:r>
              <a:rPr lang="en-GB" sz="1800" dirty="0" smtClean="0">
                <a:ea typeface="ＭＳ Ｐゴシック" pitchFamily="34" charset="-128"/>
              </a:rPr>
              <a:t>: Amsterdam, </a:t>
            </a:r>
            <a:r>
              <a:rPr lang="en-US" sz="1800" dirty="0" smtClean="0"/>
              <a:t>14-17 September </a:t>
            </a:r>
            <a:r>
              <a:rPr lang="en-US" sz="1800" dirty="0" smtClean="0"/>
              <a:t>2010</a:t>
            </a: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ICT2010</a:t>
            </a:r>
            <a:r>
              <a:rPr lang="en-US" sz="1800" b="1" dirty="0" smtClean="0">
                <a:ea typeface="ＭＳ Ｐゴシック" pitchFamily="34" charset="-128"/>
              </a:rPr>
              <a:t>:</a:t>
            </a:r>
            <a:r>
              <a:rPr lang="en-US" sz="1800" dirty="0" smtClean="0">
                <a:ea typeface="ＭＳ Ｐゴシック" pitchFamily="34" charset="-128"/>
              </a:rPr>
              <a:t> Brussels, 27 – 29 September </a:t>
            </a:r>
            <a:r>
              <a:rPr lang="en-US" sz="1800" dirty="0" smtClean="0">
                <a:ea typeface="ＭＳ Ｐゴシック" pitchFamily="34" charset="-128"/>
              </a:rPr>
              <a:t>2010</a:t>
            </a: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err="1" smtClean="0">
                <a:ea typeface="ＭＳ Ｐゴシック" pitchFamily="34" charset="-128"/>
              </a:rPr>
              <a:t>eChallenges</a:t>
            </a:r>
            <a:r>
              <a:rPr lang="en-US" sz="1800" b="1" dirty="0" smtClean="0">
                <a:ea typeface="ＭＳ Ｐゴシック" pitchFamily="34" charset="-128"/>
              </a:rPr>
              <a:t> 2010</a:t>
            </a:r>
            <a:r>
              <a:rPr lang="en-US" sz="1800" dirty="0" smtClean="0">
                <a:ea typeface="ＭＳ Ｐゴシック" pitchFamily="34" charset="-128"/>
              </a:rPr>
              <a:t>: Warsaw, 27-29 October 2010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GB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8" name="Image 7" descr="GridCast-Poster-CCC-Lond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038600"/>
            <a:ext cx="1618407" cy="2286000"/>
          </a:xfrm>
          <a:prstGeom prst="rect">
            <a:avLst/>
          </a:prstGeom>
        </p:spPr>
      </p:pic>
      <p:pic>
        <p:nvPicPr>
          <p:cNvPr id="9" name="Image 8" descr="GridCast-PosterAmsterd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518" y="4038600"/>
            <a:ext cx="1618407" cy="2286000"/>
          </a:xfrm>
          <a:prstGeom prst="rect">
            <a:avLst/>
          </a:prstGeom>
        </p:spPr>
      </p:pic>
      <p:pic>
        <p:nvPicPr>
          <p:cNvPr id="10" name="Image 9" descr="GridCast-e-Challenges-Warsaw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4038600"/>
            <a:ext cx="1618407" cy="2286000"/>
          </a:xfrm>
          <a:prstGeom prst="rect">
            <a:avLst/>
          </a:prstGeom>
        </p:spPr>
      </p:pic>
      <p:pic>
        <p:nvPicPr>
          <p:cNvPr id="11" name="Image 10" descr="GridCast-eConcertati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7436" y="4038600"/>
            <a:ext cx="161745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1"/>
            <a:ext cx="8229600" cy="3124199"/>
          </a:xfrm>
        </p:spPr>
        <p:txBody>
          <a:bodyPr lIns="0" tIns="0" rIns="0" bIns="0"/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8</a:t>
            </a:r>
            <a:r>
              <a:rPr lang="en-US" sz="1800" b="1" baseline="30000" dirty="0" smtClean="0">
                <a:ea typeface="ＭＳ Ｐゴシック" pitchFamily="34" charset="-128"/>
              </a:rPr>
              <a:t>th</a:t>
            </a:r>
            <a:r>
              <a:rPr lang="en-US" sz="1800" b="1" dirty="0" smtClean="0">
                <a:ea typeface="ＭＳ Ｐゴシック" pitchFamily="34" charset="-128"/>
              </a:rPr>
              <a:t> </a:t>
            </a:r>
            <a:r>
              <a:rPr lang="en-US" sz="1800" b="1" dirty="0" err="1" smtClean="0">
                <a:ea typeface="ＭＳ Ｐゴシック" pitchFamily="34" charset="-128"/>
              </a:rPr>
              <a:t>e</a:t>
            </a:r>
            <a:r>
              <a:rPr lang="en-US" sz="1800" b="1" dirty="0" smtClean="0">
                <a:ea typeface="ＭＳ Ｐゴシック" pitchFamily="34" charset="-128"/>
              </a:rPr>
              <a:t>-infrastructure </a:t>
            </a:r>
            <a:r>
              <a:rPr lang="en-US" sz="1800" b="1" dirty="0" err="1" smtClean="0">
                <a:ea typeface="ＭＳ Ｐゴシック" pitchFamily="34" charset="-128"/>
              </a:rPr>
              <a:t>concertation</a:t>
            </a:r>
            <a:r>
              <a:rPr lang="en-US" sz="1800" b="1" dirty="0" smtClean="0">
                <a:ea typeface="ＭＳ Ｐゴシック" pitchFamily="34" charset="-128"/>
              </a:rPr>
              <a:t> meeting</a:t>
            </a:r>
            <a:r>
              <a:rPr lang="en-US" sz="1800" dirty="0" smtClean="0">
                <a:ea typeface="ＭＳ Ｐゴシック" pitchFamily="34" charset="-128"/>
              </a:rPr>
              <a:t>: Brussels, 4-5 November </a:t>
            </a:r>
            <a:r>
              <a:rPr lang="en-US" sz="1800" dirty="0" smtClean="0">
                <a:ea typeface="ＭＳ Ｐゴシック" pitchFamily="34" charset="-128"/>
              </a:rPr>
              <a:t>2010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Cloudscape-III: </a:t>
            </a:r>
            <a:r>
              <a:rPr lang="en-US" sz="1800" dirty="0" smtClean="0">
                <a:ea typeface="ＭＳ Ｐゴシック" pitchFamily="34" charset="-128"/>
              </a:rPr>
              <a:t>Brussels, 15-16 March </a:t>
            </a:r>
            <a:r>
              <a:rPr lang="en-US" sz="1800" dirty="0" smtClean="0">
                <a:ea typeface="ＭＳ Ｐゴシック" pitchFamily="34" charset="-128"/>
              </a:rPr>
              <a:t>2011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ISGC2011: </a:t>
            </a:r>
            <a:r>
              <a:rPr lang="en-US" sz="1800" dirty="0" smtClean="0">
                <a:ea typeface="ＭＳ Ｐゴシック" pitchFamily="34" charset="-128"/>
              </a:rPr>
              <a:t>Taipei, 19-25 March </a:t>
            </a:r>
            <a:r>
              <a:rPr lang="en-US" sz="1800" dirty="0" smtClean="0">
                <a:ea typeface="ＭＳ Ｐゴシック" pitchFamily="34" charset="-128"/>
              </a:rPr>
              <a:t>2011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EGI User Forum 2011: </a:t>
            </a:r>
            <a:r>
              <a:rPr lang="en-US" sz="1800" dirty="0" smtClean="0">
                <a:ea typeface="ＭＳ Ｐゴシック" pitchFamily="34" charset="-128"/>
              </a:rPr>
              <a:t>Vilnius, 11-14 April </a:t>
            </a:r>
            <a:r>
              <a:rPr lang="en-US" sz="1800" dirty="0" smtClean="0">
                <a:ea typeface="ＭＳ Ｐゴシック" pitchFamily="34" charset="-128"/>
              </a:rPr>
              <a:t>2011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FET11</a:t>
            </a:r>
            <a:r>
              <a:rPr lang="en-US" sz="1800" dirty="0" smtClean="0">
                <a:ea typeface="ＭＳ Ｐゴシック" pitchFamily="34" charset="-128"/>
              </a:rPr>
              <a:t>: Budapest, 4-6 May </a:t>
            </a:r>
            <a:r>
              <a:rPr lang="en-US" sz="1800" dirty="0" smtClean="0">
                <a:ea typeface="ＭＳ Ｐゴシック" pitchFamily="34" charset="-128"/>
              </a:rPr>
              <a:t>2011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Role of </a:t>
            </a:r>
            <a:r>
              <a:rPr lang="en-US" sz="1800" b="1" dirty="0" err="1" smtClean="0">
                <a:ea typeface="ＭＳ Ｐゴシック" pitchFamily="34" charset="-128"/>
              </a:rPr>
              <a:t>eInfrastructures</a:t>
            </a:r>
            <a:r>
              <a:rPr lang="en-US" sz="1800" b="1" dirty="0" smtClean="0">
                <a:ea typeface="ＭＳ Ｐゴシック" pitchFamily="34" charset="-128"/>
              </a:rPr>
              <a:t> in Climate Change</a:t>
            </a:r>
            <a:r>
              <a:rPr lang="en-US" sz="1800" dirty="0" smtClean="0">
                <a:ea typeface="ＭＳ Ｐゴシック" pitchFamily="34" charset="-128"/>
              </a:rPr>
              <a:t>: Trieste, 16-20 May </a:t>
            </a:r>
            <a:r>
              <a:rPr lang="en-US" sz="1800" dirty="0" smtClean="0">
                <a:ea typeface="ＭＳ Ｐゴシック" pitchFamily="34" charset="-128"/>
              </a:rPr>
              <a:t>2011 </a:t>
            </a:r>
            <a:endParaRPr lang="en-US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HealthGrid11: </a:t>
            </a:r>
            <a:r>
              <a:rPr lang="en-US" sz="1800" dirty="0" smtClean="0">
                <a:ea typeface="ＭＳ Ｐゴシック" pitchFamily="34" charset="-128"/>
              </a:rPr>
              <a:t>Bristol, 27-28 June 2011</a:t>
            </a:r>
            <a:endParaRPr lang="en-US" sz="1800" dirty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GB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 smtClean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8" name="Image 7" descr="GridCast-PosterTaipei-v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541" y="4267201"/>
            <a:ext cx="1618407" cy="2286000"/>
          </a:xfrm>
          <a:prstGeom prst="rect">
            <a:avLst/>
          </a:prstGeom>
        </p:spPr>
      </p:pic>
      <p:pic>
        <p:nvPicPr>
          <p:cNvPr id="9" name="Image 8" descr="GridCast-Vilnius-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4267199"/>
            <a:ext cx="1600199" cy="2260281"/>
          </a:xfrm>
          <a:prstGeom prst="rect">
            <a:avLst/>
          </a:prstGeom>
        </p:spPr>
      </p:pic>
      <p:pic>
        <p:nvPicPr>
          <p:cNvPr id="10" name="Image 9" descr="GridCast-Trieste-FinalO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304" y="4267200"/>
            <a:ext cx="1604786" cy="2266760"/>
          </a:xfrm>
          <a:prstGeom prst="rect">
            <a:avLst/>
          </a:prstGeom>
        </p:spPr>
      </p:pic>
      <p:pic>
        <p:nvPicPr>
          <p:cNvPr id="11" name="Image 10" descr="GridCastHelsink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4267200"/>
            <a:ext cx="1617453" cy="2286000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Grid Cast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458200" cy="45259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2000" b="1" dirty="0" smtClean="0">
                <a:ea typeface="ＭＳ Ｐゴシック" pitchFamily="34" charset="-128"/>
              </a:rPr>
              <a:t>Mini </a:t>
            </a:r>
            <a:r>
              <a:rPr lang="en-GB" altLang="ja-JP" sz="2000" b="1" dirty="0" err="1" smtClean="0">
                <a:ea typeface="ＭＳ Ｐゴシック" pitchFamily="34" charset="-128"/>
              </a:rPr>
              <a:t>GridCasts</a:t>
            </a:r>
            <a:endParaRPr lang="en-GB" altLang="ja-JP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2000" b="1" dirty="0" smtClean="0">
                <a:ea typeface="ＭＳ Ｐゴシック" pitchFamily="34" charset="-128"/>
              </a:rPr>
              <a:t>DEISA-</a:t>
            </a:r>
            <a:r>
              <a:rPr lang="en-US" sz="2000" b="1" dirty="0" err="1" smtClean="0">
                <a:ea typeface="ＭＳ Ｐゴシック" pitchFamily="34" charset="-128"/>
              </a:rPr>
              <a:t>TeraGrid</a:t>
            </a:r>
            <a:r>
              <a:rPr lang="en-US" sz="2000" b="1" dirty="0" smtClean="0">
                <a:ea typeface="ＭＳ Ｐゴシック" pitchFamily="34" charset="-128"/>
              </a:rPr>
              <a:t> Summer School</a:t>
            </a:r>
            <a:r>
              <a:rPr lang="en-US" sz="2000" dirty="0" smtClean="0">
                <a:ea typeface="ＭＳ Ｐゴシック" pitchFamily="34" charset="-128"/>
              </a:rPr>
              <a:t>: 4-7 Oct 2010</a:t>
            </a: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altLang="ja-JP" sz="2000" b="1" dirty="0" smtClean="0">
                <a:ea typeface="ＭＳ Ｐゴシック" pitchFamily="34" charset="-128"/>
              </a:rPr>
              <a:t>Euro-Africa </a:t>
            </a:r>
            <a:r>
              <a:rPr lang="en-US" altLang="ja-JP" sz="2000" b="1" dirty="0" err="1" smtClean="0">
                <a:ea typeface="ＭＳ Ｐゴシック" pitchFamily="34" charset="-128"/>
              </a:rPr>
              <a:t>e</a:t>
            </a:r>
            <a:r>
              <a:rPr lang="en-US" altLang="ja-JP" sz="2000" b="1" dirty="0" smtClean="0">
                <a:ea typeface="ＭＳ Ｐゴシック" pitchFamily="34" charset="-128"/>
              </a:rPr>
              <a:t>-Infrastructures Conference</a:t>
            </a:r>
            <a:r>
              <a:rPr lang="en-US" altLang="ja-JP" sz="2000" dirty="0" smtClean="0">
                <a:ea typeface="ＭＳ Ｐゴシック" pitchFamily="34" charset="-128"/>
              </a:rPr>
              <a:t>: 9-10 Dec 2010</a:t>
            </a: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2000" b="1" dirty="0" smtClean="0">
                <a:ea typeface="ＭＳ Ｐゴシック" pitchFamily="34" charset="-128"/>
              </a:rPr>
              <a:t>PRACE/</a:t>
            </a:r>
            <a:r>
              <a:rPr lang="en-US" sz="2000" b="1" dirty="0" err="1" smtClean="0">
                <a:ea typeface="ＭＳ Ｐゴシック" pitchFamily="34" charset="-128"/>
              </a:rPr>
              <a:t>LinkSCEEM</a:t>
            </a:r>
            <a:r>
              <a:rPr lang="en-US" sz="2000" b="1" dirty="0" smtClean="0">
                <a:ea typeface="ＭＳ Ｐゴシック" pitchFamily="34" charset="-128"/>
              </a:rPr>
              <a:t> Winter School</a:t>
            </a:r>
            <a:r>
              <a:rPr lang="en-US" sz="2000" dirty="0" smtClean="0">
                <a:ea typeface="ＭＳ Ｐゴシック" pitchFamily="34" charset="-128"/>
              </a:rPr>
              <a:t>: 24-27 January 2011</a:t>
            </a: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2000" b="1" dirty="0" smtClean="0">
                <a:ea typeface="ＭＳ Ｐゴシック" pitchFamily="34" charset="-128"/>
              </a:rPr>
              <a:t>TeraGrid2011, Salt Lake City:</a:t>
            </a:r>
            <a:r>
              <a:rPr lang="en-US" sz="2000" dirty="0" smtClean="0">
                <a:ea typeface="ＭＳ Ｐゴシック" pitchFamily="34" charset="-128"/>
              </a:rPr>
              <a:t> 18-21 July 2011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sz="2000" dirty="0"/>
              <a:t>In total this represents 192 posts and 66 webcasts. 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A </a:t>
            </a:r>
            <a:r>
              <a:rPr lang="en-US" sz="2000" dirty="0"/>
              <a:t>video filmed by WP2 about a humanoid robot at FET’11 has been viewed more than 50,000 </a:t>
            </a:r>
            <a:r>
              <a:rPr lang="en-US" sz="2000" dirty="0" smtClean="0"/>
              <a:t>times (</a:t>
            </a:r>
            <a:r>
              <a:rPr lang="en-GB" sz="2000" u="sng" dirty="0" smtClean="0">
                <a:hlinkClick r:id="rId3"/>
              </a:rPr>
              <a:t>http</a:t>
            </a:r>
            <a:r>
              <a:rPr lang="en-GB" sz="2000" u="sng" dirty="0">
                <a:hlinkClick r:id="rId3"/>
              </a:rPr>
              <a:t>://</a:t>
            </a:r>
            <a:r>
              <a:rPr lang="en-GB" sz="2000" u="sng" dirty="0" smtClean="0">
                <a:hlinkClick r:id="rId3"/>
              </a:rPr>
              <a:t>www.youtube.com/watch?v=1dpB1yHxkuA</a:t>
            </a:r>
            <a:r>
              <a:rPr lang="en-GB" sz="2000" u="sng" dirty="0" smtClean="0"/>
              <a:t>)</a:t>
            </a:r>
            <a:endParaRPr lang="en-GB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GB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Grid Cast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09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WP2 Overview</a:t>
            </a:r>
            <a:endParaRPr lang="en-GB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5377" y="1250505"/>
            <a:ext cx="2321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/>
              <a:t>4</a:t>
            </a:r>
            <a:r>
              <a:rPr lang="en-GB" sz="1800" b="1" dirty="0" smtClean="0"/>
              <a:t> Beneficiaries</a:t>
            </a:r>
          </a:p>
          <a:p>
            <a:r>
              <a:rPr lang="en-GB" sz="1800" b="1" dirty="0" smtClean="0"/>
              <a:t>72 PMs</a:t>
            </a:r>
          </a:p>
          <a:p>
            <a:r>
              <a:rPr lang="en-GB" sz="1800" b="1" dirty="0" smtClean="0"/>
              <a:t>2.2 FTEs</a:t>
            </a:r>
            <a:endParaRPr lang="en-GB" sz="1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3352800"/>
            <a:ext cx="441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Task 2.1 </a:t>
            </a:r>
            <a:r>
              <a:rPr lang="en-GB" sz="1600" b="1" dirty="0" err="1" smtClean="0"/>
              <a:t>GridCafé</a:t>
            </a:r>
            <a:r>
              <a:rPr lang="en-GB" sz="1600" b="1" dirty="0" smtClean="0"/>
              <a:t> </a:t>
            </a:r>
            <a:r>
              <a:rPr lang="en-GB" sz="1600" i="1" dirty="0" smtClean="0"/>
              <a:t>(APO and CERN)</a:t>
            </a:r>
          </a:p>
          <a:p>
            <a:endParaRPr lang="en-GB" sz="1600" dirty="0" smtClean="0"/>
          </a:p>
          <a:p>
            <a:r>
              <a:rPr lang="en-GB" sz="1600" b="1" dirty="0" smtClean="0"/>
              <a:t>Task 2.2 Real Time Monitor and </a:t>
            </a:r>
            <a:r>
              <a:rPr lang="en-GB" sz="1600" b="1" dirty="0" err="1" smtClean="0"/>
              <a:t>GridGuide</a:t>
            </a:r>
            <a:r>
              <a:rPr lang="en-GB" sz="1600" b="1" dirty="0" smtClean="0"/>
              <a:t> </a:t>
            </a:r>
            <a:r>
              <a:rPr lang="en-GB" sz="1600" i="1" dirty="0" smtClean="0"/>
              <a:t>(Imperial with APO, CERN and QMUL)</a:t>
            </a:r>
          </a:p>
          <a:p>
            <a:endParaRPr lang="en-GB" sz="1600" dirty="0" smtClean="0"/>
          </a:p>
          <a:p>
            <a:r>
              <a:rPr lang="en-GB" sz="1600" b="1" dirty="0" smtClean="0"/>
              <a:t>Task 2.3 </a:t>
            </a:r>
            <a:r>
              <a:rPr lang="en-GB" sz="1600" b="1" dirty="0" err="1" smtClean="0"/>
              <a:t>GridCast</a:t>
            </a:r>
            <a:r>
              <a:rPr lang="en-GB" sz="1600" b="1" dirty="0" smtClean="0"/>
              <a:t> </a:t>
            </a:r>
            <a:r>
              <a:rPr lang="en-GB" sz="1600" i="1" dirty="0" smtClean="0"/>
              <a:t>(QMUL with APO and CERN)</a:t>
            </a:r>
            <a:endParaRPr lang="en-GB" sz="1600" i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9338085"/>
              </p:ext>
            </p:extLst>
          </p:nvPr>
        </p:nvGraphicFramePr>
        <p:xfrm>
          <a:off x="3468960" y="1295400"/>
          <a:ext cx="5177263" cy="1266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3499"/>
                <a:gridCol w="1831345"/>
                <a:gridCol w="1562419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Participant</a:t>
                      </a:r>
                      <a:r>
                        <a:rPr lang="en-GB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no.</a:t>
                      </a:r>
                      <a:endParaRPr lang="en-GB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Name</a:t>
                      </a:r>
                      <a:endParaRPr lang="en-GB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Effort (PM)</a:t>
                      </a:r>
                      <a:endParaRPr lang="en-GB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66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APO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996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QMUL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C9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Imperial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996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CERN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99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9714717"/>
              </p:ext>
            </p:extLst>
          </p:nvPr>
        </p:nvGraphicFramePr>
        <p:xfrm>
          <a:off x="-76200" y="2895600"/>
          <a:ext cx="51054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8562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</a:t>
            </a:r>
            <a:r>
              <a:rPr lang="en-US" sz="3200" b="1" dirty="0" smtClean="0">
                <a:solidFill>
                  <a:schemeClr val="tx1"/>
                </a:solidFill>
              </a:rPr>
              <a:t>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8" name="Image 7" descr="Slide-R-logoGridGu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905000"/>
            <a:ext cx="3989501" cy="30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Grid Guide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0"/>
            <a:ext cx="4876800" cy="2362200"/>
          </a:xfrm>
        </p:spPr>
        <p:txBody>
          <a:bodyPr lIns="0" tIns="0" bIns="0"/>
          <a:lstStyle/>
          <a:p>
            <a:pPr eaLnBrk="1" hangingPunct="1">
              <a:lnSpc>
                <a:spcPct val="90000"/>
              </a:lnSpc>
              <a:buClr>
                <a:srgbClr val="FF9900"/>
              </a:buClr>
              <a:buNone/>
            </a:pPr>
            <a:endParaRPr lang="en-US" sz="1800" dirty="0" smtClean="0">
              <a:ea typeface="ＭＳ Ｐゴシック" pitchFamily="34" charset="-128"/>
            </a:endParaRP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7 </a:t>
            </a:r>
            <a:r>
              <a:rPr lang="en-US" sz="1800" dirty="0" smtClean="0"/>
              <a:t>new </a:t>
            </a:r>
            <a:r>
              <a:rPr lang="en-US" sz="1800" dirty="0"/>
              <a:t>guides (sites) have been added,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with </a:t>
            </a:r>
            <a:r>
              <a:rPr lang="en-US" sz="1800" dirty="0"/>
              <a:t>new content</a:t>
            </a:r>
            <a:r>
              <a:rPr lang="en-US" sz="1800" dirty="0" smtClean="0"/>
              <a:t>.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These 7 new guides are based </a:t>
            </a:r>
            <a:r>
              <a:rPr lang="en-US" sz="1800" dirty="0" smtClean="0"/>
              <a:t>on</a:t>
            </a:r>
            <a:br>
              <a:rPr lang="en-US" sz="1800" dirty="0" smtClean="0"/>
            </a:br>
            <a:r>
              <a:rPr lang="en-US" sz="1800" dirty="0" smtClean="0"/>
              <a:t>4 different </a:t>
            </a:r>
            <a:r>
              <a:rPr lang="en-US" sz="1800" dirty="0"/>
              <a:t>continents: Oceania, Asia,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South </a:t>
            </a:r>
            <a:r>
              <a:rPr lang="en-US" sz="1800" dirty="0"/>
              <a:t>America, Europe</a:t>
            </a:r>
            <a:r>
              <a:rPr lang="en-US" sz="1800" dirty="0" smtClean="0"/>
              <a:t>.</a:t>
            </a:r>
            <a:endParaRPr lang="en-GB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676400"/>
            <a:ext cx="5105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1800" dirty="0" err="1" smtClean="0">
                <a:ea typeface="ＭＳ Ｐゴシック" pitchFamily="34" charset="-128"/>
              </a:rPr>
              <a:t>GridGuide</a:t>
            </a:r>
            <a:r>
              <a:rPr lang="en-US" sz="1800" dirty="0" smtClean="0">
                <a:ea typeface="ＭＳ Ｐゴシック" pitchFamily="34" charset="-128"/>
              </a:rPr>
              <a:t> </a:t>
            </a:r>
            <a:r>
              <a:rPr lang="en-US" sz="1800" dirty="0" smtClean="0">
                <a:ea typeface="ＭＳ Ｐゴシック" pitchFamily="34" charset="-128"/>
              </a:rPr>
              <a:t>shows the sites and sights of grid computing. Users can view a sample of the sites worldwide that use the grid, introducing the scientists, the science and their institutions</a:t>
            </a:r>
            <a:r>
              <a:rPr lang="en-US" sz="1800" dirty="0" smtClean="0">
                <a:ea typeface="ＭＳ Ｐゴシック" pitchFamily="34" charset="-128"/>
              </a:rPr>
              <a:t>. In </a:t>
            </a:r>
            <a:r>
              <a:rPr lang="en-US" sz="1800" dirty="0" smtClean="0">
                <a:ea typeface="ＭＳ Ｐゴシック" pitchFamily="34" charset="-128"/>
              </a:rPr>
              <a:t>total, 40 guides are currently available worldwide.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8" name="Picture 5" descr="gridgu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3036888" cy="25908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83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1"/>
            <a:ext cx="5029200" cy="3505200"/>
          </a:xfrm>
        </p:spPr>
        <p:txBody>
          <a:bodyPr vert="horz" lIns="0" tIns="0" rIns="0" bIns="0"/>
          <a:lstStyle/>
          <a:p>
            <a:pPr marL="0" indent="0">
              <a:buNone/>
            </a:pPr>
            <a:r>
              <a:rPr lang="en-US" sz="1800" dirty="0" smtClean="0"/>
              <a:t>Users </a:t>
            </a:r>
            <a:r>
              <a:rPr lang="en-US" sz="1800" dirty="0" smtClean="0"/>
              <a:t>can listen to podcasts from grid </a:t>
            </a:r>
            <a:r>
              <a:rPr lang="en-US" sz="1800" dirty="0" smtClean="0"/>
              <a:t>sites</a:t>
            </a:r>
            <a:br>
              <a:rPr lang="en-US" sz="1800" dirty="0" smtClean="0"/>
            </a:br>
            <a:r>
              <a:rPr lang="en-US" sz="1800" dirty="0" smtClean="0"/>
              <a:t>worldwide</a:t>
            </a:r>
            <a:r>
              <a:rPr lang="en-US" sz="1800" dirty="0" smtClean="0"/>
              <a:t>, read about the ongoing work </a:t>
            </a:r>
            <a:r>
              <a:rPr lang="en-US" sz="1800" dirty="0" smtClean="0"/>
              <a:t>and</a:t>
            </a:r>
            <a:br>
              <a:rPr lang="en-US" sz="1800" dirty="0" smtClean="0"/>
            </a:br>
            <a:r>
              <a:rPr lang="en-US" sz="1800" dirty="0" smtClean="0"/>
              <a:t>watch </a:t>
            </a:r>
            <a:r>
              <a:rPr lang="en-US" sz="1800" dirty="0" smtClean="0"/>
              <a:t>interviews with researchers. 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fr-FR" sz="1800" dirty="0" smtClean="0"/>
              <a:t>There are </a:t>
            </a:r>
            <a:r>
              <a:rPr lang="fr-FR" sz="1800" dirty="0" err="1" smtClean="0"/>
              <a:t>currently</a:t>
            </a:r>
            <a:r>
              <a:rPr lang="fr-FR" sz="1800" dirty="0" smtClean="0"/>
              <a:t> 38 sites on the </a:t>
            </a:r>
            <a:r>
              <a:rPr lang="fr-FR" sz="1800" dirty="0" err="1" smtClean="0"/>
              <a:t>GridGuide</a:t>
            </a:r>
            <a:r>
              <a:rPr lang="fr-FR" sz="1800" dirty="0" smtClean="0"/>
              <a:t>,</a:t>
            </a:r>
            <a:br>
              <a:rPr lang="fr-FR" sz="1800" dirty="0" smtClean="0"/>
            </a:br>
            <a:r>
              <a:rPr lang="fr-FR" sz="1800" dirty="0" err="1" smtClean="0"/>
              <a:t>including</a:t>
            </a:r>
            <a:r>
              <a:rPr lang="fr-FR" sz="1800" dirty="0" smtClean="0"/>
              <a:t> </a:t>
            </a:r>
            <a:r>
              <a:rPr lang="fr-FR" sz="1800" dirty="0" smtClean="0"/>
              <a:t>28 EU sites and 11 </a:t>
            </a:r>
            <a:r>
              <a:rPr lang="fr-FR" sz="1800" dirty="0" err="1" smtClean="0"/>
              <a:t>non-EU</a:t>
            </a:r>
            <a:r>
              <a:rPr lang="fr-FR" sz="1800" dirty="0" smtClean="0"/>
              <a:t> in the </a:t>
            </a:r>
            <a:r>
              <a:rPr lang="fr-FR" sz="1800" dirty="0" smtClean="0"/>
              <a:t>US</a:t>
            </a:r>
            <a:br>
              <a:rPr lang="fr-FR" sz="1800" dirty="0" smtClean="0"/>
            </a:br>
            <a:r>
              <a:rPr lang="fr-FR" sz="1800" dirty="0" smtClean="0"/>
              <a:t>and the </a:t>
            </a:r>
            <a:r>
              <a:rPr lang="fr-FR" sz="1800" dirty="0" err="1" smtClean="0"/>
              <a:t>Asia-Pacific</a:t>
            </a:r>
            <a:r>
              <a:rPr lang="fr-FR" sz="1800" dirty="0" smtClean="0"/>
              <a:t> </a:t>
            </a:r>
            <a:r>
              <a:rPr lang="fr-FR" sz="1800" dirty="0" err="1" smtClean="0"/>
              <a:t>region</a:t>
            </a:r>
            <a:r>
              <a:rPr lang="fr-FR" sz="1800" dirty="0" smtClean="0"/>
              <a:t>.</a:t>
            </a:r>
          </a:p>
          <a:p>
            <a:pPr marL="0" indent="0">
              <a:buNone/>
            </a:pP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Of </a:t>
            </a:r>
            <a:r>
              <a:rPr lang="fr-FR" sz="1800" dirty="0" err="1" smtClean="0"/>
              <a:t>these</a:t>
            </a:r>
            <a:r>
              <a:rPr lang="fr-FR" sz="1800" dirty="0" smtClean="0"/>
              <a:t>, 34 are </a:t>
            </a:r>
            <a:r>
              <a:rPr lang="fr-FR" sz="1800" dirty="0" err="1" smtClean="0"/>
              <a:t>also</a:t>
            </a:r>
            <a:r>
              <a:rPr lang="fr-FR" sz="1800" dirty="0" smtClean="0"/>
              <a:t> </a:t>
            </a:r>
            <a:r>
              <a:rPr lang="fr-FR" sz="1800" dirty="0" err="1" smtClean="0"/>
              <a:t>currently</a:t>
            </a:r>
            <a:r>
              <a:rPr lang="fr-FR" sz="1800" dirty="0" smtClean="0"/>
              <a:t> </a:t>
            </a:r>
            <a:r>
              <a:rPr lang="fr-FR" sz="1800" dirty="0" err="1" smtClean="0"/>
              <a:t>included</a:t>
            </a:r>
            <a:r>
              <a:rPr lang="fr-FR" sz="1800" dirty="0" smtClean="0"/>
              <a:t> in </a:t>
            </a:r>
            <a:r>
              <a:rPr lang="fr-FR" sz="1800" dirty="0" smtClean="0"/>
              <a:t>the</a:t>
            </a:r>
            <a:br>
              <a:rPr lang="fr-FR" sz="1800" dirty="0" smtClean="0"/>
            </a:br>
            <a:r>
              <a:rPr lang="fr-FR" sz="1800" dirty="0" smtClean="0"/>
              <a:t>Real </a:t>
            </a:r>
            <a:r>
              <a:rPr lang="fr-FR" sz="1800" dirty="0" smtClean="0"/>
              <a:t>Time Monitor.</a:t>
            </a:r>
            <a:endParaRPr lang="en-GB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Grid Guide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11" name="Picture 5" descr="gridgu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3036888" cy="25908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83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</a:t>
            </a:r>
            <a:r>
              <a:rPr lang="en-US" sz="3200" b="1" dirty="0" smtClean="0">
                <a:solidFill>
                  <a:schemeClr val="tx1"/>
                </a:solidFill>
              </a:rPr>
              <a:t>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9" name="Image 8" descr="Slide-R-RT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905000"/>
            <a:ext cx="4833806" cy="288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Real Time Monitor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36" y="1371601"/>
            <a:ext cx="4240088" cy="3886200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en-US" sz="1800" dirty="0" err="1" smtClean="0"/>
              <a:t>Visualisation</a:t>
            </a:r>
            <a:r>
              <a:rPr lang="en-US" sz="1800" dirty="0" smtClean="0"/>
              <a:t> </a:t>
            </a:r>
            <a:r>
              <a:rPr lang="en-US" sz="1800" dirty="0" smtClean="0"/>
              <a:t>of </a:t>
            </a:r>
            <a:r>
              <a:rPr lang="en-US" sz="1800" dirty="0"/>
              <a:t>activity on the </a:t>
            </a:r>
            <a:r>
              <a:rPr lang="en-US" sz="1800" dirty="0" smtClean="0"/>
              <a:t>grid</a:t>
            </a:r>
            <a:br>
              <a:rPr lang="en-US" sz="1800" dirty="0" smtClean="0"/>
            </a:br>
            <a:r>
              <a:rPr lang="en-US" sz="1800" dirty="0" smtClean="0"/>
              <a:t>computing </a:t>
            </a:r>
            <a:r>
              <a:rPr lang="en-US" sz="1800" dirty="0"/>
              <a:t>infrastructure, using </a:t>
            </a:r>
            <a:r>
              <a:rPr lang="en-US" sz="1800" dirty="0" smtClean="0"/>
              <a:t>the</a:t>
            </a:r>
            <a:br>
              <a:rPr lang="en-US" sz="1800" dirty="0" smtClean="0"/>
            </a:br>
            <a:r>
              <a:rPr lang="en-US" sz="1800" dirty="0" smtClean="0"/>
              <a:t>NASA </a:t>
            </a:r>
            <a:r>
              <a:rPr lang="en-US" sz="1800" dirty="0"/>
              <a:t>World Wind virtual globe</a:t>
            </a:r>
            <a:r>
              <a:rPr lang="en-US" sz="1800" dirty="0" smtClean="0"/>
              <a:t>,</a:t>
            </a:r>
            <a:br>
              <a:rPr lang="en-US" sz="1800" dirty="0" smtClean="0"/>
            </a:br>
            <a:r>
              <a:rPr lang="en-US" sz="1800" dirty="0" smtClean="0"/>
              <a:t>which </a:t>
            </a:r>
            <a:r>
              <a:rPr lang="en-US" sz="1800" dirty="0"/>
              <a:t>is based on OpenGL and Java. </a:t>
            </a:r>
            <a:endParaRPr lang="en-US" sz="1800" dirty="0" smtClean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US" sz="1800" dirty="0"/>
              <a:t>The RTM overlays the movement </a:t>
            </a:r>
            <a:r>
              <a:rPr lang="en-US" sz="1800" dirty="0" smtClean="0"/>
              <a:t>of</a:t>
            </a:r>
            <a:br>
              <a:rPr lang="en-US" sz="1800" dirty="0" smtClean="0"/>
            </a:br>
            <a:r>
              <a:rPr lang="en-US" sz="1800" dirty="0" smtClean="0"/>
              <a:t>site </a:t>
            </a:r>
            <a:r>
              <a:rPr lang="en-US" sz="1800" dirty="0"/>
              <a:t>activity and job transfers onto </a:t>
            </a:r>
            <a:r>
              <a:rPr lang="en-US" sz="1800" dirty="0" smtClean="0"/>
              <a:t>the</a:t>
            </a:r>
            <a:br>
              <a:rPr lang="en-US" sz="1800" dirty="0" smtClean="0"/>
            </a:br>
            <a:r>
              <a:rPr lang="en-US" sz="1800" dirty="0" smtClean="0"/>
              <a:t>3D </a:t>
            </a:r>
            <a:r>
              <a:rPr lang="en-US" sz="1800" dirty="0"/>
              <a:t>globe. </a:t>
            </a:r>
            <a:endParaRPr lang="en-US" sz="1800" dirty="0" smtClean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US" sz="1800" dirty="0" smtClean="0"/>
              <a:t>In </a:t>
            </a:r>
            <a:r>
              <a:rPr lang="en-US" sz="1800" dirty="0"/>
              <a:t>PY1, 64 countries are included in </a:t>
            </a:r>
            <a:r>
              <a:rPr lang="en-US" sz="1800" dirty="0" smtClean="0"/>
              <a:t>the</a:t>
            </a:r>
            <a:br>
              <a:rPr lang="en-US" sz="1800" dirty="0" smtClean="0"/>
            </a:br>
            <a:r>
              <a:rPr lang="en-US" sz="1800" dirty="0" smtClean="0"/>
              <a:t>RTM </a:t>
            </a:r>
            <a:r>
              <a:rPr lang="en-US" sz="1800" dirty="0"/>
              <a:t>and the team has visited 16 </a:t>
            </a:r>
            <a:r>
              <a:rPr lang="en-US" sz="1800" dirty="0" smtClean="0"/>
              <a:t>events</a:t>
            </a:r>
            <a:br>
              <a:rPr lang="en-US" sz="1800" dirty="0" smtClean="0"/>
            </a:br>
            <a:r>
              <a:rPr lang="en-US" sz="1800" dirty="0" smtClean="0"/>
              <a:t>where </a:t>
            </a:r>
            <a:r>
              <a:rPr lang="en-US" sz="1800" dirty="0"/>
              <a:t>the RTM has been demonstrated.</a:t>
            </a: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3854184" cy="333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01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839200" cy="5638800"/>
          </a:xfrm>
          <a:noFill/>
        </p:spPr>
        <p:txBody>
          <a:bodyPr lIns="0" tIns="0" bIns="0"/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FF9900"/>
              </a:buClr>
              <a:buNone/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/>
              <a:t>Website</a:t>
            </a:r>
            <a:r>
              <a:rPr lang="en-US" sz="1800" dirty="0"/>
              <a:t>:  easier to navigate, improved design</a:t>
            </a:r>
            <a:r>
              <a:rPr lang="en-US" sz="1800" dirty="0" smtClean="0"/>
              <a:t>.</a:t>
            </a:r>
            <a:endParaRPr lang="en-GB" sz="18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/>
              <a:t>User support</a:t>
            </a:r>
            <a:r>
              <a:rPr lang="en-US" sz="1800" dirty="0"/>
              <a:t>: Contact with users has been improved, and the RTM is </a:t>
            </a:r>
            <a:r>
              <a:rPr lang="en-US" sz="1800" dirty="0" smtClean="0"/>
              <a:t>now</a:t>
            </a:r>
            <a:br>
              <a:rPr lang="en-US" sz="1800" dirty="0" smtClean="0"/>
            </a:br>
            <a:r>
              <a:rPr lang="en-US" sz="1800" dirty="0" smtClean="0"/>
              <a:t>easier </a:t>
            </a:r>
            <a:r>
              <a:rPr lang="en-US" sz="1800" dirty="0"/>
              <a:t>to use by non-experts.</a:t>
            </a:r>
            <a:endParaRPr lang="en-GB" sz="1800" dirty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/>
              <a:t>Functionality</a:t>
            </a:r>
            <a:r>
              <a:rPr lang="en-US" sz="1800" dirty="0"/>
              <a:t>: </a:t>
            </a:r>
            <a:r>
              <a:rPr lang="en-US" sz="1800" dirty="0" smtClean="0"/>
              <a:t>Application calls </a:t>
            </a:r>
            <a:r>
              <a:rPr lang="en-US" sz="1800" dirty="0"/>
              <a:t>up the computer’s default </a:t>
            </a:r>
            <a:r>
              <a:rPr lang="en-US" sz="1800" dirty="0" smtClean="0"/>
              <a:t>browser and </a:t>
            </a:r>
            <a:r>
              <a:rPr lang="en-US" sz="1800" dirty="0" smtClean="0"/>
              <a:t>redirect</a:t>
            </a:r>
            <a:br>
              <a:rPr lang="en-US" sz="1800" dirty="0" smtClean="0"/>
            </a:br>
            <a:r>
              <a:rPr lang="en-US" sz="1800" dirty="0" smtClean="0"/>
              <a:t>the </a:t>
            </a:r>
            <a:r>
              <a:rPr lang="en-US" sz="1800" dirty="0"/>
              <a:t>user to the </a:t>
            </a:r>
            <a:r>
              <a:rPr lang="en-US" sz="1800" dirty="0" err="1"/>
              <a:t>GridGuide</a:t>
            </a:r>
            <a:r>
              <a:rPr lang="en-US" sz="1800" dirty="0"/>
              <a:t> </a:t>
            </a:r>
            <a:r>
              <a:rPr lang="en-US" sz="1800" dirty="0" smtClean="0"/>
              <a:t>- over </a:t>
            </a:r>
            <a:r>
              <a:rPr lang="en-US" sz="1800" dirty="0"/>
              <a:t>30 </a:t>
            </a:r>
            <a:r>
              <a:rPr lang="en-US" sz="1800" dirty="0" smtClean="0"/>
              <a:t>sites have </a:t>
            </a:r>
            <a:r>
              <a:rPr lang="en-US" sz="1800" dirty="0"/>
              <a:t>a </a:t>
            </a:r>
            <a:r>
              <a:rPr lang="en-US" sz="1800" dirty="0" err="1"/>
              <a:t>GridGuide</a:t>
            </a:r>
            <a:r>
              <a:rPr lang="en-US" sz="1800" dirty="0"/>
              <a:t> entry.</a:t>
            </a:r>
            <a:endParaRPr lang="en-GB" sz="1800" dirty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/>
              <a:t>New users</a:t>
            </a:r>
            <a:r>
              <a:rPr lang="en-US" sz="1800" dirty="0"/>
              <a:t>: Jobs from the LHC experiments, including ATLAS, represent more than 90% of the traffic on the grid. </a:t>
            </a:r>
            <a:endParaRPr lang="en-GB" sz="1800" dirty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ATLAS moved to PANDA from the WMS/L&amp;B combinations service </a:t>
            </a:r>
            <a:r>
              <a:rPr lang="en-US" sz="1800" dirty="0" smtClean="0"/>
              <a:t>provided</a:t>
            </a:r>
            <a:br>
              <a:rPr lang="en-US" sz="1800" dirty="0" smtClean="0"/>
            </a:br>
            <a:r>
              <a:rPr lang="en-US" sz="1800" dirty="0" smtClean="0"/>
              <a:t>by </a:t>
            </a:r>
            <a:r>
              <a:rPr lang="en-US" sz="1800" dirty="0" err="1"/>
              <a:t>gLite</a:t>
            </a:r>
            <a:r>
              <a:rPr lang="en-US" sz="1800" dirty="0"/>
              <a:t>. The RTM team was unable to get access to the PANDA system </a:t>
            </a:r>
            <a:r>
              <a:rPr lang="en-US" sz="1800" dirty="0" smtClean="0"/>
              <a:t>to</a:t>
            </a:r>
            <a:br>
              <a:rPr lang="en-US" sz="1800" dirty="0" smtClean="0"/>
            </a:br>
            <a:r>
              <a:rPr lang="en-US" sz="1800" dirty="0" smtClean="0"/>
              <a:t>query </a:t>
            </a:r>
            <a:r>
              <a:rPr lang="en-US" sz="1800" dirty="0"/>
              <a:t>it directly and so needed to go via the CERN dashboard, which </a:t>
            </a:r>
            <a:r>
              <a:rPr lang="en-US" sz="1800" dirty="0" smtClean="0"/>
              <a:t>monitors</a:t>
            </a:r>
            <a:br>
              <a:rPr lang="en-US" sz="1800" dirty="0" smtClean="0"/>
            </a:br>
            <a:r>
              <a:rPr lang="en-US" sz="1800" dirty="0" smtClean="0"/>
              <a:t>and </a:t>
            </a:r>
            <a:r>
              <a:rPr lang="en-US" sz="1800" dirty="0"/>
              <a:t>publishes data from all the LHC experiments. </a:t>
            </a:r>
            <a:endParaRPr lang="en-GB" sz="1800" dirty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The RTM has been extended to give </a:t>
            </a:r>
            <a:r>
              <a:rPr lang="fr-FR" sz="1800" dirty="0" err="1"/>
              <a:t>increased</a:t>
            </a:r>
            <a:r>
              <a:rPr lang="fr-FR" sz="1800" dirty="0"/>
              <a:t> </a:t>
            </a:r>
            <a:r>
              <a:rPr lang="fr-FR" sz="1800" dirty="0" err="1"/>
              <a:t>integration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the </a:t>
            </a:r>
            <a:r>
              <a:rPr lang="fr-FR" sz="1800" dirty="0" smtClean="0"/>
              <a:t>CERN</a:t>
            </a:r>
            <a:br>
              <a:rPr lang="fr-FR" sz="1800" dirty="0" smtClean="0"/>
            </a:br>
            <a:r>
              <a:rPr lang="fr-FR" sz="1800" dirty="0" err="1" smtClean="0"/>
              <a:t>dashboard</a:t>
            </a:r>
            <a:r>
              <a:rPr lang="fr-FR" sz="1800" dirty="0"/>
              <a:t>. PANDA and “normal” jobs are </a:t>
            </a:r>
            <a:r>
              <a:rPr lang="fr-FR" sz="1800" dirty="0" err="1"/>
              <a:t>displayed</a:t>
            </a:r>
            <a:r>
              <a:rPr lang="fr-FR" sz="1800" dirty="0"/>
              <a:t> on </a:t>
            </a:r>
            <a:r>
              <a:rPr lang="fr-FR" sz="1800" dirty="0" err="1"/>
              <a:t>separate</a:t>
            </a:r>
            <a:r>
              <a:rPr lang="fr-FR" sz="1800" dirty="0"/>
              <a:t> </a:t>
            </a:r>
            <a:r>
              <a:rPr lang="fr-FR" sz="1800" dirty="0" smtClean="0"/>
              <a:t>animation</a:t>
            </a:r>
            <a:br>
              <a:rPr lang="fr-FR" sz="1800" dirty="0" smtClean="0"/>
            </a:br>
            <a:r>
              <a:rPr lang="fr-FR" sz="1800" dirty="0" err="1" smtClean="0"/>
              <a:t>layers</a:t>
            </a:r>
            <a:r>
              <a:rPr lang="fr-FR" sz="1800" dirty="0" smtClean="0"/>
              <a:t> </a:t>
            </a:r>
            <a:r>
              <a:rPr lang="fr-FR" sz="1800" dirty="0"/>
              <a:t>of the RTM and </a:t>
            </a:r>
            <a:r>
              <a:rPr lang="fr-FR" sz="1800" dirty="0" err="1"/>
              <a:t>can</a:t>
            </a:r>
            <a:r>
              <a:rPr lang="fr-FR" sz="1800" dirty="0"/>
              <a:t> </a:t>
            </a:r>
            <a:r>
              <a:rPr lang="fr-FR" sz="1800" dirty="0" err="1"/>
              <a:t>be</a:t>
            </a:r>
            <a:r>
              <a:rPr lang="fr-FR" sz="1800" dirty="0"/>
              <a:t> </a:t>
            </a:r>
            <a:r>
              <a:rPr lang="fr-FR" sz="1800" dirty="0" err="1"/>
              <a:t>turned</a:t>
            </a:r>
            <a:r>
              <a:rPr lang="fr-FR" sz="1800" dirty="0"/>
              <a:t> on and off </a:t>
            </a:r>
            <a:r>
              <a:rPr lang="fr-FR" sz="1800" dirty="0" err="1"/>
              <a:t>easily</a:t>
            </a:r>
            <a:r>
              <a:rPr lang="fr-FR" sz="1800" dirty="0"/>
              <a:t> by the user. </a:t>
            </a:r>
            <a:endParaRPr lang="en-GB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 Time Monitor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209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200" b="1" dirty="0" smtClean="0"/>
              <a:t>WP2 Issues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7391400" cy="3124200"/>
          </a:xfrm>
        </p:spPr>
        <p:txBody>
          <a:bodyPr/>
          <a:lstStyle/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1800" dirty="0" smtClean="0"/>
              <a:t>Adding non-Cyrillic languages to the </a:t>
            </a:r>
            <a:r>
              <a:rPr lang="en-GB" sz="1800" dirty="0" smtClean="0"/>
              <a:t>websites</a:t>
            </a:r>
            <a:br>
              <a:rPr lang="en-GB" sz="1800" dirty="0" smtClean="0"/>
            </a:br>
            <a:r>
              <a:rPr lang="en-GB" sz="1800" dirty="0" smtClean="0"/>
              <a:t>–</a:t>
            </a:r>
            <a:r>
              <a:rPr lang="en-GB" sz="1800" dirty="0" smtClean="0"/>
              <a:t> </a:t>
            </a:r>
            <a:r>
              <a:rPr lang="en-GB" sz="1800" dirty="0" smtClean="0"/>
              <a:t>resolved </a:t>
            </a:r>
            <a:r>
              <a:rPr lang="en-GB" sz="1800" dirty="0" smtClean="0"/>
              <a:t>through </a:t>
            </a:r>
            <a:r>
              <a:rPr lang="en-GB" sz="1800" dirty="0" smtClean="0"/>
              <a:t>updates to</a:t>
            </a:r>
            <a:r>
              <a:rPr lang="en-GB" sz="1800" dirty="0" smtClean="0"/>
              <a:t> </a:t>
            </a:r>
            <a:r>
              <a:rPr lang="en-GB" sz="1800" dirty="0" smtClean="0"/>
              <a:t>the CMS</a:t>
            </a:r>
            <a:br>
              <a:rPr lang="en-GB" sz="1800" dirty="0" smtClean="0"/>
            </a:b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1800" dirty="0" smtClean="0"/>
              <a:t>Travel costs to events – to be addressed in </a:t>
            </a:r>
            <a:r>
              <a:rPr lang="en-GB" sz="1800" dirty="0" smtClean="0"/>
              <a:t>Y2</a:t>
            </a:r>
            <a:br>
              <a:rPr lang="en-GB" sz="1800" dirty="0" smtClean="0"/>
            </a:b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1800" dirty="0" smtClean="0"/>
              <a:t>Slow addition of </a:t>
            </a:r>
            <a:r>
              <a:rPr lang="en-GB" sz="1800" dirty="0" err="1" smtClean="0"/>
              <a:t>GridGuide</a:t>
            </a:r>
            <a:r>
              <a:rPr lang="en-GB" sz="1800" dirty="0" smtClean="0"/>
              <a:t> sites during the </a:t>
            </a:r>
            <a:r>
              <a:rPr lang="en-GB" sz="1800" dirty="0" smtClean="0"/>
              <a:t>year</a:t>
            </a:r>
            <a:br>
              <a:rPr lang="en-GB" sz="1800" dirty="0" smtClean="0"/>
            </a:br>
            <a:r>
              <a:rPr lang="en-GB" sz="1800" dirty="0" smtClean="0"/>
              <a:t>– </a:t>
            </a:r>
            <a:r>
              <a:rPr lang="en-GB" sz="1800" dirty="0" smtClean="0"/>
              <a:t>changes to </a:t>
            </a:r>
            <a:r>
              <a:rPr lang="en-GB" sz="1800" dirty="0" smtClean="0"/>
              <a:t>the </a:t>
            </a:r>
            <a:r>
              <a:rPr lang="en-GB" sz="1800" dirty="0" err="1" smtClean="0"/>
              <a:t>GridGuide</a:t>
            </a:r>
            <a:r>
              <a:rPr lang="en-GB" sz="1800" dirty="0" smtClean="0"/>
              <a:t> considered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1800" dirty="0" smtClean="0"/>
              <a:t>Digital Scientist branded materials not used</a:t>
            </a:r>
            <a:endParaRPr lang="en-GB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7762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200" b="1" dirty="0" smtClean="0"/>
              <a:t>WP2 Summary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  <a:solidFill>
            <a:schemeClr val="bg1"/>
          </a:solidFill>
        </p:spPr>
        <p:txBody>
          <a:bodyPr/>
          <a:lstStyle/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800" dirty="0" smtClean="0"/>
              <a:t>Project website launched and branding rolled out to templates </a:t>
            </a:r>
            <a:br>
              <a:rPr lang="en-GB" sz="1800" dirty="0" smtClean="0"/>
            </a:br>
            <a:r>
              <a:rPr lang="en-GB" sz="1800" dirty="0" err="1" smtClean="0"/>
              <a:t>eg</a:t>
            </a:r>
            <a:r>
              <a:rPr lang="en-GB" sz="1800" dirty="0" smtClean="0"/>
              <a:t> posters,</a:t>
            </a:r>
            <a:r>
              <a:rPr lang="en-GB" sz="1800" dirty="0" smtClean="0"/>
              <a:t> briefings</a:t>
            </a:r>
            <a:r>
              <a:rPr lang="fr-FR" sz="1800" dirty="0" smtClean="0"/>
              <a:t>…</a:t>
            </a:r>
            <a:endParaRPr lang="en-GB" sz="18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800" dirty="0" err="1" smtClean="0"/>
              <a:t>GridCafé</a:t>
            </a:r>
            <a:r>
              <a:rPr lang="en-GB" sz="1800" dirty="0" smtClean="0"/>
              <a:t> website </a:t>
            </a:r>
            <a:r>
              <a:rPr lang="en-GB" sz="1800" dirty="0" smtClean="0"/>
              <a:t>updated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800" dirty="0" smtClean="0"/>
              <a:t>New e-</a:t>
            </a:r>
            <a:r>
              <a:rPr lang="en-GB" sz="1800" dirty="0" err="1" smtClean="0"/>
              <a:t>ScienceCity</a:t>
            </a:r>
            <a:r>
              <a:rPr lang="en-GB" sz="1800" dirty="0" smtClean="0"/>
              <a:t> site and Cloud Lounge sites prepared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800" dirty="0" smtClean="0"/>
              <a:t>3D pilot of the e-</a:t>
            </a:r>
            <a:r>
              <a:rPr lang="en-GB" sz="1800" dirty="0" err="1" smtClean="0"/>
              <a:t>ScienceCity</a:t>
            </a:r>
            <a:r>
              <a:rPr lang="en-GB" sz="1800" dirty="0" smtClean="0"/>
              <a:t> available in </a:t>
            </a:r>
            <a:r>
              <a:rPr lang="en-GB" sz="1800" dirty="0" err="1" smtClean="0"/>
              <a:t>NewWorldGrid</a:t>
            </a:r>
            <a:endParaRPr lang="en-GB" sz="18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800" dirty="0" err="1"/>
              <a:t>GridCasts</a:t>
            </a:r>
            <a:r>
              <a:rPr lang="en-GB" sz="1800" dirty="0"/>
              <a:t> at 11 events, and 4 mini </a:t>
            </a:r>
            <a:r>
              <a:rPr lang="en-GB" sz="1800" dirty="0" err="1"/>
              <a:t>GridCasts</a:t>
            </a:r>
            <a:endParaRPr lang="en-GB" sz="1800" dirty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800" dirty="0"/>
              <a:t>Total of 192 posts and 66 webcasts – one video viewed 50,000 </a:t>
            </a:r>
            <a:r>
              <a:rPr lang="en-GB" sz="1800" dirty="0" smtClean="0"/>
              <a:t>times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/>
              <a:t>38 sites on the </a:t>
            </a:r>
            <a:r>
              <a:rPr lang="fr-FR" sz="1800" dirty="0" err="1"/>
              <a:t>GridGuide</a:t>
            </a:r>
            <a:r>
              <a:rPr lang="fr-FR" sz="1800" dirty="0"/>
              <a:t>, </a:t>
            </a:r>
            <a:r>
              <a:rPr lang="fr-FR" sz="1800" dirty="0" err="1"/>
              <a:t>including</a:t>
            </a:r>
            <a:r>
              <a:rPr lang="fr-FR" sz="1800" dirty="0"/>
              <a:t> 28 EU sites and 11 non-EU in </a:t>
            </a:r>
            <a:r>
              <a:rPr lang="fr-FR" sz="1800" dirty="0" smtClean="0"/>
              <a:t>the</a:t>
            </a:r>
            <a:br>
              <a:rPr lang="fr-FR" sz="1800" dirty="0" smtClean="0"/>
            </a:br>
            <a:r>
              <a:rPr lang="fr-FR" sz="1800" dirty="0" smtClean="0"/>
              <a:t>US </a:t>
            </a:r>
            <a:r>
              <a:rPr lang="fr-FR" sz="1800" dirty="0"/>
              <a:t>and the </a:t>
            </a:r>
            <a:r>
              <a:rPr lang="fr-FR" sz="1800" dirty="0" err="1"/>
              <a:t>Asia-Pacific</a:t>
            </a:r>
            <a:r>
              <a:rPr lang="fr-FR" sz="1800" dirty="0"/>
              <a:t> </a:t>
            </a:r>
            <a:r>
              <a:rPr lang="fr-FR" sz="1800" dirty="0" err="1" smtClean="0"/>
              <a:t>region</a:t>
            </a:r>
            <a:r>
              <a:rPr lang="fr-FR" sz="1800" dirty="0" smtClean="0"/>
              <a:t> (34 in the RTM)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7 new sites </a:t>
            </a:r>
            <a:r>
              <a:rPr lang="fr-FR" sz="1800" dirty="0" err="1" smtClean="0"/>
              <a:t>added</a:t>
            </a:r>
            <a:r>
              <a:rPr lang="fr-FR" sz="1800" dirty="0" smtClean="0"/>
              <a:t> to the </a:t>
            </a:r>
            <a:r>
              <a:rPr lang="fr-FR" sz="1800" dirty="0" err="1" smtClean="0"/>
              <a:t>GridGuide</a:t>
            </a:r>
            <a:r>
              <a:rPr lang="fr-FR" sz="1800" dirty="0" smtClean="0"/>
              <a:t> in </a:t>
            </a:r>
            <a:r>
              <a:rPr lang="en-GB" sz="1800" dirty="0" smtClean="0"/>
              <a:t>4 continents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800" dirty="0" smtClean="0"/>
              <a:t>RTM upgraded to show PANDA jobs and </a:t>
            </a:r>
            <a:r>
              <a:rPr lang="en-GB" sz="1800" dirty="0" err="1" smtClean="0"/>
              <a:t>webstart</a:t>
            </a:r>
            <a:r>
              <a:rPr lang="en-GB" sz="1800" dirty="0" smtClean="0"/>
              <a:t> version </a:t>
            </a:r>
            <a:r>
              <a:rPr lang="en-GB" sz="1800" dirty="0" smtClean="0"/>
              <a:t>available</a:t>
            </a:r>
          </a:p>
          <a:p>
            <a:pPr>
              <a:spcAft>
                <a:spcPts val="1200"/>
              </a:spcAft>
            </a:pPr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1965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Image 6" descr="EST-LogoProjet-int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905000"/>
            <a:ext cx="591068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1965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WP2 Objectives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Keep the </a:t>
            </a:r>
            <a:r>
              <a:rPr lang="en-GB" sz="1600" b="1" dirty="0" err="1"/>
              <a:t>GridCafé</a:t>
            </a:r>
            <a:r>
              <a:rPr lang="en-GB" sz="1600" b="1" dirty="0"/>
              <a:t> </a:t>
            </a:r>
            <a:r>
              <a:rPr lang="en-GB" sz="1600" dirty="0"/>
              <a:t>at the </a:t>
            </a:r>
            <a:r>
              <a:rPr lang="en-GB" sz="1600" b="1" dirty="0"/>
              <a:t>cutting edge </a:t>
            </a:r>
            <a:r>
              <a:rPr lang="en-GB" sz="1600" dirty="0"/>
              <a:t>of grid and e-Science dissemination </a:t>
            </a:r>
            <a:r>
              <a:rPr lang="en-GB" sz="1600" dirty="0" smtClean="0"/>
              <a:t>by</a:t>
            </a:r>
            <a:br>
              <a:rPr lang="en-GB" sz="1600" dirty="0" smtClean="0"/>
            </a:br>
            <a:r>
              <a:rPr lang="en-GB" sz="1600" dirty="0" smtClean="0"/>
              <a:t>refreshing </a:t>
            </a:r>
            <a:r>
              <a:rPr lang="en-GB" sz="1600" dirty="0"/>
              <a:t>the look and feel and keeping it constantly updated with new material</a:t>
            </a:r>
            <a:r>
              <a:rPr lang="en-GB" sz="1600" dirty="0" smtClean="0"/>
              <a:t>,</a:t>
            </a:r>
            <a:br>
              <a:rPr lang="en-GB" sz="1600" dirty="0" smtClean="0"/>
            </a:br>
            <a:r>
              <a:rPr lang="en-GB" sz="1600" b="1" dirty="0" smtClean="0"/>
              <a:t>expanding </a:t>
            </a:r>
            <a:r>
              <a:rPr lang="en-GB" sz="1600" b="1" dirty="0"/>
              <a:t>the content </a:t>
            </a:r>
            <a:r>
              <a:rPr lang="en-GB" sz="1600" dirty="0"/>
              <a:t>to cover other forms of</a:t>
            </a:r>
            <a:r>
              <a:rPr lang="en-GB" sz="1600" dirty="0" smtClean="0"/>
              <a:t> computing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Explore </a:t>
            </a:r>
            <a:r>
              <a:rPr lang="en-GB" sz="1600" b="1" dirty="0"/>
              <a:t>interactive environments </a:t>
            </a:r>
            <a:r>
              <a:rPr lang="en-GB" sz="1600" dirty="0"/>
              <a:t>and new web tools to ensure that </a:t>
            </a:r>
            <a:r>
              <a:rPr lang="en-GB" sz="1600" dirty="0" err="1"/>
              <a:t>GridCafé</a:t>
            </a:r>
            <a:r>
              <a:rPr lang="en-GB" sz="1600" dirty="0"/>
              <a:t> </a:t>
            </a:r>
            <a:r>
              <a:rPr lang="en-GB" sz="1600" dirty="0" smtClean="0"/>
              <a:t>and</a:t>
            </a:r>
            <a:br>
              <a:rPr lang="en-GB" sz="1600" dirty="0" smtClean="0"/>
            </a:br>
            <a:r>
              <a:rPr lang="en-GB" sz="1600" dirty="0" err="1" smtClean="0"/>
              <a:t>GridCast</a:t>
            </a:r>
            <a:r>
              <a:rPr lang="en-GB" sz="1600" dirty="0" smtClean="0"/>
              <a:t> </a:t>
            </a:r>
            <a:r>
              <a:rPr lang="en-GB" sz="1600" dirty="0"/>
              <a:t>have impact on their audiences and are easy to use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Update </a:t>
            </a:r>
            <a:r>
              <a:rPr lang="en-GB" sz="1600" dirty="0"/>
              <a:t>the </a:t>
            </a:r>
            <a:r>
              <a:rPr lang="en-GB" sz="1600" b="1" dirty="0" err="1"/>
              <a:t>GridCast</a:t>
            </a:r>
            <a:r>
              <a:rPr lang="en-GB" sz="1600" b="1" dirty="0"/>
              <a:t> </a:t>
            </a:r>
            <a:r>
              <a:rPr lang="en-GB" sz="1600" dirty="0"/>
              <a:t>website and </a:t>
            </a:r>
            <a:r>
              <a:rPr lang="en-GB" sz="1600" b="1" dirty="0"/>
              <a:t>expand </a:t>
            </a:r>
            <a:r>
              <a:rPr lang="en-GB" sz="1600" dirty="0"/>
              <a:t>the marketing of the </a:t>
            </a:r>
            <a:r>
              <a:rPr lang="en-GB" sz="1600" dirty="0" err="1"/>
              <a:t>GridCast</a:t>
            </a:r>
            <a:r>
              <a:rPr lang="en-GB" sz="1600" dirty="0"/>
              <a:t> site </a:t>
            </a:r>
            <a:r>
              <a:rPr lang="en-GB" sz="1600" dirty="0" smtClean="0"/>
              <a:t>to</a:t>
            </a:r>
            <a:br>
              <a:rPr lang="en-GB" sz="1600" dirty="0" smtClean="0"/>
            </a:br>
            <a:r>
              <a:rPr lang="en-GB" sz="1600" dirty="0" smtClean="0"/>
              <a:t>the </a:t>
            </a:r>
            <a:r>
              <a:rPr lang="en-GB" sz="1600" dirty="0"/>
              <a:t>grid and e-Infrastructure community and beyond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 smtClean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Expand </a:t>
            </a:r>
            <a:r>
              <a:rPr lang="en-GB" sz="1600" dirty="0"/>
              <a:t>the </a:t>
            </a:r>
            <a:r>
              <a:rPr lang="en-GB" sz="1600" b="1" dirty="0" err="1"/>
              <a:t>GridGuide</a:t>
            </a:r>
            <a:r>
              <a:rPr lang="en-GB" sz="1600" b="1" dirty="0"/>
              <a:t> </a:t>
            </a:r>
            <a:r>
              <a:rPr lang="en-GB" sz="1600" dirty="0"/>
              <a:t>to cover more sites, improve its impact and develop further interactive functionality between the </a:t>
            </a:r>
            <a:r>
              <a:rPr lang="en-GB" sz="1600" dirty="0" err="1"/>
              <a:t>GridGuide</a:t>
            </a:r>
            <a:r>
              <a:rPr lang="en-GB" sz="1600" dirty="0"/>
              <a:t> and the </a:t>
            </a:r>
            <a:r>
              <a:rPr lang="en-GB" sz="1600" b="1" dirty="0"/>
              <a:t>Real Time Monitor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Explore </a:t>
            </a:r>
            <a:r>
              <a:rPr lang="en-GB" sz="1600" dirty="0"/>
              <a:t>the continuation of the </a:t>
            </a:r>
            <a:r>
              <a:rPr lang="en-GB" sz="1600" b="1" dirty="0"/>
              <a:t>BELIEF Digital Library</a:t>
            </a:r>
            <a:r>
              <a:rPr lang="en-GB" sz="1600" dirty="0"/>
              <a:t> and support </a:t>
            </a:r>
            <a:r>
              <a:rPr lang="en-GB" sz="1600" dirty="0" smtClean="0"/>
              <a:t>the</a:t>
            </a:r>
            <a:br>
              <a:rPr lang="en-GB" sz="1600" dirty="0" smtClean="0"/>
            </a:br>
            <a:r>
              <a:rPr lang="en-GB" sz="1600" dirty="0" err="1" smtClean="0"/>
              <a:t>e</a:t>
            </a:r>
            <a:r>
              <a:rPr lang="en-GB" sz="1600" dirty="0" err="1"/>
              <a:t>-concertation</a:t>
            </a:r>
            <a:r>
              <a:rPr lang="en-GB" sz="1600" dirty="0"/>
              <a:t> meetings.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2956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Web statistics</a:t>
            </a:r>
            <a:endParaRPr lang="en-GB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Image 5" descr="IcnStat-vis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42186"/>
            <a:ext cx="396214" cy="39621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86000" y="1491734"/>
            <a:ext cx="1447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 err="1" smtClean="0"/>
              <a:t>e</a:t>
            </a:r>
            <a:r>
              <a:rPr lang="en-GB" sz="1200" b="1" dirty="0" err="1" smtClean="0"/>
              <a:t>-ScienceTalk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038600" y="1491734"/>
            <a:ext cx="1447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 smtClean="0"/>
              <a:t>Grid Café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562600" y="1491734"/>
            <a:ext cx="1447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 smtClean="0"/>
              <a:t>Grid Guide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086600" y="1491734"/>
            <a:ext cx="1447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 smtClean="0"/>
              <a:t>Grid Cast</a:t>
            </a:r>
            <a:endParaRPr lang="fr-FR" dirty="0"/>
          </a:p>
        </p:txBody>
      </p:sp>
      <p:pic>
        <p:nvPicPr>
          <p:cNvPr id="11" name="Image 10" descr="IcnStat-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575586"/>
            <a:ext cx="396214" cy="396214"/>
          </a:xfrm>
          <a:prstGeom prst="rect">
            <a:avLst/>
          </a:prstGeom>
        </p:spPr>
      </p:pic>
      <p:pic>
        <p:nvPicPr>
          <p:cNvPr id="12" name="Image 11" descr="IcnStat-p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124200"/>
            <a:ext cx="396214" cy="396214"/>
          </a:xfrm>
          <a:prstGeom prst="rect">
            <a:avLst/>
          </a:prstGeom>
        </p:spPr>
      </p:pic>
      <p:pic>
        <p:nvPicPr>
          <p:cNvPr id="13" name="Image 12" descr="IcnStat-Tim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718586"/>
            <a:ext cx="396214" cy="396214"/>
          </a:xfrm>
          <a:prstGeom prst="rect">
            <a:avLst/>
          </a:prstGeom>
        </p:spPr>
      </p:pic>
      <p:pic>
        <p:nvPicPr>
          <p:cNvPr id="14" name="Image 13" descr="IcnStat-Bounc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267200"/>
            <a:ext cx="396214" cy="396214"/>
          </a:xfrm>
          <a:prstGeom prst="rect">
            <a:avLst/>
          </a:prstGeom>
        </p:spPr>
      </p:pic>
      <p:pic>
        <p:nvPicPr>
          <p:cNvPr id="15" name="Image 14" descr="IcnStat-Ne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4953000"/>
            <a:ext cx="396214" cy="39621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628900" y="21479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2810</a:t>
            </a:r>
            <a:endParaRPr lang="en-GB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4381500" y="21479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150,588</a:t>
            </a:r>
            <a:endParaRPr lang="en-GB" sz="1200" dirty="0"/>
          </a:p>
        </p:txBody>
      </p:sp>
      <p:sp>
        <p:nvSpPr>
          <p:cNvPr id="18" name="ZoneTexte 17"/>
          <p:cNvSpPr txBox="1"/>
          <p:nvPr/>
        </p:nvSpPr>
        <p:spPr>
          <a:xfrm>
            <a:off x="5905500" y="21479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2040</a:t>
            </a:r>
            <a:endParaRPr lang="en-GB" sz="1200" dirty="0"/>
          </a:p>
        </p:txBody>
      </p:sp>
      <p:sp>
        <p:nvSpPr>
          <p:cNvPr id="19" name="ZoneTexte 18"/>
          <p:cNvSpPr txBox="1"/>
          <p:nvPr/>
        </p:nvSpPr>
        <p:spPr>
          <a:xfrm>
            <a:off x="7429500" y="21479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12,574</a:t>
            </a:r>
            <a:endParaRPr lang="en-GB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2628900" y="2681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1339</a:t>
            </a:r>
            <a:endParaRPr lang="en-GB" sz="12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381500" y="2681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16228</a:t>
            </a:r>
            <a:endParaRPr lang="en-GB" sz="12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905500" y="2681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1549</a:t>
            </a:r>
            <a:endParaRPr lang="en-GB" sz="1200" dirty="0"/>
          </a:p>
        </p:txBody>
      </p:sp>
      <p:sp>
        <p:nvSpPr>
          <p:cNvPr id="23" name="ZoneTexte 22"/>
          <p:cNvSpPr txBox="1"/>
          <p:nvPr/>
        </p:nvSpPr>
        <p:spPr>
          <a:xfrm>
            <a:off x="7429500" y="2681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8293</a:t>
            </a:r>
            <a:endParaRPr lang="en-GB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2628900" y="32299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4850</a:t>
            </a:r>
            <a:endParaRPr lang="en-GB" sz="12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381500" y="32299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166212</a:t>
            </a:r>
            <a:endParaRPr lang="en-GB" sz="1200" dirty="0"/>
          </a:p>
        </p:txBody>
      </p:sp>
      <p:sp>
        <p:nvSpPr>
          <p:cNvPr id="26" name="ZoneTexte 25"/>
          <p:cNvSpPr txBox="1"/>
          <p:nvPr/>
        </p:nvSpPr>
        <p:spPr>
          <a:xfrm>
            <a:off x="5905500" y="32299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2685</a:t>
            </a:r>
            <a:endParaRPr lang="en-GB" sz="1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7429500" y="32299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20,373</a:t>
            </a:r>
            <a:endParaRPr lang="en-GB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2628900" y="3824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00:01:30</a:t>
            </a:r>
            <a:endParaRPr lang="en-GB" sz="1200" dirty="0"/>
          </a:p>
        </p:txBody>
      </p:sp>
      <p:sp>
        <p:nvSpPr>
          <p:cNvPr id="30" name="ZoneTexte 29"/>
          <p:cNvSpPr txBox="1"/>
          <p:nvPr/>
        </p:nvSpPr>
        <p:spPr>
          <a:xfrm>
            <a:off x="5905500" y="3824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00:00:57</a:t>
            </a:r>
            <a:endParaRPr lang="en-GB" sz="1200" dirty="0"/>
          </a:p>
        </p:txBody>
      </p:sp>
      <p:sp>
        <p:nvSpPr>
          <p:cNvPr id="31" name="ZoneTexte 30"/>
          <p:cNvSpPr txBox="1"/>
          <p:nvPr/>
        </p:nvSpPr>
        <p:spPr>
          <a:xfrm>
            <a:off x="7429500" y="3824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00:02:23</a:t>
            </a:r>
            <a:endParaRPr lang="en-GB" sz="1200" dirty="0"/>
          </a:p>
        </p:txBody>
      </p:sp>
      <p:sp>
        <p:nvSpPr>
          <p:cNvPr id="32" name="ZoneTexte 31"/>
          <p:cNvSpPr txBox="1"/>
          <p:nvPr/>
        </p:nvSpPr>
        <p:spPr>
          <a:xfrm>
            <a:off x="4381500" y="3824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00:01:27 *</a:t>
            </a:r>
            <a:endParaRPr lang="en-GB" sz="1200" dirty="0"/>
          </a:p>
        </p:txBody>
      </p:sp>
      <p:sp>
        <p:nvSpPr>
          <p:cNvPr id="34" name="ZoneTexte 33"/>
          <p:cNvSpPr txBox="1"/>
          <p:nvPr/>
        </p:nvSpPr>
        <p:spPr>
          <a:xfrm>
            <a:off x="4419600" y="5715000"/>
            <a:ext cx="762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  <a:buFontTx/>
              <a:buChar char="•"/>
            </a:pPr>
            <a:r>
              <a:rPr lang="en-GB" sz="1000" dirty="0" smtClean="0"/>
              <a:t>.org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**  CERN</a:t>
            </a:r>
            <a:endParaRPr lang="en-GB" sz="1000" dirty="0"/>
          </a:p>
        </p:txBody>
      </p:sp>
      <p:cxnSp>
        <p:nvCxnSpPr>
          <p:cNvPr id="36" name="Connecteur droit 35"/>
          <p:cNvCxnSpPr/>
          <p:nvPr/>
        </p:nvCxnSpPr>
        <p:spPr>
          <a:xfrm>
            <a:off x="609600" y="1903412"/>
            <a:ext cx="76962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609600" y="2514600"/>
            <a:ext cx="76962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609600" y="3046412"/>
            <a:ext cx="76962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609600" y="3581400"/>
            <a:ext cx="76962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609600" y="4191000"/>
            <a:ext cx="76962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609600" y="4800600"/>
            <a:ext cx="76962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2628900" y="441960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72%</a:t>
            </a:r>
            <a:endParaRPr lang="en-GB" sz="1200" dirty="0"/>
          </a:p>
        </p:txBody>
      </p:sp>
      <p:sp>
        <p:nvSpPr>
          <p:cNvPr id="43" name="ZoneTexte 42"/>
          <p:cNvSpPr txBox="1"/>
          <p:nvPr/>
        </p:nvSpPr>
        <p:spPr>
          <a:xfrm>
            <a:off x="5905500" y="441960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79%</a:t>
            </a:r>
            <a:endParaRPr lang="en-GB" sz="1200" dirty="0"/>
          </a:p>
        </p:txBody>
      </p:sp>
      <p:sp>
        <p:nvSpPr>
          <p:cNvPr id="44" name="ZoneTexte 43"/>
          <p:cNvSpPr txBox="1"/>
          <p:nvPr/>
        </p:nvSpPr>
        <p:spPr>
          <a:xfrm>
            <a:off x="7429500" y="441960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73%</a:t>
            </a:r>
            <a:endParaRPr lang="en-GB" sz="1200" dirty="0"/>
          </a:p>
        </p:txBody>
      </p:sp>
      <p:sp>
        <p:nvSpPr>
          <p:cNvPr id="45" name="ZoneTexte 44"/>
          <p:cNvSpPr txBox="1"/>
          <p:nvPr/>
        </p:nvSpPr>
        <p:spPr>
          <a:xfrm>
            <a:off x="4381500" y="441960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72% *</a:t>
            </a:r>
            <a:endParaRPr lang="en-GB" sz="1200" dirty="0"/>
          </a:p>
        </p:txBody>
      </p:sp>
      <p:sp>
        <p:nvSpPr>
          <p:cNvPr id="46" name="ZoneTexte 45"/>
          <p:cNvSpPr txBox="1"/>
          <p:nvPr/>
        </p:nvSpPr>
        <p:spPr>
          <a:xfrm>
            <a:off x="2628900" y="50587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48%</a:t>
            </a:r>
            <a:endParaRPr lang="en-GB" sz="1200" dirty="0"/>
          </a:p>
        </p:txBody>
      </p:sp>
      <p:sp>
        <p:nvSpPr>
          <p:cNvPr id="47" name="ZoneTexte 46"/>
          <p:cNvSpPr txBox="1"/>
          <p:nvPr/>
        </p:nvSpPr>
        <p:spPr>
          <a:xfrm>
            <a:off x="5905500" y="50587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75%</a:t>
            </a:r>
            <a:endParaRPr lang="en-GB" sz="1200" dirty="0"/>
          </a:p>
        </p:txBody>
      </p:sp>
      <p:sp>
        <p:nvSpPr>
          <p:cNvPr id="48" name="ZoneTexte 47"/>
          <p:cNvSpPr txBox="1"/>
          <p:nvPr/>
        </p:nvSpPr>
        <p:spPr>
          <a:xfrm>
            <a:off x="7429500" y="50587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65%</a:t>
            </a:r>
            <a:endParaRPr lang="en-GB" sz="1200" dirty="0"/>
          </a:p>
        </p:txBody>
      </p:sp>
      <p:sp>
        <p:nvSpPr>
          <p:cNvPr id="49" name="ZoneTexte 48"/>
          <p:cNvSpPr txBox="1"/>
          <p:nvPr/>
        </p:nvSpPr>
        <p:spPr>
          <a:xfrm>
            <a:off x="4381500" y="4966441"/>
            <a:ext cx="762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76% *</a:t>
            </a:r>
          </a:p>
          <a:p>
            <a:pPr algn="ctr">
              <a:spcAft>
                <a:spcPts val="0"/>
              </a:spcAft>
            </a:pPr>
            <a:r>
              <a:rPr lang="en-GB" sz="1200" dirty="0" smtClean="0"/>
              <a:t>2% **</a:t>
            </a:r>
            <a:endParaRPr lang="en-GB" sz="1200" dirty="0"/>
          </a:p>
        </p:txBody>
      </p:sp>
      <p:cxnSp>
        <p:nvCxnSpPr>
          <p:cNvPr id="50" name="Connecteur droit 49"/>
          <p:cNvCxnSpPr/>
          <p:nvPr/>
        </p:nvCxnSpPr>
        <p:spPr>
          <a:xfrm>
            <a:off x="609600" y="5486400"/>
            <a:ext cx="76962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1143000" y="2155655"/>
            <a:ext cx="762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Visits</a:t>
            </a:r>
            <a:endParaRPr lang="en-GB" sz="1100" dirty="0"/>
          </a:p>
        </p:txBody>
      </p:sp>
      <p:sp>
        <p:nvSpPr>
          <p:cNvPr id="52" name="ZoneTexte 51"/>
          <p:cNvSpPr txBox="1"/>
          <p:nvPr/>
        </p:nvSpPr>
        <p:spPr>
          <a:xfrm>
            <a:off x="1143000" y="2689055"/>
            <a:ext cx="10668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Unique visitors</a:t>
            </a:r>
            <a:endParaRPr lang="en-GB" sz="1100" dirty="0"/>
          </a:p>
        </p:txBody>
      </p:sp>
      <p:sp>
        <p:nvSpPr>
          <p:cNvPr id="53" name="ZoneTexte 52"/>
          <p:cNvSpPr txBox="1"/>
          <p:nvPr/>
        </p:nvSpPr>
        <p:spPr>
          <a:xfrm>
            <a:off x="1143000" y="3237669"/>
            <a:ext cx="1143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Pages viewed</a:t>
            </a:r>
            <a:endParaRPr lang="en-GB" sz="1100" dirty="0"/>
          </a:p>
        </p:txBody>
      </p:sp>
      <p:sp>
        <p:nvSpPr>
          <p:cNvPr id="54" name="ZoneTexte 53"/>
          <p:cNvSpPr txBox="1"/>
          <p:nvPr/>
        </p:nvSpPr>
        <p:spPr>
          <a:xfrm>
            <a:off x="1143000" y="3832055"/>
            <a:ext cx="762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Time of visit</a:t>
            </a:r>
            <a:endParaRPr lang="en-GB" sz="1100" dirty="0"/>
          </a:p>
        </p:txBody>
      </p:sp>
      <p:sp>
        <p:nvSpPr>
          <p:cNvPr id="55" name="ZoneTexte 54"/>
          <p:cNvSpPr txBox="1"/>
          <p:nvPr/>
        </p:nvSpPr>
        <p:spPr>
          <a:xfrm>
            <a:off x="1143000" y="4419600"/>
            <a:ext cx="10668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Bounce rate</a:t>
            </a:r>
            <a:endParaRPr lang="en-GB" sz="1100" dirty="0"/>
          </a:p>
        </p:txBody>
      </p:sp>
      <p:sp>
        <p:nvSpPr>
          <p:cNvPr id="56" name="ZoneTexte 55"/>
          <p:cNvSpPr txBox="1"/>
          <p:nvPr/>
        </p:nvSpPr>
        <p:spPr>
          <a:xfrm>
            <a:off x="1143000" y="5066469"/>
            <a:ext cx="1143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New visits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2121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</a:t>
            </a:r>
            <a:r>
              <a:rPr lang="en-US" sz="3200" b="1" dirty="0" smtClean="0">
                <a:solidFill>
                  <a:schemeClr val="tx1"/>
                </a:solidFill>
              </a:rPr>
              <a:t>Major achievements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9" name="Image 8" descr="EST-Logo-eScienceTal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83" y="1536318"/>
            <a:ext cx="6595433" cy="378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ScienceTalk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1447800"/>
            <a:ext cx="4724400" cy="4525963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2000" b="1" dirty="0" err="1" smtClean="0">
                <a:ea typeface="ＭＳ Ｐゴシック" pitchFamily="34" charset="-128"/>
              </a:rPr>
              <a:t>e-ScienceTalk</a:t>
            </a:r>
            <a:r>
              <a:rPr lang="en-GB" altLang="ja-JP" sz="2000" b="1" dirty="0" smtClean="0">
                <a:ea typeface="ＭＳ Ｐゴシック" pitchFamily="34" charset="-128"/>
              </a:rPr>
              <a:t>  website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err="1" smtClean="0">
                <a:ea typeface="ＭＳ Ｐゴシック" pitchFamily="34" charset="-128"/>
              </a:rPr>
              <a:t>e</a:t>
            </a:r>
            <a:r>
              <a:rPr lang="en-GB" altLang="ja-JP" sz="1800" dirty="0" err="1" smtClean="0">
                <a:ea typeface="ＭＳ Ｐゴシック" pitchFamily="34" charset="-128"/>
              </a:rPr>
              <a:t>-ScienceTalk</a:t>
            </a:r>
            <a:r>
              <a:rPr lang="en-GB" altLang="ja-JP" sz="1800" dirty="0" smtClean="0">
                <a:ea typeface="ＭＳ Ｐゴシック" pitchFamily="34" charset="-128"/>
              </a:rPr>
              <a:t> is the project website</a:t>
            </a:r>
            <a:r>
              <a:rPr lang="en-GB" altLang="ja-JP" sz="1800" dirty="0" smtClean="0">
                <a:ea typeface="ＭＳ Ｐゴシック" pitchFamily="34" charset="-128"/>
              </a:rPr>
              <a:t>;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it </a:t>
            </a:r>
            <a:r>
              <a:rPr lang="en-GB" altLang="ja-JP" sz="1800" dirty="0" smtClean="0">
                <a:ea typeface="ＭＳ Ｐゴシック" pitchFamily="34" charset="-128"/>
              </a:rPr>
              <a:t>is designed to be a simple-to-use portal</a:t>
            </a:r>
            <a:r>
              <a:rPr lang="en-GB" altLang="ja-JP" sz="1800" dirty="0" smtClean="0">
                <a:ea typeface="ＭＳ Ｐゴシック" pitchFamily="34" charset="-128"/>
              </a:rPr>
              <a:t>,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guiding </a:t>
            </a:r>
            <a:r>
              <a:rPr lang="en-GB" altLang="ja-JP" sz="1800" dirty="0" smtClean="0">
                <a:ea typeface="ＭＳ Ｐゴシック" pitchFamily="34" charset="-128"/>
              </a:rPr>
              <a:t>people to our different websites.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It also gives visitors access to a lot of the project's material such as </a:t>
            </a:r>
            <a:r>
              <a:rPr lang="en-GB" altLang="ja-JP" sz="1800" b="1" dirty="0" smtClean="0">
                <a:ea typeface="ＭＳ Ｐゴシック" pitchFamily="34" charset="-128"/>
              </a:rPr>
              <a:t>e-</a:t>
            </a:r>
            <a:r>
              <a:rPr lang="en-GB" altLang="ja-JP" sz="1800" b="1" dirty="0" err="1" smtClean="0">
                <a:ea typeface="ＭＳ Ｐゴシック" pitchFamily="34" charset="-128"/>
              </a:rPr>
              <a:t>ScienceBriefings</a:t>
            </a:r>
            <a:r>
              <a:rPr lang="en-GB" altLang="ja-JP" sz="1800" dirty="0" smtClean="0">
                <a:ea typeface="ＭＳ Ｐゴシック" pitchFamily="34" charset="-128"/>
              </a:rPr>
              <a:t> (in PDF and HTML versions), posters, leaflets, and other documents we have produced during this first year.</a:t>
            </a:r>
          </a:p>
          <a:p>
            <a:pPr eaLnBrk="1" hangingPunct="1">
              <a:lnSpc>
                <a:spcPct val="90000"/>
              </a:lnSpc>
            </a:pPr>
            <a:endParaRPr lang="en-GB" altLang="ja-JP" sz="20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Image 6" descr="EST-Screen-eScienceTal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92" y="1371600"/>
            <a:ext cx="3551408" cy="44511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1"/>
            <a:ext cx="8534400" cy="3200400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2000" b="1" dirty="0" smtClean="0">
                <a:ea typeface="ＭＳ Ｐゴシック" pitchFamily="34" charset="-128"/>
              </a:rPr>
              <a:t>What has been done?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b="1" dirty="0" smtClean="0">
              <a:ea typeface="ＭＳ Ｐゴシック" pitchFamily="34" charset="-128"/>
            </a:endParaRP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Creation of the website (original design, html construction</a:t>
            </a:r>
            <a:r>
              <a:rPr lang="en-US" sz="1800" dirty="0" smtClean="0"/>
              <a:t>)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Creation of a simple administration in order to quickly </a:t>
            </a:r>
            <a:r>
              <a:rPr lang="en-US" sz="1800" dirty="0" smtClean="0"/>
              <a:t>update </a:t>
            </a:r>
            <a:r>
              <a:rPr lang="en-US" sz="1800" dirty="0" err="1" smtClean="0"/>
              <a:t>e</a:t>
            </a:r>
            <a:r>
              <a:rPr lang="en-US" sz="1800" dirty="0"/>
              <a:t>-science </a:t>
            </a:r>
            <a:r>
              <a:rPr lang="en-US" sz="1800" dirty="0" smtClean="0"/>
              <a:t>briefings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Continuously updating </a:t>
            </a:r>
            <a:r>
              <a:rPr lang="en-US" sz="1800" dirty="0" smtClean="0"/>
              <a:t>content (</a:t>
            </a:r>
            <a:r>
              <a:rPr lang="en-US" sz="1800" dirty="0"/>
              <a:t>events, e-science briefings, documents, etc…</a:t>
            </a:r>
            <a:r>
              <a:rPr lang="en-US" sz="1800" dirty="0" smtClean="0"/>
              <a:t>)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Created an event website for the 8</a:t>
            </a:r>
            <a:r>
              <a:rPr lang="en-US" sz="1800" baseline="30000" dirty="0"/>
              <a:t>th</a:t>
            </a:r>
            <a:r>
              <a:rPr lang="en-US" sz="1800" dirty="0"/>
              <a:t> e-Infrastructure </a:t>
            </a:r>
            <a:r>
              <a:rPr lang="en-US" sz="1800" dirty="0" err="1"/>
              <a:t>Concertation</a:t>
            </a:r>
            <a:r>
              <a:rPr lang="en-US" sz="1800" dirty="0"/>
              <a:t> meeting</a:t>
            </a:r>
            <a:endParaRPr lang="en-GB" sz="1800" dirty="0"/>
          </a:p>
          <a:p>
            <a:pPr eaLnBrk="1" hangingPunct="1">
              <a:lnSpc>
                <a:spcPct val="90000"/>
              </a:lnSpc>
            </a:pPr>
            <a:endParaRPr lang="en-GB" altLang="ja-JP" sz="20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ScienceTalk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mage 7" descr="E-concertation-pos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419600"/>
            <a:ext cx="1363500" cy="1933575"/>
          </a:xfrm>
          <a:prstGeom prst="rect">
            <a:avLst/>
          </a:prstGeom>
          <a:effectLst>
            <a:outerShdw blurRad="50800" dist="1143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9" name="Image 8" descr="BSA-Poster-repo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419601"/>
            <a:ext cx="1346169" cy="1904999"/>
          </a:xfrm>
          <a:prstGeom prst="rect">
            <a:avLst/>
          </a:prstGeom>
          <a:effectLst>
            <a:outerShdw blurRad="50800" dist="1143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EST-CardEC-EST0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343400"/>
            <a:ext cx="3124200" cy="2189220"/>
          </a:xfrm>
          <a:prstGeom prst="rect">
            <a:avLst/>
          </a:prstGeom>
        </p:spPr>
      </p:pic>
      <p:pic>
        <p:nvPicPr>
          <p:cNvPr id="11" name="Image 10" descr="CCC-PostervCCC-Repor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4419601"/>
            <a:ext cx="1346200" cy="1905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1143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</a:t>
            </a:r>
            <a:r>
              <a:rPr lang="en-US" sz="3200" b="1" dirty="0" smtClean="0">
                <a:solidFill>
                  <a:schemeClr val="tx1"/>
                </a:solidFill>
              </a:rPr>
              <a:t>Major achievements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Image 5" descr="EST-Logo-GridCaf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5400"/>
            <a:ext cx="7709558" cy="417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3800" y="1295400"/>
            <a:ext cx="4572000" cy="1447800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The </a:t>
            </a:r>
            <a:r>
              <a:rPr lang="en-GB" altLang="ja-JP" sz="1800" dirty="0" err="1" smtClean="0">
                <a:ea typeface="ＭＳ Ｐゴシック" pitchFamily="34" charset="-128"/>
              </a:rPr>
              <a:t>GridCafé</a:t>
            </a:r>
            <a:r>
              <a:rPr lang="en-GB" altLang="ja-JP" sz="1800" dirty="0" smtClean="0">
                <a:ea typeface="ＭＳ Ｐゴシック" pitchFamily="34" charset="-128"/>
              </a:rPr>
              <a:t> website (www.gridcafe.org) was produced by CERN in 2003 with the aim of explaining to non-experts “what the grid is and what it could soon be”.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33800" y="3657600"/>
            <a:ext cx="4953000" cy="27699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GB" sz="1800" dirty="0" err="1"/>
              <a:t>GridTalk</a:t>
            </a:r>
            <a:r>
              <a:rPr lang="en-GB" sz="1800" dirty="0"/>
              <a:t> redesigned the </a:t>
            </a:r>
            <a:r>
              <a:rPr lang="en-GB" sz="1800" dirty="0" err="1"/>
              <a:t>GridCafé</a:t>
            </a:r>
            <a:r>
              <a:rPr lang="en-GB" sz="1800" dirty="0"/>
              <a:t> website, keeping the friendly and welcoming feel of the original but introducing 3-D elements, new characters</a:t>
            </a:r>
            <a:r>
              <a:rPr lang="en-GB" sz="1800" dirty="0" smtClean="0"/>
              <a:t> and </a:t>
            </a:r>
            <a:r>
              <a:rPr lang="en-GB" sz="1800" dirty="0"/>
              <a:t>a new navigation system to ensure easy access to all the site’s pages. </a:t>
            </a:r>
            <a:br>
              <a:rPr lang="en-GB" sz="1800" dirty="0"/>
            </a:br>
            <a:r>
              <a:rPr lang="en-GB" sz="1800" dirty="0"/>
              <a:t>The project also developed a </a:t>
            </a:r>
            <a:r>
              <a:rPr lang="en-GB" sz="1800" dirty="0" smtClean="0"/>
              <a:t>new</a:t>
            </a:r>
            <a:r>
              <a:rPr lang="en-GB" sz="1800" dirty="0" smtClean="0"/>
              <a:t> administrative </a:t>
            </a:r>
            <a:r>
              <a:rPr lang="en-GB" sz="1800" dirty="0"/>
              <a:t>system, and revised the site's content to include a policy section entitled ‘In debate’ and a selection of tutorial videos from EGEE explaining how to use the grid.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background</a:t>
            </a:r>
          </a:p>
        </p:txBody>
      </p:sp>
      <p:pic>
        <p:nvPicPr>
          <p:cNvPr id="10" name="Picture 10" descr="Image 3.png                                                    0020A4A8Macintosh HD                   C539C163:"/>
          <p:cNvPicPr>
            <a:picLocks noChangeAspect="1" noChangeArrowheads="1"/>
          </p:cNvPicPr>
          <p:nvPr/>
        </p:nvPicPr>
        <p:blipFill>
          <a:blip r:embed="rId2"/>
          <a:srcRect l="751" t="1039" r="1877" b="1039"/>
          <a:stretch>
            <a:fillRect/>
          </a:stretch>
        </p:blipFill>
        <p:spPr bwMode="auto">
          <a:xfrm>
            <a:off x="467519" y="1343025"/>
            <a:ext cx="2809081" cy="19361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1" name="Picture 8" descr="GridCafé-New.png                                               0020A4A8Macintosh HD                   C539C163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1" y="3657600"/>
            <a:ext cx="2819400" cy="194321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GEE_template">
  <a:themeElements>
    <a:clrScheme name="">
      <a:dk1>
        <a:srgbClr val="2B519A"/>
      </a:dk1>
      <a:lt1>
        <a:srgbClr val="FFFFFF"/>
      </a:lt1>
      <a:dk2>
        <a:srgbClr val="F1AF00"/>
      </a:dk2>
      <a:lt2>
        <a:srgbClr val="F4CE00"/>
      </a:lt2>
      <a:accent1>
        <a:srgbClr val="000000"/>
      </a:accent1>
      <a:accent2>
        <a:srgbClr val="325FAF"/>
      </a:accent2>
      <a:accent3>
        <a:srgbClr val="FFFFFF"/>
      </a:accent3>
      <a:accent4>
        <a:srgbClr val="234483"/>
      </a:accent4>
      <a:accent5>
        <a:srgbClr val="AAAAAA"/>
      </a:accent5>
      <a:accent6>
        <a:srgbClr val="2C559E"/>
      </a:accent6>
      <a:hlink>
        <a:srgbClr val="AC3B8B"/>
      </a:hlink>
      <a:folHlink>
        <a:srgbClr val="904490"/>
      </a:folHlink>
    </a:clrScheme>
    <a:fontScheme name="1_EGEE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GE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2391</TotalTime>
  <Words>1968</Words>
  <Application>Microsoft Office PowerPoint</Application>
  <PresentationFormat>Présentation à l'écran (4:3)</PresentationFormat>
  <Paragraphs>280</Paragraphs>
  <Slides>28</Slides>
  <Notes>6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3</vt:i4>
      </vt:variant>
      <vt:variant>
        <vt:lpstr>Titres des diapositives</vt:lpstr>
      </vt:variant>
      <vt:variant>
        <vt:i4>28</vt:i4>
      </vt:variant>
    </vt:vector>
  </HeadingPairs>
  <TitlesOfParts>
    <vt:vector size="31" baseType="lpstr">
      <vt:lpstr>Default Design</vt:lpstr>
      <vt:lpstr>1_Default Design</vt:lpstr>
      <vt:lpstr>1_EGEE_template</vt:lpstr>
      <vt:lpstr>e-ScienceTalk – WP2</vt:lpstr>
      <vt:lpstr>WP2 Overview</vt:lpstr>
      <vt:lpstr>WP2 Objectives</vt:lpstr>
      <vt:lpstr>Web statistics</vt:lpstr>
      <vt:lpstr>WP2 Major achievements</vt:lpstr>
      <vt:lpstr>e-ScienceTalk</vt:lpstr>
      <vt:lpstr>Diapositive 7</vt:lpstr>
      <vt:lpstr>WP2 Major achievements</vt:lpstr>
      <vt:lpstr>Diapositive 9</vt:lpstr>
      <vt:lpstr>Diapositive 10</vt:lpstr>
      <vt:lpstr>e-ScienceCity concept</vt:lpstr>
      <vt:lpstr>e-ScienceCity website</vt:lpstr>
      <vt:lpstr>e-ScienceCity website</vt:lpstr>
      <vt:lpstr>Diapositive 14</vt:lpstr>
      <vt:lpstr>Diapositive 15</vt:lpstr>
      <vt:lpstr>WP2 Major achievements</vt:lpstr>
      <vt:lpstr>Grid Cast</vt:lpstr>
      <vt:lpstr>Diapositive 18</vt:lpstr>
      <vt:lpstr>Diapositive 19</vt:lpstr>
      <vt:lpstr>WP2 Major achievements</vt:lpstr>
      <vt:lpstr>Grid Guide</vt:lpstr>
      <vt:lpstr>Grid Guide</vt:lpstr>
      <vt:lpstr>WP2 Major achievements</vt:lpstr>
      <vt:lpstr>Real Time Monitor</vt:lpstr>
      <vt:lpstr>Diapositive 25</vt:lpstr>
      <vt:lpstr>WP2 Issues</vt:lpstr>
      <vt:lpstr>WP2 Summary</vt:lpstr>
      <vt:lpstr>Diapositive 28</vt:lpstr>
    </vt:vector>
  </TitlesOfParts>
  <Company>CERN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Cristy Jane Burne</dc:creator>
  <cp:lastModifiedBy>André-Pierre OLIVIER</cp:lastModifiedBy>
  <cp:revision>183</cp:revision>
  <dcterms:created xsi:type="dcterms:W3CDTF">2011-10-28T05:12:26Z</dcterms:created>
  <dcterms:modified xsi:type="dcterms:W3CDTF">2011-10-28T10:48:11Z</dcterms:modified>
</cp:coreProperties>
</file>