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 id="2147483650" r:id="rId2"/>
    <p:sldMasterId id="2147483651" r:id="rId3"/>
  </p:sldMasterIdLst>
  <p:notesMasterIdLst>
    <p:notesMasterId r:id="rId23"/>
  </p:notesMasterIdLst>
  <p:sldIdLst>
    <p:sldId id="344" r:id="rId4"/>
    <p:sldId id="320" r:id="rId5"/>
    <p:sldId id="322" r:id="rId6"/>
    <p:sldId id="315" r:id="rId7"/>
    <p:sldId id="351" r:id="rId8"/>
    <p:sldId id="358" r:id="rId9"/>
    <p:sldId id="359" r:id="rId10"/>
    <p:sldId id="350" r:id="rId11"/>
    <p:sldId id="360" r:id="rId12"/>
    <p:sldId id="362" r:id="rId13"/>
    <p:sldId id="373" r:id="rId14"/>
    <p:sldId id="363" r:id="rId15"/>
    <p:sldId id="364" r:id="rId16"/>
    <p:sldId id="368" r:id="rId17"/>
    <p:sldId id="369" r:id="rId18"/>
    <p:sldId id="371" r:id="rId19"/>
    <p:sldId id="330" r:id="rId20"/>
    <p:sldId id="331" r:id="rId21"/>
    <p:sldId id="372" r:id="rId22"/>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Arial" charset="0"/>
        <a:ea typeface="+mn-ea"/>
        <a:cs typeface="Arial" charset="0"/>
      </a:defRPr>
    </a:lvl1pPr>
    <a:lvl2pPr marL="457200" algn="l" rtl="0" fontAlgn="base">
      <a:spcBef>
        <a:spcPct val="0"/>
      </a:spcBef>
      <a:spcAft>
        <a:spcPct val="0"/>
      </a:spcAft>
      <a:defRPr sz="2800" kern="1200">
        <a:solidFill>
          <a:schemeClr val="tx1"/>
        </a:solidFill>
        <a:latin typeface="Arial" charset="0"/>
        <a:ea typeface="+mn-ea"/>
        <a:cs typeface="Arial" charset="0"/>
      </a:defRPr>
    </a:lvl2pPr>
    <a:lvl3pPr marL="914400" algn="l" rtl="0" fontAlgn="base">
      <a:spcBef>
        <a:spcPct val="0"/>
      </a:spcBef>
      <a:spcAft>
        <a:spcPct val="0"/>
      </a:spcAft>
      <a:defRPr sz="2800" kern="1200">
        <a:solidFill>
          <a:schemeClr val="tx1"/>
        </a:solidFill>
        <a:latin typeface="Arial" charset="0"/>
        <a:ea typeface="+mn-ea"/>
        <a:cs typeface="Arial" charset="0"/>
      </a:defRPr>
    </a:lvl3pPr>
    <a:lvl4pPr marL="1371600" algn="l" rtl="0" fontAlgn="base">
      <a:spcBef>
        <a:spcPct val="0"/>
      </a:spcBef>
      <a:spcAft>
        <a:spcPct val="0"/>
      </a:spcAft>
      <a:defRPr sz="2800" kern="1200">
        <a:solidFill>
          <a:schemeClr val="tx1"/>
        </a:solidFill>
        <a:latin typeface="Arial" charset="0"/>
        <a:ea typeface="+mn-ea"/>
        <a:cs typeface="Arial" charset="0"/>
      </a:defRPr>
    </a:lvl4pPr>
    <a:lvl5pPr marL="1828800" algn="l" rtl="0" fontAlgn="base">
      <a:spcBef>
        <a:spcPct val="0"/>
      </a:spcBef>
      <a:spcAft>
        <a:spcPct val="0"/>
      </a:spcAft>
      <a:defRPr sz="2800" kern="1200">
        <a:solidFill>
          <a:schemeClr val="tx1"/>
        </a:solidFill>
        <a:latin typeface="Arial" charset="0"/>
        <a:ea typeface="+mn-ea"/>
        <a:cs typeface="Arial" charset="0"/>
      </a:defRPr>
    </a:lvl5pPr>
    <a:lvl6pPr marL="2286000" algn="l" defTabSz="914400" rtl="0" eaLnBrk="1" latinLnBrk="0" hangingPunct="1">
      <a:defRPr sz="2800" kern="1200">
        <a:solidFill>
          <a:schemeClr val="tx1"/>
        </a:solidFill>
        <a:latin typeface="Arial" charset="0"/>
        <a:ea typeface="+mn-ea"/>
        <a:cs typeface="Arial" charset="0"/>
      </a:defRPr>
    </a:lvl6pPr>
    <a:lvl7pPr marL="2743200" algn="l" defTabSz="914400" rtl="0" eaLnBrk="1" latinLnBrk="0" hangingPunct="1">
      <a:defRPr sz="2800" kern="1200">
        <a:solidFill>
          <a:schemeClr val="tx1"/>
        </a:solidFill>
        <a:latin typeface="Arial" charset="0"/>
        <a:ea typeface="+mn-ea"/>
        <a:cs typeface="Arial" charset="0"/>
      </a:defRPr>
    </a:lvl7pPr>
    <a:lvl8pPr marL="3200400" algn="l" defTabSz="914400" rtl="0" eaLnBrk="1" latinLnBrk="0" hangingPunct="1">
      <a:defRPr sz="2800" kern="1200">
        <a:solidFill>
          <a:schemeClr val="tx1"/>
        </a:solidFill>
        <a:latin typeface="Arial" charset="0"/>
        <a:ea typeface="+mn-ea"/>
        <a:cs typeface="Arial" charset="0"/>
      </a:defRPr>
    </a:lvl8pPr>
    <a:lvl9pPr marL="3657600" algn="l" defTabSz="914400" rtl="0" eaLnBrk="1" latinLnBrk="0" hangingPunct="1">
      <a:defRPr sz="28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9966"/>
    <a:srgbClr val="FF6600"/>
    <a:srgbClr val="0066C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82765" autoAdjust="0"/>
  </p:normalViewPr>
  <p:slideViewPr>
    <p:cSldViewPr>
      <p:cViewPr>
        <p:scale>
          <a:sx n="75" d="100"/>
          <a:sy n="75" d="100"/>
        </p:scale>
        <p:origin x="-181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atherine\Desktop\eScienceTalk\Review%20slides\effort_per_w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GB">
                <a:latin typeface="Arial" pitchFamily="34" charset="0"/>
                <a:cs typeface="Arial" pitchFamily="34" charset="0"/>
              </a:defRPr>
            </a:pPr>
            <a:r>
              <a:rPr lang="en-US" dirty="0">
                <a:latin typeface="Arial" pitchFamily="34" charset="0"/>
                <a:cs typeface="Arial" pitchFamily="34" charset="0"/>
              </a:rPr>
              <a:t>e-</a:t>
            </a:r>
            <a:r>
              <a:rPr lang="en-US" dirty="0" err="1">
                <a:latin typeface="Arial" pitchFamily="34" charset="0"/>
                <a:cs typeface="Arial" pitchFamily="34" charset="0"/>
              </a:rPr>
              <a:t>ScienceTalk</a:t>
            </a:r>
            <a:r>
              <a:rPr lang="en-US" baseline="0" dirty="0">
                <a:latin typeface="Arial" pitchFamily="34" charset="0"/>
                <a:cs typeface="Arial" pitchFamily="34" charset="0"/>
              </a:rPr>
              <a:t> </a:t>
            </a:r>
            <a:r>
              <a:rPr lang="en-US" baseline="0" dirty="0" smtClean="0">
                <a:latin typeface="Arial" pitchFamily="34" charset="0"/>
                <a:cs typeface="Arial" pitchFamily="34" charset="0"/>
              </a:rPr>
              <a:t>Effort </a:t>
            </a:r>
            <a:r>
              <a:rPr lang="en-US" baseline="0" dirty="0">
                <a:latin typeface="Arial" pitchFamily="34" charset="0"/>
                <a:cs typeface="Arial" pitchFamily="34" charset="0"/>
              </a:rPr>
              <a:t>Distribution</a:t>
            </a:r>
            <a:endParaRPr lang="en-US" dirty="0">
              <a:latin typeface="Arial" pitchFamily="34" charset="0"/>
              <a:cs typeface="Arial" pitchFamily="34" charset="0"/>
            </a:endParaRPr>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2.39060281399252E-3"/>
          <c:y val="0.202225626741736"/>
          <c:w val="0.89959037907146899"/>
          <c:h val="0.77792279558069599"/>
        </c:manualLayout>
      </c:layout>
      <c:pie3DChart>
        <c:varyColors val="1"/>
        <c:ser>
          <c:idx val="0"/>
          <c:order val="0"/>
          <c:tx>
            <c:strRef>
              <c:f>Sheet1!$H$1</c:f>
              <c:strCache>
                <c:ptCount val="1"/>
                <c:pt idx="0">
                  <c:v>%</c:v>
                </c:pt>
              </c:strCache>
            </c:strRef>
          </c:tx>
          <c:dPt>
            <c:idx val="0"/>
            <c:bubble3D val="0"/>
            <c:explosion val="28"/>
            <c:spPr>
              <a:solidFill>
                <a:srgbClr val="FF9966"/>
              </a:solidFill>
            </c:spPr>
          </c:dPt>
          <c:dPt>
            <c:idx val="1"/>
            <c:bubble3D val="0"/>
            <c:spPr>
              <a:solidFill>
                <a:srgbClr val="0066CC"/>
              </a:solidFill>
            </c:spPr>
          </c:dPt>
          <c:dPt>
            <c:idx val="2"/>
            <c:bubble3D val="0"/>
            <c:spPr>
              <a:solidFill>
                <a:srgbClr val="FFCC99"/>
              </a:solidFill>
            </c:spPr>
          </c:dPt>
          <c:dPt>
            <c:idx val="3"/>
            <c:bubble3D val="0"/>
            <c:spPr>
              <a:solidFill>
                <a:srgbClr val="FF6600"/>
              </a:solidFill>
            </c:spPr>
          </c:dPt>
          <c:dLbls>
            <c:dLbl>
              <c:idx val="0"/>
              <c:layout>
                <c:manualLayout>
                  <c:x val="-0.13866937739339999"/>
                  <c:y val="8.6350737452348697E-2"/>
                </c:manualLayout>
              </c:layout>
              <c:showLegendKey val="0"/>
              <c:showVal val="0"/>
              <c:showCatName val="1"/>
              <c:showSerName val="0"/>
              <c:showPercent val="1"/>
              <c:showBubbleSize val="0"/>
            </c:dLbl>
            <c:dLbl>
              <c:idx val="1"/>
              <c:layout>
                <c:manualLayout>
                  <c:x val="-0.194329124807675"/>
                  <c:y val="-0.27773734774762299"/>
                </c:manualLayout>
              </c:layout>
              <c:showLegendKey val="0"/>
              <c:showVal val="0"/>
              <c:showCatName val="1"/>
              <c:showSerName val="0"/>
              <c:showPercent val="1"/>
              <c:showBubbleSize val="0"/>
            </c:dLbl>
            <c:dLbl>
              <c:idx val="2"/>
              <c:layout>
                <c:manualLayout>
                  <c:x val="0.18882183908045999"/>
                  <c:y val="-6.23503748181784E-2"/>
                </c:manualLayout>
              </c:layout>
              <c:showLegendKey val="0"/>
              <c:showVal val="0"/>
              <c:showCatName val="1"/>
              <c:showSerName val="0"/>
              <c:showPercent val="1"/>
              <c:showBubbleSize val="0"/>
            </c:dLbl>
            <c:dLbl>
              <c:idx val="3"/>
              <c:layout>
                <c:manualLayout>
                  <c:x val="0.131126887827546"/>
                  <c:y val="0.112829232190214"/>
                </c:manualLayout>
              </c:layout>
              <c:tx>
                <c:rich>
                  <a:bodyPr/>
                  <a:lstStyle/>
                  <a:p>
                    <a:r>
                      <a:rPr lang="en-US" dirty="0"/>
                      <a:t>WP4: </a:t>
                    </a:r>
                    <a:r>
                      <a:rPr lang="en-US" dirty="0" err="1" smtClean="0"/>
                      <a:t>Mgnt</a:t>
                    </a:r>
                    <a:r>
                      <a:rPr lang="en-US" dirty="0"/>
                      <a:t>
11%</a:t>
                    </a:r>
                  </a:p>
                </c:rich>
              </c:tx>
              <c:showLegendKey val="0"/>
              <c:showVal val="0"/>
              <c:showCatName val="1"/>
              <c:showSerName val="0"/>
              <c:showPercent val="1"/>
              <c:showBubbleSize val="0"/>
            </c:dLbl>
            <c:txPr>
              <a:bodyPr/>
              <a:lstStyle/>
              <a:p>
                <a:pPr>
                  <a:defRPr lang="en-GB" sz="1200" b="1">
                    <a:latin typeface="Arial" pitchFamily="34" charset="0"/>
                    <a:cs typeface="Arial" pitchFamily="34" charset="0"/>
                  </a:defRPr>
                </a:pPr>
                <a:endParaRPr lang="en-US"/>
              </a:p>
            </c:txPr>
            <c:showLegendKey val="0"/>
            <c:showVal val="0"/>
            <c:showCatName val="1"/>
            <c:showSerName val="0"/>
            <c:showPercent val="1"/>
            <c:showBubbleSize val="0"/>
            <c:showLeaderLines val="1"/>
          </c:dLbls>
          <c:cat>
            <c:strRef>
              <c:f>Sheet1!$A$2:$A$5</c:f>
              <c:strCache>
                <c:ptCount val="4"/>
                <c:pt idx="0">
                  <c:v>WP1: Policy</c:v>
                </c:pt>
                <c:pt idx="1">
                  <c:v>WP2: GridCafé</c:v>
                </c:pt>
                <c:pt idx="2">
                  <c:v>WP3: iSGTW</c:v>
                </c:pt>
                <c:pt idx="3">
                  <c:v>WP4: Management</c:v>
                </c:pt>
              </c:strCache>
            </c:strRef>
          </c:cat>
          <c:val>
            <c:numRef>
              <c:f>Sheet1!$H$2:$H$5</c:f>
              <c:numCache>
                <c:formatCode>0</c:formatCode>
                <c:ptCount val="4"/>
                <c:pt idx="0">
                  <c:v>23.958333333333229</c:v>
                </c:pt>
                <c:pt idx="1">
                  <c:v>37.5</c:v>
                </c:pt>
                <c:pt idx="2">
                  <c:v>27.083333333333218</c:v>
                </c:pt>
                <c:pt idx="3">
                  <c:v>11.45833333333333</c:v>
                </c:pt>
              </c:numCache>
            </c:numRef>
          </c:val>
        </c:ser>
        <c:dLbls>
          <c:showLegendKey val="0"/>
          <c:showVal val="0"/>
          <c:showCatName val="1"/>
          <c:showSerName val="0"/>
          <c:showPercent val="1"/>
          <c:showBubbleSize val="0"/>
          <c:showLeaderLines val="1"/>
        </c:dLbls>
      </c:pie3DChart>
    </c:plotArea>
    <c:plotVisOnly val="1"/>
    <c:dispBlanksAs val="zero"/>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82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2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82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CD1194FE-46F0-426B-9EEF-C05A37F5196F}" type="slidenum">
              <a:rPr lang="en-US"/>
              <a:pPr>
                <a:defRPr/>
              </a:pPr>
              <a:t>‹#›</a:t>
            </a:fld>
            <a:endParaRPr lang="en-US"/>
          </a:p>
        </p:txBody>
      </p:sp>
    </p:spTree>
    <p:extLst>
      <p:ext uri="{BB962C8B-B14F-4D97-AF65-F5344CB8AC3E}">
        <p14:creationId xmlns:p14="http://schemas.microsoft.com/office/powerpoint/2010/main" val="24896352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marinacongresscenter.com/DowebEasyCMS/?Page=Homepag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gridcafe.org/SMF/index.php"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Increase</a:t>
            </a:r>
            <a:r>
              <a:rPr lang="en-US" baseline="0" dirty="0" smtClean="0"/>
              <a:t> the visibility of the project, build relationships in the community and to keep up to date with what’s going on.</a:t>
            </a:r>
            <a:endParaRPr lang="en-US" dirty="0" smtClean="0"/>
          </a:p>
          <a:p>
            <a:endParaRPr lang="en-US" dirty="0" smtClean="0"/>
          </a:p>
          <a:p>
            <a:r>
              <a:rPr lang="en-GB" dirty="0" smtClean="0"/>
              <a:t>Number of conferences – here are the </a:t>
            </a:r>
            <a:r>
              <a:rPr lang="en-GB" dirty="0" err="1" smtClean="0"/>
              <a:t>oes</a:t>
            </a:r>
            <a:r>
              <a:rPr lang="en-GB" dirty="0" smtClean="0"/>
              <a:t> with a policy angle.</a:t>
            </a:r>
          </a:p>
          <a:p>
            <a:r>
              <a:rPr lang="en-US" dirty="0" smtClean="0"/>
              <a:t/>
            </a:r>
            <a:br>
              <a:rPr lang="en-US" dirty="0" smtClean="0"/>
            </a:br>
            <a:r>
              <a:rPr lang="en-US" dirty="0" smtClean="0"/>
              <a:t>Geographical representation </a:t>
            </a:r>
            <a:br>
              <a:rPr lang="en-US" dirty="0" smtClean="0"/>
            </a:br>
            <a:r>
              <a:rPr lang="en-US" dirty="0" smtClean="0"/>
              <a:t/>
            </a:r>
            <a:br>
              <a:rPr lang="en-US" dirty="0" smtClean="0"/>
            </a:br>
            <a:r>
              <a:rPr lang="en-US" dirty="0" smtClean="0"/>
              <a:t>Europe 67 </a:t>
            </a:r>
            <a:br>
              <a:rPr lang="en-US" dirty="0" smtClean="0"/>
            </a:br>
            <a:r>
              <a:rPr lang="en-US" dirty="0" smtClean="0"/>
              <a:t/>
            </a:r>
            <a:br>
              <a:rPr lang="en-US" dirty="0" smtClean="0"/>
            </a:br>
            <a:r>
              <a:rPr lang="en-US" dirty="0" smtClean="0"/>
              <a:t>Mediterranean  5 (Algeria, Cyprus, Egypt, Morocco) Latin America  3 (Argentina, Brazil, Venezuela) Africa  28 (Benin, Cameroon, Congo PR, Cote d'Ivoire, Ethiopia, Ghana, Kenya, Lesotho, Malawi, Mauritius, Namibia, Nigeria, Senegal, Sudan) Asia 20 India  15  (China, India, Kazakhstan, Pakistan, Taiwan, Vietnam) MO and Turkey 6 (Israel, Jordan, Saudi Arabia)  USA 5 </a:t>
            </a:r>
            <a:br>
              <a:rPr lang="en-US" dirty="0" smtClean="0"/>
            </a:br>
            <a:r>
              <a:rPr lang="en-US" dirty="0" smtClean="0"/>
              <a:t/>
            </a:r>
            <a:br>
              <a:rPr lang="en-US" dirty="0" smtClean="0"/>
            </a:br>
            <a:r>
              <a:rPr lang="en-US" dirty="0" smtClean="0"/>
              <a:t>134 </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Attendees</a:t>
            </a:r>
          </a:p>
          <a:p>
            <a:r>
              <a:rPr lang="en-US" dirty="0" smtClean="0"/>
              <a:t>About 200 key stakeholders in the field coming from all over Europe and Africa attended the “2010 Euro-Africa </a:t>
            </a:r>
            <a:r>
              <a:rPr lang="en-US" dirty="0" err="1" smtClean="0"/>
              <a:t>e</a:t>
            </a:r>
            <a:r>
              <a:rPr lang="en-US" dirty="0" smtClean="0"/>
              <a:t>-Infrastructures Conference”, which was held at the </a:t>
            </a:r>
            <a:r>
              <a:rPr lang="en-US" dirty="0" smtClean="0">
                <a:hlinkClick r:id="rId3"/>
              </a:rPr>
              <a:t>Scandic Marina Congress Center</a:t>
            </a:r>
            <a:r>
              <a:rPr lang="en-US" dirty="0" smtClean="0"/>
              <a:t> in Helsinki, Finland on Dec. 9-10, 2010.</a:t>
            </a:r>
          </a:p>
          <a:p>
            <a:r>
              <a:rPr lang="en-US" sz="1200" b="1" kern="1200" dirty="0" smtClean="0">
                <a:solidFill>
                  <a:schemeClr val="tx1"/>
                </a:solidFill>
                <a:latin typeface="Arial" charset="0"/>
                <a:ea typeface="+mn-ea"/>
                <a:cs typeface="+mn-cs"/>
              </a:rPr>
              <a:t>Who attended the event?</a:t>
            </a:r>
            <a:endParaRPr lang="en-US" b="1" dirty="0" smtClean="0"/>
          </a:p>
          <a:p>
            <a:r>
              <a:rPr lang="en-US" dirty="0" smtClean="0"/>
              <a:t>Policymakers</a:t>
            </a:r>
          </a:p>
          <a:p>
            <a:r>
              <a:rPr lang="en-US" dirty="0" smtClean="0"/>
              <a:t>Senior representatives from governments</a:t>
            </a:r>
          </a:p>
          <a:p>
            <a:r>
              <a:rPr lang="en-US" dirty="0" smtClean="0"/>
              <a:t>Representatives from international development cooperation agencies</a:t>
            </a:r>
          </a:p>
          <a:p>
            <a:r>
              <a:rPr lang="en-US" dirty="0" smtClean="0"/>
              <a:t>ICT project managers</a:t>
            </a:r>
          </a:p>
          <a:p>
            <a:r>
              <a:rPr lang="en-US" dirty="0" err="1" smtClean="0"/>
              <a:t>Programme</a:t>
            </a:r>
            <a:r>
              <a:rPr lang="en-US" dirty="0" smtClean="0"/>
              <a:t> managers</a:t>
            </a:r>
          </a:p>
          <a:p>
            <a:r>
              <a:rPr lang="en-US" dirty="0" smtClean="0"/>
              <a:t>Heads of research labs</a:t>
            </a:r>
          </a:p>
          <a:p>
            <a:r>
              <a:rPr lang="en-US" dirty="0" smtClean="0"/>
              <a:t>Researchers</a:t>
            </a:r>
          </a:p>
          <a:p>
            <a:r>
              <a:rPr lang="en-US" dirty="0" smtClean="0"/>
              <a:t>IT engineers</a:t>
            </a:r>
          </a:p>
          <a:p>
            <a:r>
              <a:rPr lang="en-US" dirty="0" smtClean="0"/>
              <a:t>Deans, directors, lecturers and researchers from universities and the higher education sector</a:t>
            </a:r>
          </a:p>
          <a:p>
            <a:r>
              <a:rPr lang="en-US" dirty="0" smtClean="0"/>
              <a:t>Managers of NGOs, professional associations, </a:t>
            </a:r>
            <a:r>
              <a:rPr lang="en-US" dirty="0" err="1" smtClean="0"/>
              <a:t>centres</a:t>
            </a:r>
            <a:r>
              <a:rPr lang="en-US" dirty="0" smtClean="0"/>
              <a:t> of excellence, trade unions, chambers of commerce, etc.</a:t>
            </a:r>
          </a:p>
          <a:p>
            <a:r>
              <a:rPr lang="en-US" dirty="0" smtClean="0"/>
              <a:t>Industry stakeholders</a:t>
            </a:r>
          </a:p>
          <a:p>
            <a:r>
              <a:rPr lang="en-US" dirty="0" smtClean="0"/>
              <a:t>etc.</a:t>
            </a:r>
          </a:p>
          <a:p>
            <a:endParaRPr lang="en-US" dirty="0" smtClean="0"/>
          </a:p>
          <a:p>
            <a:endParaRPr lang="en-US" dirty="0" smtClean="0"/>
          </a:p>
          <a:p>
            <a:endParaRPr lang="en-US" dirty="0" smtClean="0"/>
          </a:p>
          <a:p>
            <a:endParaRPr lang="en-US" dirty="0" smtClean="0"/>
          </a:p>
          <a:p>
            <a:r>
              <a:rPr lang="en-US" dirty="0" smtClean="0"/>
              <a:t>Increase</a:t>
            </a:r>
            <a:r>
              <a:rPr lang="en-US" baseline="0" dirty="0" smtClean="0"/>
              <a:t> the visibility of the project, build relationships in the community and to keep up to date with what’s going on.</a:t>
            </a:r>
            <a:endParaRPr lang="en-US" dirty="0" smtClean="0"/>
          </a:p>
          <a:p>
            <a:endParaRPr lang="en-US" dirty="0" smtClean="0"/>
          </a:p>
          <a:p>
            <a:r>
              <a:rPr lang="en-GB" dirty="0" smtClean="0"/>
              <a:t>Number of conferences – here are the </a:t>
            </a:r>
            <a:r>
              <a:rPr lang="en-GB" dirty="0" err="1" smtClean="0"/>
              <a:t>oes</a:t>
            </a:r>
            <a:r>
              <a:rPr lang="en-GB" dirty="0" smtClean="0"/>
              <a:t> with a policy angle.</a:t>
            </a:r>
          </a:p>
          <a:p>
            <a:endParaRPr lang="en-GB" sz="1200" dirty="0" smtClean="0"/>
          </a:p>
          <a:p>
            <a:r>
              <a:rPr lang="en-GB" sz="1200" dirty="0" smtClean="0"/>
              <a:t>So</a:t>
            </a:r>
            <a:r>
              <a:rPr lang="en-GB" sz="1200" baseline="0" dirty="0" smtClean="0"/>
              <a:t> we attend, maybe blog, exhibit, give out </a:t>
            </a:r>
            <a:r>
              <a:rPr lang="en-GB" sz="1200" baseline="0" dirty="0" err="1" smtClean="0"/>
              <a:t>brieifngs</a:t>
            </a:r>
            <a:endParaRPr lang="en-GB" sz="1200" baseline="0" dirty="0" smtClean="0"/>
          </a:p>
          <a:p>
            <a:r>
              <a:rPr lang="en-GB" sz="1200" baseline="0" dirty="0" smtClean="0"/>
              <a:t>Also cover in </a:t>
            </a:r>
            <a:r>
              <a:rPr lang="en-GB" sz="1200" baseline="0" dirty="0" err="1" smtClean="0"/>
              <a:t>iSGTW</a:t>
            </a:r>
            <a:r>
              <a:rPr lang="en-GB" sz="1200" baseline="0" dirty="0" smtClean="0"/>
              <a:t>, e.g. were </a:t>
            </a:r>
            <a:r>
              <a:rPr lang="en-GB" sz="1200" baseline="0" dirty="0" err="1" smtClean="0"/>
              <a:t>askedto</a:t>
            </a:r>
            <a:r>
              <a:rPr lang="en-GB" sz="1200" baseline="0" dirty="0" smtClean="0"/>
              <a:t> cover the report of the high-level expert group.</a:t>
            </a:r>
          </a:p>
          <a:p>
            <a:endParaRPr lang="en-GB" sz="1200" baseline="0" dirty="0" smtClean="0"/>
          </a:p>
          <a:p>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Cloudscape </a:t>
            </a:r>
            <a:r>
              <a:rPr lang="en-US" sz="1200" kern="1200" dirty="0" smtClean="0">
                <a:solidFill>
                  <a:schemeClr val="tx1"/>
                </a:solidFill>
                <a:latin typeface="Arial" charset="0"/>
                <a:ea typeface="+mn-ea"/>
                <a:cs typeface="+mn-cs"/>
              </a:rPr>
              <a:t>The event saw over 100 participants gather at this premier Cloud computing event which, through a series of key presentations and interactive roundtables, identified a series of challenges impacting on the adoption of standards in Cloud computing. These challenges are universal and call for a  broad consensus and a global approach. Data protection was spotlighted as one of the hottest topics that needs addressing at policy level while experts also stressed the value of risk assessments and feasible exit strategies for anyone thinking about moving to the Cloud. </a:t>
            </a:r>
            <a:r>
              <a:rPr lang="en-US" dirty="0" smtClean="0"/>
              <a:t/>
            </a:r>
            <a:br>
              <a:rPr lang="en-US" dirty="0" smtClean="0"/>
            </a:br>
            <a:endParaRPr lang="en-US" dirty="0" smtClean="0"/>
          </a:p>
          <a:p>
            <a:endParaRPr lang="en-US" dirty="0" smtClean="0"/>
          </a:p>
          <a:p>
            <a:r>
              <a:rPr lang="en-US" dirty="0" smtClean="0"/>
              <a:t>Fet11,</a:t>
            </a:r>
            <a:r>
              <a:rPr lang="en-US" baseline="0" dirty="0" smtClean="0"/>
              <a:t> moving into new areas.</a:t>
            </a:r>
          </a:p>
          <a:p>
            <a:r>
              <a:rPr lang="en-US" baseline="0" dirty="0" smtClean="0"/>
              <a:t>Asked to go to Trieste.</a:t>
            </a:r>
          </a:p>
          <a:p>
            <a:endParaRPr lang="en-US" baseline="0" dirty="0" smtClean="0"/>
          </a:p>
          <a:p>
            <a:r>
              <a:rPr lang="en-US" baseline="0" dirty="0" smtClean="0"/>
              <a:t>Building up relations with </a:t>
            </a:r>
            <a:r>
              <a:rPr lang="en-US" baseline="0" dirty="0" err="1" smtClean="0"/>
              <a:t>netowrks</a:t>
            </a:r>
            <a:r>
              <a:rPr lang="en-US" baseline="0" dirty="0" smtClean="0"/>
              <a:t>. TNC2011</a:t>
            </a:r>
          </a:p>
          <a:p>
            <a:r>
              <a:rPr lang="en-US" dirty="0" err="1" smtClean="0"/>
              <a:t>ver</a:t>
            </a:r>
            <a:r>
              <a:rPr lang="en-US" dirty="0" smtClean="0"/>
              <a:t> 500 participants including decision makers, networking specialists and managers from all major European networking and research </a:t>
            </a:r>
            <a:r>
              <a:rPr lang="en-US" dirty="0" err="1" smtClean="0"/>
              <a:t>organisations</a:t>
            </a:r>
            <a:r>
              <a:rPr lang="en-US" dirty="0" smtClean="0"/>
              <a:t>, universities, worldwide sister institutions and industry representatives attend.</a:t>
            </a:r>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GB" sz="1200" kern="1200" dirty="0" smtClean="0">
                <a:solidFill>
                  <a:schemeClr val="tx1"/>
                </a:solidFill>
                <a:latin typeface="Arial" charset="0"/>
                <a:ea typeface="+mn-ea"/>
                <a:cs typeface="+mn-cs"/>
              </a:rPr>
              <a:t>A new</a:t>
            </a:r>
            <a:r>
              <a:rPr lang="en-GB" sz="1200" kern="1200" baseline="0" dirty="0" smtClean="0">
                <a:solidFill>
                  <a:schemeClr val="tx1"/>
                </a:solidFill>
                <a:latin typeface="Arial" charset="0"/>
                <a:ea typeface="+mn-ea"/>
                <a:cs typeface="+mn-cs"/>
              </a:rPr>
              <a:t> aspect of the project is </a:t>
            </a:r>
            <a:r>
              <a:rPr lang="en-GB" sz="1200" kern="1200" baseline="0" dirty="0" err="1" smtClean="0">
                <a:solidFill>
                  <a:schemeClr val="tx1"/>
                </a:solidFill>
                <a:latin typeface="Arial" charset="0"/>
                <a:ea typeface="+mn-ea"/>
                <a:cs typeface="+mn-cs"/>
              </a:rPr>
              <a:t>prganising</a:t>
            </a:r>
            <a:r>
              <a:rPr lang="en-GB" sz="1200" kern="1200" baseline="0" dirty="0" smtClean="0">
                <a:solidFill>
                  <a:schemeClr val="tx1"/>
                </a:solidFill>
                <a:latin typeface="Arial" charset="0"/>
                <a:ea typeface="+mn-ea"/>
                <a:cs typeface="+mn-cs"/>
              </a:rPr>
              <a:t> the </a:t>
            </a:r>
            <a:r>
              <a:rPr lang="en-GB" sz="1200" kern="1200" baseline="0" dirty="0" err="1" smtClean="0">
                <a:solidFill>
                  <a:schemeClr val="tx1"/>
                </a:solidFill>
                <a:latin typeface="Arial" charset="0"/>
                <a:ea typeface="+mn-ea"/>
                <a:cs typeface="+mn-cs"/>
              </a:rPr>
              <a:t>e-concertation</a:t>
            </a:r>
            <a:r>
              <a:rPr lang="en-GB" sz="1200" kern="1200" baseline="0" dirty="0" smtClean="0">
                <a:solidFill>
                  <a:schemeClr val="tx1"/>
                </a:solidFill>
                <a:latin typeface="Arial" charset="0"/>
                <a:ea typeface="+mn-ea"/>
                <a:cs typeface="+mn-cs"/>
              </a:rPr>
              <a:t> meetings which are an opportunity for newly funded projects to come together and have a view about what’s happening.</a:t>
            </a:r>
            <a:endParaRPr lang="en-GB" sz="1200" kern="1200" dirty="0" smtClean="0">
              <a:solidFill>
                <a:schemeClr val="tx1"/>
              </a:solidFill>
              <a:latin typeface="Arial" charset="0"/>
              <a:ea typeface="+mn-ea"/>
              <a:cs typeface="+mn-cs"/>
            </a:endParaRPr>
          </a:p>
          <a:p>
            <a:endParaRPr lang="en-GB" sz="1200" kern="1200" dirty="0" smtClean="0">
              <a:solidFill>
                <a:schemeClr val="tx1"/>
              </a:solidFill>
              <a:latin typeface="Arial" charset="0"/>
              <a:ea typeface="+mn-ea"/>
              <a:cs typeface="+mn-cs"/>
            </a:endParaRPr>
          </a:p>
          <a:p>
            <a:r>
              <a:rPr lang="en-GB" sz="1200" kern="1200" dirty="0" smtClean="0">
                <a:solidFill>
                  <a:schemeClr val="tx1"/>
                </a:solidFill>
                <a:latin typeface="Arial" charset="0"/>
                <a:ea typeface="+mn-ea"/>
                <a:cs typeface="+mn-cs"/>
              </a:rPr>
              <a:t>Along with the logistical organisation of these meetings </a:t>
            </a:r>
            <a:r>
              <a:rPr lang="en-GB" sz="1200" kern="1200" dirty="0" err="1" smtClean="0">
                <a:solidFill>
                  <a:schemeClr val="tx1"/>
                </a:solidFill>
                <a:latin typeface="Arial" charset="0"/>
                <a:ea typeface="+mn-ea"/>
                <a:cs typeface="+mn-cs"/>
              </a:rPr>
              <a:t>e-ScienceTalk</a:t>
            </a:r>
            <a:r>
              <a:rPr lang="en-GB" sz="1200" kern="1200" dirty="0" smtClean="0">
                <a:solidFill>
                  <a:schemeClr val="tx1"/>
                </a:solidFill>
                <a:latin typeface="Arial" charset="0"/>
                <a:ea typeface="+mn-ea"/>
                <a:cs typeface="+mn-cs"/>
              </a:rPr>
              <a:t> put together a communications strategy to highlight the projects and discussions coming out of the meeting. This included the following:</a:t>
            </a:r>
          </a:p>
          <a:p>
            <a:r>
              <a:rPr lang="en-GB" sz="1200" kern="1200" dirty="0" smtClean="0">
                <a:solidFill>
                  <a:schemeClr val="tx1"/>
                </a:solidFill>
                <a:latin typeface="Arial" charset="0"/>
                <a:ea typeface="+mn-ea"/>
                <a:cs typeface="+mn-cs"/>
              </a:rPr>
              <a:t> </a:t>
            </a:r>
          </a:p>
          <a:p>
            <a:pPr lvl="0"/>
            <a:r>
              <a:rPr lang="en-GB" sz="1200" kern="1200" dirty="0" smtClean="0">
                <a:solidFill>
                  <a:schemeClr val="tx1"/>
                </a:solidFill>
                <a:latin typeface="Arial" charset="0"/>
                <a:ea typeface="+mn-ea"/>
                <a:cs typeface="+mn-cs"/>
              </a:rPr>
              <a:t>A website for the event was set up on the </a:t>
            </a:r>
            <a:r>
              <a:rPr lang="en-GB" sz="1200" kern="1200" dirty="0" err="1" smtClean="0">
                <a:solidFill>
                  <a:schemeClr val="tx1"/>
                </a:solidFill>
                <a:latin typeface="Arial" charset="0"/>
                <a:ea typeface="+mn-ea"/>
                <a:cs typeface="+mn-cs"/>
              </a:rPr>
              <a:t>e-ScienceTalk</a:t>
            </a:r>
            <a:r>
              <a:rPr lang="en-GB" sz="1200" kern="1200" dirty="0" smtClean="0">
                <a:solidFill>
                  <a:schemeClr val="tx1"/>
                </a:solidFill>
                <a:latin typeface="Arial" charset="0"/>
                <a:ea typeface="+mn-ea"/>
                <a:cs typeface="+mn-cs"/>
              </a:rPr>
              <a:t> site, </a:t>
            </a:r>
            <a:r>
              <a:rPr lang="en-GB" sz="1200" kern="1200" dirty="0" err="1" smtClean="0">
                <a:solidFill>
                  <a:schemeClr val="tx1"/>
                </a:solidFill>
                <a:latin typeface="Arial" charset="0"/>
                <a:ea typeface="+mn-ea"/>
                <a:cs typeface="+mn-cs"/>
              </a:rPr>
              <a:t>http://www.e-sciencetalk.org/e-concertation/index.php</a:t>
            </a:r>
            <a:r>
              <a:rPr lang="en-GB" sz="1200" kern="1200" dirty="0" smtClean="0">
                <a:solidFill>
                  <a:schemeClr val="tx1"/>
                </a:solidFill>
                <a:latin typeface="Arial" charset="0"/>
                <a:ea typeface="+mn-ea"/>
                <a:cs typeface="+mn-cs"/>
              </a:rPr>
              <a:t> The event was also publicised on the </a:t>
            </a:r>
            <a:r>
              <a:rPr lang="en-GB" sz="1200" kern="1200" dirty="0" err="1" smtClean="0">
                <a:solidFill>
                  <a:schemeClr val="tx1"/>
                </a:solidFill>
                <a:latin typeface="Arial" charset="0"/>
                <a:ea typeface="+mn-ea"/>
                <a:cs typeface="+mn-cs"/>
              </a:rPr>
              <a:t>e-ScienceTalk</a:t>
            </a:r>
            <a:r>
              <a:rPr lang="en-GB" sz="1200" kern="1200" dirty="0" smtClean="0">
                <a:solidFill>
                  <a:schemeClr val="tx1"/>
                </a:solidFill>
                <a:latin typeface="Arial" charset="0"/>
                <a:ea typeface="+mn-ea"/>
                <a:cs typeface="+mn-cs"/>
              </a:rPr>
              <a:t> homepage </a:t>
            </a:r>
            <a:r>
              <a:rPr lang="en-GB" sz="1200" kern="1200" dirty="0" err="1" smtClean="0">
                <a:solidFill>
                  <a:schemeClr val="tx1"/>
                </a:solidFill>
                <a:latin typeface="Arial" charset="0"/>
                <a:ea typeface="+mn-ea"/>
                <a:cs typeface="+mn-cs"/>
              </a:rPr>
              <a:t>http://www.e-sciencetalk.org</a:t>
            </a:r>
            <a:r>
              <a:rPr lang="en-GB" sz="1200" kern="1200" dirty="0" smtClean="0">
                <a:solidFill>
                  <a:schemeClr val="tx1"/>
                </a:solidFill>
                <a:latin typeface="Arial" charset="0"/>
                <a:ea typeface="+mn-ea"/>
                <a:cs typeface="+mn-cs"/>
              </a:rPr>
              <a:t> and in </a:t>
            </a:r>
            <a:r>
              <a:rPr lang="en-GB" sz="1200" kern="1200" dirty="0" err="1" smtClean="0">
                <a:solidFill>
                  <a:schemeClr val="tx1"/>
                </a:solidFill>
                <a:latin typeface="Arial" charset="0"/>
                <a:ea typeface="+mn-ea"/>
                <a:cs typeface="+mn-cs"/>
              </a:rPr>
              <a:t>iSGTW</a:t>
            </a:r>
            <a:r>
              <a:rPr lang="en-GB" sz="1200" kern="1200" dirty="0" smtClean="0">
                <a:solidFill>
                  <a:schemeClr val="tx1"/>
                </a:solidFill>
                <a:latin typeface="Arial" charset="0"/>
                <a:ea typeface="+mn-ea"/>
                <a:cs typeface="+mn-cs"/>
              </a:rPr>
              <a:t> http://</a:t>
            </a:r>
            <a:r>
              <a:rPr lang="en-GB" sz="1200" kern="1200" dirty="0" err="1" smtClean="0">
                <a:solidFill>
                  <a:schemeClr val="tx1"/>
                </a:solidFill>
                <a:latin typeface="Arial" charset="0"/>
                <a:ea typeface="+mn-ea"/>
                <a:cs typeface="+mn-cs"/>
              </a:rPr>
              <a:t>www.isgtw.org/?pid</a:t>
            </a:r>
            <a:r>
              <a:rPr lang="en-GB" sz="1200" kern="1200" dirty="0" smtClean="0">
                <a:solidFill>
                  <a:schemeClr val="tx1"/>
                </a:solidFill>
                <a:latin typeface="Arial" charset="0"/>
                <a:ea typeface="+mn-ea"/>
                <a:cs typeface="+mn-cs"/>
              </a:rPr>
              <a:t>=1002817</a:t>
            </a:r>
          </a:p>
          <a:p>
            <a:pPr lvl="0"/>
            <a:r>
              <a:rPr lang="en-GB" sz="1200" kern="1200" dirty="0" smtClean="0">
                <a:solidFill>
                  <a:schemeClr val="tx1"/>
                </a:solidFill>
                <a:latin typeface="Arial" charset="0"/>
                <a:ea typeface="+mn-ea"/>
                <a:cs typeface="+mn-cs"/>
              </a:rPr>
              <a:t>The event was webcast online for those who were not invited or could not attend in person, http://</a:t>
            </a:r>
            <a:r>
              <a:rPr lang="en-GB" sz="1200" kern="1200" dirty="0" err="1" smtClean="0">
                <a:solidFill>
                  <a:schemeClr val="tx1"/>
                </a:solidFill>
                <a:latin typeface="Arial" charset="0"/>
                <a:ea typeface="+mn-ea"/>
                <a:cs typeface="+mn-cs"/>
              </a:rPr>
              <a:t>webcast.cern.ch</a:t>
            </a:r>
            <a:r>
              <a:rPr lang="en-GB" sz="1200" kern="1200" dirty="0" smtClean="0">
                <a:solidFill>
                  <a:schemeClr val="tx1"/>
                </a:solidFill>
                <a:latin typeface="Arial" charset="0"/>
                <a:ea typeface="+mn-ea"/>
                <a:cs typeface="+mn-cs"/>
              </a:rPr>
              <a:t>/</a:t>
            </a:r>
          </a:p>
          <a:p>
            <a:pPr lvl="0"/>
            <a:r>
              <a:rPr lang="en-GB" sz="1200" kern="1200" dirty="0" smtClean="0">
                <a:solidFill>
                  <a:schemeClr val="tx1"/>
                </a:solidFill>
                <a:latin typeface="Arial" charset="0"/>
                <a:ea typeface="+mn-ea"/>
                <a:cs typeface="+mn-cs"/>
              </a:rPr>
              <a:t>Projects had the opportunity to disseminate paper publications on site as well as electronically through an online virtual goody bag, </a:t>
            </a:r>
            <a:r>
              <a:rPr lang="en-GB" sz="1200" kern="1200" dirty="0" err="1" smtClean="0">
                <a:solidFill>
                  <a:schemeClr val="tx1"/>
                </a:solidFill>
                <a:latin typeface="Arial" charset="0"/>
                <a:ea typeface="+mn-ea"/>
                <a:cs typeface="+mn-cs"/>
              </a:rPr>
              <a:t>http://www.e-sciencetalk.org/e-concertation/e-concertation-goody-bag.php</a:t>
            </a:r>
            <a:endParaRPr lang="en-GB" sz="1200" kern="1200" dirty="0" smtClean="0">
              <a:solidFill>
                <a:schemeClr val="tx1"/>
              </a:solidFill>
              <a:latin typeface="Arial" charset="0"/>
              <a:ea typeface="+mn-ea"/>
              <a:cs typeface="+mn-cs"/>
            </a:endParaRPr>
          </a:p>
          <a:p>
            <a:pPr lvl="0"/>
            <a:r>
              <a:rPr lang="en-GB" sz="1200" kern="1200" dirty="0" smtClean="0">
                <a:solidFill>
                  <a:schemeClr val="tx1"/>
                </a:solidFill>
                <a:latin typeface="Arial" charset="0"/>
                <a:ea typeface="+mn-ea"/>
                <a:cs typeface="+mn-cs"/>
              </a:rPr>
              <a:t>The </a:t>
            </a:r>
            <a:r>
              <a:rPr lang="en-GB" sz="1200" kern="1200" dirty="0" err="1" smtClean="0">
                <a:solidFill>
                  <a:schemeClr val="tx1"/>
                </a:solidFill>
                <a:latin typeface="Arial" charset="0"/>
                <a:ea typeface="+mn-ea"/>
                <a:cs typeface="+mn-cs"/>
              </a:rPr>
              <a:t>e-ScienceTalk</a:t>
            </a:r>
            <a:r>
              <a:rPr lang="en-GB" sz="1200" kern="1200" dirty="0" smtClean="0">
                <a:solidFill>
                  <a:schemeClr val="tx1"/>
                </a:solidFill>
                <a:latin typeface="Arial" charset="0"/>
                <a:ea typeface="+mn-ea"/>
                <a:cs typeface="+mn-cs"/>
              </a:rPr>
              <a:t> team, plus colleagues covered the event on our blog, </a:t>
            </a:r>
            <a:r>
              <a:rPr lang="en-GB" sz="1200" kern="1200" dirty="0" err="1" smtClean="0">
                <a:solidFill>
                  <a:schemeClr val="tx1"/>
                </a:solidFill>
                <a:latin typeface="Arial" charset="0"/>
                <a:ea typeface="+mn-ea"/>
                <a:cs typeface="+mn-cs"/>
              </a:rPr>
              <a:t>GridCast</a:t>
            </a:r>
            <a:r>
              <a:rPr lang="en-GB" sz="1200" kern="1200" dirty="0" smtClean="0">
                <a:solidFill>
                  <a:schemeClr val="tx1"/>
                </a:solidFill>
                <a:latin typeface="Arial" charset="0"/>
                <a:ea typeface="+mn-ea"/>
                <a:cs typeface="+mn-cs"/>
              </a:rPr>
              <a:t>, through written posts and web videos, http://gridtalk-project.blogspot.com/search/label/8th%20e-concertation</a:t>
            </a:r>
          </a:p>
          <a:p>
            <a:pPr lvl="0"/>
            <a:r>
              <a:rPr lang="en-GB" sz="1200" kern="1200" dirty="0" smtClean="0">
                <a:solidFill>
                  <a:schemeClr val="tx1"/>
                </a:solidFill>
                <a:latin typeface="Arial" charset="0"/>
                <a:ea typeface="+mn-ea"/>
                <a:cs typeface="+mn-cs"/>
              </a:rPr>
              <a:t>An area for online discussions was made available on the </a:t>
            </a:r>
            <a:r>
              <a:rPr lang="en-GB" sz="1200" kern="1200" dirty="0" err="1" smtClean="0">
                <a:solidFill>
                  <a:schemeClr val="tx1"/>
                </a:solidFill>
                <a:latin typeface="Arial" charset="0"/>
                <a:ea typeface="+mn-ea"/>
                <a:cs typeface="+mn-cs"/>
              </a:rPr>
              <a:t>GridCafé</a:t>
            </a:r>
            <a:r>
              <a:rPr lang="en-GB" sz="1200" kern="1200" dirty="0" smtClean="0">
                <a:solidFill>
                  <a:schemeClr val="tx1"/>
                </a:solidFill>
                <a:latin typeface="Arial" charset="0"/>
                <a:ea typeface="+mn-ea"/>
                <a:cs typeface="+mn-cs"/>
              </a:rPr>
              <a:t> forum, </a:t>
            </a:r>
            <a:r>
              <a:rPr lang="en-GB" sz="1200" u="sng" kern="1200" dirty="0" smtClean="0">
                <a:solidFill>
                  <a:schemeClr val="tx1"/>
                </a:solidFill>
                <a:latin typeface="Arial" charset="0"/>
                <a:ea typeface="+mn-ea"/>
                <a:cs typeface="+mn-cs"/>
                <a:hlinkClick r:id="rId3"/>
              </a:rPr>
              <a:t>http://www.gridcafe.org/SMF/index.php</a:t>
            </a:r>
            <a:endParaRPr lang="en-GB" sz="1200" kern="1200" dirty="0" smtClean="0">
              <a:solidFill>
                <a:schemeClr val="tx1"/>
              </a:solidFill>
              <a:latin typeface="Arial" charset="0"/>
              <a:ea typeface="+mn-ea"/>
              <a:cs typeface="+mn-cs"/>
            </a:endParaRPr>
          </a:p>
          <a:p>
            <a:pPr lvl="0"/>
            <a:r>
              <a:rPr lang="en-GB" sz="1200" kern="1200" dirty="0" smtClean="0">
                <a:solidFill>
                  <a:schemeClr val="tx1"/>
                </a:solidFill>
                <a:latin typeface="Arial" charset="0"/>
                <a:ea typeface="+mn-ea"/>
                <a:cs typeface="+mn-cs"/>
              </a:rPr>
              <a:t>The tag #</a:t>
            </a:r>
            <a:r>
              <a:rPr lang="en-GB" sz="1200" kern="1200" dirty="0" err="1" smtClean="0">
                <a:solidFill>
                  <a:schemeClr val="tx1"/>
                </a:solidFill>
                <a:latin typeface="Arial" charset="0"/>
                <a:ea typeface="+mn-ea"/>
                <a:cs typeface="+mn-cs"/>
              </a:rPr>
              <a:t>concertation</a:t>
            </a:r>
            <a:r>
              <a:rPr lang="en-GB" sz="1200" kern="1200" dirty="0" smtClean="0">
                <a:solidFill>
                  <a:schemeClr val="tx1"/>
                </a:solidFill>
                <a:latin typeface="Arial" charset="0"/>
                <a:ea typeface="+mn-ea"/>
                <a:cs typeface="+mn-cs"/>
              </a:rPr>
              <a:t> was chosen for use on Twitter, so delegates and followers could track news from the conference online.</a:t>
            </a:r>
          </a:p>
          <a:p>
            <a:pPr lvl="0"/>
            <a:endParaRPr lang="en-GB" sz="1200" kern="1200" dirty="0" smtClean="0">
              <a:solidFill>
                <a:schemeClr val="tx1"/>
              </a:solidFill>
              <a:latin typeface="Arial" charset="0"/>
              <a:ea typeface="+mn-ea"/>
              <a:cs typeface="+mn-cs"/>
            </a:endParaRPr>
          </a:p>
          <a:p>
            <a:r>
              <a:rPr lang="en-GB" sz="1200" kern="1200" dirty="0" smtClean="0">
                <a:solidFill>
                  <a:schemeClr val="tx1"/>
                </a:solidFill>
                <a:latin typeface="Arial" charset="0"/>
                <a:ea typeface="+mn-ea"/>
                <a:cs typeface="+mn-cs"/>
              </a:rPr>
              <a:t>From 3 to6 November there were 83 visits from 42 unique visitors to the </a:t>
            </a:r>
            <a:r>
              <a:rPr lang="en-GB" sz="1200" kern="1200" dirty="0" err="1" smtClean="0">
                <a:solidFill>
                  <a:schemeClr val="tx1"/>
                </a:solidFill>
                <a:latin typeface="Arial" charset="0"/>
                <a:ea typeface="+mn-ea"/>
                <a:cs typeface="+mn-cs"/>
              </a:rPr>
              <a:t>e-ScienceTalk</a:t>
            </a:r>
            <a:r>
              <a:rPr lang="en-GB" sz="1200" kern="1200" dirty="0" smtClean="0">
                <a:solidFill>
                  <a:schemeClr val="tx1"/>
                </a:solidFill>
                <a:latin typeface="Arial" charset="0"/>
                <a:ea typeface="+mn-ea"/>
                <a:cs typeface="+mn-cs"/>
              </a:rPr>
              <a:t> website, which contained information on the </a:t>
            </a:r>
            <a:r>
              <a:rPr lang="en-GB" sz="1200" kern="1200" dirty="0" err="1" smtClean="0">
                <a:solidFill>
                  <a:schemeClr val="tx1"/>
                </a:solidFill>
                <a:latin typeface="Arial" charset="0"/>
                <a:ea typeface="+mn-ea"/>
                <a:cs typeface="+mn-cs"/>
              </a:rPr>
              <a:t>e</a:t>
            </a:r>
            <a:r>
              <a:rPr lang="en-GB" sz="1200" kern="1200" dirty="0" smtClean="0">
                <a:solidFill>
                  <a:schemeClr val="tx1"/>
                </a:solidFill>
                <a:latin typeface="Arial" charset="0"/>
                <a:ea typeface="+mn-ea"/>
                <a:cs typeface="+mn-cs"/>
              </a:rPr>
              <a:t>-Infrastructure </a:t>
            </a:r>
            <a:r>
              <a:rPr lang="en-GB" sz="1200" kern="1200" dirty="0" err="1" smtClean="0">
                <a:solidFill>
                  <a:schemeClr val="tx1"/>
                </a:solidFill>
                <a:latin typeface="Arial" charset="0"/>
                <a:ea typeface="+mn-ea"/>
                <a:cs typeface="+mn-cs"/>
              </a:rPr>
              <a:t>Concertation</a:t>
            </a:r>
            <a:r>
              <a:rPr lang="en-GB" sz="1200" kern="1200" dirty="0" smtClean="0">
                <a:solidFill>
                  <a:schemeClr val="tx1"/>
                </a:solidFill>
                <a:latin typeface="Arial" charset="0"/>
                <a:ea typeface="+mn-ea"/>
                <a:cs typeface="+mn-cs"/>
              </a:rPr>
              <a:t> meeting. 30% of these visits were from new visitors to the site.</a:t>
            </a:r>
          </a:p>
          <a:p>
            <a:r>
              <a:rPr lang="en-GB" sz="1200" kern="1200" dirty="0" smtClean="0">
                <a:solidFill>
                  <a:schemeClr val="tx1"/>
                </a:solidFill>
                <a:latin typeface="Arial" charset="0"/>
                <a:ea typeface="+mn-ea"/>
                <a:cs typeface="+mn-cs"/>
              </a:rPr>
              <a:t> </a:t>
            </a:r>
          </a:p>
          <a:p>
            <a:r>
              <a:rPr lang="en-GB" sz="1200" kern="1200" dirty="0" smtClean="0">
                <a:solidFill>
                  <a:schemeClr val="tx1"/>
                </a:solidFill>
                <a:latin typeface="Arial" charset="0"/>
                <a:ea typeface="+mn-ea"/>
                <a:cs typeface="+mn-cs"/>
              </a:rPr>
              <a:t>A total of 17 posts were uploaded to the </a:t>
            </a:r>
            <a:r>
              <a:rPr lang="en-GB" sz="1200" kern="1200" dirty="0" err="1" smtClean="0">
                <a:solidFill>
                  <a:schemeClr val="tx1"/>
                </a:solidFill>
                <a:latin typeface="Arial" charset="0"/>
                <a:ea typeface="+mn-ea"/>
                <a:cs typeface="+mn-cs"/>
              </a:rPr>
              <a:t>GridCast</a:t>
            </a:r>
            <a:r>
              <a:rPr lang="en-GB" sz="1200" kern="1200" dirty="0" smtClean="0">
                <a:solidFill>
                  <a:schemeClr val="tx1"/>
                </a:solidFill>
                <a:latin typeface="Arial" charset="0"/>
                <a:ea typeface="+mn-ea"/>
                <a:cs typeface="+mn-cs"/>
              </a:rPr>
              <a:t> blog over the two-day conference. These were contributed by four members of the </a:t>
            </a:r>
            <a:r>
              <a:rPr lang="en-GB" sz="1200" kern="1200" dirty="0" err="1" smtClean="0">
                <a:solidFill>
                  <a:schemeClr val="tx1"/>
                </a:solidFill>
                <a:latin typeface="Arial" charset="0"/>
                <a:ea typeface="+mn-ea"/>
                <a:cs typeface="+mn-cs"/>
              </a:rPr>
              <a:t>e-ScienceTalk</a:t>
            </a:r>
            <a:r>
              <a:rPr lang="en-GB" sz="1200" kern="1200" dirty="0" smtClean="0">
                <a:solidFill>
                  <a:schemeClr val="tx1"/>
                </a:solidFill>
                <a:latin typeface="Arial" charset="0"/>
                <a:ea typeface="+mn-ea"/>
                <a:cs typeface="+mn-cs"/>
              </a:rPr>
              <a:t> team as well as Owen Appleton from Emergence Tech Ltd and Sara Coelho from EGI. Posts gave brief summaries and opinions on the discussions from the conference as well as announcing the release of the latest </a:t>
            </a:r>
            <a:r>
              <a:rPr lang="en-GB" sz="1200" kern="1200" dirty="0" err="1" smtClean="0">
                <a:solidFill>
                  <a:schemeClr val="tx1"/>
                </a:solidFill>
                <a:latin typeface="Arial" charset="0"/>
                <a:ea typeface="+mn-ea"/>
                <a:cs typeface="+mn-cs"/>
              </a:rPr>
              <a:t>e-ScienceTalk</a:t>
            </a:r>
            <a:r>
              <a:rPr lang="en-GB" sz="1200" kern="1200" dirty="0" smtClean="0">
                <a:solidFill>
                  <a:schemeClr val="tx1"/>
                </a:solidFill>
                <a:latin typeface="Arial" charset="0"/>
                <a:ea typeface="+mn-ea"/>
                <a:cs typeface="+mn-cs"/>
              </a:rPr>
              <a:t> </a:t>
            </a:r>
            <a:r>
              <a:rPr lang="en-GB" sz="1200" kern="1200" dirty="0" err="1" smtClean="0">
                <a:solidFill>
                  <a:schemeClr val="tx1"/>
                </a:solidFill>
                <a:latin typeface="Arial" charset="0"/>
                <a:ea typeface="+mn-ea"/>
                <a:cs typeface="+mn-cs"/>
              </a:rPr>
              <a:t>GridBriefing</a:t>
            </a:r>
            <a:r>
              <a:rPr lang="en-GB" sz="1200" kern="1200" dirty="0" smtClean="0">
                <a:solidFill>
                  <a:schemeClr val="tx1"/>
                </a:solidFill>
                <a:latin typeface="Arial" charset="0"/>
                <a:ea typeface="+mn-ea"/>
                <a:cs typeface="+mn-cs"/>
              </a:rPr>
              <a:t> and a new competition from </a:t>
            </a:r>
            <a:r>
              <a:rPr lang="en-GB" sz="1200" kern="1200" dirty="0" err="1" smtClean="0">
                <a:solidFill>
                  <a:schemeClr val="tx1"/>
                </a:solidFill>
                <a:latin typeface="Arial" charset="0"/>
                <a:ea typeface="+mn-ea"/>
                <a:cs typeface="+mn-cs"/>
              </a:rPr>
              <a:t>iSGTW</a:t>
            </a:r>
            <a:r>
              <a:rPr lang="en-GB" sz="1200" kern="1200" dirty="0" smtClean="0">
                <a:solidFill>
                  <a:schemeClr val="tx1"/>
                </a:solidFill>
                <a:latin typeface="Arial" charset="0"/>
                <a:ea typeface="+mn-ea"/>
                <a:cs typeface="+mn-cs"/>
              </a:rPr>
              <a:t>. There were also photos of the conference posted to the blog as well as four video interviews with delegates at the conference.</a:t>
            </a:r>
          </a:p>
          <a:p>
            <a:r>
              <a:rPr lang="en-GB" sz="1200" kern="1200" dirty="0" smtClean="0">
                <a:solidFill>
                  <a:schemeClr val="tx1"/>
                </a:solidFill>
                <a:latin typeface="Arial" charset="0"/>
                <a:ea typeface="+mn-ea"/>
                <a:cs typeface="+mn-cs"/>
              </a:rPr>
              <a:t> </a:t>
            </a:r>
          </a:p>
          <a:p>
            <a:r>
              <a:rPr lang="en-GB" sz="1200" kern="1200" dirty="0" smtClean="0">
                <a:solidFill>
                  <a:schemeClr val="tx1"/>
                </a:solidFill>
                <a:latin typeface="Arial" charset="0"/>
                <a:ea typeface="+mn-ea"/>
                <a:cs typeface="+mn-cs"/>
              </a:rPr>
              <a:t>From 3 to 6 November there were a total of 248 visits to the </a:t>
            </a:r>
            <a:r>
              <a:rPr lang="en-GB" sz="1200" kern="1200" dirty="0" err="1" smtClean="0">
                <a:solidFill>
                  <a:schemeClr val="tx1"/>
                </a:solidFill>
                <a:latin typeface="Arial" charset="0"/>
                <a:ea typeface="+mn-ea"/>
                <a:cs typeface="+mn-cs"/>
              </a:rPr>
              <a:t>GridCast</a:t>
            </a:r>
            <a:r>
              <a:rPr lang="en-GB" sz="1200" kern="1200" dirty="0" smtClean="0">
                <a:solidFill>
                  <a:schemeClr val="tx1"/>
                </a:solidFill>
                <a:latin typeface="Arial" charset="0"/>
                <a:ea typeface="+mn-ea"/>
                <a:cs typeface="+mn-cs"/>
              </a:rPr>
              <a:t> blog, from 165 unique visitors. On average visitors spent 3.5 minutes on the site when visiting. 57% of these visits were from new visitors. </a:t>
            </a:r>
          </a:p>
          <a:p>
            <a:pPr lvl="0"/>
            <a:endParaRPr lang="en-GB" sz="1200" kern="1200" dirty="0" smtClean="0">
              <a:solidFill>
                <a:schemeClr val="tx1"/>
              </a:solidFill>
              <a:latin typeface="Arial" charset="0"/>
              <a:ea typeface="+mn-ea"/>
              <a:cs typeface="+mn-cs"/>
            </a:endParaRPr>
          </a:p>
          <a:p>
            <a:pPr lvl="0"/>
            <a:endParaRPr lang="en-GB" sz="1200" kern="1200" dirty="0" smtClean="0">
              <a:solidFill>
                <a:schemeClr val="tx1"/>
              </a:solidFill>
              <a:latin typeface="Arial" charset="0"/>
              <a:ea typeface="+mn-ea"/>
              <a:cs typeface="+mn-cs"/>
            </a:endParaRPr>
          </a:p>
          <a:p>
            <a:r>
              <a:rPr lang="en-GB" sz="1200" kern="1200" dirty="0" smtClean="0">
                <a:solidFill>
                  <a:schemeClr val="tx1"/>
                </a:solidFill>
                <a:latin typeface="Arial" charset="0"/>
                <a:ea typeface="+mn-ea"/>
                <a:cs typeface="+mn-cs"/>
              </a:rPr>
              <a:t>From 3 to6 November there were 83 visits from 42 unique visitors to the </a:t>
            </a:r>
            <a:r>
              <a:rPr lang="en-GB" sz="1200" kern="1200" dirty="0" err="1" smtClean="0">
                <a:solidFill>
                  <a:schemeClr val="tx1"/>
                </a:solidFill>
                <a:latin typeface="Arial" charset="0"/>
                <a:ea typeface="+mn-ea"/>
                <a:cs typeface="+mn-cs"/>
              </a:rPr>
              <a:t>e-ScienceTalk</a:t>
            </a:r>
            <a:r>
              <a:rPr lang="en-GB" sz="1200" kern="1200" dirty="0" smtClean="0">
                <a:solidFill>
                  <a:schemeClr val="tx1"/>
                </a:solidFill>
                <a:latin typeface="Arial" charset="0"/>
                <a:ea typeface="+mn-ea"/>
                <a:cs typeface="+mn-cs"/>
              </a:rPr>
              <a:t> website, which contained information on the </a:t>
            </a:r>
            <a:r>
              <a:rPr lang="en-GB" sz="1200" kern="1200" dirty="0" err="1" smtClean="0">
                <a:solidFill>
                  <a:schemeClr val="tx1"/>
                </a:solidFill>
                <a:latin typeface="Arial" charset="0"/>
                <a:ea typeface="+mn-ea"/>
                <a:cs typeface="+mn-cs"/>
              </a:rPr>
              <a:t>e</a:t>
            </a:r>
            <a:r>
              <a:rPr lang="en-GB" sz="1200" kern="1200" dirty="0" smtClean="0">
                <a:solidFill>
                  <a:schemeClr val="tx1"/>
                </a:solidFill>
                <a:latin typeface="Arial" charset="0"/>
                <a:ea typeface="+mn-ea"/>
                <a:cs typeface="+mn-cs"/>
              </a:rPr>
              <a:t>-Infrastructure </a:t>
            </a:r>
            <a:r>
              <a:rPr lang="en-GB" sz="1200" kern="1200" dirty="0" err="1" smtClean="0">
                <a:solidFill>
                  <a:schemeClr val="tx1"/>
                </a:solidFill>
                <a:latin typeface="Arial" charset="0"/>
                <a:ea typeface="+mn-ea"/>
                <a:cs typeface="+mn-cs"/>
              </a:rPr>
              <a:t>Concertation</a:t>
            </a:r>
            <a:r>
              <a:rPr lang="en-GB" sz="1200" kern="1200" dirty="0" smtClean="0">
                <a:solidFill>
                  <a:schemeClr val="tx1"/>
                </a:solidFill>
                <a:latin typeface="Arial" charset="0"/>
                <a:ea typeface="+mn-ea"/>
                <a:cs typeface="+mn-cs"/>
              </a:rPr>
              <a:t> meeting. 30% of these visits were from new visitors to the site.</a:t>
            </a:r>
          </a:p>
          <a:p>
            <a:r>
              <a:rPr lang="en-GB" sz="1200" kern="1200" dirty="0" smtClean="0">
                <a:solidFill>
                  <a:schemeClr val="tx1"/>
                </a:solidFill>
                <a:latin typeface="Arial" charset="0"/>
                <a:ea typeface="+mn-ea"/>
                <a:cs typeface="+mn-cs"/>
              </a:rPr>
              <a:t> </a:t>
            </a:r>
          </a:p>
          <a:p>
            <a:r>
              <a:rPr lang="en-GB" sz="1200" kern="1200" dirty="0" smtClean="0">
                <a:solidFill>
                  <a:schemeClr val="tx1"/>
                </a:solidFill>
                <a:latin typeface="Arial" charset="0"/>
                <a:ea typeface="+mn-ea"/>
                <a:cs typeface="+mn-cs"/>
              </a:rPr>
              <a:t>A total of 17 posts were uploaded to the </a:t>
            </a:r>
            <a:r>
              <a:rPr lang="en-GB" sz="1200" kern="1200" dirty="0" err="1" smtClean="0">
                <a:solidFill>
                  <a:schemeClr val="tx1"/>
                </a:solidFill>
                <a:latin typeface="Arial" charset="0"/>
                <a:ea typeface="+mn-ea"/>
                <a:cs typeface="+mn-cs"/>
              </a:rPr>
              <a:t>GridCast</a:t>
            </a:r>
            <a:r>
              <a:rPr lang="en-GB" sz="1200" kern="1200" dirty="0" smtClean="0">
                <a:solidFill>
                  <a:schemeClr val="tx1"/>
                </a:solidFill>
                <a:latin typeface="Arial" charset="0"/>
                <a:ea typeface="+mn-ea"/>
                <a:cs typeface="+mn-cs"/>
              </a:rPr>
              <a:t> blog over the two-day conference. These were contributed by four members of the </a:t>
            </a:r>
            <a:r>
              <a:rPr lang="en-GB" sz="1200" kern="1200" dirty="0" err="1" smtClean="0">
                <a:solidFill>
                  <a:schemeClr val="tx1"/>
                </a:solidFill>
                <a:latin typeface="Arial" charset="0"/>
                <a:ea typeface="+mn-ea"/>
                <a:cs typeface="+mn-cs"/>
              </a:rPr>
              <a:t>e-ScienceTalk</a:t>
            </a:r>
            <a:r>
              <a:rPr lang="en-GB" sz="1200" kern="1200" dirty="0" smtClean="0">
                <a:solidFill>
                  <a:schemeClr val="tx1"/>
                </a:solidFill>
                <a:latin typeface="Arial" charset="0"/>
                <a:ea typeface="+mn-ea"/>
                <a:cs typeface="+mn-cs"/>
              </a:rPr>
              <a:t> team as well as Owen Appleton from Emergence Tech Ltd and Sara Coelho from EGI. Posts gave brief summaries and opinions on the discussions from the conference as well as announcing the release of the latest </a:t>
            </a:r>
            <a:r>
              <a:rPr lang="en-GB" sz="1200" kern="1200" dirty="0" err="1" smtClean="0">
                <a:solidFill>
                  <a:schemeClr val="tx1"/>
                </a:solidFill>
                <a:latin typeface="Arial" charset="0"/>
                <a:ea typeface="+mn-ea"/>
                <a:cs typeface="+mn-cs"/>
              </a:rPr>
              <a:t>e-ScienceTalk</a:t>
            </a:r>
            <a:r>
              <a:rPr lang="en-GB" sz="1200" kern="1200" dirty="0" smtClean="0">
                <a:solidFill>
                  <a:schemeClr val="tx1"/>
                </a:solidFill>
                <a:latin typeface="Arial" charset="0"/>
                <a:ea typeface="+mn-ea"/>
                <a:cs typeface="+mn-cs"/>
              </a:rPr>
              <a:t> </a:t>
            </a:r>
            <a:r>
              <a:rPr lang="en-GB" sz="1200" kern="1200" dirty="0" err="1" smtClean="0">
                <a:solidFill>
                  <a:schemeClr val="tx1"/>
                </a:solidFill>
                <a:latin typeface="Arial" charset="0"/>
                <a:ea typeface="+mn-ea"/>
                <a:cs typeface="+mn-cs"/>
              </a:rPr>
              <a:t>GridBriefing</a:t>
            </a:r>
            <a:r>
              <a:rPr lang="en-GB" sz="1200" kern="1200" dirty="0" smtClean="0">
                <a:solidFill>
                  <a:schemeClr val="tx1"/>
                </a:solidFill>
                <a:latin typeface="Arial" charset="0"/>
                <a:ea typeface="+mn-ea"/>
                <a:cs typeface="+mn-cs"/>
              </a:rPr>
              <a:t> and a new competition from </a:t>
            </a:r>
            <a:r>
              <a:rPr lang="en-GB" sz="1200" kern="1200" dirty="0" err="1" smtClean="0">
                <a:solidFill>
                  <a:schemeClr val="tx1"/>
                </a:solidFill>
                <a:latin typeface="Arial" charset="0"/>
                <a:ea typeface="+mn-ea"/>
                <a:cs typeface="+mn-cs"/>
              </a:rPr>
              <a:t>iSGTW</a:t>
            </a:r>
            <a:r>
              <a:rPr lang="en-GB" sz="1200" kern="1200" dirty="0" smtClean="0">
                <a:solidFill>
                  <a:schemeClr val="tx1"/>
                </a:solidFill>
                <a:latin typeface="Arial" charset="0"/>
                <a:ea typeface="+mn-ea"/>
                <a:cs typeface="+mn-cs"/>
              </a:rPr>
              <a:t>. There were also photos of the conference posted to the blog as well as four video interviews with delegates at the conference.</a:t>
            </a:r>
          </a:p>
          <a:p>
            <a:r>
              <a:rPr lang="en-GB" sz="1200" kern="1200" dirty="0" smtClean="0">
                <a:solidFill>
                  <a:schemeClr val="tx1"/>
                </a:solidFill>
                <a:latin typeface="Arial" charset="0"/>
                <a:ea typeface="+mn-ea"/>
                <a:cs typeface="+mn-cs"/>
              </a:rPr>
              <a:t> </a:t>
            </a:r>
          </a:p>
          <a:p>
            <a:r>
              <a:rPr lang="en-GB" sz="1200" kern="1200" dirty="0" smtClean="0">
                <a:solidFill>
                  <a:schemeClr val="tx1"/>
                </a:solidFill>
                <a:latin typeface="Arial" charset="0"/>
                <a:ea typeface="+mn-ea"/>
                <a:cs typeface="+mn-cs"/>
              </a:rPr>
              <a:t>From 3 to 6 November there were a total of 248 visits to the </a:t>
            </a:r>
            <a:r>
              <a:rPr lang="en-GB" sz="1200" kern="1200" dirty="0" err="1" smtClean="0">
                <a:solidFill>
                  <a:schemeClr val="tx1"/>
                </a:solidFill>
                <a:latin typeface="Arial" charset="0"/>
                <a:ea typeface="+mn-ea"/>
                <a:cs typeface="+mn-cs"/>
              </a:rPr>
              <a:t>GridCast</a:t>
            </a:r>
            <a:r>
              <a:rPr lang="en-GB" sz="1200" kern="1200" dirty="0" smtClean="0">
                <a:solidFill>
                  <a:schemeClr val="tx1"/>
                </a:solidFill>
                <a:latin typeface="Arial" charset="0"/>
                <a:ea typeface="+mn-ea"/>
                <a:cs typeface="+mn-cs"/>
              </a:rPr>
              <a:t> blog, from 165 unique visitors. On average visitors spent 3.5 minutes on the site when visiting. 57% of these visits were from new visitors. </a:t>
            </a:r>
          </a:p>
          <a:p>
            <a:pPr lvl="0"/>
            <a:endParaRPr lang="en-GB" sz="1200" kern="1200" dirty="0" smtClean="0">
              <a:solidFill>
                <a:schemeClr val="tx1"/>
              </a:solidFill>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Wp1 mainly based at queen</a:t>
            </a:r>
            <a:r>
              <a:rPr lang="en-US" baseline="0" dirty="0" smtClean="0"/>
              <a:t> </a:t>
            </a:r>
            <a:r>
              <a:rPr lang="en-US" baseline="0" dirty="0" err="1" smtClean="0"/>
              <a:t>mary</a:t>
            </a:r>
            <a:r>
              <a:rPr lang="en-US" baseline="0" dirty="0" smtClean="0"/>
              <a:t> , me plus </a:t>
            </a:r>
            <a:r>
              <a:rPr lang="en-US" baseline="0" dirty="0" err="1" smtClean="0"/>
              <a:t>zara</a:t>
            </a:r>
            <a:r>
              <a:rPr lang="en-US" baseline="0" dirty="0" smtClean="0"/>
              <a:t> who has been recruited to do impact and sustainability. Also have had two interns – who have contributed to feedback and attended the </a:t>
            </a:r>
            <a:r>
              <a:rPr lang="en-US" baseline="0" dirty="0" err="1" smtClean="0"/>
              <a:t>e-concertation</a:t>
            </a:r>
            <a:r>
              <a:rPr lang="en-US" baseline="0" dirty="0" smtClean="0"/>
              <a:t> meeting at CERN.</a:t>
            </a:r>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Same as</a:t>
            </a:r>
            <a:r>
              <a:rPr lang="en-US" baseline="0" dirty="0" smtClean="0"/>
              <a:t> </a:t>
            </a:r>
            <a:r>
              <a:rPr lang="en-US" baseline="0" dirty="0" err="1" smtClean="0"/>
              <a:t>gridtalk</a:t>
            </a:r>
            <a:r>
              <a:rPr lang="en-US" baseline="0" dirty="0" smtClean="0"/>
              <a:t> doing policy </a:t>
            </a:r>
            <a:r>
              <a:rPr lang="en-US" baseline="0" dirty="0" err="1" smtClean="0"/>
              <a:t>brieifngs</a:t>
            </a:r>
            <a:r>
              <a:rPr lang="en-US" baseline="0" dirty="0" smtClean="0"/>
              <a:t>, but </a:t>
            </a:r>
            <a:r>
              <a:rPr lang="en-US" baseline="0" dirty="0" err="1" smtClean="0"/>
              <a:t>epanding</a:t>
            </a:r>
            <a:r>
              <a:rPr lang="en-US" baseline="0" dirty="0" smtClean="0"/>
              <a:t> not just past grids but also in geographical regions.</a:t>
            </a:r>
          </a:p>
          <a:p>
            <a:endParaRPr lang="en-US" baseline="0" dirty="0" smtClean="0"/>
          </a:p>
          <a:p>
            <a:r>
              <a:rPr lang="en-US" baseline="0" dirty="0" smtClean="0"/>
              <a:t>Also looking at impact of project to see which parts work and which don’t. sustainability</a:t>
            </a:r>
          </a:p>
          <a:p>
            <a:endParaRPr lang="en-US" baseline="0" dirty="0" smtClean="0"/>
          </a:p>
          <a:p>
            <a:r>
              <a:rPr lang="en-US" baseline="0" dirty="0" smtClean="0"/>
              <a:t>Events, and collaborations as a </a:t>
            </a:r>
            <a:r>
              <a:rPr lang="en-US" baseline="0" dirty="0" err="1" smtClean="0"/>
              <a:t>smalll</a:t>
            </a:r>
            <a:r>
              <a:rPr lang="en-US" baseline="0" dirty="0" smtClean="0"/>
              <a:t> </a:t>
            </a:r>
            <a:r>
              <a:rPr lang="en-US" baseline="0" dirty="0" err="1" smtClean="0"/>
              <a:t>rpject</a:t>
            </a:r>
            <a:r>
              <a:rPr lang="en-US" baseline="0" dirty="0" smtClean="0"/>
              <a:t> and doing </a:t>
            </a:r>
            <a:r>
              <a:rPr lang="en-US" baseline="0" dirty="0" err="1" smtClean="0"/>
              <a:t>concertation</a:t>
            </a:r>
            <a:r>
              <a:rPr lang="en-US" baseline="0" dirty="0" smtClean="0"/>
              <a:t> meetings.</a:t>
            </a:r>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Also QR codes</a:t>
            </a:r>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 </a:t>
            </a:r>
            <a:r>
              <a:rPr lang="en-US" dirty="0" err="1" smtClean="0"/>
              <a:t>e</a:t>
            </a:r>
            <a:r>
              <a:rPr lang="en-US" dirty="0" smtClean="0"/>
              <a:t>-science briefings released</a:t>
            </a:r>
            <a:r>
              <a:rPr lang="en-US" baseline="0" dirty="0" smtClean="0"/>
              <a:t> since the start of the project. Renamed and rebranded, and cover a larger range than just grids.</a:t>
            </a:r>
          </a:p>
          <a:p>
            <a:endParaRPr lang="en-US" baseline="0" dirty="0" smtClean="0"/>
          </a:p>
          <a:p>
            <a:r>
              <a:rPr lang="en-US" baseline="0" dirty="0" smtClean="0"/>
              <a:t>First one took a look at the </a:t>
            </a:r>
            <a:r>
              <a:rPr lang="en-US" baseline="0" dirty="0" err="1" smtClean="0"/>
              <a:t>e</a:t>
            </a:r>
            <a:r>
              <a:rPr lang="en-US" baseline="0" dirty="0" smtClean="0"/>
              <a:t>-infrastructure landscape and was released at </a:t>
            </a:r>
            <a:r>
              <a:rPr lang="en-US" baseline="0" dirty="0" err="1" smtClean="0"/>
              <a:t>e-concertation</a:t>
            </a:r>
            <a:r>
              <a:rPr lang="en-US" baseline="0" dirty="0" smtClean="0"/>
              <a:t> meeting. Based on Blue Paper from the </a:t>
            </a:r>
            <a:r>
              <a:rPr lang="en-US" baseline="0" dirty="0" err="1" smtClean="0"/>
              <a:t>e</a:t>
            </a:r>
            <a:r>
              <a:rPr lang="en-US" baseline="0" dirty="0" smtClean="0"/>
              <a:t>-Infrastructure reflection group, </a:t>
            </a:r>
            <a:r>
              <a:rPr lang="en-US" sz="1200" kern="1200" dirty="0" smtClean="0">
                <a:solidFill>
                  <a:schemeClr val="tx1"/>
                </a:solidFill>
                <a:latin typeface="Arial" charset="0"/>
                <a:ea typeface="+mn-ea"/>
                <a:cs typeface="+mn-cs"/>
              </a:rPr>
              <a:t>a High Level Expert Group report on Scientific Data and Distributed Computing Infrastructure Collaborative Roadmap.</a:t>
            </a:r>
          </a:p>
          <a:p>
            <a:endParaRPr lang="en-US" sz="1200" kern="1200" dirty="0" smtClean="0">
              <a:solidFill>
                <a:schemeClr val="tx1"/>
              </a:solidFill>
              <a:latin typeface="Arial" charset="0"/>
              <a:ea typeface="+mn-ea"/>
              <a:cs typeface="+mn-cs"/>
            </a:endParaRPr>
          </a:p>
          <a:p>
            <a:r>
              <a:rPr lang="en-US" dirty="0" smtClean="0"/>
              <a:t>Supercomputing – worked closely with PRACE</a:t>
            </a:r>
            <a:r>
              <a:rPr lang="en-US" baseline="0" dirty="0" smtClean="0"/>
              <a:t> – as a start of covering more than just grids. </a:t>
            </a:r>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Released at </a:t>
            </a:r>
            <a:r>
              <a:rPr lang="en-US" dirty="0" err="1" smtClean="0"/>
              <a:t>CloudScape</a:t>
            </a:r>
            <a:r>
              <a:rPr lang="en-US" dirty="0" smtClean="0"/>
              <a:t>-III</a:t>
            </a:r>
            <a:r>
              <a:rPr lang="en-US" baseline="0" dirty="0" smtClean="0"/>
              <a:t> and ISGC2011. </a:t>
            </a:r>
          </a:p>
          <a:p>
            <a:endParaRPr lang="en-US" baseline="0" dirty="0" smtClean="0"/>
          </a:p>
          <a:p>
            <a:r>
              <a:rPr lang="en-US" baseline="0" dirty="0" smtClean="0"/>
              <a:t>Asia-Pacific Special Issue, in response to ISGC2011. Released at HealthGrid11.</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Desktop Grids released</a:t>
            </a:r>
            <a:r>
              <a:rPr lang="en-US" baseline="0" dirty="0" smtClean="0"/>
              <a:t> at EGI Technical Forum in Lyon.</a:t>
            </a:r>
          </a:p>
          <a:p>
            <a:endParaRPr lang="en-US" baseline="0" dirty="0" smtClean="0"/>
          </a:p>
          <a:p>
            <a:r>
              <a:rPr lang="en-US" baseline="0" dirty="0" smtClean="0"/>
              <a:t>Also distributed at CERN stand of the Frankfurt </a:t>
            </a:r>
            <a:r>
              <a:rPr lang="en-US" baseline="0" dirty="0" err="1" smtClean="0"/>
              <a:t>bookfair</a:t>
            </a:r>
            <a:r>
              <a:rPr lang="en-US" baseline="0" dirty="0" smtClean="0"/>
              <a:t>. (</a:t>
            </a:r>
            <a:r>
              <a:rPr lang="en-US" baseline="0" dirty="0" err="1" smtClean="0"/>
              <a:t>e</a:t>
            </a:r>
            <a:r>
              <a:rPr lang="en-US" baseline="0" dirty="0" smtClean="0"/>
              <a:t>-IRG Poland).</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the successes of </a:t>
            </a:r>
            <a:r>
              <a:rPr lang="en-US" dirty="0" err="1" smtClean="0"/>
              <a:t>GridTalk</a:t>
            </a:r>
            <a:r>
              <a:rPr lang="en-US" dirty="0" smtClean="0"/>
              <a:t> project was To ensure editorial balance blah blah</a:t>
            </a:r>
          </a:p>
          <a:p>
            <a:endParaRPr lang="en-US" dirty="0" smtClean="0"/>
          </a:p>
          <a:p>
            <a:r>
              <a:rPr lang="en-US" dirty="0" smtClean="0"/>
              <a:t>Talk about the increased</a:t>
            </a:r>
            <a:r>
              <a:rPr lang="en-US" baseline="0" dirty="0" smtClean="0"/>
              <a:t> collaborations with </a:t>
            </a:r>
            <a:r>
              <a:rPr lang="en-US" baseline="0" dirty="0" err="1" smtClean="0"/>
              <a:t>e</a:t>
            </a:r>
            <a:r>
              <a:rPr lang="en-US" baseline="0" dirty="0" smtClean="0"/>
              <a:t>-IRG</a:t>
            </a:r>
            <a:endParaRPr lang="en-US" dirty="0" smtClean="0"/>
          </a:p>
          <a:p>
            <a:endParaRPr lang="en-US" dirty="0" smtClean="0"/>
          </a:p>
          <a:p>
            <a:r>
              <a:rPr lang="en-US" dirty="0" smtClean="0"/>
              <a:t>Policy advisory</a:t>
            </a:r>
            <a:r>
              <a:rPr lang="en-US" baseline="0" dirty="0" smtClean="0"/>
              <a:t> board = </a:t>
            </a:r>
            <a:r>
              <a:rPr lang="en-US" dirty="0" smtClean="0"/>
              <a:t>is </a:t>
            </a:r>
            <a:r>
              <a:rPr lang="en-US" dirty="0" err="1" smtClean="0"/>
              <a:t>Matti</a:t>
            </a:r>
            <a:r>
              <a:rPr lang="en-US" dirty="0" smtClean="0"/>
              <a:t>, </a:t>
            </a:r>
            <a:r>
              <a:rPr lang="en-US" dirty="0" err="1" smtClean="0"/>
              <a:t>Deiter</a:t>
            </a:r>
            <a:r>
              <a:rPr lang="en-US" dirty="0" smtClean="0"/>
              <a:t>, Leif (</a:t>
            </a:r>
            <a:r>
              <a:rPr lang="en-US" dirty="0" err="1" smtClean="0"/>
              <a:t>e</a:t>
            </a:r>
            <a:r>
              <a:rPr lang="en-US" dirty="0" smtClean="0"/>
              <a:t>-IRG), Florida (EMI), </a:t>
            </a:r>
            <a:r>
              <a:rPr lang="en-US" dirty="0" err="1" smtClean="0"/>
              <a:t>Silvana</a:t>
            </a:r>
            <a:r>
              <a:rPr lang="en-US" dirty="0" smtClean="0"/>
              <a:t> (data clouds), Paul (networks).</a:t>
            </a:r>
          </a:p>
          <a:p>
            <a:r>
              <a:rPr lang="en-US" dirty="0" smtClean="0"/>
              <a:t>6 people</a:t>
            </a:r>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Compared to before we distribute more online and via email than in paper format.</a:t>
            </a:r>
          </a:p>
          <a:p>
            <a:endParaRPr lang="en-US" dirty="0" smtClean="0"/>
          </a:p>
          <a:p>
            <a:r>
              <a:rPr lang="en-US" dirty="0" smtClean="0"/>
              <a:t>Shortened excerpts are run in </a:t>
            </a:r>
            <a:r>
              <a:rPr lang="en-US" dirty="0" err="1" smtClean="0"/>
              <a:t>isgtw</a:t>
            </a:r>
            <a:r>
              <a:rPr lang="en-US" dirty="0" smtClean="0"/>
              <a:t>, announced on </a:t>
            </a:r>
            <a:r>
              <a:rPr lang="en-US" dirty="0" err="1" smtClean="0"/>
              <a:t>GridCast</a:t>
            </a:r>
            <a:r>
              <a:rPr lang="en-US" dirty="0" smtClean="0"/>
              <a:t>, usually as part of an event, - added to in debate section of </a:t>
            </a:r>
            <a:r>
              <a:rPr lang="en-US" dirty="0" err="1" smtClean="0"/>
              <a:t>GridCafe</a:t>
            </a:r>
            <a:r>
              <a:rPr lang="en-US" dirty="0" smtClean="0"/>
              <a:t>. Input into new </a:t>
            </a:r>
            <a:r>
              <a:rPr lang="en-US" dirty="0" err="1" smtClean="0"/>
              <a:t>e-sciencecity</a:t>
            </a:r>
            <a:r>
              <a:rPr lang="en-US" dirty="0" smtClean="0"/>
              <a:t> and </a:t>
            </a:r>
            <a:r>
              <a:rPr lang="en-US" dirty="0" err="1" smtClean="0"/>
              <a:t>cloudlounge</a:t>
            </a:r>
            <a:endParaRPr lang="en-US" dirty="0" smtClean="0"/>
          </a:p>
          <a:p>
            <a:endParaRPr lang="en-US" dirty="0" smtClean="0"/>
          </a:p>
          <a:p>
            <a:r>
              <a:rPr lang="en-US" dirty="0" smtClean="0"/>
              <a:t>Close collaboration with </a:t>
            </a:r>
            <a:r>
              <a:rPr lang="en-US" dirty="0" err="1" smtClean="0"/>
              <a:t>e</a:t>
            </a:r>
            <a:r>
              <a:rPr lang="en-US" dirty="0" smtClean="0"/>
              <a:t>-IRG,</a:t>
            </a:r>
            <a:r>
              <a:rPr lang="en-US" baseline="0" dirty="0" smtClean="0"/>
              <a:t> take to meetings, disseminate through newsletters, in their knowledge base.</a:t>
            </a:r>
            <a:endParaRPr lang="en-US" dirty="0" smtClean="0"/>
          </a:p>
          <a:p>
            <a:endParaRPr lang="en-US" dirty="0" smtClean="0"/>
          </a:p>
          <a:p>
            <a:r>
              <a:rPr lang="en-US" dirty="0" smtClean="0"/>
              <a:t>Since NA2 and NA3 are merging will go out to an even wider list of people.</a:t>
            </a:r>
          </a:p>
          <a:p>
            <a:r>
              <a:rPr lang="en-US" dirty="0" smtClean="0"/>
              <a:t>Mailing list, also</a:t>
            </a:r>
            <a:r>
              <a:rPr lang="en-US" baseline="0" dirty="0" smtClean="0"/>
              <a:t> </a:t>
            </a:r>
            <a:r>
              <a:rPr lang="en-US" baseline="0" dirty="0" err="1" smtClean="0"/>
              <a:t>rss</a:t>
            </a:r>
            <a:r>
              <a:rPr lang="en-US" baseline="0" dirty="0" smtClean="0"/>
              <a:t> feeds</a:t>
            </a:r>
          </a:p>
          <a:p>
            <a:endParaRPr lang="en-US" dirty="0" smtClean="0"/>
          </a:p>
          <a:p>
            <a:r>
              <a:rPr lang="en-US" dirty="0" smtClean="0"/>
              <a:t>Disseminate</a:t>
            </a:r>
            <a:r>
              <a:rPr lang="en-US" baseline="0" dirty="0" smtClean="0"/>
              <a:t> paper copies to conferences – e.g. ICT2010</a:t>
            </a:r>
            <a:endParaRPr lang="en-US" dirty="0" smtClean="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PY1 Review, 8 Nov 2011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484F6F-D754-495E-A387-76CFDA48F36F}" type="slidenum">
              <a:rPr lang="en-US"/>
              <a:pPr>
                <a:defRPr/>
              </a:pPr>
              <a:t>‹#›</a:t>
            </a:fld>
            <a:endParaRPr lang="en-US"/>
          </a:p>
        </p:txBody>
      </p:sp>
    </p:spTree>
    <p:extLst>
      <p:ext uri="{BB962C8B-B14F-4D97-AF65-F5344CB8AC3E}">
        <p14:creationId xmlns:p14="http://schemas.microsoft.com/office/powerpoint/2010/main" val="786497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PY1 Review, 8 Nov 2011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B919E9-DD40-4F92-B4A1-F47DE05E4BC1}" type="slidenum">
              <a:rPr lang="en-US"/>
              <a:pPr>
                <a:defRPr/>
              </a:pPr>
              <a:t>‹#›</a:t>
            </a:fld>
            <a:endParaRPr lang="en-US"/>
          </a:p>
        </p:txBody>
      </p:sp>
    </p:spTree>
    <p:extLst>
      <p:ext uri="{BB962C8B-B14F-4D97-AF65-F5344CB8AC3E}">
        <p14:creationId xmlns:p14="http://schemas.microsoft.com/office/powerpoint/2010/main" val="1365235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PY1 Review, 8 Nov 2011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F522B4-9595-4CE8-9D2F-F29556F4F00B}" type="slidenum">
              <a:rPr lang="en-US"/>
              <a:pPr>
                <a:defRPr/>
              </a:pPr>
              <a:t>‹#›</a:t>
            </a:fld>
            <a:endParaRPr lang="en-US"/>
          </a:p>
        </p:txBody>
      </p:sp>
    </p:spTree>
    <p:extLst>
      <p:ext uri="{BB962C8B-B14F-4D97-AF65-F5344CB8AC3E}">
        <p14:creationId xmlns:p14="http://schemas.microsoft.com/office/powerpoint/2010/main" val="2686995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GB" smtClean="0"/>
              <a:t>PY1 Review, 8 Nov 2011</a:t>
            </a:r>
            <a:endParaRPr lang="en-US"/>
          </a:p>
        </p:txBody>
      </p:sp>
    </p:spTree>
    <p:extLst>
      <p:ext uri="{BB962C8B-B14F-4D97-AF65-F5344CB8AC3E}">
        <p14:creationId xmlns:p14="http://schemas.microsoft.com/office/powerpoint/2010/main" val="1671161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GB" smtClean="0"/>
              <a:t>PY1 Review, 8 Nov 2011</a:t>
            </a:r>
            <a:endParaRPr lang="en-US"/>
          </a:p>
        </p:txBody>
      </p:sp>
    </p:spTree>
    <p:extLst>
      <p:ext uri="{BB962C8B-B14F-4D97-AF65-F5344CB8AC3E}">
        <p14:creationId xmlns:p14="http://schemas.microsoft.com/office/powerpoint/2010/main" val="2629031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ftr" sz="quarter" idx="10"/>
          </p:nvPr>
        </p:nvSpPr>
        <p:spPr>
          <a:ln/>
        </p:spPr>
        <p:txBody>
          <a:bodyPr/>
          <a:lstStyle>
            <a:lvl1pPr>
              <a:defRPr/>
            </a:lvl1pPr>
          </a:lstStyle>
          <a:p>
            <a:pPr>
              <a:defRPr/>
            </a:pPr>
            <a:r>
              <a:rPr lang="en-GB" smtClean="0"/>
              <a:t>PY1 Review, 8 Nov 2011</a:t>
            </a:r>
            <a:endParaRPr lang="en-US"/>
          </a:p>
        </p:txBody>
      </p:sp>
    </p:spTree>
    <p:extLst>
      <p:ext uri="{BB962C8B-B14F-4D97-AF65-F5344CB8AC3E}">
        <p14:creationId xmlns:p14="http://schemas.microsoft.com/office/powerpoint/2010/main" val="3058465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066800"/>
            <a:ext cx="36957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066800"/>
            <a:ext cx="36957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a:ln/>
        </p:spPr>
        <p:txBody>
          <a:bodyPr/>
          <a:lstStyle>
            <a:lvl1pPr>
              <a:defRPr/>
            </a:lvl1pPr>
          </a:lstStyle>
          <a:p>
            <a:pPr>
              <a:defRPr/>
            </a:pPr>
            <a:r>
              <a:rPr lang="en-GB" smtClean="0"/>
              <a:t>PY1 Review, 8 Nov 2011</a:t>
            </a:r>
            <a:endParaRPr lang="en-US"/>
          </a:p>
        </p:txBody>
      </p:sp>
    </p:spTree>
    <p:extLst>
      <p:ext uri="{BB962C8B-B14F-4D97-AF65-F5344CB8AC3E}">
        <p14:creationId xmlns:p14="http://schemas.microsoft.com/office/powerpoint/2010/main" val="2911672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ftr" sz="quarter" idx="10"/>
          </p:nvPr>
        </p:nvSpPr>
        <p:spPr>
          <a:ln/>
        </p:spPr>
        <p:txBody>
          <a:bodyPr/>
          <a:lstStyle>
            <a:lvl1pPr>
              <a:defRPr/>
            </a:lvl1pPr>
          </a:lstStyle>
          <a:p>
            <a:pPr>
              <a:defRPr/>
            </a:pPr>
            <a:r>
              <a:rPr lang="en-GB" smtClean="0"/>
              <a:t>PY1 Review, 8 Nov 2011</a:t>
            </a:r>
            <a:endParaRPr lang="en-US"/>
          </a:p>
        </p:txBody>
      </p:sp>
    </p:spTree>
    <p:extLst>
      <p:ext uri="{BB962C8B-B14F-4D97-AF65-F5344CB8AC3E}">
        <p14:creationId xmlns:p14="http://schemas.microsoft.com/office/powerpoint/2010/main" val="897256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ftr" sz="quarter" idx="10"/>
          </p:nvPr>
        </p:nvSpPr>
        <p:spPr>
          <a:ln/>
        </p:spPr>
        <p:txBody>
          <a:bodyPr/>
          <a:lstStyle>
            <a:lvl1pPr>
              <a:defRPr/>
            </a:lvl1pPr>
          </a:lstStyle>
          <a:p>
            <a:pPr>
              <a:defRPr/>
            </a:pPr>
            <a:r>
              <a:rPr lang="en-GB" smtClean="0"/>
              <a:t>PY1 Review, 8 Nov 2011</a:t>
            </a:r>
            <a:endParaRPr lang="en-US"/>
          </a:p>
        </p:txBody>
      </p:sp>
    </p:spTree>
    <p:extLst>
      <p:ext uri="{BB962C8B-B14F-4D97-AF65-F5344CB8AC3E}">
        <p14:creationId xmlns:p14="http://schemas.microsoft.com/office/powerpoint/2010/main" val="712077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r>
              <a:rPr lang="en-GB" smtClean="0"/>
              <a:t>PY1 Review, 8 Nov 2011</a:t>
            </a:r>
            <a:endParaRPr lang="en-US"/>
          </a:p>
        </p:txBody>
      </p:sp>
    </p:spTree>
    <p:extLst>
      <p:ext uri="{BB962C8B-B14F-4D97-AF65-F5344CB8AC3E}">
        <p14:creationId xmlns:p14="http://schemas.microsoft.com/office/powerpoint/2010/main" val="3003969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r>
              <a:rPr lang="en-GB" smtClean="0"/>
              <a:t>PY1 Review, 8 Nov 2011</a:t>
            </a:r>
            <a:endParaRPr lang="en-US"/>
          </a:p>
        </p:txBody>
      </p:sp>
    </p:spTree>
    <p:extLst>
      <p:ext uri="{BB962C8B-B14F-4D97-AF65-F5344CB8AC3E}">
        <p14:creationId xmlns:p14="http://schemas.microsoft.com/office/powerpoint/2010/main" val="1430529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619875"/>
            <a:ext cx="2895600" cy="476250"/>
          </a:xfrm>
          <a:ln/>
        </p:spPr>
        <p:txBody>
          <a:bodyPr/>
          <a:lstStyle>
            <a:lvl1pPr>
              <a:defRPr sz="1200" b="1">
                <a:solidFill>
                  <a:schemeClr val="bg1"/>
                </a:solidFill>
              </a:defRPr>
            </a:lvl1pPr>
          </a:lstStyle>
          <a:p>
            <a:pPr>
              <a:defRPr/>
            </a:pPr>
            <a:r>
              <a:rPr lang="en-GB" smtClean="0"/>
              <a:t>PY1 Review, 8 Nov 2011</a:t>
            </a:r>
            <a:endParaRPr lang="en-US" dirty="0"/>
          </a:p>
        </p:txBody>
      </p:sp>
      <p:sp>
        <p:nvSpPr>
          <p:cNvPr id="6" name="Rectangle 6"/>
          <p:cNvSpPr>
            <a:spLocks noGrp="1" noChangeArrowheads="1"/>
          </p:cNvSpPr>
          <p:nvPr>
            <p:ph type="sldNum" sz="quarter" idx="12"/>
          </p:nvPr>
        </p:nvSpPr>
        <p:spPr>
          <a:xfrm>
            <a:off x="7010400" y="6619875"/>
            <a:ext cx="2133600" cy="476250"/>
          </a:xfrm>
          <a:ln/>
        </p:spPr>
        <p:txBody>
          <a:bodyPr/>
          <a:lstStyle>
            <a:lvl1pP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4178728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r>
              <a:rPr lang="en-GB" smtClean="0"/>
              <a:t>PY1 Review, 8 Nov 2011</a:t>
            </a:r>
            <a:endParaRPr lang="en-US"/>
          </a:p>
        </p:txBody>
      </p:sp>
    </p:spTree>
    <p:extLst>
      <p:ext uri="{BB962C8B-B14F-4D97-AF65-F5344CB8AC3E}">
        <p14:creationId xmlns:p14="http://schemas.microsoft.com/office/powerpoint/2010/main" val="14208458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GB" smtClean="0"/>
              <a:t>PY1 Review, 8 Nov 2011</a:t>
            </a:r>
            <a:endParaRPr lang="en-US"/>
          </a:p>
        </p:txBody>
      </p:sp>
    </p:spTree>
    <p:extLst>
      <p:ext uri="{BB962C8B-B14F-4D97-AF65-F5344CB8AC3E}">
        <p14:creationId xmlns:p14="http://schemas.microsoft.com/office/powerpoint/2010/main" val="2811924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18859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0"/>
            <a:ext cx="55054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GB" smtClean="0"/>
              <a:t>PY1 Review, 8 Nov 2011</a:t>
            </a:r>
            <a:endParaRPr lang="en-US"/>
          </a:p>
        </p:txBody>
      </p:sp>
    </p:spTree>
    <p:extLst>
      <p:ext uri="{BB962C8B-B14F-4D97-AF65-F5344CB8AC3E}">
        <p14:creationId xmlns:p14="http://schemas.microsoft.com/office/powerpoint/2010/main" val="40412622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r>
              <a:rPr lang="en-GB" smtClean="0"/>
              <a:t>PY1 Review, 8 Nov 2011</a:t>
            </a:r>
            <a:endParaRPr lang="en-GB"/>
          </a:p>
        </p:txBody>
      </p:sp>
      <p:sp>
        <p:nvSpPr>
          <p:cNvPr id="5" name="Rectangle 4"/>
          <p:cNvSpPr>
            <a:spLocks noGrp="1" noChangeArrowheads="1"/>
          </p:cNvSpPr>
          <p:nvPr>
            <p:ph type="sldNum" sz="quarter" idx="11"/>
          </p:nvPr>
        </p:nvSpPr>
        <p:spPr>
          <a:ln/>
        </p:spPr>
        <p:txBody>
          <a:bodyPr/>
          <a:lstStyle>
            <a:lvl1pPr>
              <a:defRPr/>
            </a:lvl1pPr>
          </a:lstStyle>
          <a:p>
            <a:pPr>
              <a:defRPr/>
            </a:pPr>
            <a:fld id="{AF8349E7-49E1-4CCD-8AE6-543C597CC76C}" type="slidenum">
              <a:rPr lang="en-GB"/>
              <a:pPr>
                <a:defRPr/>
              </a:pPr>
              <a:t>‹#›</a:t>
            </a:fld>
            <a:endParaRPr lang="en-GB"/>
          </a:p>
        </p:txBody>
      </p:sp>
    </p:spTree>
    <p:extLst>
      <p:ext uri="{BB962C8B-B14F-4D97-AF65-F5344CB8AC3E}">
        <p14:creationId xmlns:p14="http://schemas.microsoft.com/office/powerpoint/2010/main" val="29420849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r>
              <a:rPr lang="en-GB" smtClean="0"/>
              <a:t>PY1 Review, 8 Nov 2011</a:t>
            </a:r>
            <a:endParaRPr lang="en-GB"/>
          </a:p>
        </p:txBody>
      </p:sp>
      <p:sp>
        <p:nvSpPr>
          <p:cNvPr id="5" name="Rectangle 4"/>
          <p:cNvSpPr>
            <a:spLocks noGrp="1" noChangeArrowheads="1"/>
          </p:cNvSpPr>
          <p:nvPr>
            <p:ph type="sldNum" sz="quarter" idx="11"/>
          </p:nvPr>
        </p:nvSpPr>
        <p:spPr>
          <a:ln/>
        </p:spPr>
        <p:txBody>
          <a:bodyPr/>
          <a:lstStyle>
            <a:lvl1pPr>
              <a:defRPr/>
            </a:lvl1pPr>
          </a:lstStyle>
          <a:p>
            <a:pPr>
              <a:defRPr/>
            </a:pPr>
            <a:fld id="{52ED9B84-E6B0-406E-BAC6-1D78C4DFDB78}" type="slidenum">
              <a:rPr lang="en-GB"/>
              <a:pPr>
                <a:defRPr/>
              </a:pPr>
              <a:t>‹#›</a:t>
            </a:fld>
            <a:endParaRPr lang="en-GB"/>
          </a:p>
        </p:txBody>
      </p:sp>
    </p:spTree>
    <p:extLst>
      <p:ext uri="{BB962C8B-B14F-4D97-AF65-F5344CB8AC3E}">
        <p14:creationId xmlns:p14="http://schemas.microsoft.com/office/powerpoint/2010/main" val="22710349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r>
              <a:rPr lang="en-GB" smtClean="0"/>
              <a:t>PY1 Review, 8 Nov 2011</a:t>
            </a:r>
            <a:endParaRPr lang="en-GB"/>
          </a:p>
        </p:txBody>
      </p:sp>
      <p:sp>
        <p:nvSpPr>
          <p:cNvPr id="5" name="Rectangle 4"/>
          <p:cNvSpPr>
            <a:spLocks noGrp="1" noChangeArrowheads="1"/>
          </p:cNvSpPr>
          <p:nvPr>
            <p:ph type="sldNum" sz="quarter" idx="11"/>
          </p:nvPr>
        </p:nvSpPr>
        <p:spPr>
          <a:ln/>
        </p:spPr>
        <p:txBody>
          <a:bodyPr/>
          <a:lstStyle>
            <a:lvl1pPr>
              <a:defRPr/>
            </a:lvl1pPr>
          </a:lstStyle>
          <a:p>
            <a:pPr>
              <a:defRPr/>
            </a:pPr>
            <a:fld id="{3028D339-A439-45DA-8BBC-B6A3243CDD49}" type="slidenum">
              <a:rPr lang="en-GB"/>
              <a:pPr>
                <a:defRPr/>
              </a:pPr>
              <a:t>‹#›</a:t>
            </a:fld>
            <a:endParaRPr lang="en-GB"/>
          </a:p>
        </p:txBody>
      </p:sp>
    </p:spTree>
    <p:extLst>
      <p:ext uri="{BB962C8B-B14F-4D97-AF65-F5344CB8AC3E}">
        <p14:creationId xmlns:p14="http://schemas.microsoft.com/office/powerpoint/2010/main" val="42357535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6075" y="974725"/>
            <a:ext cx="4217988" cy="5429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6463" y="974725"/>
            <a:ext cx="4219575" cy="5429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r>
              <a:rPr lang="en-GB" smtClean="0"/>
              <a:t>PY1 Review, 8 Nov 2011</a:t>
            </a:r>
            <a:endParaRPr lang="en-GB"/>
          </a:p>
        </p:txBody>
      </p:sp>
      <p:sp>
        <p:nvSpPr>
          <p:cNvPr id="6" name="Rectangle 4"/>
          <p:cNvSpPr>
            <a:spLocks noGrp="1" noChangeArrowheads="1"/>
          </p:cNvSpPr>
          <p:nvPr>
            <p:ph type="sldNum" sz="quarter" idx="11"/>
          </p:nvPr>
        </p:nvSpPr>
        <p:spPr>
          <a:ln/>
        </p:spPr>
        <p:txBody>
          <a:bodyPr/>
          <a:lstStyle>
            <a:lvl1pPr>
              <a:defRPr/>
            </a:lvl1pPr>
          </a:lstStyle>
          <a:p>
            <a:pPr>
              <a:defRPr/>
            </a:pPr>
            <a:fld id="{912D14FA-0B5F-458B-B9FC-54D3B4BBFF31}" type="slidenum">
              <a:rPr lang="en-GB"/>
              <a:pPr>
                <a:defRPr/>
              </a:pPr>
              <a:t>‹#›</a:t>
            </a:fld>
            <a:endParaRPr lang="en-GB"/>
          </a:p>
        </p:txBody>
      </p:sp>
    </p:spTree>
    <p:extLst>
      <p:ext uri="{BB962C8B-B14F-4D97-AF65-F5344CB8AC3E}">
        <p14:creationId xmlns:p14="http://schemas.microsoft.com/office/powerpoint/2010/main" val="17770748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ftr" sz="quarter" idx="10"/>
          </p:nvPr>
        </p:nvSpPr>
        <p:spPr>
          <a:ln/>
        </p:spPr>
        <p:txBody>
          <a:bodyPr/>
          <a:lstStyle>
            <a:lvl1pPr>
              <a:defRPr/>
            </a:lvl1pPr>
          </a:lstStyle>
          <a:p>
            <a:pPr>
              <a:defRPr/>
            </a:pPr>
            <a:r>
              <a:rPr lang="en-GB" smtClean="0"/>
              <a:t>PY1 Review, 8 Nov 2011</a:t>
            </a:r>
            <a:endParaRPr lang="en-GB"/>
          </a:p>
        </p:txBody>
      </p:sp>
      <p:sp>
        <p:nvSpPr>
          <p:cNvPr id="8" name="Rectangle 4"/>
          <p:cNvSpPr>
            <a:spLocks noGrp="1" noChangeArrowheads="1"/>
          </p:cNvSpPr>
          <p:nvPr>
            <p:ph type="sldNum" sz="quarter" idx="11"/>
          </p:nvPr>
        </p:nvSpPr>
        <p:spPr>
          <a:ln/>
        </p:spPr>
        <p:txBody>
          <a:bodyPr/>
          <a:lstStyle>
            <a:lvl1pPr>
              <a:defRPr/>
            </a:lvl1pPr>
          </a:lstStyle>
          <a:p>
            <a:pPr>
              <a:defRPr/>
            </a:pPr>
            <a:fld id="{10E83097-CCBB-4868-9FE0-AFC4F5EA4DA0}" type="slidenum">
              <a:rPr lang="en-GB"/>
              <a:pPr>
                <a:defRPr/>
              </a:pPr>
              <a:t>‹#›</a:t>
            </a:fld>
            <a:endParaRPr lang="en-GB"/>
          </a:p>
        </p:txBody>
      </p:sp>
    </p:spTree>
    <p:extLst>
      <p:ext uri="{BB962C8B-B14F-4D97-AF65-F5344CB8AC3E}">
        <p14:creationId xmlns:p14="http://schemas.microsoft.com/office/powerpoint/2010/main" val="26297579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ftr" sz="quarter" idx="10"/>
          </p:nvPr>
        </p:nvSpPr>
        <p:spPr>
          <a:ln/>
        </p:spPr>
        <p:txBody>
          <a:bodyPr/>
          <a:lstStyle>
            <a:lvl1pPr>
              <a:defRPr/>
            </a:lvl1pPr>
          </a:lstStyle>
          <a:p>
            <a:pPr>
              <a:defRPr/>
            </a:pPr>
            <a:r>
              <a:rPr lang="en-GB" smtClean="0"/>
              <a:t>PY1 Review, 8 Nov 2011</a:t>
            </a:r>
            <a:endParaRPr lang="en-GB"/>
          </a:p>
        </p:txBody>
      </p:sp>
      <p:sp>
        <p:nvSpPr>
          <p:cNvPr id="4" name="Rectangle 4"/>
          <p:cNvSpPr>
            <a:spLocks noGrp="1" noChangeArrowheads="1"/>
          </p:cNvSpPr>
          <p:nvPr>
            <p:ph type="sldNum" sz="quarter" idx="11"/>
          </p:nvPr>
        </p:nvSpPr>
        <p:spPr>
          <a:ln/>
        </p:spPr>
        <p:txBody>
          <a:bodyPr/>
          <a:lstStyle>
            <a:lvl1pPr>
              <a:defRPr/>
            </a:lvl1pPr>
          </a:lstStyle>
          <a:p>
            <a:pPr>
              <a:defRPr/>
            </a:pPr>
            <a:fld id="{B43514FF-2F2E-4F09-BA8A-D48E22D5DD52}" type="slidenum">
              <a:rPr lang="en-GB"/>
              <a:pPr>
                <a:defRPr/>
              </a:pPr>
              <a:t>‹#›</a:t>
            </a:fld>
            <a:endParaRPr lang="en-GB"/>
          </a:p>
        </p:txBody>
      </p:sp>
    </p:spTree>
    <p:extLst>
      <p:ext uri="{BB962C8B-B14F-4D97-AF65-F5344CB8AC3E}">
        <p14:creationId xmlns:p14="http://schemas.microsoft.com/office/powerpoint/2010/main" val="36211613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r>
              <a:rPr lang="en-GB" smtClean="0"/>
              <a:t>PY1 Review, 8 Nov 2011</a:t>
            </a:r>
            <a:endParaRPr lang="en-GB"/>
          </a:p>
        </p:txBody>
      </p:sp>
      <p:sp>
        <p:nvSpPr>
          <p:cNvPr id="3" name="Rectangle 4"/>
          <p:cNvSpPr>
            <a:spLocks noGrp="1" noChangeArrowheads="1"/>
          </p:cNvSpPr>
          <p:nvPr>
            <p:ph type="sldNum" sz="quarter" idx="11"/>
          </p:nvPr>
        </p:nvSpPr>
        <p:spPr>
          <a:ln/>
        </p:spPr>
        <p:txBody>
          <a:bodyPr/>
          <a:lstStyle>
            <a:lvl1pPr>
              <a:defRPr/>
            </a:lvl1pPr>
          </a:lstStyle>
          <a:p>
            <a:pPr>
              <a:defRPr/>
            </a:pPr>
            <a:fld id="{C6981E4E-5B67-4622-AB64-690687513F3A}" type="slidenum">
              <a:rPr lang="en-GB"/>
              <a:pPr>
                <a:defRPr/>
              </a:pPr>
              <a:t>‹#›</a:t>
            </a:fld>
            <a:endParaRPr lang="en-GB"/>
          </a:p>
        </p:txBody>
      </p:sp>
    </p:spTree>
    <p:extLst>
      <p:ext uri="{BB962C8B-B14F-4D97-AF65-F5344CB8AC3E}">
        <p14:creationId xmlns:p14="http://schemas.microsoft.com/office/powerpoint/2010/main" val="4007339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PY1 Review, 8 Nov 2011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822A9E-2D63-454C-AFCE-D3169FF0F3AE}" type="slidenum">
              <a:rPr lang="en-US"/>
              <a:pPr>
                <a:defRPr/>
              </a:pPr>
              <a:t>‹#›</a:t>
            </a:fld>
            <a:endParaRPr lang="en-US"/>
          </a:p>
        </p:txBody>
      </p:sp>
    </p:spTree>
    <p:extLst>
      <p:ext uri="{BB962C8B-B14F-4D97-AF65-F5344CB8AC3E}">
        <p14:creationId xmlns:p14="http://schemas.microsoft.com/office/powerpoint/2010/main" val="19802305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r>
              <a:rPr lang="en-GB" smtClean="0"/>
              <a:t>PY1 Review, 8 Nov 2011</a:t>
            </a:r>
            <a:endParaRPr lang="en-GB"/>
          </a:p>
        </p:txBody>
      </p:sp>
      <p:sp>
        <p:nvSpPr>
          <p:cNvPr id="6" name="Rectangle 4"/>
          <p:cNvSpPr>
            <a:spLocks noGrp="1" noChangeArrowheads="1"/>
          </p:cNvSpPr>
          <p:nvPr>
            <p:ph type="sldNum" sz="quarter" idx="11"/>
          </p:nvPr>
        </p:nvSpPr>
        <p:spPr>
          <a:ln/>
        </p:spPr>
        <p:txBody>
          <a:bodyPr/>
          <a:lstStyle>
            <a:lvl1pPr>
              <a:defRPr/>
            </a:lvl1pPr>
          </a:lstStyle>
          <a:p>
            <a:pPr>
              <a:defRPr/>
            </a:pPr>
            <a:fld id="{19109EE3-9328-4A1C-9546-481B07BE6D6D}" type="slidenum">
              <a:rPr lang="en-GB"/>
              <a:pPr>
                <a:defRPr/>
              </a:pPr>
              <a:t>‹#›</a:t>
            </a:fld>
            <a:endParaRPr lang="en-GB"/>
          </a:p>
        </p:txBody>
      </p:sp>
    </p:spTree>
    <p:extLst>
      <p:ext uri="{BB962C8B-B14F-4D97-AF65-F5344CB8AC3E}">
        <p14:creationId xmlns:p14="http://schemas.microsoft.com/office/powerpoint/2010/main" val="39606447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r>
              <a:rPr lang="en-GB" smtClean="0"/>
              <a:t>PY1 Review, 8 Nov 2011</a:t>
            </a:r>
            <a:endParaRPr lang="en-GB"/>
          </a:p>
        </p:txBody>
      </p:sp>
      <p:sp>
        <p:nvSpPr>
          <p:cNvPr id="6" name="Rectangle 4"/>
          <p:cNvSpPr>
            <a:spLocks noGrp="1" noChangeArrowheads="1"/>
          </p:cNvSpPr>
          <p:nvPr>
            <p:ph type="sldNum" sz="quarter" idx="11"/>
          </p:nvPr>
        </p:nvSpPr>
        <p:spPr>
          <a:ln/>
        </p:spPr>
        <p:txBody>
          <a:bodyPr/>
          <a:lstStyle>
            <a:lvl1pPr>
              <a:defRPr/>
            </a:lvl1pPr>
          </a:lstStyle>
          <a:p>
            <a:pPr>
              <a:defRPr/>
            </a:pPr>
            <a:fld id="{D22C24EF-7011-403C-9999-A7A766860686}" type="slidenum">
              <a:rPr lang="en-GB"/>
              <a:pPr>
                <a:defRPr/>
              </a:pPr>
              <a:t>‹#›</a:t>
            </a:fld>
            <a:endParaRPr lang="en-GB"/>
          </a:p>
        </p:txBody>
      </p:sp>
    </p:spTree>
    <p:extLst>
      <p:ext uri="{BB962C8B-B14F-4D97-AF65-F5344CB8AC3E}">
        <p14:creationId xmlns:p14="http://schemas.microsoft.com/office/powerpoint/2010/main" val="1986854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r>
              <a:rPr lang="en-GB" smtClean="0"/>
              <a:t>PY1 Review, 8 Nov 2011</a:t>
            </a:r>
            <a:endParaRPr lang="en-GB"/>
          </a:p>
        </p:txBody>
      </p:sp>
      <p:sp>
        <p:nvSpPr>
          <p:cNvPr id="5" name="Rectangle 4"/>
          <p:cNvSpPr>
            <a:spLocks noGrp="1" noChangeArrowheads="1"/>
          </p:cNvSpPr>
          <p:nvPr>
            <p:ph type="sldNum" sz="quarter" idx="11"/>
          </p:nvPr>
        </p:nvSpPr>
        <p:spPr>
          <a:ln/>
        </p:spPr>
        <p:txBody>
          <a:bodyPr/>
          <a:lstStyle>
            <a:lvl1pPr>
              <a:defRPr/>
            </a:lvl1pPr>
          </a:lstStyle>
          <a:p>
            <a:pPr>
              <a:defRPr/>
            </a:pPr>
            <a:fld id="{C89F9F95-666B-45AB-A248-E229E6A8BDDF}" type="slidenum">
              <a:rPr lang="en-GB"/>
              <a:pPr>
                <a:defRPr/>
              </a:pPr>
              <a:t>‹#›</a:t>
            </a:fld>
            <a:endParaRPr lang="en-GB"/>
          </a:p>
        </p:txBody>
      </p:sp>
    </p:spTree>
    <p:extLst>
      <p:ext uri="{BB962C8B-B14F-4D97-AF65-F5344CB8AC3E}">
        <p14:creationId xmlns:p14="http://schemas.microsoft.com/office/powerpoint/2010/main" val="29109219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7838" y="66675"/>
            <a:ext cx="2160587" cy="6337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6075" y="66675"/>
            <a:ext cx="6329363" cy="6337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r>
              <a:rPr lang="en-GB" smtClean="0"/>
              <a:t>PY1 Review, 8 Nov 2011</a:t>
            </a:r>
            <a:endParaRPr lang="en-GB"/>
          </a:p>
        </p:txBody>
      </p:sp>
      <p:sp>
        <p:nvSpPr>
          <p:cNvPr id="5" name="Rectangle 4"/>
          <p:cNvSpPr>
            <a:spLocks noGrp="1" noChangeArrowheads="1"/>
          </p:cNvSpPr>
          <p:nvPr>
            <p:ph type="sldNum" sz="quarter" idx="11"/>
          </p:nvPr>
        </p:nvSpPr>
        <p:spPr>
          <a:ln/>
        </p:spPr>
        <p:txBody>
          <a:bodyPr/>
          <a:lstStyle>
            <a:lvl1pPr>
              <a:defRPr/>
            </a:lvl1pPr>
          </a:lstStyle>
          <a:p>
            <a:pPr>
              <a:defRPr/>
            </a:pPr>
            <a:fld id="{E994BFBD-7D14-4A33-BB4B-5B7839F80E0D}" type="slidenum">
              <a:rPr lang="en-GB"/>
              <a:pPr>
                <a:defRPr/>
              </a:pPr>
              <a:t>‹#›</a:t>
            </a:fld>
            <a:endParaRPr lang="en-GB"/>
          </a:p>
        </p:txBody>
      </p:sp>
    </p:spTree>
    <p:extLst>
      <p:ext uri="{BB962C8B-B14F-4D97-AF65-F5344CB8AC3E}">
        <p14:creationId xmlns:p14="http://schemas.microsoft.com/office/powerpoint/2010/main" val="2875682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PY1 Review, 8 Nov 2011</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144E26-675E-4EA0-AC93-EBD5EEC7938D}" type="slidenum">
              <a:rPr lang="en-US"/>
              <a:pPr>
                <a:defRPr/>
              </a:pPr>
              <a:t>‹#›</a:t>
            </a:fld>
            <a:endParaRPr lang="en-US"/>
          </a:p>
        </p:txBody>
      </p:sp>
    </p:spTree>
    <p:extLst>
      <p:ext uri="{BB962C8B-B14F-4D97-AF65-F5344CB8AC3E}">
        <p14:creationId xmlns:p14="http://schemas.microsoft.com/office/powerpoint/2010/main" val="318845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GB" smtClean="0"/>
              <a:t>PY1 Review, 8 Nov 2011</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54B761-084D-4DCC-B215-317297BF97FF}" type="slidenum">
              <a:rPr lang="en-US"/>
              <a:pPr>
                <a:defRPr/>
              </a:pPr>
              <a:t>‹#›</a:t>
            </a:fld>
            <a:endParaRPr lang="en-US"/>
          </a:p>
        </p:txBody>
      </p:sp>
    </p:spTree>
    <p:extLst>
      <p:ext uri="{BB962C8B-B14F-4D97-AF65-F5344CB8AC3E}">
        <p14:creationId xmlns:p14="http://schemas.microsoft.com/office/powerpoint/2010/main" val="4291929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GB" smtClean="0"/>
              <a:t>PY1 Review, 8 Nov 2011</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EE1AB3B-03ED-42F0-A526-0B907AD932DC}" type="slidenum">
              <a:rPr lang="en-US"/>
              <a:pPr>
                <a:defRPr/>
              </a:pPr>
              <a:t>‹#›</a:t>
            </a:fld>
            <a:endParaRPr lang="en-US"/>
          </a:p>
        </p:txBody>
      </p:sp>
    </p:spTree>
    <p:extLst>
      <p:ext uri="{BB962C8B-B14F-4D97-AF65-F5344CB8AC3E}">
        <p14:creationId xmlns:p14="http://schemas.microsoft.com/office/powerpoint/2010/main" val="2835449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GB" smtClean="0"/>
              <a:t>PY1 Review, 8 Nov 2011</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353A979-33D4-43AD-AE11-6DF3B77D66C0}" type="slidenum">
              <a:rPr lang="en-US"/>
              <a:pPr>
                <a:defRPr/>
              </a:pPr>
              <a:t>‹#›</a:t>
            </a:fld>
            <a:endParaRPr lang="en-US"/>
          </a:p>
        </p:txBody>
      </p:sp>
    </p:spTree>
    <p:extLst>
      <p:ext uri="{BB962C8B-B14F-4D97-AF65-F5344CB8AC3E}">
        <p14:creationId xmlns:p14="http://schemas.microsoft.com/office/powerpoint/2010/main" val="1624094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PY1 Review, 8 Nov 2011</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C7EB61-42D4-4B4E-8D38-7D168BCC4981}" type="slidenum">
              <a:rPr lang="en-US"/>
              <a:pPr>
                <a:defRPr/>
              </a:pPr>
              <a:t>‹#›</a:t>
            </a:fld>
            <a:endParaRPr lang="en-US"/>
          </a:p>
        </p:txBody>
      </p:sp>
    </p:spTree>
    <p:extLst>
      <p:ext uri="{BB962C8B-B14F-4D97-AF65-F5344CB8AC3E}">
        <p14:creationId xmlns:p14="http://schemas.microsoft.com/office/powerpoint/2010/main" val="3117133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PY1 Review, 8 Nov 2011</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CDD425-EC0A-48AA-8855-68615A4BD11C}" type="slidenum">
              <a:rPr lang="en-US"/>
              <a:pPr>
                <a:defRPr/>
              </a:pPr>
              <a:t>‹#›</a:t>
            </a:fld>
            <a:endParaRPr lang="en-US"/>
          </a:p>
        </p:txBody>
      </p:sp>
    </p:spTree>
    <p:extLst>
      <p:ext uri="{BB962C8B-B14F-4D97-AF65-F5344CB8AC3E}">
        <p14:creationId xmlns:p14="http://schemas.microsoft.com/office/powerpoint/2010/main" val="1681294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r>
              <a:rPr lang="en-GB" smtClean="0"/>
              <a:t>PY1 Review, 8 Nov 2011</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6BE64AB-CA1B-4C06-B745-D294D6B988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31" descr="banner-ITonl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43000" y="0"/>
            <a:ext cx="80010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1371600" y="0"/>
            <a:ext cx="5791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1371600" y="1066800"/>
            <a:ext cx="7543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0" name="Rectangle 16"/>
          <p:cNvSpPr>
            <a:spLocks noGrp="1" noChangeArrowheads="1"/>
          </p:cNvSpPr>
          <p:nvPr>
            <p:ph type="ftr" sz="quarter" idx="3"/>
          </p:nvPr>
        </p:nvSpPr>
        <p:spPr bwMode="auto">
          <a:xfrm>
            <a:off x="1371600" y="6477000"/>
            <a:ext cx="7543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1">
                <a:solidFill>
                  <a:srgbClr val="3861AA"/>
                </a:solidFill>
                <a:cs typeface="+mn-cs"/>
              </a:defRPr>
            </a:lvl1pPr>
          </a:lstStyle>
          <a:p>
            <a:pPr>
              <a:defRPr/>
            </a:pPr>
            <a:r>
              <a:rPr lang="en-GB" smtClean="0"/>
              <a:t>PY1 Review, 8 Nov 2011</a:t>
            </a:r>
            <a:endParaRPr lang="en-US"/>
          </a:p>
        </p:txBody>
      </p:sp>
      <p:sp>
        <p:nvSpPr>
          <p:cNvPr id="2054" name="Text Box 34"/>
          <p:cNvSpPr txBox="1">
            <a:spLocks noChangeArrowheads="1"/>
          </p:cNvSpPr>
          <p:nvPr/>
        </p:nvSpPr>
        <p:spPr bwMode="auto">
          <a:xfrm>
            <a:off x="0" y="6111875"/>
            <a:ext cx="12954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algn="r" eaLnBrk="1" hangingPunct="1"/>
            <a:r>
              <a:rPr lang="en-US" sz="900">
                <a:solidFill>
                  <a:srgbClr val="3861AA"/>
                </a:solidFill>
                <a:latin typeface="Tahoma" pitchFamily="34" charset="0"/>
              </a:rPr>
              <a:t>CERN IT Department</a:t>
            </a:r>
          </a:p>
          <a:p>
            <a:pPr algn="r" eaLnBrk="1" hangingPunct="1"/>
            <a:r>
              <a:rPr lang="en-US" sz="900">
                <a:solidFill>
                  <a:srgbClr val="3861AA"/>
                </a:solidFill>
                <a:latin typeface="Tahoma" pitchFamily="34" charset="0"/>
              </a:rPr>
              <a:t>CH-1211 Genève 23</a:t>
            </a:r>
          </a:p>
          <a:p>
            <a:pPr algn="r" eaLnBrk="1" hangingPunct="1"/>
            <a:r>
              <a:rPr lang="en-US" sz="900">
                <a:solidFill>
                  <a:srgbClr val="3861AA"/>
                </a:solidFill>
                <a:latin typeface="Tahoma" pitchFamily="34" charset="0"/>
              </a:rPr>
              <a:t>Switzerland</a:t>
            </a:r>
          </a:p>
          <a:p>
            <a:pPr algn="r" eaLnBrk="1" hangingPunct="1"/>
            <a:r>
              <a:rPr lang="en-US" sz="1100" b="1">
                <a:solidFill>
                  <a:srgbClr val="3861AA"/>
                </a:solidFill>
                <a:latin typeface="Tahoma" pitchFamily="34" charset="0"/>
              </a:rPr>
              <a:t>www.cern.ch/i</a:t>
            </a:r>
            <a:r>
              <a:rPr lang="en-US" sz="1000" b="1">
                <a:solidFill>
                  <a:srgbClr val="3861AA"/>
                </a:solidFill>
                <a:latin typeface="Tahoma" pitchFamily="34" charset="0"/>
              </a:rPr>
              <a:t>t</a:t>
            </a:r>
          </a:p>
        </p:txBody>
      </p:sp>
      <p:pic>
        <p:nvPicPr>
          <p:cNvPr id="2055" name="Picture 9"/>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190625"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defRPr>
      </a:lvl2pPr>
      <a:lvl3pPr algn="l" rtl="0" eaLnBrk="0" fontAlgn="base" hangingPunct="0">
        <a:spcBef>
          <a:spcPct val="0"/>
        </a:spcBef>
        <a:spcAft>
          <a:spcPct val="0"/>
        </a:spcAft>
        <a:defRPr sz="3200">
          <a:solidFill>
            <a:schemeClr val="bg1"/>
          </a:solidFill>
          <a:latin typeface="Arial" charset="0"/>
        </a:defRPr>
      </a:lvl3pPr>
      <a:lvl4pPr algn="l" rtl="0" eaLnBrk="0" fontAlgn="base" hangingPunct="0">
        <a:spcBef>
          <a:spcPct val="0"/>
        </a:spcBef>
        <a:spcAft>
          <a:spcPct val="0"/>
        </a:spcAft>
        <a:defRPr sz="3200">
          <a:solidFill>
            <a:schemeClr val="bg1"/>
          </a:solidFill>
          <a:latin typeface="Arial" charset="0"/>
        </a:defRPr>
      </a:lvl4pPr>
      <a:lvl5pPr algn="l" rtl="0" eaLnBrk="0" fontAlgn="base" hangingPunct="0">
        <a:spcBef>
          <a:spcPct val="0"/>
        </a:spcBef>
        <a:spcAft>
          <a:spcPct val="0"/>
        </a:spcAft>
        <a:defRPr sz="3200">
          <a:solidFill>
            <a:schemeClr val="bg1"/>
          </a:solidFill>
          <a:latin typeface="Arial" charset="0"/>
        </a:defRPr>
      </a:lvl5pPr>
      <a:lvl6pPr marL="457200" algn="l" rtl="0" eaLnBrk="0" fontAlgn="base" hangingPunct="0">
        <a:spcBef>
          <a:spcPct val="0"/>
        </a:spcBef>
        <a:spcAft>
          <a:spcPct val="0"/>
        </a:spcAft>
        <a:defRPr sz="3200">
          <a:solidFill>
            <a:schemeClr val="bg1"/>
          </a:solidFill>
          <a:latin typeface="Arial" charset="0"/>
        </a:defRPr>
      </a:lvl6pPr>
      <a:lvl7pPr marL="914400" algn="l" rtl="0" eaLnBrk="0" fontAlgn="base" hangingPunct="0">
        <a:spcBef>
          <a:spcPct val="0"/>
        </a:spcBef>
        <a:spcAft>
          <a:spcPct val="0"/>
        </a:spcAft>
        <a:defRPr sz="3200">
          <a:solidFill>
            <a:schemeClr val="bg1"/>
          </a:solidFill>
          <a:latin typeface="Arial" charset="0"/>
        </a:defRPr>
      </a:lvl7pPr>
      <a:lvl8pPr marL="1371600" algn="l" rtl="0" eaLnBrk="0" fontAlgn="base" hangingPunct="0">
        <a:spcBef>
          <a:spcPct val="0"/>
        </a:spcBef>
        <a:spcAft>
          <a:spcPct val="0"/>
        </a:spcAft>
        <a:defRPr sz="3200">
          <a:solidFill>
            <a:schemeClr val="bg1"/>
          </a:solidFill>
          <a:latin typeface="Arial" charset="0"/>
        </a:defRPr>
      </a:lvl8pPr>
      <a:lvl9pPr marL="1828800" algn="l" rtl="0" eaLnBrk="0" fontAlgn="base" hangingPunct="0">
        <a:spcBef>
          <a:spcPct val="0"/>
        </a:spcBef>
        <a:spcAft>
          <a:spcPct val="0"/>
        </a:spcAft>
        <a:defRPr sz="3200">
          <a:solidFill>
            <a:schemeClr val="bg1"/>
          </a:solidFill>
          <a:latin typeface="Arial" charset="0"/>
        </a:defRPr>
      </a:lvl9pPr>
    </p:titleStyle>
    <p:bodyStyle>
      <a:lvl1pPr marL="342900" indent="-342900" algn="l" rtl="0" eaLnBrk="0" fontAlgn="base" hangingPunct="0">
        <a:spcBef>
          <a:spcPct val="20000"/>
        </a:spcBef>
        <a:spcAft>
          <a:spcPct val="0"/>
        </a:spcAft>
        <a:buClr>
          <a:srgbClr val="3861AA"/>
        </a:buClr>
        <a:buChar char="•"/>
        <a:defRPr sz="2800">
          <a:solidFill>
            <a:srgbClr val="3861AA"/>
          </a:solidFill>
          <a:latin typeface="+mn-lt"/>
          <a:ea typeface="+mn-ea"/>
          <a:cs typeface="+mn-cs"/>
        </a:defRPr>
      </a:lvl1pPr>
      <a:lvl2pPr marL="742950" indent="-285750" algn="l" rtl="0" eaLnBrk="0" fontAlgn="base" hangingPunct="0">
        <a:spcBef>
          <a:spcPct val="20000"/>
        </a:spcBef>
        <a:spcAft>
          <a:spcPct val="0"/>
        </a:spcAft>
        <a:buClr>
          <a:schemeClr val="accent2"/>
        </a:buClr>
        <a:buFont typeface="Arial" charset="0"/>
        <a:buChar char="–"/>
        <a:defRPr sz="2400">
          <a:solidFill>
            <a:srgbClr val="3861AA"/>
          </a:solidFill>
          <a:latin typeface="+mn-lt"/>
        </a:defRPr>
      </a:lvl2pPr>
      <a:lvl3pPr marL="1143000" indent="-228600" algn="l" rtl="0" eaLnBrk="0" fontAlgn="base" hangingPunct="0">
        <a:spcBef>
          <a:spcPct val="20000"/>
        </a:spcBef>
        <a:spcAft>
          <a:spcPct val="0"/>
        </a:spcAft>
        <a:buChar char="•"/>
        <a:defRPr sz="2000">
          <a:solidFill>
            <a:srgbClr val="3861AA"/>
          </a:solidFill>
          <a:latin typeface="+mn-lt"/>
        </a:defRPr>
      </a:lvl3pPr>
      <a:lvl4pPr marL="1600200" indent="-228600" algn="l" rtl="0" eaLnBrk="0" fontAlgn="base" hangingPunct="0">
        <a:spcBef>
          <a:spcPct val="20000"/>
        </a:spcBef>
        <a:spcAft>
          <a:spcPct val="0"/>
        </a:spcAft>
        <a:buChar char="–"/>
        <a:defRPr sz="2000">
          <a:solidFill>
            <a:srgbClr val="3861AA"/>
          </a:solidFill>
          <a:latin typeface="+mn-lt"/>
        </a:defRPr>
      </a:lvl4pPr>
      <a:lvl5pPr marL="2057400" indent="-228600" algn="l" rtl="0" eaLnBrk="0" fontAlgn="base" hangingPunct="0">
        <a:spcBef>
          <a:spcPct val="20000"/>
        </a:spcBef>
        <a:spcAft>
          <a:spcPct val="0"/>
        </a:spcAft>
        <a:buChar char="»"/>
        <a:defRPr sz="2000">
          <a:solidFill>
            <a:srgbClr val="3861AA"/>
          </a:solidFill>
          <a:latin typeface="+mn-lt"/>
        </a:defRPr>
      </a:lvl5pPr>
      <a:lvl6pPr marL="2514600" indent="-228600" algn="l" rtl="0" eaLnBrk="0" fontAlgn="base" hangingPunct="0">
        <a:spcBef>
          <a:spcPct val="20000"/>
        </a:spcBef>
        <a:spcAft>
          <a:spcPct val="0"/>
        </a:spcAft>
        <a:buChar char="»"/>
        <a:defRPr sz="2000">
          <a:solidFill>
            <a:srgbClr val="3861AA"/>
          </a:solidFill>
          <a:latin typeface="+mn-lt"/>
        </a:defRPr>
      </a:lvl6pPr>
      <a:lvl7pPr marL="2971800" indent="-228600" algn="l" rtl="0" eaLnBrk="0" fontAlgn="base" hangingPunct="0">
        <a:spcBef>
          <a:spcPct val="20000"/>
        </a:spcBef>
        <a:spcAft>
          <a:spcPct val="0"/>
        </a:spcAft>
        <a:buChar char="»"/>
        <a:defRPr sz="2000">
          <a:solidFill>
            <a:srgbClr val="3861AA"/>
          </a:solidFill>
          <a:latin typeface="+mn-lt"/>
        </a:defRPr>
      </a:lvl7pPr>
      <a:lvl8pPr marL="3429000" indent="-228600" algn="l" rtl="0" eaLnBrk="0" fontAlgn="base" hangingPunct="0">
        <a:spcBef>
          <a:spcPct val="20000"/>
        </a:spcBef>
        <a:spcAft>
          <a:spcPct val="0"/>
        </a:spcAft>
        <a:buChar char="»"/>
        <a:defRPr sz="2000">
          <a:solidFill>
            <a:srgbClr val="3861AA"/>
          </a:solidFill>
          <a:latin typeface="+mn-lt"/>
        </a:defRPr>
      </a:lvl8pPr>
      <a:lvl9pPr marL="3886200" indent="-228600" algn="l" rtl="0" eaLnBrk="0" fontAlgn="base" hangingPunct="0">
        <a:spcBef>
          <a:spcPct val="20000"/>
        </a:spcBef>
        <a:spcAft>
          <a:spcPct val="0"/>
        </a:spcAft>
        <a:buChar char="»"/>
        <a:defRPr sz="2000">
          <a:solidFill>
            <a:srgbClr val="3861A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6553200"/>
            <a:ext cx="9144000" cy="3048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sz="1800">
              <a:solidFill>
                <a:srgbClr val="2B519A"/>
              </a:solidFill>
            </a:endParaRPr>
          </a:p>
        </p:txBody>
      </p:sp>
      <p:sp>
        <p:nvSpPr>
          <p:cNvPr id="93187" name="Rectangle 3"/>
          <p:cNvSpPr>
            <a:spLocks noGrp="1" noChangeArrowheads="1"/>
          </p:cNvSpPr>
          <p:nvPr>
            <p:ph type="ftr" sz="quarter" idx="3"/>
          </p:nvPr>
        </p:nvSpPr>
        <p:spPr bwMode="auto">
          <a:xfrm>
            <a:off x="1676400" y="6619875"/>
            <a:ext cx="6702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2B519A"/>
                </a:solidFill>
                <a:cs typeface="+mn-cs"/>
              </a:defRPr>
            </a:lvl1pPr>
          </a:lstStyle>
          <a:p>
            <a:pPr>
              <a:defRPr/>
            </a:pPr>
            <a:r>
              <a:rPr lang="en-GB" smtClean="0"/>
              <a:t>PY1 Review, 8 Nov 2011</a:t>
            </a:r>
            <a:endParaRPr lang="en-GB"/>
          </a:p>
        </p:txBody>
      </p:sp>
      <p:sp>
        <p:nvSpPr>
          <p:cNvPr id="93188" name="Rectangle 4"/>
          <p:cNvSpPr>
            <a:spLocks noGrp="1" noChangeArrowheads="1"/>
          </p:cNvSpPr>
          <p:nvPr>
            <p:ph type="sldNum" sz="quarter" idx="4"/>
          </p:nvPr>
        </p:nvSpPr>
        <p:spPr bwMode="auto">
          <a:xfrm>
            <a:off x="8521700" y="6562725"/>
            <a:ext cx="469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2B519A"/>
                </a:solidFill>
                <a:cs typeface="+mn-cs"/>
              </a:defRPr>
            </a:lvl1pPr>
          </a:lstStyle>
          <a:p>
            <a:pPr>
              <a:defRPr/>
            </a:pPr>
            <a:fld id="{0686142A-16D7-44E7-9A37-AB9C683AE376}" type="slidenum">
              <a:rPr lang="en-GB"/>
              <a:pPr>
                <a:defRPr/>
              </a:pPr>
              <a:t>‹#›</a:t>
            </a:fld>
            <a:endParaRPr lang="en-GB"/>
          </a:p>
        </p:txBody>
      </p:sp>
      <p:sp>
        <p:nvSpPr>
          <p:cNvPr id="3077" name="Rectangle 5"/>
          <p:cNvSpPr>
            <a:spLocks noChangeArrowheads="1"/>
          </p:cNvSpPr>
          <p:nvPr/>
        </p:nvSpPr>
        <p:spPr bwMode="auto">
          <a:xfrm>
            <a:off x="1825625" y="0"/>
            <a:ext cx="7315200" cy="838200"/>
          </a:xfrm>
          <a:prstGeom prst="rect">
            <a:avLst/>
          </a:prstGeom>
          <a:solidFill>
            <a:srgbClr val="325F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spcBef>
                <a:spcPct val="20000"/>
              </a:spcBef>
              <a:buClr>
                <a:srgbClr val="FFCC66"/>
              </a:buClr>
              <a:buFontTx/>
              <a:buChar char="•"/>
            </a:pPr>
            <a:endParaRPr lang="en-GB" sz="1800">
              <a:solidFill>
                <a:srgbClr val="2B519A"/>
              </a:solidFill>
            </a:endParaRPr>
          </a:p>
        </p:txBody>
      </p:sp>
      <p:sp>
        <p:nvSpPr>
          <p:cNvPr id="3078" name="Rectangle 6"/>
          <p:cNvSpPr>
            <a:spLocks noGrp="1" noChangeArrowheads="1"/>
          </p:cNvSpPr>
          <p:nvPr>
            <p:ph type="body" idx="1"/>
          </p:nvPr>
        </p:nvSpPr>
        <p:spPr bwMode="auto">
          <a:xfrm>
            <a:off x="346075" y="974725"/>
            <a:ext cx="8589963"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079" name="Rectangle 7"/>
          <p:cNvSpPr>
            <a:spLocks noChangeArrowheads="1"/>
          </p:cNvSpPr>
          <p:nvPr/>
        </p:nvSpPr>
        <p:spPr bwMode="auto">
          <a:xfrm>
            <a:off x="1774825" y="687388"/>
            <a:ext cx="7369175" cy="146050"/>
          </a:xfrm>
          <a:prstGeom prst="rect">
            <a:avLst/>
          </a:prstGeom>
          <a:solidFill>
            <a:srgbClr val="2B519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GB" sz="1800">
              <a:solidFill>
                <a:srgbClr val="2B519A"/>
              </a:solidFill>
              <a:latin typeface="Verdana" pitchFamily="34" charset="0"/>
            </a:endParaRPr>
          </a:p>
        </p:txBody>
      </p:sp>
      <p:sp>
        <p:nvSpPr>
          <p:cNvPr id="3080" name="Oval 8"/>
          <p:cNvSpPr>
            <a:spLocks noChangeArrowheads="1"/>
          </p:cNvSpPr>
          <p:nvPr/>
        </p:nvSpPr>
        <p:spPr bwMode="auto">
          <a:xfrm>
            <a:off x="1398588" y="0"/>
            <a:ext cx="838200" cy="8382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sz="1800">
              <a:solidFill>
                <a:srgbClr val="2B519A"/>
              </a:solidFill>
            </a:endParaRPr>
          </a:p>
        </p:txBody>
      </p:sp>
      <p:graphicFrame>
        <p:nvGraphicFramePr>
          <p:cNvPr id="93193" name="Group 9"/>
          <p:cNvGraphicFramePr>
            <a:graphicFrameLocks noGrp="1"/>
          </p:cNvGraphicFramePr>
          <p:nvPr/>
        </p:nvGraphicFramePr>
        <p:xfrm>
          <a:off x="255588" y="644525"/>
          <a:ext cx="3652837" cy="327025"/>
        </p:xfrm>
        <a:graphic>
          <a:graphicData uri="http://schemas.openxmlformats.org/drawingml/2006/table">
            <a:tbl>
              <a:tblPr/>
              <a:tblGrid>
                <a:gridCol w="3652837"/>
              </a:tblGrid>
              <a:tr h="327025">
                <a:tc>
                  <a:txBody>
                    <a:bodyPr/>
                    <a:lstStyle/>
                    <a:p>
                      <a:pPr marL="0" marR="0" lvl="0" indent="0" algn="r" defTabSz="914400" rtl="0" eaLnBrk="1" fontAlgn="base" latinLnBrk="0" hangingPunct="1">
                        <a:lnSpc>
                          <a:spcPct val="100000"/>
                        </a:lnSpc>
                        <a:spcBef>
                          <a:spcPct val="20000"/>
                        </a:spcBef>
                        <a:spcAft>
                          <a:spcPct val="0"/>
                        </a:spcAft>
                        <a:buClr>
                          <a:srgbClr val="F1AF00"/>
                        </a:buClr>
                        <a:buSzTx/>
                        <a:buFontTx/>
                        <a:buNone/>
                        <a:tabLst/>
                      </a:pPr>
                      <a:r>
                        <a:rPr kumimoji="0" lang="en-GB" sz="900" b="1" i="0" u="none" strike="noStrike" cap="none" normalizeH="0" baseline="0" smtClean="0">
                          <a:ln>
                            <a:noFill/>
                          </a:ln>
                          <a:solidFill>
                            <a:schemeClr val="bg1"/>
                          </a:solidFill>
                          <a:effectLst/>
                          <a:latin typeface="Arial" charset="0"/>
                        </a:rPr>
                        <a:t>Enabling Grids for E-sciencE</a:t>
                      </a: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3083" name="Rectangle 15"/>
          <p:cNvSpPr>
            <a:spLocks noGrp="1" noChangeArrowheads="1"/>
          </p:cNvSpPr>
          <p:nvPr>
            <p:ph type="title"/>
          </p:nvPr>
        </p:nvSpPr>
        <p:spPr bwMode="auto">
          <a:xfrm>
            <a:off x="2254250" y="66675"/>
            <a:ext cx="67341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084" name="Text Box 16"/>
          <p:cNvSpPr txBox="1">
            <a:spLocks noChangeArrowheads="1"/>
          </p:cNvSpPr>
          <p:nvPr/>
        </p:nvSpPr>
        <p:spPr bwMode="auto">
          <a:xfrm>
            <a:off x="0" y="6629400"/>
            <a:ext cx="2819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spcBef>
                <a:spcPct val="50000"/>
              </a:spcBef>
              <a:buClr>
                <a:srgbClr val="FFCC66"/>
              </a:buClr>
            </a:pPr>
            <a:r>
              <a:rPr lang="en-GB" sz="1200">
                <a:solidFill>
                  <a:srgbClr val="2B519A"/>
                </a:solidFill>
                <a:latin typeface="Verdana" pitchFamily="34" charset="0"/>
              </a:rPr>
              <a:t>EGEE-III INFSO-RI-222667</a:t>
            </a:r>
            <a:endParaRPr lang="en-GB" sz="1800">
              <a:solidFill>
                <a:srgbClr val="2B519A"/>
              </a:solidFill>
              <a:latin typeface="Verdana" pitchFamily="34" charset="0"/>
            </a:endParaRPr>
          </a:p>
        </p:txBody>
      </p:sp>
      <p:pic>
        <p:nvPicPr>
          <p:cNvPr id="3085" name="Picture 17" descr="ege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4300" y="184150"/>
            <a:ext cx="20097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dt="0"/>
  <p:txStyles>
    <p:titleStyle>
      <a:lvl1pPr algn="r" rtl="0" eaLnBrk="0" fontAlgn="base" hangingPunct="0">
        <a:spcBef>
          <a:spcPct val="0"/>
        </a:spcBef>
        <a:spcAft>
          <a:spcPct val="0"/>
        </a:spcAft>
        <a:defRPr sz="3200" b="1">
          <a:solidFill>
            <a:schemeClr val="bg1"/>
          </a:solidFill>
          <a:latin typeface="+mj-lt"/>
          <a:ea typeface="+mj-ea"/>
          <a:cs typeface="+mj-cs"/>
        </a:defRPr>
      </a:lvl1pPr>
      <a:lvl2pPr algn="r" rtl="0" eaLnBrk="0" fontAlgn="base" hangingPunct="0">
        <a:spcBef>
          <a:spcPct val="0"/>
        </a:spcBef>
        <a:spcAft>
          <a:spcPct val="0"/>
        </a:spcAft>
        <a:defRPr sz="3200" b="1">
          <a:solidFill>
            <a:schemeClr val="bg1"/>
          </a:solidFill>
          <a:latin typeface="Arial" charset="0"/>
        </a:defRPr>
      </a:lvl2pPr>
      <a:lvl3pPr algn="r" rtl="0" eaLnBrk="0" fontAlgn="base" hangingPunct="0">
        <a:spcBef>
          <a:spcPct val="0"/>
        </a:spcBef>
        <a:spcAft>
          <a:spcPct val="0"/>
        </a:spcAft>
        <a:defRPr sz="3200" b="1">
          <a:solidFill>
            <a:schemeClr val="bg1"/>
          </a:solidFill>
          <a:latin typeface="Arial" charset="0"/>
        </a:defRPr>
      </a:lvl3pPr>
      <a:lvl4pPr algn="r" rtl="0" eaLnBrk="0" fontAlgn="base" hangingPunct="0">
        <a:spcBef>
          <a:spcPct val="0"/>
        </a:spcBef>
        <a:spcAft>
          <a:spcPct val="0"/>
        </a:spcAft>
        <a:defRPr sz="3200" b="1">
          <a:solidFill>
            <a:schemeClr val="bg1"/>
          </a:solidFill>
          <a:latin typeface="Arial" charset="0"/>
        </a:defRPr>
      </a:lvl4pPr>
      <a:lvl5pPr algn="r" rtl="0" eaLnBrk="0" fontAlgn="base" hangingPunct="0">
        <a:spcBef>
          <a:spcPct val="0"/>
        </a:spcBef>
        <a:spcAft>
          <a:spcPct val="0"/>
        </a:spcAft>
        <a:defRPr sz="3200" b="1">
          <a:solidFill>
            <a:schemeClr val="bg1"/>
          </a:solidFill>
          <a:latin typeface="Arial" charset="0"/>
        </a:defRPr>
      </a:lvl5pPr>
      <a:lvl6pPr marL="457200" algn="r" rtl="0" eaLnBrk="0" fontAlgn="base" hangingPunct="0">
        <a:spcBef>
          <a:spcPct val="0"/>
        </a:spcBef>
        <a:spcAft>
          <a:spcPct val="0"/>
        </a:spcAft>
        <a:defRPr sz="3200" b="1">
          <a:solidFill>
            <a:schemeClr val="bg1"/>
          </a:solidFill>
          <a:latin typeface="Arial" charset="0"/>
        </a:defRPr>
      </a:lvl6pPr>
      <a:lvl7pPr marL="914400" algn="r" rtl="0" eaLnBrk="0" fontAlgn="base" hangingPunct="0">
        <a:spcBef>
          <a:spcPct val="0"/>
        </a:spcBef>
        <a:spcAft>
          <a:spcPct val="0"/>
        </a:spcAft>
        <a:defRPr sz="3200" b="1">
          <a:solidFill>
            <a:schemeClr val="bg1"/>
          </a:solidFill>
          <a:latin typeface="Arial" charset="0"/>
        </a:defRPr>
      </a:lvl7pPr>
      <a:lvl8pPr marL="1371600" algn="r" rtl="0" eaLnBrk="0" fontAlgn="base" hangingPunct="0">
        <a:spcBef>
          <a:spcPct val="0"/>
        </a:spcBef>
        <a:spcAft>
          <a:spcPct val="0"/>
        </a:spcAft>
        <a:defRPr sz="3200" b="1">
          <a:solidFill>
            <a:schemeClr val="bg1"/>
          </a:solidFill>
          <a:latin typeface="Arial" charset="0"/>
        </a:defRPr>
      </a:lvl8pPr>
      <a:lvl9pPr marL="1828800" algn="r" rtl="0" eaLnBrk="0" fontAlgn="base" hangingPunct="0">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buClr>
          <a:srgbClr val="F1AF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rgbClr val="F1AF00"/>
        </a:buClr>
        <a:buFont typeface="Arial" charset="0"/>
        <a:buChar char="–"/>
        <a:defRPr sz="2100">
          <a:solidFill>
            <a:srgbClr val="00338F"/>
          </a:solidFill>
          <a:latin typeface="+mn-lt"/>
        </a:defRPr>
      </a:lvl2pPr>
      <a:lvl3pPr marL="1143000" indent="-228600" algn="l" rtl="0" eaLnBrk="0" fontAlgn="base" hangingPunct="0">
        <a:spcBef>
          <a:spcPct val="20000"/>
        </a:spcBef>
        <a:spcAft>
          <a:spcPct val="0"/>
        </a:spcAft>
        <a:buClr>
          <a:srgbClr val="F1AF00"/>
        </a:buClr>
        <a:buFont typeface="Wingdings" pitchFamily="2" charset="2"/>
        <a:buChar char="§"/>
        <a:defRPr sz="1900">
          <a:solidFill>
            <a:srgbClr val="00338F"/>
          </a:solidFill>
          <a:latin typeface="+mn-lt"/>
        </a:defRPr>
      </a:lvl3pPr>
      <a:lvl4pPr marL="1600200" indent="-228600" algn="l" rtl="0" eaLnBrk="0" fontAlgn="base" hangingPunct="0">
        <a:spcBef>
          <a:spcPct val="20000"/>
        </a:spcBef>
        <a:spcAft>
          <a:spcPct val="0"/>
        </a:spcAft>
        <a:buClr>
          <a:srgbClr val="F1AF00"/>
        </a:buClr>
        <a:buChar char="•"/>
        <a:defRPr sz="2000" i="1">
          <a:solidFill>
            <a:srgbClr val="00338F"/>
          </a:solidFill>
          <a:latin typeface="+mn-lt"/>
        </a:defRPr>
      </a:lvl4pPr>
      <a:lvl5pPr marL="2057400" indent="-228600" algn="l" rtl="0" eaLnBrk="0" fontAlgn="base" hangingPunct="0">
        <a:spcBef>
          <a:spcPct val="20000"/>
        </a:spcBef>
        <a:spcAft>
          <a:spcPct val="0"/>
        </a:spcAft>
        <a:buClr>
          <a:srgbClr val="F1AF00"/>
        </a:buClr>
        <a:buChar char="o"/>
        <a:defRPr sz="1600">
          <a:solidFill>
            <a:srgbClr val="00338F"/>
          </a:solidFill>
          <a:latin typeface="+mn-lt"/>
        </a:defRPr>
      </a:lvl5pPr>
      <a:lvl6pPr marL="2514600" indent="-228600" algn="l" rtl="0" eaLnBrk="0" fontAlgn="base" hangingPunct="0">
        <a:spcBef>
          <a:spcPct val="20000"/>
        </a:spcBef>
        <a:spcAft>
          <a:spcPct val="0"/>
        </a:spcAft>
        <a:buClr>
          <a:srgbClr val="F1AF00"/>
        </a:buClr>
        <a:buChar char="o"/>
        <a:defRPr sz="1600">
          <a:solidFill>
            <a:srgbClr val="00338F"/>
          </a:solidFill>
          <a:latin typeface="+mn-lt"/>
        </a:defRPr>
      </a:lvl6pPr>
      <a:lvl7pPr marL="2971800" indent="-228600" algn="l" rtl="0" eaLnBrk="0" fontAlgn="base" hangingPunct="0">
        <a:spcBef>
          <a:spcPct val="20000"/>
        </a:spcBef>
        <a:spcAft>
          <a:spcPct val="0"/>
        </a:spcAft>
        <a:buClr>
          <a:srgbClr val="F1AF00"/>
        </a:buClr>
        <a:buChar char="o"/>
        <a:defRPr sz="1600">
          <a:solidFill>
            <a:srgbClr val="00338F"/>
          </a:solidFill>
          <a:latin typeface="+mn-lt"/>
        </a:defRPr>
      </a:lvl7pPr>
      <a:lvl8pPr marL="3429000" indent="-228600" algn="l" rtl="0" eaLnBrk="0" fontAlgn="base" hangingPunct="0">
        <a:spcBef>
          <a:spcPct val="20000"/>
        </a:spcBef>
        <a:spcAft>
          <a:spcPct val="0"/>
        </a:spcAft>
        <a:buClr>
          <a:srgbClr val="F1AF00"/>
        </a:buClr>
        <a:buChar char="o"/>
        <a:defRPr sz="1600">
          <a:solidFill>
            <a:srgbClr val="00338F"/>
          </a:solidFill>
          <a:latin typeface="+mn-lt"/>
        </a:defRPr>
      </a:lvl8pPr>
      <a:lvl9pPr marL="3886200" indent="-228600" algn="l" rtl="0" eaLnBrk="0" fontAlgn="base" hangingPunct="0">
        <a:spcBef>
          <a:spcPct val="20000"/>
        </a:spcBef>
        <a:spcAft>
          <a:spcPct val="0"/>
        </a:spcAft>
        <a:buClr>
          <a:srgbClr val="F1AF00"/>
        </a:buClr>
        <a:buChar char="o"/>
        <a:defRPr sz="1600">
          <a:solidFill>
            <a:srgbClr val="00338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8.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4"/>
          <p:cNvSpPr txBox="1">
            <a:spLocks noChangeArrowheads="1"/>
          </p:cNvSpPr>
          <p:nvPr/>
        </p:nvSpPr>
        <p:spPr bwMode="auto">
          <a:xfrm>
            <a:off x="5029200" y="5903913"/>
            <a:ext cx="38893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r>
              <a:rPr lang="en-GB" altLang="ja-JP" b="1" dirty="0">
                <a:ea typeface="ＭＳ Ｐゴシック" pitchFamily="34" charset="-128"/>
              </a:rPr>
              <a:t>www.e-sciencetalk.eu</a:t>
            </a:r>
            <a:endParaRPr lang="en-US" b="1" dirty="0"/>
          </a:p>
          <a:p>
            <a:pPr eaLnBrk="1" hangingPunct="1"/>
            <a:endParaRPr lang="en-GB" dirty="0"/>
          </a:p>
        </p:txBody>
      </p:sp>
      <p:sp>
        <p:nvSpPr>
          <p:cNvPr id="4099" name="Rectangle 11"/>
          <p:cNvSpPr>
            <a:spLocks noGrp="1" noChangeArrowheads="1"/>
          </p:cNvSpPr>
          <p:nvPr/>
        </p:nvSpPr>
        <p:spPr bwMode="auto">
          <a:xfrm>
            <a:off x="4699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en-US" sz="3600" b="1" dirty="0" smtClean="0"/>
              <a:t>WP1: Policy, Impact and Sustainability</a:t>
            </a:r>
            <a:endParaRPr lang="en-US" sz="3600" b="1" dirty="0"/>
          </a:p>
          <a:p>
            <a:pPr marL="342900" indent="-342900" algn="ctr">
              <a:spcBef>
                <a:spcPct val="20000"/>
              </a:spcBef>
            </a:pPr>
            <a:endParaRPr lang="en-US" dirty="0"/>
          </a:p>
          <a:p>
            <a:pPr marL="342900" indent="-342900" algn="ctr">
              <a:spcBef>
                <a:spcPct val="20000"/>
              </a:spcBef>
            </a:pPr>
            <a:endParaRPr lang="en-US" i="1" dirty="0"/>
          </a:p>
          <a:p>
            <a:pPr marL="342900" indent="-342900" algn="ctr">
              <a:spcBef>
                <a:spcPct val="20000"/>
              </a:spcBef>
            </a:pPr>
            <a:r>
              <a:rPr lang="en-US" sz="2400" dirty="0" err="1" smtClean="0"/>
              <a:t>Manisha</a:t>
            </a:r>
            <a:r>
              <a:rPr lang="en-US" sz="2400" dirty="0" smtClean="0"/>
              <a:t> </a:t>
            </a:r>
            <a:r>
              <a:rPr lang="en-US" sz="2400" dirty="0" err="1" smtClean="0"/>
              <a:t>Lalloo</a:t>
            </a:r>
            <a:endParaRPr lang="en-US" sz="2400" dirty="0"/>
          </a:p>
          <a:p>
            <a:pPr marL="342900" indent="-342900" algn="ctr">
              <a:spcBef>
                <a:spcPct val="20000"/>
              </a:spcBef>
            </a:pPr>
            <a:r>
              <a:rPr lang="en-US" sz="2400" dirty="0" smtClean="0"/>
              <a:t>WP1 Leader, QMUL</a:t>
            </a:r>
            <a:endParaRPr lang="en-GB" sz="2400" dirty="0"/>
          </a:p>
        </p:txBody>
      </p:sp>
    </p:spTree>
    <p:extLst>
      <p:ext uri="{BB962C8B-B14F-4D97-AF65-F5344CB8AC3E}">
        <p14:creationId xmlns:p14="http://schemas.microsoft.com/office/powerpoint/2010/main" val="22937473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304800" y="1600201"/>
            <a:ext cx="8077200" cy="2362200"/>
          </a:xfrm>
        </p:spPr>
        <p:txBody>
          <a:bodyPr/>
          <a:lstStyle/>
          <a:p>
            <a:pPr eaLnBrk="1" hangingPunct="1">
              <a:lnSpc>
                <a:spcPct val="90000"/>
              </a:lnSpc>
              <a:buNone/>
            </a:pPr>
            <a:r>
              <a:rPr lang="en-US" sz="2000" b="1" dirty="0" smtClean="0"/>
              <a:t>Role of </a:t>
            </a:r>
            <a:r>
              <a:rPr lang="en-US" sz="2000" b="1" dirty="0" err="1" smtClean="0"/>
              <a:t>e</a:t>
            </a:r>
            <a:r>
              <a:rPr lang="en-US" sz="2000" b="1" dirty="0" smtClean="0"/>
              <a:t>-infrastructures for Climate Change Research,</a:t>
            </a:r>
            <a:r>
              <a:rPr lang="en-GB" sz="2000" dirty="0" smtClean="0">
                <a:ea typeface="ＭＳ Ｐゴシック" pitchFamily="34" charset="-128"/>
              </a:rPr>
              <a:t> </a:t>
            </a:r>
          </a:p>
          <a:p>
            <a:pPr eaLnBrk="1" hangingPunct="1">
              <a:lnSpc>
                <a:spcPct val="90000"/>
              </a:lnSpc>
              <a:buNone/>
            </a:pPr>
            <a:r>
              <a:rPr lang="en-GB" sz="2000" dirty="0" smtClean="0"/>
              <a:t>Trieste 16-20 May 2011</a:t>
            </a:r>
          </a:p>
          <a:p>
            <a:r>
              <a:rPr lang="en-US" sz="2000" dirty="0" smtClean="0"/>
              <a:t>Addressed how </a:t>
            </a:r>
            <a:r>
              <a:rPr lang="en-US" sz="2000" dirty="0" err="1" smtClean="0"/>
              <a:t>e</a:t>
            </a:r>
            <a:r>
              <a:rPr lang="en-US" sz="2000" dirty="0" smtClean="0"/>
              <a:t>-infrastructures can lead towards a better understanding of climate change.</a:t>
            </a:r>
          </a:p>
          <a:p>
            <a:r>
              <a:rPr lang="en-US" sz="2000" dirty="0" smtClean="0"/>
              <a:t>134 delegates including High level representatives from Africa, Asia Pacific, European Union and Latin America.</a:t>
            </a:r>
            <a:r>
              <a:rPr lang="en-GB" sz="2000" dirty="0" smtClean="0"/>
              <a:t> </a:t>
            </a:r>
          </a:p>
          <a:p>
            <a:pPr eaLnBrk="1" hangingPunct="1">
              <a:lnSpc>
                <a:spcPct val="90000"/>
              </a:lnSpc>
            </a:pPr>
            <a:endParaRPr lang="en-GB" altLang="ja-JP" sz="2000" dirty="0" smtClean="0">
              <a:ea typeface="ＭＳ Ｐゴシック" pitchFamily="34" charset="-128"/>
            </a:endParaRPr>
          </a:p>
        </p:txBody>
      </p:sp>
      <p:sp>
        <p:nvSpPr>
          <p:cNvPr id="9218" name="Rectangle 2"/>
          <p:cNvSpPr>
            <a:spLocks noGrp="1" noChangeArrowheads="1"/>
          </p:cNvSpPr>
          <p:nvPr>
            <p:ph type="title"/>
          </p:nvPr>
        </p:nvSpPr>
        <p:spPr>
          <a:xfrm>
            <a:off x="990600" y="0"/>
            <a:ext cx="8347075" cy="1143000"/>
          </a:xfrm>
        </p:spPr>
        <p:txBody>
          <a:bodyPr/>
          <a:lstStyle/>
          <a:p>
            <a:pPr eaLnBrk="1" hangingPunct="1"/>
            <a:r>
              <a:rPr lang="en-US" altLang="ja-JP" sz="3600" b="1" dirty="0" smtClean="0">
                <a:solidFill>
                  <a:schemeClr val="tx1"/>
                </a:solidFill>
              </a:rPr>
              <a:t>Policy </a:t>
            </a:r>
            <a:r>
              <a:rPr lang="en-GB" altLang="ja-JP" sz="3600" b="1" dirty="0" smtClean="0">
                <a:ea typeface="ＭＳ Ｐゴシック" pitchFamily="34" charset="-128"/>
              </a:rPr>
              <a:t>events</a:t>
            </a:r>
            <a:endParaRPr lang="en-US" sz="3600" b="1" dirty="0" smtClean="0">
              <a:solidFill>
                <a:schemeClr val="tx1"/>
              </a:solidFill>
            </a:endParaRPr>
          </a:p>
        </p:txBody>
      </p:sp>
      <p:sp>
        <p:nvSpPr>
          <p:cNvPr id="5" name="TextBox 4"/>
          <p:cNvSpPr txBox="1"/>
          <p:nvPr/>
        </p:nvSpPr>
        <p:spPr>
          <a:xfrm>
            <a:off x="304800" y="3657600"/>
            <a:ext cx="8610600" cy="1655838"/>
          </a:xfrm>
          <a:prstGeom prst="rect">
            <a:avLst/>
          </a:prstGeom>
          <a:noFill/>
        </p:spPr>
        <p:txBody>
          <a:bodyPr wrap="square" rtlCol="0">
            <a:spAutoFit/>
          </a:bodyPr>
          <a:lstStyle/>
          <a:p>
            <a:pPr marL="342900" indent="-342900" eaLnBrk="0" hangingPunct="0">
              <a:spcBef>
                <a:spcPct val="20000"/>
              </a:spcBef>
              <a:buFont typeface="Arial"/>
              <a:buChar char="•"/>
            </a:pPr>
            <a:r>
              <a:rPr lang="en-GB" sz="2000" dirty="0" err="1" smtClean="0"/>
              <a:t>e-ScienceTalk</a:t>
            </a:r>
            <a:r>
              <a:rPr lang="en-GB" sz="2000" dirty="0" smtClean="0"/>
              <a:t> and EGI booth</a:t>
            </a:r>
          </a:p>
          <a:p>
            <a:pPr marL="342900" indent="-342900" eaLnBrk="0" hangingPunct="0">
              <a:spcBef>
                <a:spcPct val="20000"/>
              </a:spcBef>
              <a:buFont typeface="Arial"/>
              <a:buChar char="•"/>
            </a:pPr>
            <a:r>
              <a:rPr lang="en-GB" sz="2000" dirty="0" smtClean="0">
                <a:latin typeface="+mn-lt"/>
                <a:cs typeface="+mn-cs"/>
              </a:rPr>
              <a:t>Ran a </a:t>
            </a:r>
            <a:r>
              <a:rPr lang="en-GB" sz="2000" dirty="0" err="1" smtClean="0">
                <a:latin typeface="+mn-lt"/>
                <a:cs typeface="+mn-cs"/>
              </a:rPr>
              <a:t>GridCast</a:t>
            </a:r>
            <a:r>
              <a:rPr lang="en-GB" sz="2000" dirty="0" smtClean="0">
                <a:latin typeface="+mn-lt"/>
                <a:cs typeface="+mn-cs"/>
              </a:rPr>
              <a:t> from the event </a:t>
            </a:r>
          </a:p>
          <a:p>
            <a:pPr marL="342900" indent="-342900" eaLnBrk="0" hangingPunct="0">
              <a:spcBef>
                <a:spcPct val="20000"/>
              </a:spcBef>
            </a:pPr>
            <a:r>
              <a:rPr lang="en-GB" sz="2000" dirty="0" smtClean="0">
                <a:latin typeface="+mn-lt"/>
                <a:cs typeface="+mn-cs"/>
              </a:rPr>
              <a:t>	15 posts including 7 videos</a:t>
            </a:r>
          </a:p>
          <a:p>
            <a:endParaRPr lang="en-US" dirty="0"/>
          </a:p>
        </p:txBody>
      </p:sp>
      <p:sp>
        <p:nvSpPr>
          <p:cNvPr id="7" name="TextBox 6"/>
          <p:cNvSpPr txBox="1"/>
          <p:nvPr/>
        </p:nvSpPr>
        <p:spPr>
          <a:xfrm>
            <a:off x="304800" y="4800600"/>
            <a:ext cx="5160387" cy="830997"/>
          </a:xfrm>
          <a:prstGeom prst="rect">
            <a:avLst/>
          </a:prstGeom>
          <a:noFill/>
        </p:spPr>
        <p:txBody>
          <a:bodyPr wrap="square" rtlCol="0">
            <a:spAutoFit/>
          </a:bodyPr>
          <a:lstStyle/>
          <a:p>
            <a:pPr marL="342900" indent="-342900" eaLnBrk="0" hangingPunct="0">
              <a:spcBef>
                <a:spcPct val="20000"/>
              </a:spcBef>
              <a:buChar char="•"/>
            </a:pPr>
            <a:r>
              <a:rPr lang="en-GB" sz="2000" dirty="0" smtClean="0">
                <a:latin typeface="+mn-lt"/>
                <a:cs typeface="+mn-cs"/>
              </a:rPr>
              <a:t>Article in </a:t>
            </a:r>
            <a:r>
              <a:rPr lang="en-GB" sz="2000" dirty="0" err="1" smtClean="0">
                <a:latin typeface="+mn-lt"/>
                <a:cs typeface="+mn-cs"/>
              </a:rPr>
              <a:t>iSGTW</a:t>
            </a:r>
            <a:endParaRPr lang="en-GB" sz="2000" dirty="0" smtClean="0">
              <a:latin typeface="+mn-lt"/>
              <a:cs typeface="+mn-cs"/>
            </a:endParaRPr>
          </a:p>
          <a:p>
            <a:endParaRPr lang="en-US" dirty="0"/>
          </a:p>
        </p:txBody>
      </p:sp>
      <p:pic>
        <p:nvPicPr>
          <p:cNvPr id="4" name="Picture 3" descr="trieste blog.png"/>
          <p:cNvPicPr>
            <a:picLocks noChangeAspect="1"/>
          </p:cNvPicPr>
          <p:nvPr/>
        </p:nvPicPr>
        <p:blipFill>
          <a:blip r:embed="rId3"/>
          <a:stretch>
            <a:fillRect/>
          </a:stretch>
        </p:blipFill>
        <p:spPr>
          <a:xfrm>
            <a:off x="4648200" y="1143000"/>
            <a:ext cx="4071839" cy="5334000"/>
          </a:xfrm>
          <a:prstGeom prst="rect">
            <a:avLst/>
          </a:prstGeom>
          <a:effectLst>
            <a:outerShdw blurRad="50800" dist="38100" dir="2700000" algn="tl" rotWithShape="0">
              <a:srgbClr val="000000">
                <a:alpha val="43000"/>
              </a:srgbClr>
            </a:outerShdw>
          </a:effectLst>
        </p:spPr>
      </p:pic>
      <p:pic>
        <p:nvPicPr>
          <p:cNvPr id="6" name="Picture 5" descr="triest vid.png"/>
          <p:cNvPicPr>
            <a:picLocks noChangeAspect="1"/>
          </p:cNvPicPr>
          <p:nvPr/>
        </p:nvPicPr>
        <p:blipFill>
          <a:blip r:embed="rId4"/>
          <a:stretch>
            <a:fillRect/>
          </a:stretch>
        </p:blipFill>
        <p:spPr>
          <a:xfrm>
            <a:off x="4876800" y="2286000"/>
            <a:ext cx="4026534" cy="3200400"/>
          </a:xfrm>
          <a:prstGeom prst="rect">
            <a:avLst/>
          </a:prstGeom>
          <a:effectLst>
            <a:outerShdw blurRad="50800" dist="38100" dir="2700000" algn="tl" rotWithShape="0">
              <a:srgbClr val="000000">
                <a:alpha val="43000"/>
              </a:srgbClr>
            </a:outerShdw>
          </a:effectLst>
        </p:spPr>
      </p:pic>
      <p:pic>
        <p:nvPicPr>
          <p:cNvPr id="8" name="Picture 7" descr="isgtw trieste.png"/>
          <p:cNvPicPr>
            <a:picLocks noChangeAspect="1"/>
          </p:cNvPicPr>
          <p:nvPr/>
        </p:nvPicPr>
        <p:blipFill>
          <a:blip r:embed="rId5"/>
          <a:stretch>
            <a:fillRect/>
          </a:stretch>
        </p:blipFill>
        <p:spPr>
          <a:xfrm>
            <a:off x="4419600" y="1600200"/>
            <a:ext cx="4398695" cy="4526890"/>
          </a:xfrm>
          <a:prstGeom prst="rect">
            <a:avLst/>
          </a:prstGeom>
          <a:effectLst>
            <a:outerShdw blurRad="50800" dist="38100" dir="2700000" algn="tl" rotWithShape="0">
              <a:srgbClr val="000000">
                <a:alpha val="43000"/>
              </a:srgbClr>
            </a:outerShdw>
          </a:effectLst>
        </p:spPr>
      </p:pic>
      <p:sp>
        <p:nvSpPr>
          <p:cNvPr id="3" name="Footer Placeholder 2"/>
          <p:cNvSpPr>
            <a:spLocks noGrp="1"/>
          </p:cNvSpPr>
          <p:nvPr>
            <p:ph type="ftr" sz="quarter" idx="11"/>
          </p:nvPr>
        </p:nvSpPr>
        <p:spPr/>
        <p:txBody>
          <a:bodyPr/>
          <a:lstStyle/>
          <a:p>
            <a:pPr>
              <a:defRPr/>
            </a:pPr>
            <a:r>
              <a:rPr lang="en-GB" smtClean="0"/>
              <a:t>PY1 Review, 8 Nov 2011</a:t>
            </a:r>
            <a:endParaRPr lang="en-US" dirty="0"/>
          </a:p>
        </p:txBody>
      </p:sp>
      <p:sp>
        <p:nvSpPr>
          <p:cNvPr id="9" name="Slide Number Placeholder 8"/>
          <p:cNvSpPr>
            <a:spLocks noGrp="1"/>
          </p:cNvSpPr>
          <p:nvPr>
            <p:ph type="sldNum" sz="quarter" idx="12"/>
          </p:nvPr>
        </p:nvSpPr>
        <p:spPr/>
        <p:txBody>
          <a:bodyPr/>
          <a:lstStyle/>
          <a:p>
            <a:pPr>
              <a:defRPr/>
            </a:pPr>
            <a:fld id="{E1C54416-D04D-4302-AE4A-A0D4A40FA366}" type="slidenum">
              <a:rPr lang="en-US" smtClean="0"/>
              <a:pPr>
                <a:defRPr/>
              </a:pPr>
              <a:t>10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4"/>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6"/>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5" grpId="0" build="p"/>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elsinki gc.png"/>
          <p:cNvPicPr>
            <a:picLocks noChangeAspect="1"/>
          </p:cNvPicPr>
          <p:nvPr/>
        </p:nvPicPr>
        <p:blipFill>
          <a:blip r:embed="rId3"/>
          <a:stretch>
            <a:fillRect/>
          </a:stretch>
        </p:blipFill>
        <p:spPr>
          <a:xfrm>
            <a:off x="838200" y="2667000"/>
            <a:ext cx="3779286" cy="3048000"/>
          </a:xfrm>
          <a:prstGeom prst="rect">
            <a:avLst/>
          </a:prstGeom>
          <a:effectLst>
            <a:outerShdw blurRad="50800" dist="38100" dir="2700000" algn="tl" rotWithShape="0">
              <a:srgbClr val="000000">
                <a:alpha val="43000"/>
              </a:srgbClr>
            </a:outerShdw>
          </a:effectLst>
        </p:spPr>
      </p:pic>
      <p:pic>
        <p:nvPicPr>
          <p:cNvPr id="9" name="Picture 8" descr="helsinki.png"/>
          <p:cNvPicPr>
            <a:picLocks noChangeAspect="1"/>
          </p:cNvPicPr>
          <p:nvPr/>
        </p:nvPicPr>
        <p:blipFill>
          <a:blip r:embed="rId4"/>
          <a:stretch>
            <a:fillRect/>
          </a:stretch>
        </p:blipFill>
        <p:spPr>
          <a:xfrm>
            <a:off x="3581400" y="4572000"/>
            <a:ext cx="3529423" cy="1981200"/>
          </a:xfrm>
          <a:prstGeom prst="rect">
            <a:avLst/>
          </a:prstGeom>
          <a:effectLst>
            <a:outerShdw blurRad="50800" dist="38100" dir="2700000" algn="tl" rotWithShape="0">
              <a:srgbClr val="000000">
                <a:alpha val="43000"/>
              </a:srgbClr>
            </a:outerShdw>
          </a:effectLst>
        </p:spPr>
      </p:pic>
      <p:sp>
        <p:nvSpPr>
          <p:cNvPr id="9218" name="Rectangle 2"/>
          <p:cNvSpPr>
            <a:spLocks noGrp="1" noChangeArrowheads="1"/>
          </p:cNvSpPr>
          <p:nvPr>
            <p:ph type="title"/>
          </p:nvPr>
        </p:nvSpPr>
        <p:spPr>
          <a:xfrm>
            <a:off x="990600" y="0"/>
            <a:ext cx="8347075" cy="1143000"/>
          </a:xfrm>
        </p:spPr>
        <p:txBody>
          <a:bodyPr/>
          <a:lstStyle/>
          <a:p>
            <a:pPr eaLnBrk="1" hangingPunct="1"/>
            <a:r>
              <a:rPr lang="en-US" altLang="ja-JP" sz="3600" b="1" dirty="0" smtClean="0">
                <a:solidFill>
                  <a:schemeClr val="tx1"/>
                </a:solidFill>
              </a:rPr>
              <a:t>Policy </a:t>
            </a:r>
            <a:r>
              <a:rPr lang="en-GB" altLang="ja-JP" sz="3600" b="1" dirty="0" smtClean="0">
                <a:ea typeface="ＭＳ Ｐゴシック" pitchFamily="34" charset="-128"/>
              </a:rPr>
              <a:t>events</a:t>
            </a:r>
            <a:endParaRPr lang="en-US" sz="3600" b="1" dirty="0" smtClean="0">
              <a:solidFill>
                <a:schemeClr val="tx1"/>
              </a:solidFill>
            </a:endParaRPr>
          </a:p>
        </p:txBody>
      </p:sp>
      <p:sp>
        <p:nvSpPr>
          <p:cNvPr id="9219" name="Rectangle 3"/>
          <p:cNvSpPr>
            <a:spLocks noGrp="1" noChangeArrowheads="1"/>
          </p:cNvSpPr>
          <p:nvPr>
            <p:ph type="body" idx="1"/>
          </p:nvPr>
        </p:nvSpPr>
        <p:spPr>
          <a:xfrm>
            <a:off x="304800" y="1600201"/>
            <a:ext cx="8077200" cy="3352800"/>
          </a:xfrm>
        </p:spPr>
        <p:txBody>
          <a:bodyPr/>
          <a:lstStyle/>
          <a:p>
            <a:pPr eaLnBrk="1" hangingPunct="1">
              <a:lnSpc>
                <a:spcPct val="90000"/>
              </a:lnSpc>
            </a:pPr>
            <a:r>
              <a:rPr lang="en-US" altLang="ja-JP" sz="2000" b="1" dirty="0" smtClean="0">
                <a:ea typeface="ＭＳ Ｐゴシック" pitchFamily="34" charset="-128"/>
              </a:rPr>
              <a:t>Euro-Africa </a:t>
            </a:r>
            <a:r>
              <a:rPr lang="en-US" altLang="ja-JP" sz="2000" b="1" dirty="0" err="1" smtClean="0">
                <a:ea typeface="ＭＳ Ｐゴシック" pitchFamily="34" charset="-128"/>
              </a:rPr>
              <a:t>e</a:t>
            </a:r>
            <a:r>
              <a:rPr lang="en-US" altLang="ja-JP" sz="2000" b="1" dirty="0" smtClean="0">
                <a:ea typeface="ＭＳ Ｐゴシック" pitchFamily="34" charset="-128"/>
              </a:rPr>
              <a:t>-Infrastructures Conference: </a:t>
            </a:r>
            <a:r>
              <a:rPr lang="en-US" altLang="ja-JP" sz="2000" dirty="0" smtClean="0">
                <a:ea typeface="ＭＳ Ｐゴシック" pitchFamily="34" charset="-128"/>
              </a:rPr>
              <a:t>attracted 200 key stakeholders from Europe and Africa. </a:t>
            </a:r>
            <a:r>
              <a:rPr lang="en-US" altLang="ja-JP" sz="2000" dirty="0" err="1" smtClean="0">
                <a:ea typeface="ＭＳ Ｐゴシック" pitchFamily="34" charset="-128"/>
              </a:rPr>
              <a:t>e-ScienceTalk</a:t>
            </a:r>
            <a:r>
              <a:rPr lang="en-US" altLang="ja-JP" sz="2000" dirty="0" smtClean="0">
                <a:ea typeface="ＭＳ Ｐゴシック" pitchFamily="34" charset="-128"/>
              </a:rPr>
              <a:t> reported on the event on </a:t>
            </a:r>
            <a:r>
              <a:rPr lang="en-US" altLang="ja-JP" sz="2000" dirty="0" err="1" smtClean="0">
                <a:ea typeface="ＭＳ Ｐゴシック" pitchFamily="34" charset="-128"/>
              </a:rPr>
              <a:t>GridCast</a:t>
            </a:r>
            <a:r>
              <a:rPr lang="en-US" altLang="ja-JP" sz="2000" dirty="0" smtClean="0">
                <a:ea typeface="ＭＳ Ｐゴシック" pitchFamily="34" charset="-128"/>
              </a:rPr>
              <a:t> and </a:t>
            </a:r>
            <a:r>
              <a:rPr lang="en-US" altLang="ja-JP" sz="2000" dirty="0" err="1" smtClean="0">
                <a:ea typeface="ＭＳ Ｐゴシック" pitchFamily="34" charset="-128"/>
              </a:rPr>
              <a:t>iSGTW</a:t>
            </a:r>
            <a:r>
              <a:rPr lang="en-US" altLang="ja-JP" sz="2000" dirty="0" smtClean="0">
                <a:ea typeface="ＭＳ Ｐゴシック" pitchFamily="34" charset="-128"/>
              </a:rPr>
              <a:t>.</a:t>
            </a:r>
            <a:endParaRPr lang="en-GB" altLang="ja-JP" sz="2000" b="1" dirty="0" smtClean="0">
              <a:ea typeface="ＭＳ Ｐゴシック" pitchFamily="34" charset="-128"/>
            </a:endParaRPr>
          </a:p>
          <a:p>
            <a:pPr eaLnBrk="1" hangingPunct="1">
              <a:lnSpc>
                <a:spcPct val="90000"/>
              </a:lnSpc>
            </a:pPr>
            <a:endParaRPr lang="en-GB" altLang="ja-JP" sz="2000" dirty="0" smtClean="0">
              <a:ea typeface="ＭＳ Ｐゴシック" pitchFamily="34" charset="-128"/>
            </a:endParaRPr>
          </a:p>
        </p:txBody>
      </p:sp>
      <p:sp>
        <p:nvSpPr>
          <p:cNvPr id="6" name="Rectangle 3"/>
          <p:cNvSpPr txBox="1">
            <a:spLocks noChangeArrowheads="1"/>
          </p:cNvSpPr>
          <p:nvPr/>
        </p:nvSpPr>
        <p:spPr bwMode="auto">
          <a:xfrm>
            <a:off x="304800" y="2438400"/>
            <a:ext cx="822960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GB" altLang="ja-JP" sz="2000" b="1" i="0" u="none" strike="noStrike" kern="0" cap="none" spc="0" normalizeH="0" baseline="0" noProof="0" dirty="0" err="1" smtClean="0">
                <a:ln>
                  <a:noFill/>
                </a:ln>
                <a:solidFill>
                  <a:schemeClr val="tx1"/>
                </a:solidFill>
                <a:effectLst/>
                <a:uLnTx/>
                <a:uFillTx/>
                <a:latin typeface="+mn-lt"/>
                <a:ea typeface="ＭＳ Ｐゴシック" pitchFamily="34" charset="-128"/>
                <a:cs typeface="+mn-cs"/>
              </a:rPr>
              <a:t>e</a:t>
            </a:r>
            <a:r>
              <a:rPr kumimoji="0" lang="en-GB" altLang="ja-JP" sz="2000" b="1" i="0" u="none" strike="noStrike" kern="0" cap="none" spc="0" normalizeH="0" baseline="0" noProof="0" dirty="0" smtClean="0">
                <a:ln>
                  <a:noFill/>
                </a:ln>
                <a:solidFill>
                  <a:schemeClr val="tx1"/>
                </a:solidFill>
                <a:effectLst/>
                <a:uLnTx/>
                <a:uFillTx/>
                <a:latin typeface="+mn-lt"/>
                <a:ea typeface="ＭＳ Ｐゴシック" pitchFamily="34" charset="-128"/>
                <a:cs typeface="+mn-cs"/>
              </a:rPr>
              <a:t>-IRG workshops</a:t>
            </a:r>
            <a:r>
              <a:rPr kumimoji="0" lang="en-GB" altLang="ja-JP" sz="2000" b="0" i="0" u="none" strike="noStrike" kern="0" cap="none" spc="0" normalizeH="0" baseline="0" noProof="0" dirty="0" smtClean="0">
                <a:ln>
                  <a:noFill/>
                </a:ln>
                <a:solidFill>
                  <a:schemeClr val="tx1"/>
                </a:solidFill>
                <a:effectLst/>
                <a:uLnTx/>
                <a:uFillTx/>
                <a:latin typeface="+mn-lt"/>
                <a:ea typeface="ＭＳ Ｐゴシック" pitchFamily="34" charset="-128"/>
                <a:cs typeface="+mn-cs"/>
              </a:rPr>
              <a:t>: in Brussels and Budapest. Attended by national delegates plus other interested parties. </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GB" altLang="ja-JP" sz="20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p:txBody>
      </p:sp>
      <p:sp>
        <p:nvSpPr>
          <p:cNvPr id="7" name="Rectangle 3"/>
          <p:cNvSpPr txBox="1">
            <a:spLocks noChangeArrowheads="1"/>
          </p:cNvSpPr>
          <p:nvPr/>
        </p:nvSpPr>
        <p:spPr bwMode="auto">
          <a:xfrm>
            <a:off x="304800" y="3048000"/>
            <a:ext cx="8382000"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GB" altLang="ja-JP" sz="2000" b="1" i="0" u="none" strike="noStrike" kern="0" cap="none" spc="0" normalizeH="0" baseline="0" noProof="0" dirty="0" err="1" smtClean="0">
                <a:ln>
                  <a:noFill/>
                </a:ln>
                <a:solidFill>
                  <a:schemeClr val="tx1"/>
                </a:solidFill>
                <a:effectLst/>
                <a:uLnTx/>
                <a:uFillTx/>
                <a:latin typeface="+mn-lt"/>
                <a:ea typeface="ＭＳ Ｐゴシック" pitchFamily="34" charset="-128"/>
                <a:cs typeface="+mn-cs"/>
              </a:rPr>
              <a:t>eChallenges</a:t>
            </a:r>
            <a:r>
              <a:rPr kumimoji="0" lang="en-GB" altLang="ja-JP" sz="2000" b="0" i="0" u="none" strike="noStrike" kern="0" cap="none" spc="0" normalizeH="0" baseline="0" noProof="0" dirty="0" smtClean="0">
                <a:ln>
                  <a:noFill/>
                </a:ln>
                <a:solidFill>
                  <a:schemeClr val="tx1"/>
                </a:solidFill>
                <a:effectLst/>
                <a:uLnTx/>
                <a:uFillTx/>
                <a:latin typeface="+mn-lt"/>
                <a:ea typeface="ＭＳ Ｐゴシック" pitchFamily="34" charset="-128"/>
                <a:cs typeface="+mn-cs"/>
              </a:rPr>
              <a:t>: in Budapest (2010). e-</a:t>
            </a:r>
            <a:r>
              <a:rPr kumimoji="0" lang="en-GB" altLang="ja-JP" sz="2000" b="0" i="0" u="none" strike="noStrike" kern="0" cap="none" spc="0" normalizeH="0" baseline="0" noProof="0" dirty="0" err="1" smtClean="0">
                <a:ln>
                  <a:noFill/>
                </a:ln>
                <a:solidFill>
                  <a:schemeClr val="tx1"/>
                </a:solidFill>
                <a:effectLst/>
                <a:uLnTx/>
                <a:uFillTx/>
                <a:latin typeface="+mn-lt"/>
                <a:ea typeface="ＭＳ Ｐゴシック" pitchFamily="34" charset="-128"/>
                <a:cs typeface="+mn-cs"/>
              </a:rPr>
              <a:t>ScienceTalk</a:t>
            </a:r>
            <a:r>
              <a:rPr kumimoji="0" lang="en-GB" altLang="ja-JP" sz="2000" b="0" i="0" u="none" strike="noStrike" kern="0" cap="none" spc="0" normalizeH="0" baseline="0" noProof="0" dirty="0" smtClean="0">
                <a:ln>
                  <a:noFill/>
                </a:ln>
                <a:solidFill>
                  <a:schemeClr val="tx1"/>
                </a:solidFill>
                <a:effectLst/>
                <a:uLnTx/>
                <a:uFillTx/>
                <a:latin typeface="+mn-lt"/>
                <a:ea typeface="ＭＳ Ｐゴシック" pitchFamily="34" charset="-128"/>
                <a:cs typeface="+mn-cs"/>
              </a:rPr>
              <a:t> shared a stand with EGI at the event which </a:t>
            </a:r>
            <a:r>
              <a:rPr kumimoji="0" lang="en-GB" altLang="ja-JP" sz="2000" b="0" i="0" u="none" strike="noStrike" kern="0" cap="none" spc="0" normalizeH="0" baseline="0" noProof="0" dirty="0" smtClean="0">
                <a:ln>
                  <a:noFill/>
                </a:ln>
                <a:solidFill>
                  <a:schemeClr val="tx1"/>
                </a:solidFill>
                <a:effectLst/>
                <a:uLnTx/>
                <a:uFillTx/>
                <a:latin typeface="+mn-lt"/>
                <a:ea typeface="ＭＳ Ｐゴシック" pitchFamily="34" charset="-128"/>
                <a:cs typeface="+mn-cs"/>
              </a:rPr>
              <a:t>attracted </a:t>
            </a:r>
            <a:r>
              <a:rPr kumimoji="0" lang="en-GB" altLang="ja-JP" sz="2000" b="0" i="0" u="none" strike="noStrike" kern="0" cap="none" spc="0" normalizeH="0" baseline="0" noProof="0" dirty="0" smtClean="0">
                <a:ln>
                  <a:noFill/>
                </a:ln>
                <a:solidFill>
                  <a:schemeClr val="tx1"/>
                </a:solidFill>
                <a:effectLst/>
                <a:uLnTx/>
                <a:uFillTx/>
                <a:latin typeface="+mn-lt"/>
                <a:ea typeface="ＭＳ Ｐゴシック" pitchFamily="34" charset="-128"/>
                <a:cs typeface="+mn-cs"/>
              </a:rPr>
              <a:t>over </a:t>
            </a:r>
            <a:r>
              <a:rPr kumimoji="0" lang="en-US" sz="2000" b="0" i="0" u="none" strike="noStrike" kern="0" cap="none" spc="0" normalizeH="0" baseline="0" noProof="0" dirty="0" smtClean="0">
                <a:ln>
                  <a:noFill/>
                </a:ln>
                <a:solidFill>
                  <a:schemeClr val="tx1"/>
                </a:solidFill>
                <a:effectLst/>
                <a:uLnTx/>
                <a:uFillTx/>
                <a:latin typeface="+mn-lt"/>
                <a:ea typeface="+mn-ea"/>
                <a:cs typeface="+mn-cs"/>
              </a:rPr>
              <a:t>650 delegates from leading commercial, government and research </a:t>
            </a:r>
            <a:r>
              <a:rPr kumimoji="0" lang="en-US" sz="2000" b="0" i="0" u="none" strike="noStrike" kern="0" cap="none" spc="0" normalizeH="0" baseline="0" noProof="0" dirty="0" err="1" smtClean="0">
                <a:ln>
                  <a:noFill/>
                </a:ln>
                <a:solidFill>
                  <a:schemeClr val="tx1"/>
                </a:solidFill>
                <a:effectLst/>
                <a:uLnTx/>
                <a:uFillTx/>
                <a:latin typeface="+mn-lt"/>
                <a:ea typeface="+mn-ea"/>
                <a:cs typeface="+mn-cs"/>
              </a:rPr>
              <a:t>organisations</a:t>
            </a:r>
            <a:r>
              <a:rPr kumimoji="0" lang="en-GB" altLang="ja-JP" sz="2000" b="0" i="0" u="none" strike="noStrike" kern="0" cap="none" spc="0" normalizeH="0" baseline="0" noProof="0" dirty="0" smtClean="0">
                <a:ln>
                  <a:noFill/>
                </a:ln>
                <a:solidFill>
                  <a:schemeClr val="tx1"/>
                </a:solidFill>
                <a:effectLst/>
                <a:uLnTx/>
                <a:uFillTx/>
                <a:latin typeface="+mn-lt"/>
                <a:ea typeface="ＭＳ Ｐゴシック" pitchFamily="34" charset="-128"/>
                <a:cs typeface="+mn-cs"/>
              </a:rPr>
              <a:t>.</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GB" altLang="ja-JP" sz="20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p:txBody>
      </p:sp>
      <p:sp>
        <p:nvSpPr>
          <p:cNvPr id="8" name="Rectangle 3"/>
          <p:cNvSpPr txBox="1">
            <a:spLocks noChangeArrowheads="1"/>
          </p:cNvSpPr>
          <p:nvPr/>
        </p:nvSpPr>
        <p:spPr bwMode="auto">
          <a:xfrm>
            <a:off x="304800" y="3886200"/>
            <a:ext cx="8534400"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GB" altLang="ja-JP" sz="2000" b="1" i="0" u="none" strike="noStrike" kern="0" cap="none" spc="0" normalizeH="0" baseline="0" noProof="0" dirty="0" smtClean="0">
                <a:ln>
                  <a:noFill/>
                </a:ln>
                <a:solidFill>
                  <a:schemeClr val="tx1"/>
                </a:solidFill>
                <a:effectLst/>
                <a:uLnTx/>
                <a:uFillTx/>
                <a:latin typeface="+mn-lt"/>
                <a:ea typeface="ＭＳ Ｐゴシック" pitchFamily="34" charset="-128"/>
                <a:cs typeface="+mn-cs"/>
              </a:rPr>
              <a:t>ICT2010: </a:t>
            </a:r>
            <a:r>
              <a:rPr kumimoji="0" lang="en-GB" altLang="ja-JP" sz="2000" b="0" i="0" u="none" strike="noStrike" kern="0" cap="none" spc="0" normalizeH="0" baseline="0" noProof="0" dirty="0" smtClean="0">
                <a:ln>
                  <a:noFill/>
                </a:ln>
                <a:solidFill>
                  <a:schemeClr val="tx1"/>
                </a:solidFill>
                <a:effectLst/>
                <a:uLnTx/>
                <a:uFillTx/>
                <a:latin typeface="+mn-lt"/>
                <a:ea typeface="ＭＳ Ｐゴシック" pitchFamily="34" charset="-128"/>
                <a:cs typeface="+mn-cs"/>
              </a:rPr>
              <a:t>attracted around 10,000 delegates. </a:t>
            </a:r>
            <a:r>
              <a:rPr kumimoji="0" lang="en-GB" altLang="ja-JP" sz="2000" b="0" i="0" u="none" strike="noStrike" kern="0" cap="none" spc="0" normalizeH="0" baseline="0" noProof="0" dirty="0" err="1" smtClean="0">
                <a:ln>
                  <a:noFill/>
                </a:ln>
                <a:solidFill>
                  <a:schemeClr val="tx1"/>
                </a:solidFill>
                <a:effectLst/>
                <a:uLnTx/>
                <a:uFillTx/>
                <a:latin typeface="+mn-lt"/>
                <a:ea typeface="ＭＳ Ｐゴシック" pitchFamily="34" charset="-128"/>
                <a:cs typeface="+mn-cs"/>
              </a:rPr>
              <a:t>e-ScienceTalk</a:t>
            </a:r>
            <a:r>
              <a:rPr kumimoji="0" lang="en-GB" altLang="ja-JP" sz="2000" b="0" i="0" u="none" strike="noStrike" kern="0" cap="none" spc="0" normalizeH="0" baseline="0" noProof="0" dirty="0" smtClean="0">
                <a:ln>
                  <a:noFill/>
                </a:ln>
                <a:solidFill>
                  <a:schemeClr val="tx1"/>
                </a:solidFill>
                <a:effectLst/>
                <a:uLnTx/>
                <a:uFillTx/>
                <a:latin typeface="+mn-lt"/>
                <a:ea typeface="ＭＳ Ｐゴシック" pitchFamily="34" charset="-128"/>
                <a:cs typeface="+mn-cs"/>
              </a:rPr>
              <a:t> exhibited on a stand with EGI and infrastructures on climate change.</a:t>
            </a:r>
            <a:endParaRPr kumimoji="0" lang="en-US" altLang="ja-JP" sz="20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GB" altLang="ja-JP" sz="20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p:txBody>
      </p:sp>
      <p:pic>
        <p:nvPicPr>
          <p:cNvPr id="14" name="Picture 13" descr="5120345510_d3f7e795a9.jpg"/>
          <p:cNvPicPr>
            <a:picLocks noChangeAspect="1"/>
          </p:cNvPicPr>
          <p:nvPr/>
        </p:nvPicPr>
        <p:blipFill>
          <a:blip r:embed="rId5"/>
          <a:stretch>
            <a:fillRect/>
          </a:stretch>
        </p:blipFill>
        <p:spPr>
          <a:xfrm>
            <a:off x="609600" y="3962400"/>
            <a:ext cx="1658112" cy="2489658"/>
          </a:xfrm>
          <a:prstGeom prst="rect">
            <a:avLst/>
          </a:prstGeom>
          <a:effectLst>
            <a:outerShdw blurRad="50800" dist="38100" dir="2700000" algn="tl" rotWithShape="0">
              <a:srgbClr val="000000">
                <a:alpha val="43000"/>
              </a:srgbClr>
            </a:outerShdw>
          </a:effectLst>
        </p:spPr>
      </p:pic>
      <p:pic>
        <p:nvPicPr>
          <p:cNvPr id="15" name="Picture 14" descr="echallenges vid.png"/>
          <p:cNvPicPr>
            <a:picLocks noChangeAspect="1"/>
          </p:cNvPicPr>
          <p:nvPr/>
        </p:nvPicPr>
        <p:blipFill>
          <a:blip r:embed="rId6"/>
          <a:stretch>
            <a:fillRect/>
          </a:stretch>
        </p:blipFill>
        <p:spPr>
          <a:xfrm>
            <a:off x="1981200" y="4343400"/>
            <a:ext cx="2647950" cy="2302565"/>
          </a:xfrm>
          <a:prstGeom prst="rect">
            <a:avLst/>
          </a:prstGeom>
          <a:effectLst>
            <a:outerShdw blurRad="50800" dist="38100" dir="2700000" algn="tl" rotWithShape="0">
              <a:srgbClr val="000000">
                <a:alpha val="43000"/>
              </a:srgbClr>
            </a:outerShdw>
          </a:effectLst>
        </p:spPr>
      </p:pic>
      <p:pic>
        <p:nvPicPr>
          <p:cNvPr id="16" name="Picture 15" descr="5035841170_62618a7faf_b.jpg"/>
          <p:cNvPicPr>
            <a:picLocks noChangeAspect="1"/>
          </p:cNvPicPr>
          <p:nvPr/>
        </p:nvPicPr>
        <p:blipFill>
          <a:blip r:embed="rId7"/>
          <a:stretch>
            <a:fillRect/>
          </a:stretch>
        </p:blipFill>
        <p:spPr>
          <a:xfrm>
            <a:off x="914400" y="4648200"/>
            <a:ext cx="2819400" cy="1886024"/>
          </a:xfrm>
          <a:prstGeom prst="rect">
            <a:avLst/>
          </a:prstGeom>
          <a:effectLst>
            <a:outerShdw blurRad="50800" dist="38100" dir="2700000" algn="tl" rotWithShape="0">
              <a:srgbClr val="000000">
                <a:alpha val="43000"/>
              </a:srgbClr>
            </a:outerShdw>
          </a:effectLst>
        </p:spPr>
      </p:pic>
      <p:sp>
        <p:nvSpPr>
          <p:cNvPr id="3" name="Footer Placeholder 2"/>
          <p:cNvSpPr>
            <a:spLocks noGrp="1"/>
          </p:cNvSpPr>
          <p:nvPr>
            <p:ph type="ftr" sz="quarter" idx="11"/>
          </p:nvPr>
        </p:nvSpPr>
        <p:spPr/>
        <p:txBody>
          <a:bodyPr/>
          <a:lstStyle/>
          <a:p>
            <a:pPr>
              <a:defRPr/>
            </a:pPr>
            <a:r>
              <a:rPr lang="en-GB" smtClean="0"/>
              <a:t>PY1 Review, 8 Nov 2011</a:t>
            </a:r>
            <a:endParaRPr lang="en-US" dirty="0"/>
          </a:p>
        </p:txBody>
      </p:sp>
      <p:sp>
        <p:nvSpPr>
          <p:cNvPr id="4" name="Slide Number Placeholder 3"/>
          <p:cNvSpPr>
            <a:spLocks noGrp="1"/>
          </p:cNvSpPr>
          <p:nvPr>
            <p:ph type="sldNum" sz="quarter" idx="12"/>
          </p:nvPr>
        </p:nvSpPr>
        <p:spPr/>
        <p:txBody>
          <a:bodyPr/>
          <a:lstStyle/>
          <a:p>
            <a:pPr>
              <a:defRPr/>
            </a:pPr>
            <a:fld id="{E1C54416-D04D-4302-AE4A-A0D4A40FA366}" type="slidenum">
              <a:rPr lang="en-US" smtClean="0"/>
              <a:pPr>
                <a:defRPr/>
              </a:pPr>
              <a:t>11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4"/>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6" grpId="0" build="p"/>
      <p:bldP spid="7" grpId="0" build="p"/>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sgtw data article.png"/>
          <p:cNvPicPr>
            <a:picLocks noChangeAspect="1"/>
          </p:cNvPicPr>
          <p:nvPr/>
        </p:nvPicPr>
        <p:blipFill>
          <a:blip r:embed="rId3"/>
          <a:stretch>
            <a:fillRect/>
          </a:stretch>
        </p:blipFill>
        <p:spPr>
          <a:xfrm>
            <a:off x="914400" y="2667000"/>
            <a:ext cx="2986602" cy="3657600"/>
          </a:xfrm>
          <a:prstGeom prst="rect">
            <a:avLst/>
          </a:prstGeom>
          <a:effectLst>
            <a:outerShdw blurRad="50800" dist="38100" dir="2700000" algn="tl" rotWithShape="0">
              <a:srgbClr val="000000">
                <a:alpha val="43000"/>
              </a:srgbClr>
            </a:outerShdw>
          </a:effectLst>
        </p:spPr>
      </p:pic>
      <p:pic>
        <p:nvPicPr>
          <p:cNvPr id="8" name="Picture 7" descr="Screen shot 2011-10-10 at 09.56.57.png"/>
          <p:cNvPicPr>
            <a:picLocks noChangeAspect="1"/>
          </p:cNvPicPr>
          <p:nvPr/>
        </p:nvPicPr>
        <p:blipFill>
          <a:blip r:embed="rId4"/>
          <a:stretch>
            <a:fillRect/>
          </a:stretch>
        </p:blipFill>
        <p:spPr>
          <a:xfrm>
            <a:off x="3505200" y="4343400"/>
            <a:ext cx="1524000" cy="2152496"/>
          </a:xfrm>
          <a:prstGeom prst="rect">
            <a:avLst/>
          </a:prstGeom>
          <a:effectLst>
            <a:outerShdw blurRad="50800" dist="38100" dir="2700000" algn="tl" rotWithShape="0">
              <a:srgbClr val="000000">
                <a:alpha val="43000"/>
              </a:srgbClr>
            </a:outerShdw>
          </a:effectLst>
        </p:spPr>
      </p:pic>
      <p:pic>
        <p:nvPicPr>
          <p:cNvPr id="5" name="Picture 4" descr="dc649ad4-2d74-4fc0-8721-a6cd174a4408.jpg"/>
          <p:cNvPicPr>
            <a:picLocks noChangeAspect="1"/>
          </p:cNvPicPr>
          <p:nvPr/>
        </p:nvPicPr>
        <p:blipFill>
          <a:blip r:embed="rId5"/>
          <a:stretch>
            <a:fillRect/>
          </a:stretch>
        </p:blipFill>
        <p:spPr>
          <a:xfrm>
            <a:off x="1752600" y="3505200"/>
            <a:ext cx="5181600" cy="1825897"/>
          </a:xfrm>
          <a:prstGeom prst="rect">
            <a:avLst/>
          </a:prstGeom>
          <a:effectLst>
            <a:outerShdw blurRad="50800" dist="38100" dir="2700000" algn="tl" rotWithShape="0">
              <a:srgbClr val="000000">
                <a:alpha val="43000"/>
              </a:srgbClr>
            </a:outerShdw>
          </a:effectLst>
        </p:spPr>
      </p:pic>
      <p:pic>
        <p:nvPicPr>
          <p:cNvPr id="12" name="Picture 11" descr="fet gc vid.png"/>
          <p:cNvPicPr>
            <a:picLocks noChangeAspect="1"/>
          </p:cNvPicPr>
          <p:nvPr/>
        </p:nvPicPr>
        <p:blipFill>
          <a:blip r:embed="rId6"/>
          <a:stretch>
            <a:fillRect/>
          </a:stretch>
        </p:blipFill>
        <p:spPr>
          <a:xfrm>
            <a:off x="2971800" y="4191000"/>
            <a:ext cx="3043417" cy="2438400"/>
          </a:xfrm>
          <a:prstGeom prst="rect">
            <a:avLst/>
          </a:prstGeom>
          <a:effectLst>
            <a:outerShdw blurRad="50800" dist="38100" dir="2700000" algn="tl" rotWithShape="0">
              <a:srgbClr val="000000">
                <a:alpha val="43000"/>
              </a:srgbClr>
            </a:outerShdw>
          </a:effectLst>
        </p:spPr>
      </p:pic>
      <p:pic>
        <p:nvPicPr>
          <p:cNvPr id="13" name="Picture 12" descr="fet post.png"/>
          <p:cNvPicPr>
            <a:picLocks noChangeAspect="1"/>
          </p:cNvPicPr>
          <p:nvPr/>
        </p:nvPicPr>
        <p:blipFill>
          <a:blip r:embed="rId7"/>
          <a:stretch>
            <a:fillRect/>
          </a:stretch>
        </p:blipFill>
        <p:spPr>
          <a:xfrm>
            <a:off x="914400" y="3962400"/>
            <a:ext cx="2252574" cy="2438400"/>
          </a:xfrm>
          <a:prstGeom prst="rect">
            <a:avLst/>
          </a:prstGeom>
          <a:effectLst>
            <a:outerShdw blurRad="50800" dist="38100" dir="2700000" algn="tl" rotWithShape="0">
              <a:srgbClr val="000000">
                <a:alpha val="43000"/>
              </a:srgbClr>
            </a:outerShdw>
          </a:effectLst>
        </p:spPr>
      </p:pic>
      <p:sp>
        <p:nvSpPr>
          <p:cNvPr id="9218" name="Rectangle 2"/>
          <p:cNvSpPr>
            <a:spLocks noGrp="1" noChangeArrowheads="1"/>
          </p:cNvSpPr>
          <p:nvPr>
            <p:ph type="title"/>
          </p:nvPr>
        </p:nvSpPr>
        <p:spPr>
          <a:xfrm>
            <a:off x="990600" y="0"/>
            <a:ext cx="8347075" cy="1143000"/>
          </a:xfrm>
        </p:spPr>
        <p:txBody>
          <a:bodyPr/>
          <a:lstStyle/>
          <a:p>
            <a:pPr eaLnBrk="1" hangingPunct="1"/>
            <a:r>
              <a:rPr lang="en-US" sz="3600" b="1" dirty="0" smtClean="0">
                <a:solidFill>
                  <a:schemeClr val="tx1"/>
                </a:solidFill>
              </a:rPr>
              <a:t>Policy events</a:t>
            </a:r>
          </a:p>
        </p:txBody>
      </p:sp>
      <p:sp>
        <p:nvSpPr>
          <p:cNvPr id="9219" name="Rectangle 3"/>
          <p:cNvSpPr>
            <a:spLocks noGrp="1" noChangeArrowheads="1"/>
          </p:cNvSpPr>
          <p:nvPr>
            <p:ph type="body" idx="1"/>
          </p:nvPr>
        </p:nvSpPr>
        <p:spPr>
          <a:xfrm>
            <a:off x="304800" y="1600201"/>
            <a:ext cx="8077200" cy="2438400"/>
          </a:xfrm>
        </p:spPr>
        <p:txBody>
          <a:bodyPr/>
          <a:lstStyle/>
          <a:p>
            <a:pPr eaLnBrk="1" hangingPunct="1">
              <a:lnSpc>
                <a:spcPct val="90000"/>
              </a:lnSpc>
            </a:pPr>
            <a:r>
              <a:rPr lang="en-US" altLang="ja-JP" sz="2000" b="1" dirty="0" smtClean="0">
                <a:ea typeface="ＭＳ Ｐゴシック" pitchFamily="34" charset="-128"/>
              </a:rPr>
              <a:t>Presentation of the Report of the High-Level Group on Scientific Data: </a:t>
            </a:r>
            <a:r>
              <a:rPr lang="en-US" altLang="ja-JP" sz="2000" dirty="0" smtClean="0">
                <a:ea typeface="ＭＳ Ｐゴシック" pitchFamily="34" charset="-128"/>
              </a:rPr>
              <a:t>asked to report on the event in </a:t>
            </a:r>
            <a:r>
              <a:rPr lang="en-US" altLang="ja-JP" sz="2000" dirty="0" err="1" smtClean="0">
                <a:ea typeface="ＭＳ Ｐゴシック" pitchFamily="34" charset="-128"/>
              </a:rPr>
              <a:t>iSGTW</a:t>
            </a:r>
            <a:r>
              <a:rPr lang="en-US" altLang="ja-JP" sz="2000" dirty="0" smtClean="0">
                <a:ea typeface="ＭＳ Ｐゴシック" pitchFamily="34" charset="-128"/>
              </a:rPr>
              <a:t>, also featured in </a:t>
            </a:r>
            <a:r>
              <a:rPr lang="en-US" altLang="ja-JP" sz="2000" dirty="0" err="1" smtClean="0">
                <a:ea typeface="ＭＳ Ｐゴシック" pitchFamily="34" charset="-128"/>
              </a:rPr>
              <a:t>e-ScienceBriefings</a:t>
            </a:r>
            <a:r>
              <a:rPr lang="en-US" altLang="ja-JP" sz="2000" dirty="0" smtClean="0">
                <a:ea typeface="ＭＳ Ｐゴシック" pitchFamily="34" charset="-128"/>
              </a:rPr>
              <a:t>.</a:t>
            </a:r>
            <a:endParaRPr lang="en-US" altLang="ja-JP" sz="2000" b="1" dirty="0" smtClean="0">
              <a:ea typeface="ＭＳ Ｐゴシック" pitchFamily="34" charset="-128"/>
            </a:endParaRPr>
          </a:p>
          <a:p>
            <a:pPr eaLnBrk="1" hangingPunct="1">
              <a:lnSpc>
                <a:spcPct val="90000"/>
              </a:lnSpc>
            </a:pPr>
            <a:endParaRPr lang="en-GB" sz="2000" dirty="0" smtClean="0"/>
          </a:p>
          <a:p>
            <a:pPr eaLnBrk="1" hangingPunct="1">
              <a:lnSpc>
                <a:spcPct val="90000"/>
              </a:lnSpc>
            </a:pPr>
            <a:endParaRPr lang="en-US" altLang="ja-JP" sz="2000" dirty="0" smtClean="0">
              <a:ea typeface="ＭＳ Ｐゴシック" pitchFamily="34" charset="-128"/>
            </a:endParaRPr>
          </a:p>
          <a:p>
            <a:pPr eaLnBrk="1" hangingPunct="1">
              <a:lnSpc>
                <a:spcPct val="90000"/>
              </a:lnSpc>
            </a:pPr>
            <a:endParaRPr lang="en-GB" altLang="ja-JP" sz="2000" dirty="0" smtClean="0">
              <a:ea typeface="ＭＳ Ｐゴシック" pitchFamily="34" charset="-128"/>
            </a:endParaRPr>
          </a:p>
        </p:txBody>
      </p:sp>
      <p:sp>
        <p:nvSpPr>
          <p:cNvPr id="6" name="Rectangle 3"/>
          <p:cNvSpPr txBox="1">
            <a:spLocks noChangeArrowheads="1"/>
          </p:cNvSpPr>
          <p:nvPr/>
        </p:nvSpPr>
        <p:spPr bwMode="auto">
          <a:xfrm>
            <a:off x="304800" y="2438400"/>
            <a:ext cx="822960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ja-JP" sz="2000" b="1" i="0" u="none" strike="noStrike" kern="0" cap="none" spc="0" normalizeH="0" baseline="0" noProof="0" dirty="0" smtClean="0">
                <a:ln>
                  <a:noFill/>
                </a:ln>
                <a:solidFill>
                  <a:schemeClr val="tx1"/>
                </a:solidFill>
                <a:effectLst/>
                <a:uLnTx/>
                <a:uFillTx/>
                <a:latin typeface="+mn-lt"/>
                <a:ea typeface="ＭＳ Ｐゴシック" pitchFamily="34" charset="-128"/>
                <a:cs typeface="+mn-cs"/>
              </a:rPr>
              <a:t>Cloudscape-III: </a:t>
            </a:r>
            <a:r>
              <a:rPr kumimoji="0" lang="en-US" altLang="ja-JP" sz="2000" b="0" i="0" u="none" strike="noStrike" kern="0" cap="none" spc="0" normalizeH="0" baseline="0" noProof="0" dirty="0" smtClean="0">
                <a:ln>
                  <a:noFill/>
                </a:ln>
                <a:solidFill>
                  <a:schemeClr val="tx1"/>
                </a:solidFill>
                <a:effectLst/>
                <a:uLnTx/>
                <a:uFillTx/>
                <a:latin typeface="+mn-lt"/>
                <a:ea typeface="ＭＳ Ｐゴシック" pitchFamily="34" charset="-128"/>
                <a:cs typeface="+mn-cs"/>
              </a:rPr>
              <a:t>attracted</a:t>
            </a:r>
            <a:r>
              <a:rPr kumimoji="0" lang="en-US" altLang="ja-JP" sz="2000" b="1" i="0" u="none" strike="noStrike" kern="0" cap="none" spc="0" normalizeH="0" baseline="0" noProof="0" dirty="0" smtClean="0">
                <a:ln>
                  <a:noFill/>
                </a:ln>
                <a:solidFill>
                  <a:schemeClr val="tx1"/>
                </a:solidFill>
                <a:effectLst/>
                <a:uLnTx/>
                <a:uFillTx/>
                <a:latin typeface="+mn-lt"/>
                <a:ea typeface="ＭＳ Ｐゴシック" pitchFamily="34" charset="-128"/>
                <a:cs typeface="+mn-cs"/>
              </a:rPr>
              <a:t> </a:t>
            </a:r>
            <a:r>
              <a:rPr kumimoji="0" lang="en-US" altLang="ja-JP" sz="2000" b="0" i="0" u="none" strike="noStrike" kern="0" cap="none" spc="0" normalizeH="0" baseline="0" noProof="0" dirty="0" smtClean="0">
                <a:ln>
                  <a:noFill/>
                </a:ln>
                <a:solidFill>
                  <a:schemeClr val="tx1"/>
                </a:solidFill>
                <a:effectLst/>
                <a:uLnTx/>
                <a:uFillTx/>
                <a:latin typeface="+mn-lt"/>
                <a:ea typeface="ＭＳ Ｐゴシック" pitchFamily="34" charset="-128"/>
                <a:cs typeface="+mn-cs"/>
              </a:rPr>
              <a:t>over 100 participants. </a:t>
            </a:r>
            <a:r>
              <a:rPr kumimoji="0" lang="en-US" altLang="ja-JP" sz="2000" b="0" i="0" u="none" strike="noStrike" kern="0" cap="none" spc="0" normalizeH="0" baseline="0" noProof="0" dirty="0" err="1" smtClean="0">
                <a:ln>
                  <a:noFill/>
                </a:ln>
                <a:solidFill>
                  <a:schemeClr val="tx1"/>
                </a:solidFill>
                <a:effectLst/>
                <a:uLnTx/>
                <a:uFillTx/>
                <a:latin typeface="+mn-lt"/>
                <a:ea typeface="ＭＳ Ｐゴシック" pitchFamily="34" charset="-128"/>
                <a:cs typeface="+mn-cs"/>
              </a:rPr>
              <a:t>e-ScienceTalk</a:t>
            </a:r>
            <a:r>
              <a:rPr kumimoji="0" lang="en-US" altLang="ja-JP" sz="2000" b="0" i="0" u="none" strike="noStrike" kern="0" cap="none" spc="0" normalizeH="0" baseline="0" noProof="0" dirty="0" smtClean="0">
                <a:ln>
                  <a:noFill/>
                </a:ln>
                <a:solidFill>
                  <a:schemeClr val="tx1"/>
                </a:solidFill>
                <a:effectLst/>
                <a:uLnTx/>
                <a:uFillTx/>
                <a:latin typeface="+mn-lt"/>
                <a:ea typeface="ＭＳ Ｐゴシック" pitchFamily="34" charset="-128"/>
                <a:cs typeface="+mn-cs"/>
              </a:rPr>
              <a:t> ran</a:t>
            </a:r>
            <a:r>
              <a:rPr kumimoji="0" lang="en-US" altLang="ja-JP" sz="2000" b="0" i="0" u="none" strike="noStrike" kern="0" cap="none" spc="0" normalizeH="0" noProof="0" dirty="0" smtClean="0">
                <a:ln>
                  <a:noFill/>
                </a:ln>
                <a:solidFill>
                  <a:schemeClr val="tx1"/>
                </a:solidFill>
                <a:effectLst/>
                <a:uLnTx/>
                <a:uFillTx/>
                <a:latin typeface="+mn-lt"/>
                <a:ea typeface="ＭＳ Ｐゴシック" pitchFamily="34" charset="-128"/>
                <a:cs typeface="+mn-cs"/>
              </a:rPr>
              <a:t> a </a:t>
            </a:r>
            <a:r>
              <a:rPr kumimoji="0" lang="en-US" altLang="ja-JP" sz="2000" b="0" i="0" u="none" strike="noStrike" kern="0" cap="none" spc="0" normalizeH="0" noProof="0" dirty="0" err="1" smtClean="0">
                <a:ln>
                  <a:noFill/>
                </a:ln>
                <a:solidFill>
                  <a:schemeClr val="tx1"/>
                </a:solidFill>
                <a:effectLst/>
                <a:uLnTx/>
                <a:uFillTx/>
                <a:latin typeface="+mn-lt"/>
                <a:ea typeface="ＭＳ Ｐゴシック" pitchFamily="34" charset="-128"/>
                <a:cs typeface="+mn-cs"/>
              </a:rPr>
              <a:t>GridCast</a:t>
            </a:r>
            <a:r>
              <a:rPr kumimoji="0" lang="en-US" altLang="ja-JP" sz="2000" b="0" i="0" u="none" strike="noStrike" kern="0" cap="none" spc="0" normalizeH="0" baseline="0" noProof="0" dirty="0" smtClean="0">
                <a:ln>
                  <a:noFill/>
                </a:ln>
                <a:solidFill>
                  <a:schemeClr val="tx1"/>
                </a:solidFill>
                <a:effectLst/>
                <a:uLnTx/>
                <a:uFillTx/>
                <a:latin typeface="+mn-lt"/>
                <a:ea typeface="ＭＳ Ｐゴシック" pitchFamily="34" charset="-128"/>
                <a:cs typeface="+mn-cs"/>
              </a:rPr>
              <a:t> and launched a cloud computing briefing.</a:t>
            </a:r>
            <a:endParaRPr kumimoji="0" lang="en-US" altLang="ja-JP" sz="2000" b="1"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1" fontAlgn="base" latinLnBrk="0" hangingPunct="1">
              <a:lnSpc>
                <a:spcPct val="90000"/>
              </a:lnSpc>
              <a:spcBef>
                <a:spcPct val="20000"/>
              </a:spcBef>
              <a:spcAft>
                <a:spcPct val="0"/>
              </a:spcAft>
              <a:buClrTx/>
              <a:buSzTx/>
              <a:tabLst/>
              <a:defRPr/>
            </a:pPr>
            <a:endParaRPr kumimoji="0" lang="en-GB"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US" altLang="ja-JP" sz="20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GB" altLang="ja-JP" sz="20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p:txBody>
      </p:sp>
      <p:sp>
        <p:nvSpPr>
          <p:cNvPr id="9" name="Rectangle 3"/>
          <p:cNvSpPr txBox="1">
            <a:spLocks noChangeArrowheads="1"/>
          </p:cNvSpPr>
          <p:nvPr/>
        </p:nvSpPr>
        <p:spPr bwMode="auto">
          <a:xfrm>
            <a:off x="304800" y="3048001"/>
            <a:ext cx="8382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ja-JP" sz="2000" b="1" i="0" u="none" strike="noStrike" kern="0" cap="none" spc="0" normalizeH="0" baseline="0" noProof="0" dirty="0" smtClean="0">
                <a:ln>
                  <a:noFill/>
                </a:ln>
                <a:solidFill>
                  <a:schemeClr val="tx1"/>
                </a:solidFill>
                <a:effectLst/>
                <a:uLnTx/>
                <a:uFillTx/>
                <a:latin typeface="+mn-lt"/>
                <a:ea typeface="ＭＳ Ｐゴシック" pitchFamily="34" charset="-128"/>
                <a:cs typeface="+mn-cs"/>
              </a:rPr>
              <a:t>Fet11: </a:t>
            </a:r>
            <a:r>
              <a:rPr kumimoji="0" lang="en-US" altLang="ja-JP" sz="2000" b="0" i="0" u="none" strike="noStrike" kern="0" cap="none" spc="0" normalizeH="0" baseline="0" noProof="0" dirty="0" smtClean="0">
                <a:ln>
                  <a:noFill/>
                </a:ln>
                <a:solidFill>
                  <a:schemeClr val="tx1"/>
                </a:solidFill>
                <a:effectLst/>
                <a:uLnTx/>
                <a:uFillTx/>
                <a:latin typeface="+mn-lt"/>
                <a:ea typeface="ＭＳ Ｐゴシック" pitchFamily="34" charset="-128"/>
                <a:cs typeface="+mn-cs"/>
              </a:rPr>
              <a:t>exhibited at the conference and ran a </a:t>
            </a:r>
            <a:r>
              <a:rPr kumimoji="0" lang="en-US" altLang="ja-JP" sz="2000" b="0" i="0" u="none" strike="noStrike" kern="0" cap="none" spc="0" normalizeH="0" baseline="0" noProof="0" dirty="0" err="1" smtClean="0">
                <a:ln>
                  <a:noFill/>
                </a:ln>
                <a:solidFill>
                  <a:schemeClr val="tx1"/>
                </a:solidFill>
                <a:effectLst/>
                <a:uLnTx/>
                <a:uFillTx/>
                <a:latin typeface="+mn-lt"/>
                <a:ea typeface="ＭＳ Ｐゴシック" pitchFamily="34" charset="-128"/>
                <a:cs typeface="+mn-cs"/>
              </a:rPr>
              <a:t>GridCast</a:t>
            </a:r>
            <a:r>
              <a:rPr kumimoji="0" lang="en-US" altLang="ja-JP" sz="2000" b="0" i="0" u="none" strike="noStrike" kern="0" cap="none" spc="0" normalizeH="0" baseline="0" noProof="0" dirty="0" smtClean="0">
                <a:ln>
                  <a:noFill/>
                </a:ln>
                <a:solidFill>
                  <a:schemeClr val="tx1"/>
                </a:solidFill>
                <a:effectLst/>
                <a:uLnTx/>
                <a:uFillTx/>
                <a:latin typeface="+mn-lt"/>
                <a:ea typeface="ＭＳ Ｐゴシック" pitchFamily="34" charset="-128"/>
                <a:cs typeface="+mn-cs"/>
              </a:rPr>
              <a:t> from the event which had over 1000 participants..</a:t>
            </a:r>
            <a:endParaRPr kumimoji="0" lang="en-US" altLang="ja-JP" sz="2000" b="1"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1" fontAlgn="base" latinLnBrk="0" hangingPunct="1">
              <a:lnSpc>
                <a:spcPct val="90000"/>
              </a:lnSpc>
              <a:spcBef>
                <a:spcPct val="20000"/>
              </a:spcBef>
              <a:spcAft>
                <a:spcPct val="0"/>
              </a:spcAft>
              <a:buClrTx/>
              <a:buSzTx/>
              <a:tabLst/>
              <a:defRPr/>
            </a:pPr>
            <a:endParaRPr kumimoji="0" lang="en-GB"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US" altLang="ja-JP" sz="20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GB" altLang="ja-JP" sz="20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p:txBody>
      </p:sp>
      <p:pic>
        <p:nvPicPr>
          <p:cNvPr id="10" name="Picture 9" descr="Screen shot 2011-10-10 at 10.05.43.png"/>
          <p:cNvPicPr>
            <a:picLocks noChangeAspect="1"/>
          </p:cNvPicPr>
          <p:nvPr/>
        </p:nvPicPr>
        <p:blipFill>
          <a:blip r:embed="rId8"/>
          <a:stretch>
            <a:fillRect/>
          </a:stretch>
        </p:blipFill>
        <p:spPr>
          <a:xfrm>
            <a:off x="914400" y="4191000"/>
            <a:ext cx="1523999" cy="2160712"/>
          </a:xfrm>
          <a:prstGeom prst="rect">
            <a:avLst/>
          </a:prstGeom>
          <a:effectLst>
            <a:outerShdw blurRad="50800" dist="38100" dir="2700000" algn="tl" rotWithShape="0">
              <a:srgbClr val="000000">
                <a:alpha val="43000"/>
              </a:srgbClr>
            </a:outerShdw>
          </a:effectLst>
        </p:spPr>
      </p:pic>
      <p:sp>
        <p:nvSpPr>
          <p:cNvPr id="11" name="Rectangle 3"/>
          <p:cNvSpPr txBox="1">
            <a:spLocks noChangeArrowheads="1"/>
          </p:cNvSpPr>
          <p:nvPr/>
        </p:nvSpPr>
        <p:spPr bwMode="auto">
          <a:xfrm>
            <a:off x="304800" y="3276600"/>
            <a:ext cx="853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tabLst/>
              <a:defRPr/>
            </a:pPr>
            <a:endParaRPr kumimoji="0" lang="en-US" altLang="ja-JP" sz="2000" b="1"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mn-cs"/>
              </a:rPr>
              <a:t>TNC2011: the biggest European networking conference with over</a:t>
            </a:r>
            <a:r>
              <a:rPr kumimoji="0" lang="en-US" sz="2000" b="0" i="0" u="none" strike="noStrike" kern="0" cap="none" spc="0" normalizeH="0" baseline="0" noProof="0" dirty="0" smtClean="0">
                <a:ln>
                  <a:noFill/>
                </a:ln>
                <a:solidFill>
                  <a:schemeClr val="tx1"/>
                </a:solidFill>
                <a:effectLst/>
                <a:uLnTx/>
                <a:uFillTx/>
                <a:latin typeface="+mn-lt"/>
                <a:ea typeface="+mn-ea"/>
                <a:cs typeface="+mn-cs"/>
              </a:rPr>
              <a:t> 500 participants. Reported from the event on </a:t>
            </a:r>
            <a:r>
              <a:rPr kumimoji="0" lang="en-US" sz="2000" b="0" i="0" u="none" strike="noStrike" kern="0" cap="none" spc="0" normalizeH="0" baseline="0" noProof="0" dirty="0" err="1" smtClean="0">
                <a:ln>
                  <a:noFill/>
                </a:ln>
                <a:solidFill>
                  <a:schemeClr val="tx1"/>
                </a:solidFill>
                <a:effectLst/>
                <a:uLnTx/>
                <a:uFillTx/>
                <a:latin typeface="+mn-lt"/>
                <a:ea typeface="+mn-ea"/>
                <a:cs typeface="+mn-cs"/>
              </a:rPr>
              <a:t>GridCast</a:t>
            </a:r>
            <a:r>
              <a:rPr kumimoji="0" lang="en-US" sz="2000" b="0" i="0" u="none" strike="noStrike" kern="0" cap="none" spc="0" normalizeH="0" baseline="0" noProof="0" dirty="0" smtClean="0">
                <a:ln>
                  <a:noFill/>
                </a:ln>
                <a:solidFill>
                  <a:schemeClr val="tx1"/>
                </a:solidFill>
                <a:effectLst/>
                <a:uLnTx/>
                <a:uFillTx/>
                <a:latin typeface="+mn-lt"/>
                <a:ea typeface="+mn-ea"/>
                <a:cs typeface="+mn-cs"/>
              </a:rPr>
              <a:t> and the EGI blog.</a:t>
            </a:r>
            <a:endParaRPr kumimoji="0" lang="en-US" sz="20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GB"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US" altLang="ja-JP" sz="20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GB" altLang="ja-JP" sz="20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p:txBody>
      </p:sp>
      <p:pic>
        <p:nvPicPr>
          <p:cNvPr id="14" name="Picture 13" descr="tnc2011 post.png"/>
          <p:cNvPicPr>
            <a:picLocks noChangeAspect="1"/>
          </p:cNvPicPr>
          <p:nvPr/>
        </p:nvPicPr>
        <p:blipFill>
          <a:blip r:embed="rId9"/>
          <a:stretch>
            <a:fillRect/>
          </a:stretch>
        </p:blipFill>
        <p:spPr>
          <a:xfrm>
            <a:off x="1905000" y="4343400"/>
            <a:ext cx="1981200" cy="2288840"/>
          </a:xfrm>
          <a:prstGeom prst="rect">
            <a:avLst/>
          </a:prstGeom>
          <a:effectLst>
            <a:outerShdw blurRad="50800" dist="38100" dir="2700000" algn="tl" rotWithShape="0">
              <a:srgbClr val="000000">
                <a:alpha val="43000"/>
              </a:srgbClr>
            </a:outerShdw>
          </a:effectLst>
        </p:spPr>
      </p:pic>
      <p:sp>
        <p:nvSpPr>
          <p:cNvPr id="3" name="Footer Placeholder 2"/>
          <p:cNvSpPr>
            <a:spLocks noGrp="1"/>
          </p:cNvSpPr>
          <p:nvPr>
            <p:ph type="ftr" sz="quarter" idx="11"/>
          </p:nvPr>
        </p:nvSpPr>
        <p:spPr/>
        <p:txBody>
          <a:bodyPr/>
          <a:lstStyle/>
          <a:p>
            <a:pPr>
              <a:defRPr/>
            </a:pPr>
            <a:r>
              <a:rPr lang="en-GB" smtClean="0"/>
              <a:t>PY1 Review, 8 Nov 2011</a:t>
            </a:r>
            <a:endParaRPr lang="en-US" dirty="0"/>
          </a:p>
        </p:txBody>
      </p:sp>
      <p:sp>
        <p:nvSpPr>
          <p:cNvPr id="4" name="Slide Number Placeholder 3"/>
          <p:cNvSpPr>
            <a:spLocks noGrp="1"/>
          </p:cNvSpPr>
          <p:nvPr>
            <p:ph type="sldNum" sz="quarter" idx="12"/>
          </p:nvPr>
        </p:nvSpPr>
        <p:spPr/>
        <p:txBody>
          <a:bodyPr/>
          <a:lstStyle/>
          <a:p>
            <a:pPr>
              <a:defRPr/>
            </a:pPr>
            <a:fld id="{E1C54416-D04D-4302-AE4A-A0D4A40FA366}" type="slidenum">
              <a:rPr lang="en-US" smtClean="0"/>
              <a:pPr>
                <a:defRPr/>
              </a:pPr>
              <a:t>12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5"/>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2"/>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3"/>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6" grpId="0"/>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90600" y="0"/>
            <a:ext cx="8347075" cy="1143000"/>
          </a:xfrm>
        </p:spPr>
        <p:txBody>
          <a:bodyPr/>
          <a:lstStyle/>
          <a:p>
            <a:pPr eaLnBrk="1" hangingPunct="1"/>
            <a:r>
              <a:rPr lang="en-GB" altLang="ja-JP" sz="3600" b="1" dirty="0" smtClean="0">
                <a:ea typeface="ＭＳ Ｐゴシック" pitchFamily="34" charset="-128"/>
              </a:rPr>
              <a:t>     </a:t>
            </a:r>
            <a:r>
              <a:rPr lang="en-GB" altLang="ja-JP" sz="3600" b="1" dirty="0" err="1" smtClean="0">
                <a:ea typeface="ＭＳ Ｐゴシック" pitchFamily="34" charset="-128"/>
              </a:rPr>
              <a:t>e-Concertation</a:t>
            </a:r>
            <a:r>
              <a:rPr lang="en-GB" altLang="ja-JP" sz="3600" b="1" dirty="0" smtClean="0">
                <a:ea typeface="ＭＳ Ｐゴシック" pitchFamily="34" charset="-128"/>
              </a:rPr>
              <a:t> meeting 2010</a:t>
            </a:r>
            <a:endParaRPr lang="en-US" sz="3600" b="1" dirty="0" smtClean="0">
              <a:solidFill>
                <a:schemeClr val="tx1"/>
              </a:solidFill>
            </a:endParaRPr>
          </a:p>
        </p:txBody>
      </p:sp>
      <p:sp>
        <p:nvSpPr>
          <p:cNvPr id="9219" name="Rectangle 3"/>
          <p:cNvSpPr>
            <a:spLocks noGrp="1" noChangeArrowheads="1"/>
          </p:cNvSpPr>
          <p:nvPr>
            <p:ph type="body" idx="1"/>
          </p:nvPr>
        </p:nvSpPr>
        <p:spPr>
          <a:xfrm>
            <a:off x="304800" y="1600200"/>
            <a:ext cx="8077200" cy="4525963"/>
          </a:xfrm>
        </p:spPr>
        <p:txBody>
          <a:bodyPr/>
          <a:lstStyle/>
          <a:p>
            <a:pPr eaLnBrk="1" hangingPunct="1">
              <a:lnSpc>
                <a:spcPct val="90000"/>
              </a:lnSpc>
            </a:pPr>
            <a:r>
              <a:rPr lang="en-GB" sz="2000" dirty="0" smtClean="0"/>
              <a:t>Took place at the Globe in CERN, Geneva on 4 and 5 November 2010 and attended by 110 delegates.</a:t>
            </a:r>
            <a:endParaRPr lang="en-US" sz="2000" b="1" dirty="0" smtClean="0"/>
          </a:p>
          <a:p>
            <a:pPr eaLnBrk="1" hangingPunct="1">
              <a:lnSpc>
                <a:spcPct val="90000"/>
              </a:lnSpc>
            </a:pPr>
            <a:endParaRPr lang="en-GB" sz="2000" dirty="0" smtClean="0"/>
          </a:p>
          <a:p>
            <a:pPr eaLnBrk="1" hangingPunct="1">
              <a:lnSpc>
                <a:spcPct val="90000"/>
              </a:lnSpc>
            </a:pPr>
            <a:endParaRPr lang="en-US" altLang="ja-JP" sz="2000" dirty="0" smtClean="0">
              <a:ea typeface="ＭＳ Ｐゴシック" pitchFamily="34" charset="-128"/>
            </a:endParaRPr>
          </a:p>
          <a:p>
            <a:pPr eaLnBrk="1" hangingPunct="1">
              <a:lnSpc>
                <a:spcPct val="90000"/>
              </a:lnSpc>
            </a:pPr>
            <a:endParaRPr lang="en-GB" altLang="ja-JP" sz="2000" dirty="0" smtClean="0">
              <a:ea typeface="ＭＳ Ｐゴシック" pitchFamily="34" charset="-128"/>
            </a:endParaRPr>
          </a:p>
        </p:txBody>
      </p:sp>
      <p:sp>
        <p:nvSpPr>
          <p:cNvPr id="4" name="Rectangle 3"/>
          <p:cNvSpPr txBox="1">
            <a:spLocks noChangeArrowheads="1"/>
          </p:cNvSpPr>
          <p:nvPr/>
        </p:nvSpPr>
        <p:spPr bwMode="auto">
          <a:xfrm>
            <a:off x="304800" y="2209800"/>
            <a:ext cx="8229600"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GB" sz="2000" b="0" i="0" u="none" strike="noStrike" kern="0" cap="none" spc="0" normalizeH="0" baseline="0" noProof="0" dirty="0" smtClean="0">
                <a:ln>
                  <a:noFill/>
                </a:ln>
                <a:solidFill>
                  <a:schemeClr val="tx1"/>
                </a:solidFill>
                <a:effectLst/>
                <a:uLnTx/>
                <a:uFillTx/>
                <a:latin typeface="+mn-lt"/>
                <a:ea typeface="+mn-ea"/>
                <a:cs typeface="+mn-cs"/>
              </a:rPr>
              <a:t>Discussions included:</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GB" sz="1600" b="0" i="0" u="none" strike="noStrike" kern="0" cap="none" spc="0" normalizeH="0" baseline="0" noProof="0" dirty="0" smtClean="0">
                <a:ln>
                  <a:noFill/>
                </a:ln>
                <a:solidFill>
                  <a:schemeClr val="tx1"/>
                </a:solidFill>
                <a:effectLst/>
                <a:uLnTx/>
                <a:uFillTx/>
                <a:latin typeface="+mn-lt"/>
              </a:rPr>
              <a:t>socio-economic evaluation of </a:t>
            </a:r>
            <a:r>
              <a:rPr kumimoji="0" lang="en-GB" sz="1600" b="0" i="0" u="none" strike="noStrike" kern="0" cap="none" spc="0" normalizeH="0" baseline="0" noProof="0" dirty="0" err="1" smtClean="0">
                <a:ln>
                  <a:noFill/>
                </a:ln>
                <a:solidFill>
                  <a:schemeClr val="tx1"/>
                </a:solidFill>
                <a:effectLst/>
                <a:uLnTx/>
                <a:uFillTx/>
                <a:latin typeface="+mn-lt"/>
              </a:rPr>
              <a:t>e</a:t>
            </a:r>
            <a:r>
              <a:rPr kumimoji="0" lang="en-GB" sz="1600" b="0" i="0" u="none" strike="noStrike" kern="0" cap="none" spc="0" normalizeH="0" baseline="0" noProof="0" dirty="0" smtClean="0">
                <a:ln>
                  <a:noFill/>
                </a:ln>
                <a:solidFill>
                  <a:schemeClr val="tx1"/>
                </a:solidFill>
                <a:effectLst/>
                <a:uLnTx/>
                <a:uFillTx/>
                <a:latin typeface="+mn-lt"/>
              </a:rPr>
              <a:t>-Infrastructures.</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GB" sz="1600" b="0" i="0" u="none" strike="noStrike" kern="0" cap="none" spc="0" normalizeH="0" baseline="0" noProof="0" dirty="0" err="1" smtClean="0">
                <a:ln>
                  <a:noFill/>
                </a:ln>
                <a:solidFill>
                  <a:schemeClr val="tx1"/>
                </a:solidFill>
                <a:effectLst/>
                <a:uLnTx/>
                <a:uFillTx/>
                <a:latin typeface="+mn-lt"/>
              </a:rPr>
              <a:t>e</a:t>
            </a:r>
            <a:r>
              <a:rPr kumimoji="0" lang="en-GB" sz="1600" b="0" i="0" u="none" strike="noStrike" kern="0" cap="none" spc="0" normalizeH="0" baseline="0" noProof="0" dirty="0" smtClean="0">
                <a:ln>
                  <a:noFill/>
                </a:ln>
                <a:solidFill>
                  <a:schemeClr val="tx1"/>
                </a:solidFill>
                <a:effectLst/>
                <a:uLnTx/>
                <a:uFillTx/>
                <a:latin typeface="+mn-lt"/>
              </a:rPr>
              <a:t>-Infrastructure for simulation software.</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GB" sz="1600" b="0" i="0" u="none" strike="noStrike" kern="0" cap="none" spc="0" normalizeH="0" baseline="0" noProof="0" dirty="0" smtClean="0">
                <a:ln>
                  <a:noFill/>
                </a:ln>
                <a:solidFill>
                  <a:schemeClr val="tx1"/>
                </a:solidFill>
                <a:effectLst/>
                <a:uLnTx/>
                <a:uFillTx/>
                <a:latin typeface="+mn-lt"/>
              </a:rPr>
              <a:t>presentations from the new projects funded in Call 7.</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GB" sz="1600" b="0" i="0" u="none" strike="noStrike" kern="0" cap="none" spc="0" normalizeH="0" baseline="0" noProof="0" dirty="0" smtClean="0">
                <a:ln>
                  <a:noFill/>
                </a:ln>
                <a:solidFill>
                  <a:schemeClr val="tx1"/>
                </a:solidFill>
                <a:effectLst/>
                <a:uLnTx/>
                <a:uFillTx/>
                <a:latin typeface="+mn-lt"/>
              </a:rPr>
              <a:t>training session on </a:t>
            </a:r>
            <a:r>
              <a:rPr kumimoji="0" lang="en-GB" sz="1600" b="0" i="0" u="none" strike="noStrike" kern="0" cap="none" spc="0" normalizeH="0" baseline="0" noProof="0" dirty="0" err="1" smtClean="0">
                <a:ln>
                  <a:noFill/>
                </a:ln>
                <a:solidFill>
                  <a:schemeClr val="tx1"/>
                </a:solidFill>
                <a:effectLst/>
                <a:uLnTx/>
                <a:uFillTx/>
                <a:latin typeface="+mn-lt"/>
              </a:rPr>
              <a:t>OpenAIRE</a:t>
            </a:r>
            <a:r>
              <a:rPr kumimoji="0" lang="en-GB" sz="1600" b="0" i="0" u="none" strike="noStrike" kern="0" cap="none" spc="0" normalizeH="0" baseline="0" noProof="0" dirty="0" smtClean="0">
                <a:ln>
                  <a:noFill/>
                </a:ln>
                <a:solidFill>
                  <a:schemeClr val="tx1"/>
                </a:solidFill>
                <a:effectLst/>
                <a:uLnTx/>
                <a:uFillTx/>
                <a:latin typeface="+mn-lt"/>
              </a:rPr>
              <a:t>.</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GB" sz="2000" b="0" i="0" u="none" strike="noStrike" kern="0" cap="none" spc="0" normalizeH="0" baseline="0" noProof="0" dirty="0" smtClean="0">
                <a:ln>
                  <a:noFill/>
                </a:ln>
                <a:solidFill>
                  <a:schemeClr val="tx1"/>
                </a:solidFill>
                <a:effectLst/>
                <a:uLnTx/>
                <a:uFillTx/>
                <a:latin typeface="+mn-lt"/>
                <a:ea typeface="+mn-ea"/>
                <a:cs typeface="+mn-cs"/>
              </a:rPr>
              <a:t>Publicised on </a:t>
            </a:r>
            <a:r>
              <a:rPr kumimoji="0" lang="en-GB" sz="2000" b="0" i="0" u="none" strike="noStrike" kern="0" cap="none" spc="0" normalizeH="0" baseline="0" noProof="0" dirty="0" err="1" smtClean="0">
                <a:ln>
                  <a:noFill/>
                </a:ln>
                <a:solidFill>
                  <a:schemeClr val="tx1"/>
                </a:solidFill>
                <a:effectLst/>
                <a:uLnTx/>
                <a:uFillTx/>
                <a:latin typeface="+mn-lt"/>
                <a:ea typeface="+mn-ea"/>
                <a:cs typeface="+mn-cs"/>
              </a:rPr>
              <a:t>GridCast</a:t>
            </a:r>
            <a:r>
              <a:rPr kumimoji="0" lang="en-GB" sz="2000" b="0" i="0" u="none" strike="noStrike" kern="0" cap="none" spc="0" normalizeH="0" baseline="0" noProof="0" dirty="0" smtClean="0">
                <a:ln>
                  <a:noFill/>
                </a:ln>
                <a:solidFill>
                  <a:schemeClr val="tx1"/>
                </a:solidFill>
                <a:effectLst/>
                <a:uLnTx/>
                <a:uFillTx/>
                <a:latin typeface="+mn-lt"/>
                <a:ea typeface="+mn-ea"/>
                <a:cs typeface="+mn-cs"/>
              </a:rPr>
              <a:t>, </a:t>
            </a:r>
            <a:r>
              <a:rPr kumimoji="0" lang="en-GB" sz="2000" b="0" i="0" u="none" strike="noStrike" kern="0" cap="none" spc="0" normalizeH="0" baseline="0" noProof="0" dirty="0" err="1" smtClean="0">
                <a:ln>
                  <a:noFill/>
                </a:ln>
                <a:solidFill>
                  <a:schemeClr val="tx1"/>
                </a:solidFill>
                <a:effectLst/>
                <a:uLnTx/>
                <a:uFillTx/>
                <a:latin typeface="+mn-lt"/>
                <a:ea typeface="+mn-ea"/>
                <a:cs typeface="+mn-cs"/>
              </a:rPr>
              <a:t>iSGTW</a:t>
            </a:r>
            <a:r>
              <a:rPr kumimoji="0" lang="en-GB" sz="2000" b="0" i="0" u="none" strike="noStrike" kern="0" cap="none" spc="0" normalizeH="0" baseline="0" noProof="0" dirty="0" smtClean="0">
                <a:ln>
                  <a:noFill/>
                </a:ln>
                <a:solidFill>
                  <a:schemeClr val="tx1"/>
                </a:solidFill>
                <a:effectLst/>
                <a:uLnTx/>
                <a:uFillTx/>
                <a:latin typeface="+mn-lt"/>
                <a:ea typeface="+mn-ea"/>
                <a:cs typeface="+mn-cs"/>
              </a:rPr>
              <a:t> and a dedicated event website.</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GB" sz="2000" b="0" i="0" u="none" strike="noStrike" kern="0" cap="none" spc="0" normalizeH="0" baseline="0" noProof="0" dirty="0" smtClean="0">
                <a:ln>
                  <a:noFill/>
                </a:ln>
                <a:solidFill>
                  <a:schemeClr val="tx1"/>
                </a:solidFill>
                <a:effectLst/>
                <a:uLnTx/>
                <a:uFillTx/>
                <a:latin typeface="+mn-lt"/>
                <a:ea typeface="+mn-ea"/>
                <a:cs typeface="+mn-cs"/>
              </a:rPr>
              <a:t>Reported from the meeting on </a:t>
            </a:r>
            <a:r>
              <a:rPr kumimoji="0" lang="en-GB" sz="2000" b="0" i="0" u="none" strike="noStrike" kern="0" cap="none" spc="0" normalizeH="0" baseline="0" noProof="0" dirty="0" err="1" smtClean="0">
                <a:ln>
                  <a:noFill/>
                </a:ln>
                <a:solidFill>
                  <a:schemeClr val="tx1"/>
                </a:solidFill>
                <a:effectLst/>
                <a:uLnTx/>
                <a:uFillTx/>
                <a:latin typeface="+mn-lt"/>
                <a:ea typeface="+mn-ea"/>
                <a:cs typeface="+mn-cs"/>
              </a:rPr>
              <a:t>GridCast</a:t>
            </a:r>
            <a:r>
              <a:rPr kumimoji="0" lang="en-GB" sz="2000" b="0" i="0" u="none" strike="noStrike" kern="0" cap="none" spc="0" normalizeH="0" baseline="0" noProof="0" dirty="0" smtClean="0">
                <a:ln>
                  <a:noFill/>
                </a:ln>
                <a:solidFill>
                  <a:schemeClr val="tx1"/>
                </a:solidFill>
                <a:effectLst/>
                <a:uLnTx/>
                <a:uFillTx/>
                <a:latin typeface="+mn-lt"/>
                <a:ea typeface="+mn-ea"/>
                <a:cs typeface="+mn-cs"/>
              </a:rPr>
              <a:t> and Twitter, using the </a:t>
            </a:r>
            <a:r>
              <a:rPr kumimoji="0" lang="en-GB" sz="2000" b="0" i="0" u="none" strike="noStrike" kern="0" cap="none" spc="0" normalizeH="0" baseline="0" noProof="0" dirty="0" err="1" smtClean="0">
                <a:ln>
                  <a:noFill/>
                </a:ln>
                <a:solidFill>
                  <a:schemeClr val="tx1"/>
                </a:solidFill>
                <a:effectLst/>
                <a:uLnTx/>
                <a:uFillTx/>
                <a:latin typeface="+mn-lt"/>
                <a:ea typeface="+mn-ea"/>
                <a:cs typeface="+mn-cs"/>
              </a:rPr>
              <a:t>hashtag</a:t>
            </a:r>
            <a:r>
              <a:rPr kumimoji="0" lang="en-GB" sz="2000" b="0" i="0" u="none" strike="noStrike" kern="0" cap="none" spc="0" normalizeH="0" baseline="0" noProof="0" dirty="0" smtClean="0">
                <a:ln>
                  <a:noFill/>
                </a:ln>
                <a:solidFill>
                  <a:schemeClr val="tx1"/>
                </a:solidFill>
                <a:effectLst/>
                <a:uLnTx/>
                <a:uFillTx/>
                <a:latin typeface="+mn-lt"/>
                <a:ea typeface="+mn-ea"/>
                <a:cs typeface="+mn-cs"/>
              </a:rPr>
              <a:t> #</a:t>
            </a:r>
            <a:r>
              <a:rPr kumimoji="0" lang="en-GB" sz="2000" b="0" i="0" u="none" strike="noStrike" kern="0" cap="none" spc="0" normalizeH="0" baseline="0" noProof="0" dirty="0" err="1" smtClean="0">
                <a:ln>
                  <a:noFill/>
                </a:ln>
                <a:solidFill>
                  <a:schemeClr val="tx1"/>
                </a:solidFill>
                <a:effectLst/>
                <a:uLnTx/>
                <a:uFillTx/>
                <a:latin typeface="+mn-lt"/>
                <a:ea typeface="+mn-ea"/>
                <a:cs typeface="+mn-cs"/>
              </a:rPr>
              <a:t>concertation</a:t>
            </a:r>
            <a:endParaRPr kumimoji="0" lang="en-GB"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GB" sz="2000" b="0" i="0" u="none" strike="noStrike" kern="1200" cap="none" spc="0" normalizeH="0" baseline="0" noProof="0" dirty="0" smtClean="0">
                <a:ln>
                  <a:noFill/>
                </a:ln>
                <a:solidFill>
                  <a:schemeClr val="tx1"/>
                </a:solidFill>
                <a:effectLst/>
                <a:uLnTx/>
                <a:uFillTx/>
                <a:latin typeface="Arial" charset="0"/>
                <a:ea typeface="+mn-ea"/>
                <a:cs typeface="+mn-cs"/>
              </a:rPr>
              <a:t>An area for online discussions was made available on the </a:t>
            </a:r>
            <a:r>
              <a:rPr kumimoji="0" lang="en-GB" sz="2000" b="0" i="0" u="none" strike="noStrike" kern="1200" cap="none" spc="0" normalizeH="0" baseline="0" noProof="0" dirty="0" err="1" smtClean="0">
                <a:ln>
                  <a:noFill/>
                </a:ln>
                <a:solidFill>
                  <a:schemeClr val="tx1"/>
                </a:solidFill>
                <a:effectLst/>
                <a:uLnTx/>
                <a:uFillTx/>
                <a:latin typeface="Arial" charset="0"/>
                <a:ea typeface="+mn-ea"/>
                <a:cs typeface="+mn-cs"/>
              </a:rPr>
              <a:t>GridCafé</a:t>
            </a:r>
            <a:r>
              <a:rPr kumimoji="0" lang="en-GB" sz="2000" b="0" i="0" u="none" strike="noStrike" kern="1200" cap="none" spc="0" normalizeH="0" baseline="0" noProof="0" dirty="0" smtClean="0">
                <a:ln>
                  <a:noFill/>
                </a:ln>
                <a:solidFill>
                  <a:schemeClr val="tx1"/>
                </a:solidFill>
                <a:effectLst/>
                <a:uLnTx/>
                <a:uFillTx/>
                <a:latin typeface="Arial" charset="0"/>
                <a:ea typeface="+mn-ea"/>
                <a:cs typeface="+mn-cs"/>
              </a:rPr>
              <a:t> forum</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GB" sz="2000" b="0" i="0" u="none" strike="noStrike" kern="0" cap="none" spc="0" normalizeH="0" baseline="0" noProof="0" dirty="0" smtClean="0">
                <a:ln>
                  <a:noFill/>
                </a:ln>
                <a:solidFill>
                  <a:schemeClr val="tx1"/>
                </a:solidFill>
                <a:effectLst/>
                <a:uLnTx/>
                <a:uFillTx/>
                <a:latin typeface="+mn-lt"/>
                <a:ea typeface="+mn-ea"/>
                <a:cs typeface="+mn-cs"/>
              </a:rPr>
              <a:t>Live webcast attracted 80 viewers (day 1), 73 viewers (day 2).</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GB"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US" altLang="ja-JP" sz="20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GB" altLang="ja-JP" sz="20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p:txBody>
      </p:sp>
      <p:pic>
        <p:nvPicPr>
          <p:cNvPr id="5" name="Picture 4" descr="globe.jpg"/>
          <p:cNvPicPr>
            <a:picLocks noChangeAspect="1"/>
          </p:cNvPicPr>
          <p:nvPr/>
        </p:nvPicPr>
        <p:blipFill>
          <a:blip r:embed="rId3"/>
          <a:stretch>
            <a:fillRect/>
          </a:stretch>
        </p:blipFill>
        <p:spPr>
          <a:xfrm>
            <a:off x="1524000" y="2438400"/>
            <a:ext cx="5746750" cy="3972170"/>
          </a:xfrm>
          <a:prstGeom prst="rect">
            <a:avLst/>
          </a:prstGeom>
          <a:effectLst>
            <a:outerShdw blurRad="50800" dist="38100" dir="2700000" algn="tl" rotWithShape="0">
              <a:srgbClr val="000000">
                <a:alpha val="43000"/>
              </a:srgbClr>
            </a:outerShdw>
          </a:effectLst>
        </p:spPr>
      </p:pic>
      <p:sp>
        <p:nvSpPr>
          <p:cNvPr id="3" name="Footer Placeholder 2"/>
          <p:cNvSpPr>
            <a:spLocks noGrp="1"/>
          </p:cNvSpPr>
          <p:nvPr>
            <p:ph type="ftr" sz="quarter" idx="11"/>
          </p:nvPr>
        </p:nvSpPr>
        <p:spPr/>
        <p:txBody>
          <a:bodyPr/>
          <a:lstStyle/>
          <a:p>
            <a:pPr>
              <a:defRPr/>
            </a:pPr>
            <a:r>
              <a:rPr lang="en-GB" smtClean="0"/>
              <a:t>PY1 Review, 8 Nov 2011</a:t>
            </a:r>
            <a:endParaRPr lang="en-US" dirty="0"/>
          </a:p>
        </p:txBody>
      </p:sp>
      <p:sp>
        <p:nvSpPr>
          <p:cNvPr id="6" name="Slide Number Placeholder 5"/>
          <p:cNvSpPr>
            <a:spLocks noGrp="1"/>
          </p:cNvSpPr>
          <p:nvPr>
            <p:ph type="sldNum" sz="quarter" idx="12"/>
          </p:nvPr>
        </p:nvSpPr>
        <p:spPr/>
        <p:txBody>
          <a:bodyPr/>
          <a:lstStyle/>
          <a:p>
            <a:pPr>
              <a:defRPr/>
            </a:pPr>
            <a:fld id="{E1C54416-D04D-4302-AE4A-A0D4A40FA366}" type="slidenum">
              <a:rPr lang="en-US" smtClean="0"/>
              <a:pPr>
                <a:defRPr/>
              </a:pPr>
              <a:t>13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90600" y="0"/>
            <a:ext cx="8347075" cy="1143000"/>
          </a:xfrm>
        </p:spPr>
        <p:txBody>
          <a:bodyPr/>
          <a:lstStyle/>
          <a:p>
            <a:pPr eaLnBrk="1" hangingPunct="1"/>
            <a:r>
              <a:rPr lang="en-US" sz="3600" b="1" dirty="0" smtClean="0">
                <a:solidFill>
                  <a:schemeClr val="tx1"/>
                </a:solidFill>
              </a:rPr>
              <a:t>WP1 Major achievements</a:t>
            </a:r>
          </a:p>
        </p:txBody>
      </p:sp>
      <p:sp>
        <p:nvSpPr>
          <p:cNvPr id="9219" name="Rectangle 3"/>
          <p:cNvSpPr>
            <a:spLocks noGrp="1" noChangeArrowheads="1"/>
          </p:cNvSpPr>
          <p:nvPr>
            <p:ph type="body" idx="1"/>
          </p:nvPr>
        </p:nvSpPr>
        <p:spPr>
          <a:xfrm>
            <a:off x="304800" y="1600200"/>
            <a:ext cx="8077200" cy="4525963"/>
          </a:xfrm>
        </p:spPr>
        <p:txBody>
          <a:bodyPr/>
          <a:lstStyle/>
          <a:p>
            <a:pPr eaLnBrk="1" hangingPunct="1">
              <a:lnSpc>
                <a:spcPct val="90000"/>
              </a:lnSpc>
              <a:buNone/>
            </a:pPr>
            <a:r>
              <a:rPr lang="en-GB" altLang="ja-JP" sz="2400" b="1" dirty="0" err="1" smtClean="0">
                <a:ea typeface="ＭＳ Ｐゴシック" pitchFamily="34" charset="-128"/>
              </a:rPr>
              <a:t>e-Concertation</a:t>
            </a:r>
            <a:r>
              <a:rPr lang="en-GB" altLang="ja-JP" sz="2400" b="1" dirty="0" smtClean="0">
                <a:ea typeface="ＭＳ Ｐゴシック" pitchFamily="34" charset="-128"/>
              </a:rPr>
              <a:t> meeting 2011</a:t>
            </a:r>
          </a:p>
          <a:p>
            <a:pPr eaLnBrk="1" hangingPunct="1">
              <a:lnSpc>
                <a:spcPct val="90000"/>
              </a:lnSpc>
            </a:pPr>
            <a:endParaRPr lang="en-GB" altLang="ja-JP" sz="2000" dirty="0" smtClean="0">
              <a:ea typeface="ＭＳ Ｐゴシック" pitchFamily="34" charset="-128"/>
            </a:endParaRPr>
          </a:p>
          <a:p>
            <a:pPr eaLnBrk="1" hangingPunct="1">
              <a:lnSpc>
                <a:spcPct val="90000"/>
              </a:lnSpc>
            </a:pPr>
            <a:r>
              <a:rPr lang="en-GB" sz="2000" dirty="0" smtClean="0"/>
              <a:t>Took place during the EGI Technical Forum in Lyon on 22- 23 September 2011.</a:t>
            </a:r>
          </a:p>
          <a:p>
            <a:pPr eaLnBrk="1" hangingPunct="1">
              <a:lnSpc>
                <a:spcPct val="90000"/>
              </a:lnSpc>
            </a:pPr>
            <a:r>
              <a:rPr lang="en-GB" sz="2000" dirty="0"/>
              <a:t>Discussions included</a:t>
            </a:r>
            <a:r>
              <a:rPr lang="en-GB" sz="2000" dirty="0" smtClean="0"/>
              <a:t>:</a:t>
            </a:r>
          </a:p>
          <a:p>
            <a:pPr marL="0" indent="0" eaLnBrk="1" hangingPunct="1">
              <a:lnSpc>
                <a:spcPct val="90000"/>
              </a:lnSpc>
              <a:buNone/>
            </a:pPr>
            <a:r>
              <a:rPr lang="en-GB" sz="2000" dirty="0" smtClean="0"/>
              <a:t>             -Scientific </a:t>
            </a:r>
            <a:r>
              <a:rPr lang="en-GB" sz="2000" dirty="0"/>
              <a:t>Data</a:t>
            </a:r>
          </a:p>
          <a:p>
            <a:pPr marL="0" indent="0" eaLnBrk="1" hangingPunct="1">
              <a:lnSpc>
                <a:spcPct val="90000"/>
              </a:lnSpc>
              <a:buNone/>
            </a:pPr>
            <a:r>
              <a:rPr lang="en-GB" sz="2000" dirty="0" smtClean="0"/>
              <a:t>             -</a:t>
            </a:r>
            <a:r>
              <a:rPr lang="en-GB" sz="2000" dirty="0" err="1" smtClean="0"/>
              <a:t>e</a:t>
            </a:r>
            <a:r>
              <a:rPr lang="en-GB" sz="2000" dirty="0"/>
              <a:t>-Science </a:t>
            </a:r>
            <a:r>
              <a:rPr lang="en-GB" sz="2000" dirty="0" smtClean="0"/>
              <a:t>Environments</a:t>
            </a:r>
          </a:p>
          <a:p>
            <a:pPr marL="0" indent="0" eaLnBrk="1" hangingPunct="1">
              <a:lnSpc>
                <a:spcPct val="90000"/>
              </a:lnSpc>
              <a:buNone/>
            </a:pPr>
            <a:r>
              <a:rPr lang="en-GB" sz="2000" dirty="0"/>
              <a:t> </a:t>
            </a:r>
            <a:r>
              <a:rPr lang="en-GB" sz="2000" dirty="0" smtClean="0"/>
              <a:t>            -</a:t>
            </a:r>
            <a:r>
              <a:rPr lang="en-GB" sz="2000" dirty="0" err="1" smtClean="0"/>
              <a:t>eHPC</a:t>
            </a:r>
            <a:r>
              <a:rPr lang="en-GB" sz="2000" dirty="0" smtClean="0"/>
              <a:t> State of Play</a:t>
            </a:r>
          </a:p>
          <a:p>
            <a:pPr marL="0" indent="0" eaLnBrk="1" hangingPunct="1">
              <a:lnSpc>
                <a:spcPct val="90000"/>
              </a:lnSpc>
              <a:buNone/>
            </a:pPr>
            <a:r>
              <a:rPr lang="en-GB" sz="2000" dirty="0" smtClean="0"/>
              <a:t>             -Infrastructures Future prospects under Horizon 2020</a:t>
            </a:r>
            <a:endParaRPr lang="en-GB" sz="2000" dirty="0"/>
          </a:p>
          <a:p>
            <a:pPr eaLnBrk="1" hangingPunct="1">
              <a:lnSpc>
                <a:spcPct val="90000"/>
              </a:lnSpc>
            </a:pPr>
            <a:r>
              <a:rPr lang="en-GB" sz="2000" dirty="0" smtClean="0"/>
              <a:t>Event was publicised </a:t>
            </a:r>
            <a:r>
              <a:rPr lang="en-GB" sz="2000" dirty="0"/>
              <a:t>on </a:t>
            </a:r>
            <a:r>
              <a:rPr lang="en-GB" sz="2000" dirty="0" err="1" smtClean="0"/>
              <a:t>GridCast</a:t>
            </a:r>
            <a:r>
              <a:rPr lang="en-GB" sz="2000" dirty="0" smtClean="0"/>
              <a:t> and </a:t>
            </a:r>
            <a:r>
              <a:rPr lang="en-GB" sz="2000" dirty="0" err="1"/>
              <a:t>iSGTW</a:t>
            </a:r>
            <a:r>
              <a:rPr lang="en-GB" sz="2000" dirty="0"/>
              <a:t> </a:t>
            </a:r>
            <a:endParaRPr lang="en-GB" sz="2000" dirty="0" smtClean="0"/>
          </a:p>
          <a:p>
            <a:r>
              <a:rPr lang="en-GB" sz="2000" dirty="0"/>
              <a:t>The live webcast </a:t>
            </a:r>
            <a:r>
              <a:rPr lang="en-GB" sz="2000" dirty="0" smtClean="0"/>
              <a:t>attracted:</a:t>
            </a:r>
            <a:endParaRPr lang="en-GB" sz="2000" dirty="0"/>
          </a:p>
          <a:p>
            <a:pPr marL="0" indent="0">
              <a:buNone/>
            </a:pPr>
            <a:r>
              <a:rPr lang="en-GB" sz="2000" dirty="0"/>
              <a:t>     </a:t>
            </a:r>
            <a:r>
              <a:rPr lang="en-GB" sz="2000" dirty="0" smtClean="0"/>
              <a:t> Day </a:t>
            </a:r>
            <a:r>
              <a:rPr lang="en-GB" sz="2000" dirty="0"/>
              <a:t>1 - 305 unique visits from 36 different countries </a:t>
            </a:r>
          </a:p>
          <a:p>
            <a:pPr marL="0" indent="0">
              <a:buNone/>
            </a:pPr>
            <a:r>
              <a:rPr lang="en-GB" sz="2000" dirty="0"/>
              <a:t>     </a:t>
            </a:r>
            <a:r>
              <a:rPr lang="en-GB" sz="2000" dirty="0" smtClean="0"/>
              <a:t> Day </a:t>
            </a:r>
            <a:r>
              <a:rPr lang="en-GB" sz="2000" dirty="0"/>
              <a:t>2 - 149 unique visits from 21 different countries</a:t>
            </a:r>
          </a:p>
          <a:p>
            <a:pPr eaLnBrk="1" hangingPunct="1">
              <a:lnSpc>
                <a:spcPct val="90000"/>
              </a:lnSpc>
            </a:pPr>
            <a:endParaRPr lang="en-GB" sz="2000" dirty="0" smtClean="0"/>
          </a:p>
          <a:p>
            <a:pPr marL="0" indent="0" eaLnBrk="1" hangingPunct="1">
              <a:lnSpc>
                <a:spcPct val="90000"/>
              </a:lnSpc>
              <a:buNone/>
            </a:pPr>
            <a:endParaRPr lang="en-US" altLang="ja-JP" sz="2000" dirty="0" smtClean="0">
              <a:ea typeface="ＭＳ Ｐゴシック" pitchFamily="34" charset="-128"/>
            </a:endParaRPr>
          </a:p>
          <a:p>
            <a:pPr eaLnBrk="1" hangingPunct="1">
              <a:lnSpc>
                <a:spcPct val="90000"/>
              </a:lnSpc>
            </a:pPr>
            <a:endParaRPr lang="en-GB" altLang="ja-JP" sz="2000" dirty="0" smtClean="0">
              <a:ea typeface="ＭＳ Ｐゴシック" pitchFamily="34" charset="-128"/>
            </a:endParaRPr>
          </a:p>
        </p:txBody>
      </p:sp>
      <p:sp>
        <p:nvSpPr>
          <p:cNvPr id="3" name="Footer Placeholder 2"/>
          <p:cNvSpPr>
            <a:spLocks noGrp="1"/>
          </p:cNvSpPr>
          <p:nvPr>
            <p:ph type="ftr" sz="quarter" idx="11"/>
          </p:nvPr>
        </p:nvSpPr>
        <p:spPr/>
        <p:txBody>
          <a:bodyPr/>
          <a:lstStyle/>
          <a:p>
            <a:pPr>
              <a:defRPr/>
            </a:pPr>
            <a:r>
              <a:rPr lang="en-GB" smtClean="0"/>
              <a:t>PY1 Review, 8 Nov 2011</a:t>
            </a:r>
            <a:endParaRPr lang="en-US" dirty="0"/>
          </a:p>
        </p:txBody>
      </p:sp>
      <p:sp>
        <p:nvSpPr>
          <p:cNvPr id="4" name="Slide Number Placeholder 3"/>
          <p:cNvSpPr>
            <a:spLocks noGrp="1"/>
          </p:cNvSpPr>
          <p:nvPr>
            <p:ph type="sldNum" sz="quarter" idx="12"/>
          </p:nvPr>
        </p:nvSpPr>
        <p:spPr/>
        <p:txBody>
          <a:bodyPr/>
          <a:lstStyle/>
          <a:p>
            <a:pPr>
              <a:defRPr/>
            </a:pPr>
            <a:fld id="{E1C54416-D04D-4302-AE4A-A0D4A40FA366}" type="slidenum">
              <a:rPr lang="en-US" smtClean="0"/>
              <a:pPr>
                <a:defRPr/>
              </a:pPr>
              <a:t>14</a:t>
            </a:fld>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90600" y="0"/>
            <a:ext cx="8347075" cy="1143000"/>
          </a:xfrm>
        </p:spPr>
        <p:txBody>
          <a:bodyPr/>
          <a:lstStyle/>
          <a:p>
            <a:pPr eaLnBrk="1" hangingPunct="1"/>
            <a:r>
              <a:rPr lang="en-US" sz="3600" b="1" dirty="0" smtClean="0">
                <a:solidFill>
                  <a:schemeClr val="tx1"/>
                </a:solidFill>
              </a:rPr>
              <a:t>Impact</a:t>
            </a:r>
          </a:p>
        </p:txBody>
      </p:sp>
      <p:sp>
        <p:nvSpPr>
          <p:cNvPr id="9219" name="Rectangle 3"/>
          <p:cNvSpPr>
            <a:spLocks noGrp="1" noChangeArrowheads="1"/>
          </p:cNvSpPr>
          <p:nvPr>
            <p:ph type="body" idx="1"/>
          </p:nvPr>
        </p:nvSpPr>
        <p:spPr>
          <a:xfrm>
            <a:off x="304800" y="1600200"/>
            <a:ext cx="8077200" cy="4525963"/>
          </a:xfrm>
        </p:spPr>
        <p:txBody>
          <a:bodyPr/>
          <a:lstStyle/>
          <a:p>
            <a:pPr eaLnBrk="1" hangingPunct="1">
              <a:lnSpc>
                <a:spcPct val="90000"/>
              </a:lnSpc>
            </a:pPr>
            <a:endParaRPr lang="en-GB" sz="2000" dirty="0" smtClean="0"/>
          </a:p>
          <a:p>
            <a:pPr marL="0" indent="0" eaLnBrk="1" hangingPunct="1">
              <a:lnSpc>
                <a:spcPct val="90000"/>
              </a:lnSpc>
              <a:buNone/>
            </a:pPr>
            <a:endParaRPr lang="en-US" altLang="ja-JP" sz="2000" dirty="0" smtClean="0">
              <a:ea typeface="ＭＳ Ｐゴシック" pitchFamily="34" charset="-128"/>
            </a:endParaRPr>
          </a:p>
          <a:p>
            <a:pPr eaLnBrk="1" hangingPunct="1">
              <a:lnSpc>
                <a:spcPct val="90000"/>
              </a:lnSpc>
            </a:pPr>
            <a:endParaRPr lang="en-GB" altLang="ja-JP" sz="2000" dirty="0" smtClean="0">
              <a:ea typeface="ＭＳ Ｐゴシック" pitchFamily="34" charset="-128"/>
            </a:endParaRPr>
          </a:p>
        </p:txBody>
      </p:sp>
      <p:sp>
        <p:nvSpPr>
          <p:cNvPr id="4" name="Content Placeholder 2"/>
          <p:cNvSpPr txBox="1">
            <a:spLocks/>
          </p:cNvSpPr>
          <p:nvPr/>
        </p:nvSpPr>
        <p:spPr bwMode="auto">
          <a:xfrm>
            <a:off x="457200" y="1600201"/>
            <a:ext cx="8153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2400" b="0" i="0" u="none" strike="noStrike" kern="0" cap="none" spc="0" normalizeH="0" baseline="0" noProof="0" dirty="0" smtClean="0">
                <a:ln>
                  <a:noFill/>
                </a:ln>
                <a:solidFill>
                  <a:schemeClr val="tx1"/>
                </a:solidFill>
                <a:effectLst/>
                <a:uLnTx/>
                <a:uFillTx/>
                <a:latin typeface="+mn-lt"/>
                <a:ea typeface="+mn-ea"/>
                <a:cs typeface="+mn-cs"/>
              </a:rPr>
              <a:t>Analysed</a:t>
            </a:r>
            <a:r>
              <a:rPr kumimoji="0" lang="en-GB" sz="2400" b="0" i="0" u="none" strike="noStrike" kern="0" cap="none" spc="0" normalizeH="0" noProof="0" dirty="0" smtClean="0">
                <a:ln>
                  <a:noFill/>
                </a:ln>
                <a:solidFill>
                  <a:schemeClr val="tx1"/>
                </a:solidFill>
                <a:effectLst/>
                <a:uLnTx/>
                <a:uFillTx/>
                <a:latin typeface="+mn-lt"/>
                <a:ea typeface="+mn-ea"/>
                <a:cs typeface="+mn-cs"/>
              </a:rPr>
              <a:t> the impact of all e-</a:t>
            </a:r>
            <a:r>
              <a:rPr kumimoji="0" lang="en-GB" sz="2400" b="0" i="0" u="none" strike="noStrike" kern="0" cap="none" spc="0" normalizeH="0" noProof="0" dirty="0" err="1" smtClean="0">
                <a:ln>
                  <a:noFill/>
                </a:ln>
                <a:solidFill>
                  <a:schemeClr val="tx1"/>
                </a:solidFill>
                <a:effectLst/>
                <a:uLnTx/>
                <a:uFillTx/>
                <a:latin typeface="+mn-lt"/>
                <a:ea typeface="+mn-ea"/>
                <a:cs typeface="+mn-cs"/>
              </a:rPr>
              <a:t>ScienceTalk</a:t>
            </a:r>
            <a:r>
              <a:rPr kumimoji="0" lang="en-GB" sz="2400" b="0" i="0" u="none" strike="noStrike" kern="0" cap="none" spc="0" normalizeH="0" noProof="0" dirty="0" smtClean="0">
                <a:ln>
                  <a:noFill/>
                </a:ln>
                <a:solidFill>
                  <a:schemeClr val="tx1"/>
                </a:solidFill>
                <a:effectLst/>
                <a:uLnTx/>
                <a:uFillTx/>
                <a:latin typeface="+mn-lt"/>
                <a:ea typeface="+mn-ea"/>
                <a:cs typeface="+mn-cs"/>
              </a:rPr>
              <a:t> products in the Impact and Sustainability report (Deliverable </a:t>
            </a:r>
            <a:r>
              <a:rPr lang="en-GB" sz="2400" kern="0" dirty="0">
                <a:latin typeface="+mn-lt"/>
                <a:cs typeface="+mn-cs"/>
              </a:rPr>
              <a:t>D</a:t>
            </a:r>
            <a:r>
              <a:rPr kumimoji="0" lang="en-GB" sz="2400" b="0" i="0" u="none" strike="noStrike" kern="0" cap="none" spc="0" normalizeH="0" noProof="0" dirty="0" smtClean="0">
                <a:ln>
                  <a:noFill/>
                </a:ln>
                <a:solidFill>
                  <a:schemeClr val="tx1"/>
                </a:solidFill>
                <a:effectLst/>
                <a:uLnTx/>
                <a:uFillTx/>
                <a:latin typeface="+mn-lt"/>
                <a:ea typeface="+mn-ea"/>
                <a:cs typeface="+mn-cs"/>
              </a:rPr>
              <a:t>1.3</a:t>
            </a:r>
            <a:r>
              <a:rPr kumimoji="0" lang="en-GB" sz="2400" b="0" i="0" u="none" strike="noStrike" kern="0" cap="none" spc="0" normalizeH="0" noProof="0" dirty="0" smtClean="0">
                <a:ln>
                  <a:noFill/>
                </a:ln>
                <a:solidFill>
                  <a:schemeClr val="tx1"/>
                </a:solidFill>
                <a:effectLst/>
                <a:uLnTx/>
                <a:uFillTx/>
                <a:latin typeface="+mn-lt"/>
                <a:ea typeface="+mn-ea"/>
                <a:cs typeface="+mn-cs"/>
              </a:rPr>
              <a: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GB" sz="2400" kern="0" noProof="0" dirty="0" smtClean="0">
                <a:latin typeface="+mn-lt"/>
                <a:cs typeface="+mn-cs"/>
              </a:rPr>
              <a:t>Included both quantitative and qualitative feedback methods.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GB" sz="2400" kern="0" dirty="0" smtClean="0">
                <a:latin typeface="+mn-lt"/>
                <a:cs typeface="+mn-cs"/>
              </a:rPr>
              <a:t>Overall </a:t>
            </a:r>
            <a:r>
              <a:rPr lang="en-GB" sz="2400" kern="0" dirty="0" err="1" smtClean="0">
                <a:latin typeface="+mn-lt"/>
                <a:cs typeface="+mn-cs"/>
              </a:rPr>
              <a:t>e-ScienceTalk</a:t>
            </a:r>
            <a:r>
              <a:rPr lang="en-GB" sz="2400" kern="0" dirty="0" smtClean="0">
                <a:latin typeface="+mn-lt"/>
                <a:cs typeface="+mn-cs"/>
              </a:rPr>
              <a:t> products are being well-received.</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GB" sz="2400" kern="0" dirty="0" smtClean="0">
                <a:latin typeface="+mn-lt"/>
                <a:cs typeface="+mn-cs"/>
              </a:rPr>
              <a:t>Will review metrics and feedback gathered for upcoming years.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lang="en-GB" sz="2400" kern="0" noProof="0" dirty="0" smtClean="0">
              <a:latin typeface="+mn-lt"/>
              <a:cs typeface="+mn-cs"/>
            </a:endParaRP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en-GB" sz="2400" b="0" i="0" u="none" strike="noStrike" kern="0" cap="none" spc="0" normalizeH="0" baseline="0" noProof="0" dirty="0">
              <a:ln>
                <a:noFill/>
              </a:ln>
              <a:solidFill>
                <a:schemeClr val="tx1"/>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a:defRPr/>
            </a:pPr>
            <a:r>
              <a:rPr lang="en-GB" smtClean="0"/>
              <a:t>PY1 Review, 8 Nov 2011</a:t>
            </a:r>
            <a:endParaRPr lang="en-US" dirty="0"/>
          </a:p>
        </p:txBody>
      </p:sp>
      <p:sp>
        <p:nvSpPr>
          <p:cNvPr id="5" name="Slide Number Placeholder 4"/>
          <p:cNvSpPr>
            <a:spLocks noGrp="1"/>
          </p:cNvSpPr>
          <p:nvPr>
            <p:ph type="sldNum" sz="quarter" idx="12"/>
          </p:nvPr>
        </p:nvSpPr>
        <p:spPr/>
        <p:txBody>
          <a:bodyPr/>
          <a:lstStyle/>
          <a:p>
            <a:pPr>
              <a:defRPr/>
            </a:pPr>
            <a:fld id="{E1C54416-D04D-4302-AE4A-A0D4A40FA366}"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tx1"/>
                </a:solidFill>
              </a:rPr>
              <a:t>      Sustainability</a:t>
            </a:r>
            <a:endParaRPr lang="en-GB" sz="3600" dirty="0"/>
          </a:p>
        </p:txBody>
      </p:sp>
      <p:sp>
        <p:nvSpPr>
          <p:cNvPr id="3" name="Content Placeholder 2"/>
          <p:cNvSpPr>
            <a:spLocks noGrp="1"/>
          </p:cNvSpPr>
          <p:nvPr>
            <p:ph idx="1"/>
          </p:nvPr>
        </p:nvSpPr>
        <p:spPr/>
        <p:txBody>
          <a:bodyPr/>
          <a:lstStyle/>
          <a:p>
            <a:pPr marL="0" indent="0"/>
            <a:r>
              <a:rPr lang="en-GB" altLang="ja-JP" sz="2400" dirty="0" smtClean="0">
                <a:ea typeface="ＭＳ Ｐゴシック" pitchFamily="34" charset="-128"/>
              </a:rPr>
              <a:t> Established a sustainability plan</a:t>
            </a:r>
          </a:p>
          <a:p>
            <a:pPr marL="400050" lvl="1" indent="0"/>
            <a:r>
              <a:rPr lang="en-GB" altLang="ja-JP" sz="2000" dirty="0" smtClean="0">
                <a:ea typeface="ＭＳ Ｐゴシック" pitchFamily="34" charset="-128"/>
              </a:rPr>
              <a:t> Determine </a:t>
            </a:r>
            <a:r>
              <a:rPr lang="en-GB" altLang="ja-JP" sz="2000" dirty="0" smtClean="0">
                <a:ea typeface="ＭＳ Ｐゴシック" pitchFamily="34" charset="-128"/>
              </a:rPr>
              <a:t>impact</a:t>
            </a:r>
          </a:p>
          <a:p>
            <a:pPr marL="400050" lvl="1" indent="0"/>
            <a:r>
              <a:rPr lang="en-GB" altLang="ja-JP" sz="2000" dirty="0" smtClean="0">
                <a:ea typeface="ＭＳ Ｐゴシック" pitchFamily="34" charset="-128"/>
              </a:rPr>
              <a:t> Examine </a:t>
            </a:r>
            <a:r>
              <a:rPr lang="en-GB" altLang="ja-JP" sz="2000" dirty="0" smtClean="0">
                <a:ea typeface="ＭＳ Ｐゴシック" pitchFamily="34" charset="-128"/>
              </a:rPr>
              <a:t>maintenance needed</a:t>
            </a:r>
          </a:p>
          <a:p>
            <a:pPr marL="400050" lvl="1" indent="0"/>
            <a:r>
              <a:rPr lang="en-GB" altLang="ja-JP" sz="2000" dirty="0" smtClean="0">
                <a:ea typeface="ＭＳ Ｐゴシック" pitchFamily="34" charset="-128"/>
              </a:rPr>
              <a:t> Explore </a:t>
            </a:r>
            <a:r>
              <a:rPr lang="en-GB" altLang="ja-JP" sz="2000" dirty="0" smtClean="0">
                <a:ea typeface="ＭＳ Ｐゴシック" pitchFamily="34" charset="-128"/>
              </a:rPr>
              <a:t>financing and partnership options for continuing after the project’s lifetime</a:t>
            </a:r>
          </a:p>
          <a:p>
            <a:pPr marL="400050" lvl="1" indent="0"/>
            <a:endParaRPr lang="en-GB" altLang="ja-JP" sz="2000" dirty="0" smtClean="0">
              <a:ea typeface="ＭＳ Ｐゴシック" pitchFamily="34" charset="-128"/>
              <a:cs typeface="+mn-cs"/>
            </a:endParaRPr>
          </a:p>
          <a:p>
            <a:pPr marL="0" indent="0"/>
            <a:r>
              <a:rPr lang="en-GB" altLang="ja-JP" sz="2400" dirty="0" smtClean="0">
                <a:ea typeface="ＭＳ Ｐゴシック" pitchFamily="34" charset="-128"/>
              </a:rPr>
              <a:t> </a:t>
            </a:r>
            <a:r>
              <a:rPr lang="en-GB" altLang="ja-JP" sz="2400" dirty="0" smtClean="0">
                <a:ea typeface="ＭＳ Ｐゴシック" pitchFamily="34" charset="-128"/>
              </a:rPr>
              <a:t>Will also produce </a:t>
            </a:r>
            <a:r>
              <a:rPr lang="en-GB" altLang="ja-JP" sz="2400" dirty="0" smtClean="0">
                <a:ea typeface="ＭＳ Ｐゴシック" pitchFamily="34" charset="-128"/>
              </a:rPr>
              <a:t>an overview guide to dissemination for EU </a:t>
            </a:r>
            <a:r>
              <a:rPr lang="en-GB" altLang="ja-JP" sz="2400" dirty="0" smtClean="0">
                <a:ea typeface="ＭＳ Ｐゴシック" pitchFamily="34" charset="-128"/>
              </a:rPr>
              <a:t>projects as a final deliverable. </a:t>
            </a:r>
            <a:endParaRPr lang="en-GB" altLang="ja-JP" sz="2400" dirty="0" smtClean="0">
              <a:ea typeface="ＭＳ Ｐゴシック" pitchFamily="34" charset="-128"/>
            </a:endParaRPr>
          </a:p>
        </p:txBody>
      </p:sp>
      <p:sp>
        <p:nvSpPr>
          <p:cNvPr id="5" name="Footer Placeholder 4"/>
          <p:cNvSpPr>
            <a:spLocks noGrp="1"/>
          </p:cNvSpPr>
          <p:nvPr>
            <p:ph type="ftr" sz="quarter" idx="11"/>
          </p:nvPr>
        </p:nvSpPr>
        <p:spPr/>
        <p:txBody>
          <a:bodyPr/>
          <a:lstStyle/>
          <a:p>
            <a:pPr>
              <a:defRPr/>
            </a:pPr>
            <a:r>
              <a:rPr lang="en-GB" smtClean="0"/>
              <a:t>PY1 Review, 8 Nov 2011</a:t>
            </a:r>
            <a:endParaRPr lang="en-US" dirty="0"/>
          </a:p>
        </p:txBody>
      </p:sp>
      <p:sp>
        <p:nvSpPr>
          <p:cNvPr id="6" name="Slide Number Placeholder 5"/>
          <p:cNvSpPr>
            <a:spLocks noGrp="1"/>
          </p:cNvSpPr>
          <p:nvPr>
            <p:ph type="sldNum" sz="quarter" idx="12"/>
          </p:nvPr>
        </p:nvSpPr>
        <p:spPr/>
        <p:txBody>
          <a:bodyPr/>
          <a:lstStyle/>
          <a:p>
            <a:pPr>
              <a:defRPr/>
            </a:pPr>
            <a:fld id="{E1C54416-D04D-4302-AE4A-A0D4A40FA366}" type="slidenum">
              <a:rPr lang="en-US" smtClean="0"/>
              <a:pPr>
                <a:defRPr/>
              </a:pPr>
              <a:t>16</a:t>
            </a:fld>
            <a:endParaRPr lang="en-US" dirty="0"/>
          </a:p>
        </p:txBody>
      </p:sp>
    </p:spTree>
    <p:extLst>
      <p:ext uri="{BB962C8B-B14F-4D97-AF65-F5344CB8AC3E}">
        <p14:creationId xmlns:p14="http://schemas.microsoft.com/office/powerpoint/2010/main" val="11087227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229600" cy="1143000"/>
          </a:xfrm>
        </p:spPr>
        <p:txBody>
          <a:bodyPr/>
          <a:lstStyle/>
          <a:p>
            <a:r>
              <a:rPr lang="en-GB" sz="3600" b="1" dirty="0" smtClean="0"/>
              <a:t>WP1 Issues</a:t>
            </a:r>
            <a:endParaRPr lang="en-GB" sz="3600" b="1" dirty="0"/>
          </a:p>
        </p:txBody>
      </p:sp>
      <p:sp>
        <p:nvSpPr>
          <p:cNvPr id="3" name="Content Placeholder 2"/>
          <p:cNvSpPr>
            <a:spLocks noGrp="1"/>
          </p:cNvSpPr>
          <p:nvPr>
            <p:ph idx="1"/>
          </p:nvPr>
        </p:nvSpPr>
        <p:spPr>
          <a:xfrm>
            <a:off x="457200" y="1600201"/>
            <a:ext cx="8229600" cy="3810000"/>
          </a:xfrm>
        </p:spPr>
        <p:txBody>
          <a:bodyPr/>
          <a:lstStyle/>
          <a:p>
            <a:r>
              <a:rPr lang="en-GB" sz="2800" dirty="0" smtClean="0"/>
              <a:t>Ensuring editorial balance in </a:t>
            </a:r>
            <a:r>
              <a:rPr lang="en-GB" sz="2800" dirty="0" err="1" smtClean="0"/>
              <a:t>e-ScienceBriefings</a:t>
            </a:r>
            <a:endParaRPr lang="en-GB" sz="2800" dirty="0" smtClean="0"/>
          </a:p>
          <a:p>
            <a:pPr lvl="1"/>
            <a:r>
              <a:rPr lang="en-GB" sz="2400" dirty="0" smtClean="0"/>
              <a:t>Included a total of 38 projects</a:t>
            </a:r>
          </a:p>
          <a:p>
            <a:pPr lvl="1"/>
            <a:r>
              <a:rPr lang="en-GB" sz="2400" dirty="0" smtClean="0"/>
              <a:t>Close relations with </a:t>
            </a:r>
            <a:r>
              <a:rPr lang="en-GB" sz="2400" dirty="0" err="1" smtClean="0"/>
              <a:t>e</a:t>
            </a:r>
            <a:r>
              <a:rPr lang="en-GB" sz="2400" dirty="0" smtClean="0"/>
              <a:t>-IRG</a:t>
            </a:r>
          </a:p>
          <a:p>
            <a:r>
              <a:rPr lang="en-GB" sz="2800" dirty="0" smtClean="0"/>
              <a:t>Reaching appropriate audiences</a:t>
            </a:r>
          </a:p>
          <a:p>
            <a:pPr lvl="1"/>
            <a:r>
              <a:rPr lang="en-GB" sz="2400" dirty="0" smtClean="0"/>
              <a:t>Online distribution increased from </a:t>
            </a:r>
            <a:r>
              <a:rPr lang="en-GB" sz="2400" dirty="0" err="1" smtClean="0"/>
              <a:t>GridTalk</a:t>
            </a:r>
            <a:endParaRPr lang="en-GB" sz="2400" dirty="0" smtClean="0"/>
          </a:p>
          <a:p>
            <a:pPr lvl="1"/>
            <a:r>
              <a:rPr lang="en-GB" sz="2400" dirty="0" smtClean="0"/>
              <a:t>Tracing downloads</a:t>
            </a:r>
          </a:p>
          <a:p>
            <a:r>
              <a:rPr lang="en-GB" sz="2800" dirty="0" smtClean="0"/>
              <a:t>Determining impact factors</a:t>
            </a:r>
          </a:p>
          <a:p>
            <a:pPr lvl="1"/>
            <a:r>
              <a:rPr lang="en-GB" sz="2400" dirty="0" smtClean="0"/>
              <a:t>Implementing new methods in year 2</a:t>
            </a:r>
            <a:endParaRPr lang="en-GB" sz="2400" dirty="0"/>
          </a:p>
        </p:txBody>
      </p:sp>
      <p:sp>
        <p:nvSpPr>
          <p:cNvPr id="5" name="Footer Placeholder 4"/>
          <p:cNvSpPr>
            <a:spLocks noGrp="1"/>
          </p:cNvSpPr>
          <p:nvPr>
            <p:ph type="ftr" sz="quarter" idx="11"/>
          </p:nvPr>
        </p:nvSpPr>
        <p:spPr/>
        <p:txBody>
          <a:bodyPr/>
          <a:lstStyle/>
          <a:p>
            <a:pPr>
              <a:defRPr/>
            </a:pPr>
            <a:r>
              <a:rPr lang="en-GB" smtClean="0"/>
              <a:t>PY1 Review, 8 Nov 2011</a:t>
            </a:r>
            <a:endParaRPr lang="en-US" dirty="0"/>
          </a:p>
        </p:txBody>
      </p:sp>
      <p:sp>
        <p:nvSpPr>
          <p:cNvPr id="6" name="Slide Number Placeholder 5"/>
          <p:cNvSpPr>
            <a:spLocks noGrp="1"/>
          </p:cNvSpPr>
          <p:nvPr>
            <p:ph type="sldNum" sz="quarter" idx="12"/>
          </p:nvPr>
        </p:nvSpPr>
        <p:spPr/>
        <p:txBody>
          <a:bodyPr/>
          <a:lstStyle/>
          <a:p>
            <a:pPr>
              <a:defRPr/>
            </a:pPr>
            <a:fld id="{E1C54416-D04D-4302-AE4A-A0D4A40FA366}" type="slidenum">
              <a:rPr lang="en-US" smtClean="0"/>
              <a:pPr>
                <a:defRPr/>
              </a:pPr>
              <a:t>17</a:t>
            </a:fld>
            <a:endParaRPr lang="en-US" dirty="0"/>
          </a:p>
        </p:txBody>
      </p:sp>
    </p:spTree>
    <p:extLst>
      <p:ext uri="{BB962C8B-B14F-4D97-AF65-F5344CB8AC3E}">
        <p14:creationId xmlns:p14="http://schemas.microsoft.com/office/powerpoint/2010/main" val="31954460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
            <a:ext cx="8229600" cy="1143000"/>
          </a:xfrm>
        </p:spPr>
        <p:txBody>
          <a:bodyPr/>
          <a:lstStyle/>
          <a:p>
            <a:r>
              <a:rPr lang="en-GB" sz="3600" b="1" dirty="0" smtClean="0"/>
              <a:t>WP1 Summary</a:t>
            </a:r>
            <a:endParaRPr lang="en-GB" sz="3600" b="1" dirty="0"/>
          </a:p>
        </p:txBody>
      </p:sp>
      <p:sp>
        <p:nvSpPr>
          <p:cNvPr id="3" name="Content Placeholder 2"/>
          <p:cNvSpPr>
            <a:spLocks noGrp="1"/>
          </p:cNvSpPr>
          <p:nvPr>
            <p:ph idx="1"/>
          </p:nvPr>
        </p:nvSpPr>
        <p:spPr>
          <a:xfrm>
            <a:off x="457200" y="1447800"/>
            <a:ext cx="8153400" cy="5105400"/>
          </a:xfrm>
          <a:solidFill>
            <a:schemeClr val="bg1"/>
          </a:solidFill>
        </p:spPr>
        <p:txBody>
          <a:bodyPr/>
          <a:lstStyle/>
          <a:p>
            <a:r>
              <a:rPr lang="en-GB" sz="2400" dirty="0" err="1" smtClean="0"/>
              <a:t>e-ScienceTalk</a:t>
            </a:r>
            <a:r>
              <a:rPr lang="en-GB" sz="2400" dirty="0" smtClean="0"/>
              <a:t> has engaged policy makers in a number of ways.</a:t>
            </a:r>
          </a:p>
          <a:p>
            <a:pPr lvl="1"/>
            <a:r>
              <a:rPr lang="en-GB" sz="2000" dirty="0" smtClean="0"/>
              <a:t>Printed and online publications</a:t>
            </a:r>
          </a:p>
          <a:p>
            <a:pPr lvl="1"/>
            <a:r>
              <a:rPr lang="en-GB" sz="2000" dirty="0" smtClean="0"/>
              <a:t>Attending and organising events</a:t>
            </a:r>
          </a:p>
          <a:p>
            <a:pPr lvl="1"/>
            <a:r>
              <a:rPr lang="en-GB" sz="2000" dirty="0" smtClean="0"/>
              <a:t>Collaborations with other projects</a:t>
            </a:r>
          </a:p>
          <a:p>
            <a:r>
              <a:rPr lang="en-GB" sz="2400" dirty="0" smtClean="0"/>
              <a:t>Briefings have covered a total of 38 projects and been distributed to 36 different countries, including via a new mailing list. </a:t>
            </a:r>
          </a:p>
          <a:p>
            <a:r>
              <a:rPr lang="en-GB" sz="2400" dirty="0" smtClean="0"/>
              <a:t>Feedback is positive, stakeholders remark that the articles are useful and often print or link to briefings.</a:t>
            </a:r>
          </a:p>
          <a:p>
            <a:r>
              <a:rPr lang="en-GB" sz="2400" dirty="0" smtClean="0"/>
              <a:t>Impact of </a:t>
            </a:r>
            <a:r>
              <a:rPr lang="en-GB" sz="2400" dirty="0" err="1" smtClean="0"/>
              <a:t>e-ScienceTalk</a:t>
            </a:r>
            <a:r>
              <a:rPr lang="en-GB" sz="2400" dirty="0" smtClean="0"/>
              <a:t> products looks promising, and we are exploring new ways of tracking this in the second year as well as determining sustainability of products.</a:t>
            </a:r>
          </a:p>
          <a:p>
            <a:endParaRPr lang="en-GB" sz="2400" dirty="0"/>
          </a:p>
        </p:txBody>
      </p:sp>
      <p:sp>
        <p:nvSpPr>
          <p:cNvPr id="5" name="Footer Placeholder 4"/>
          <p:cNvSpPr>
            <a:spLocks noGrp="1"/>
          </p:cNvSpPr>
          <p:nvPr>
            <p:ph type="ftr" sz="quarter" idx="11"/>
          </p:nvPr>
        </p:nvSpPr>
        <p:spPr/>
        <p:txBody>
          <a:bodyPr/>
          <a:lstStyle/>
          <a:p>
            <a:pPr>
              <a:defRPr/>
            </a:pPr>
            <a:r>
              <a:rPr lang="en-GB" smtClean="0"/>
              <a:t>PY1 Review, 8 Nov 2011</a:t>
            </a:r>
            <a:endParaRPr lang="en-US" dirty="0"/>
          </a:p>
        </p:txBody>
      </p:sp>
      <p:sp>
        <p:nvSpPr>
          <p:cNvPr id="6" name="Slide Number Placeholder 5"/>
          <p:cNvSpPr>
            <a:spLocks noGrp="1"/>
          </p:cNvSpPr>
          <p:nvPr>
            <p:ph type="sldNum" sz="quarter" idx="12"/>
          </p:nvPr>
        </p:nvSpPr>
        <p:spPr/>
        <p:txBody>
          <a:bodyPr/>
          <a:lstStyle/>
          <a:p>
            <a:pPr>
              <a:defRPr/>
            </a:pPr>
            <a:fld id="{E1C54416-D04D-4302-AE4A-A0D4A40FA366}" type="slidenum">
              <a:rPr lang="en-US" smtClean="0"/>
              <a:pPr>
                <a:defRPr/>
              </a:pPr>
              <a:t>18</a:t>
            </a:fld>
            <a:endParaRPr lang="en-US" dirty="0"/>
          </a:p>
        </p:txBody>
      </p:sp>
    </p:spTree>
    <p:extLst>
      <p:ext uri="{BB962C8B-B14F-4D97-AF65-F5344CB8AC3E}">
        <p14:creationId xmlns:p14="http://schemas.microsoft.com/office/powerpoint/2010/main" val="24119142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1-10-10 at 10.05.43.png"/>
          <p:cNvPicPr>
            <a:picLocks noChangeAspect="1"/>
          </p:cNvPicPr>
          <p:nvPr/>
        </p:nvPicPr>
        <p:blipFill>
          <a:blip r:embed="rId3"/>
          <a:stretch>
            <a:fillRect/>
          </a:stretch>
        </p:blipFill>
        <p:spPr>
          <a:xfrm rot="744798">
            <a:off x="1814622" y="4100945"/>
            <a:ext cx="1523999" cy="2160712"/>
          </a:xfrm>
          <a:prstGeom prst="rect">
            <a:avLst/>
          </a:prstGeom>
          <a:effectLst>
            <a:outerShdw blurRad="50800" dist="38100" dir="2700000" algn="tl" rotWithShape="0">
              <a:srgbClr val="000000">
                <a:alpha val="43000"/>
              </a:srgbClr>
            </a:outerShdw>
          </a:effectLst>
        </p:spPr>
      </p:pic>
      <p:pic>
        <p:nvPicPr>
          <p:cNvPr id="9" name="Picture 8" descr="Screen shot 2011-10-10 at 10.06.29.png"/>
          <p:cNvPicPr>
            <a:picLocks noChangeAspect="1"/>
          </p:cNvPicPr>
          <p:nvPr/>
        </p:nvPicPr>
        <p:blipFill>
          <a:blip r:embed="rId4"/>
          <a:stretch>
            <a:fillRect/>
          </a:stretch>
        </p:blipFill>
        <p:spPr>
          <a:xfrm rot="2802984">
            <a:off x="6798113" y="2321603"/>
            <a:ext cx="1524000" cy="2158313"/>
          </a:xfrm>
          <a:prstGeom prst="rect">
            <a:avLst/>
          </a:prstGeom>
          <a:effectLst>
            <a:outerShdw blurRad="50800" dist="38100" dir="2700000" algn="tl" rotWithShape="0">
              <a:srgbClr val="000000">
                <a:alpha val="43000"/>
              </a:srgbClr>
            </a:outerShdw>
          </a:effectLst>
        </p:spPr>
      </p:pic>
      <p:sp>
        <p:nvSpPr>
          <p:cNvPr id="9218" name="Rectangle 2"/>
          <p:cNvSpPr>
            <a:spLocks noGrp="1" noChangeArrowheads="1"/>
          </p:cNvSpPr>
          <p:nvPr>
            <p:ph type="title"/>
          </p:nvPr>
        </p:nvSpPr>
        <p:spPr>
          <a:xfrm>
            <a:off x="990600" y="0"/>
            <a:ext cx="8347075" cy="1143000"/>
          </a:xfrm>
        </p:spPr>
        <p:txBody>
          <a:bodyPr/>
          <a:lstStyle/>
          <a:p>
            <a:pPr eaLnBrk="1" hangingPunct="1"/>
            <a:r>
              <a:rPr lang="en-US" sz="3600" b="1" dirty="0" smtClean="0">
                <a:solidFill>
                  <a:schemeClr val="tx1"/>
                </a:solidFill>
              </a:rPr>
              <a:t>WP1 Summary</a:t>
            </a:r>
          </a:p>
        </p:txBody>
      </p:sp>
      <p:sp>
        <p:nvSpPr>
          <p:cNvPr id="9219" name="Rectangle 3"/>
          <p:cNvSpPr>
            <a:spLocks noGrp="1" noChangeArrowheads="1"/>
          </p:cNvSpPr>
          <p:nvPr>
            <p:ph type="body" idx="1"/>
          </p:nvPr>
        </p:nvSpPr>
        <p:spPr>
          <a:xfrm>
            <a:off x="304800" y="1600200"/>
            <a:ext cx="4876800" cy="4525963"/>
          </a:xfrm>
        </p:spPr>
        <p:txBody>
          <a:bodyPr/>
          <a:lstStyle/>
          <a:p>
            <a:pPr eaLnBrk="1" hangingPunct="1">
              <a:lnSpc>
                <a:spcPct val="90000"/>
              </a:lnSpc>
            </a:pPr>
            <a:r>
              <a:rPr lang="en-US" sz="2000" dirty="0" smtClean="0"/>
              <a:t>‘Thank you for putting everything together…you have done amazing work!’</a:t>
            </a:r>
            <a:r>
              <a:rPr lang="en-GB" sz="2000" dirty="0" smtClean="0"/>
              <a:t> – </a:t>
            </a:r>
            <a:r>
              <a:rPr lang="en-GB" altLang="ja-JP" sz="2000" kern="1200" dirty="0" err="1" smtClean="0">
                <a:solidFill>
                  <a:srgbClr val="FF9900"/>
                </a:solidFill>
                <a:latin typeface="Arial" charset="0"/>
                <a:ea typeface="Arial" charset="0"/>
                <a:cs typeface="Arial" charset="0"/>
              </a:rPr>
              <a:t>Anni</a:t>
            </a:r>
            <a:r>
              <a:rPr lang="en-GB" altLang="ja-JP" sz="2000" kern="1200" dirty="0" smtClean="0">
                <a:solidFill>
                  <a:srgbClr val="FF9900"/>
                </a:solidFill>
                <a:latin typeface="Arial" charset="0"/>
                <a:ea typeface="Arial" charset="0"/>
                <a:cs typeface="Arial" charset="0"/>
              </a:rPr>
              <a:t> </a:t>
            </a:r>
            <a:r>
              <a:rPr lang="en-GB" altLang="ja-JP" sz="2000" kern="1200" dirty="0" err="1" smtClean="0">
                <a:solidFill>
                  <a:srgbClr val="FF9900"/>
                </a:solidFill>
                <a:latin typeface="Arial" charset="0"/>
                <a:ea typeface="Arial" charset="0"/>
                <a:cs typeface="Arial" charset="0"/>
              </a:rPr>
              <a:t>Jakobsson</a:t>
            </a:r>
            <a:r>
              <a:rPr lang="en-GB" altLang="ja-JP" sz="2000" kern="1200" dirty="0" smtClean="0">
                <a:solidFill>
                  <a:srgbClr val="FF9900"/>
                </a:solidFill>
                <a:latin typeface="Arial" charset="0"/>
                <a:ea typeface="Arial" charset="0"/>
                <a:cs typeface="Arial" charset="0"/>
              </a:rPr>
              <a:t>, PRACE</a:t>
            </a:r>
          </a:p>
          <a:p>
            <a:pPr eaLnBrk="1" hangingPunct="1">
              <a:lnSpc>
                <a:spcPct val="90000"/>
              </a:lnSpc>
              <a:buNone/>
            </a:pPr>
            <a:endParaRPr lang="en-GB" altLang="ja-JP" sz="2000" dirty="0" smtClean="0">
              <a:ea typeface="ＭＳ Ｐゴシック" pitchFamily="34" charset="-128"/>
            </a:endParaRPr>
          </a:p>
          <a:p>
            <a:pPr eaLnBrk="1" hangingPunct="1">
              <a:lnSpc>
                <a:spcPct val="90000"/>
              </a:lnSpc>
            </a:pPr>
            <a:r>
              <a:rPr lang="en-GB" altLang="ja-JP" sz="2000" dirty="0" smtClean="0">
                <a:ea typeface="ＭＳ Ｐゴシック" pitchFamily="34" charset="-128"/>
              </a:rPr>
              <a:t>‘</a:t>
            </a:r>
            <a:r>
              <a:rPr lang="en-GB" sz="2000" dirty="0" smtClean="0"/>
              <a:t>I love the format and content of this piece.’ – </a:t>
            </a:r>
            <a:r>
              <a:rPr lang="en-GB" altLang="ja-JP" sz="2000" kern="1200" dirty="0" smtClean="0">
                <a:solidFill>
                  <a:srgbClr val="FF9900"/>
                </a:solidFill>
                <a:latin typeface="Arial" charset="0"/>
                <a:ea typeface="Arial" charset="0"/>
                <a:cs typeface="Arial" charset="0"/>
              </a:rPr>
              <a:t>Elizabeth </a:t>
            </a:r>
            <a:r>
              <a:rPr lang="en-GB" altLang="ja-JP" sz="2000" kern="1200" dirty="0" err="1" smtClean="0">
                <a:solidFill>
                  <a:srgbClr val="FF9900"/>
                </a:solidFill>
                <a:latin typeface="Arial" charset="0"/>
                <a:ea typeface="Arial" charset="0"/>
                <a:cs typeface="Arial" charset="0"/>
              </a:rPr>
              <a:t>Leake</a:t>
            </a:r>
            <a:r>
              <a:rPr lang="en-GB" altLang="ja-JP" sz="2000" kern="1200" dirty="0" smtClean="0">
                <a:solidFill>
                  <a:srgbClr val="FF9900"/>
                </a:solidFill>
                <a:latin typeface="Arial" charset="0"/>
                <a:ea typeface="Arial" charset="0"/>
                <a:cs typeface="Arial" charset="0"/>
              </a:rPr>
              <a:t>, </a:t>
            </a:r>
            <a:r>
              <a:rPr lang="en-GB" altLang="ja-JP" sz="2000" kern="1200" dirty="0" err="1" smtClean="0">
                <a:solidFill>
                  <a:srgbClr val="FF9900"/>
                </a:solidFill>
                <a:latin typeface="Arial" charset="0"/>
                <a:ea typeface="Arial" charset="0"/>
                <a:cs typeface="Arial" charset="0"/>
              </a:rPr>
              <a:t>TeraGrid</a:t>
            </a:r>
            <a:endParaRPr lang="en-GB" altLang="ja-JP" sz="2000" kern="1200" dirty="0" smtClean="0">
              <a:solidFill>
                <a:srgbClr val="FF9900"/>
              </a:solidFill>
              <a:latin typeface="Arial" charset="0"/>
              <a:ea typeface="Arial" charset="0"/>
              <a:cs typeface="Arial" charset="0"/>
            </a:endParaRPr>
          </a:p>
          <a:p>
            <a:pPr eaLnBrk="1" hangingPunct="1">
              <a:lnSpc>
                <a:spcPct val="90000"/>
              </a:lnSpc>
              <a:buNone/>
            </a:pPr>
            <a:endParaRPr lang="en-US" sz="2000" dirty="0" smtClean="0">
              <a:ea typeface="ＭＳ Ｐゴシック" pitchFamily="34" charset="-128"/>
            </a:endParaRPr>
          </a:p>
        </p:txBody>
      </p:sp>
      <p:pic>
        <p:nvPicPr>
          <p:cNvPr id="6" name="Picture 5" descr="Screen shot 2011-10-10 at 09.56.57.png"/>
          <p:cNvPicPr>
            <a:picLocks noChangeAspect="1"/>
          </p:cNvPicPr>
          <p:nvPr/>
        </p:nvPicPr>
        <p:blipFill>
          <a:blip r:embed="rId5"/>
          <a:stretch>
            <a:fillRect/>
          </a:stretch>
        </p:blipFill>
        <p:spPr>
          <a:xfrm rot="20486735">
            <a:off x="709955" y="4128647"/>
            <a:ext cx="1524000" cy="2152496"/>
          </a:xfrm>
          <a:prstGeom prst="rect">
            <a:avLst/>
          </a:prstGeom>
          <a:effectLst>
            <a:outerShdw blurRad="50800" dist="38100" dir="2700000" algn="tl" rotWithShape="0">
              <a:srgbClr val="000000">
                <a:alpha val="43000"/>
              </a:srgbClr>
            </a:outerShdw>
          </a:effectLst>
        </p:spPr>
      </p:pic>
      <p:pic>
        <p:nvPicPr>
          <p:cNvPr id="7" name="Picture 6" descr="Screen shot 2011-10-10 at 10.01.21.png"/>
          <p:cNvPicPr>
            <a:picLocks noChangeAspect="1"/>
          </p:cNvPicPr>
          <p:nvPr/>
        </p:nvPicPr>
        <p:blipFill>
          <a:blip r:embed="rId6"/>
          <a:stretch>
            <a:fillRect/>
          </a:stretch>
        </p:blipFill>
        <p:spPr>
          <a:xfrm rot="574889">
            <a:off x="6188513" y="1788203"/>
            <a:ext cx="1524000" cy="2154903"/>
          </a:xfrm>
          <a:prstGeom prst="rect">
            <a:avLst/>
          </a:prstGeom>
          <a:effectLst>
            <a:outerShdw blurRad="50800" dist="38100" dir="2700000" algn="tl" rotWithShape="0">
              <a:srgbClr val="000000">
                <a:alpha val="43000"/>
              </a:srgbClr>
            </a:outerShdw>
          </a:effectLst>
        </p:spPr>
      </p:pic>
      <p:pic>
        <p:nvPicPr>
          <p:cNvPr id="10" name="Picture 9" descr="Screen shot 2011-10-10 at 10.07.03.png"/>
          <p:cNvPicPr>
            <a:picLocks noChangeAspect="1"/>
          </p:cNvPicPr>
          <p:nvPr/>
        </p:nvPicPr>
        <p:blipFill>
          <a:blip r:embed="rId7"/>
          <a:stretch>
            <a:fillRect/>
          </a:stretch>
        </p:blipFill>
        <p:spPr>
          <a:xfrm rot="21109415">
            <a:off x="5045513" y="1483403"/>
            <a:ext cx="1507744" cy="2133600"/>
          </a:xfrm>
          <a:prstGeom prst="rect">
            <a:avLst/>
          </a:prstGeom>
          <a:effectLst>
            <a:outerShdw blurRad="50800" dist="38100" dir="2700000" algn="tl" rotWithShape="0">
              <a:srgbClr val="000000">
                <a:alpha val="43000"/>
              </a:srgbClr>
            </a:outerShdw>
          </a:effectLst>
        </p:spPr>
      </p:pic>
      <p:sp>
        <p:nvSpPr>
          <p:cNvPr id="11" name="TextBox 10"/>
          <p:cNvSpPr txBox="1"/>
          <p:nvPr/>
        </p:nvSpPr>
        <p:spPr>
          <a:xfrm>
            <a:off x="3733800" y="4648200"/>
            <a:ext cx="4800600" cy="1446550"/>
          </a:xfrm>
          <a:prstGeom prst="rect">
            <a:avLst/>
          </a:prstGeom>
          <a:noFill/>
        </p:spPr>
        <p:txBody>
          <a:bodyPr wrap="square" rtlCol="0">
            <a:spAutoFit/>
          </a:bodyPr>
          <a:lstStyle/>
          <a:p>
            <a:pPr>
              <a:buFont typeface="Arial"/>
              <a:buChar char="•"/>
            </a:pPr>
            <a:r>
              <a:rPr lang="en-US" altLang="ja-JP" sz="2000" dirty="0" smtClean="0">
                <a:latin typeface="+mn-lt"/>
                <a:ea typeface="ＭＳ Ｐゴシック" pitchFamily="34" charset="-128"/>
                <a:cs typeface="+mn-cs"/>
              </a:rPr>
              <a:t> ‘Many thanks, and looking forward to another possibility of collaboration!’ - </a:t>
            </a:r>
            <a:r>
              <a:rPr lang="en-US" altLang="ja-JP" sz="2000" dirty="0" err="1" smtClean="0">
                <a:solidFill>
                  <a:srgbClr val="FF9900"/>
                </a:solidFill>
                <a:ea typeface="Arial" charset="0"/>
              </a:rPr>
              <a:t>Beniamino</a:t>
            </a:r>
            <a:r>
              <a:rPr lang="en-US" altLang="ja-JP" sz="2000" dirty="0" smtClean="0">
                <a:solidFill>
                  <a:srgbClr val="FF9900"/>
                </a:solidFill>
                <a:ea typeface="Arial" charset="0"/>
              </a:rPr>
              <a:t> Di Martino, </a:t>
            </a:r>
            <a:r>
              <a:rPr lang="en-US" altLang="ja-JP" sz="2000" dirty="0" err="1" smtClean="0">
                <a:solidFill>
                  <a:srgbClr val="FF9900"/>
                </a:solidFill>
                <a:ea typeface="Arial" charset="0"/>
              </a:rPr>
              <a:t>mOSAIC</a:t>
            </a:r>
            <a:r>
              <a:rPr lang="en-US" altLang="ja-JP" sz="2000" dirty="0" smtClean="0">
                <a:solidFill>
                  <a:srgbClr val="FF9900"/>
                </a:solidFill>
                <a:ea typeface="Arial" charset="0"/>
              </a:rPr>
              <a:t> </a:t>
            </a:r>
          </a:p>
          <a:p>
            <a:endParaRPr lang="en-US" dirty="0"/>
          </a:p>
        </p:txBody>
      </p:sp>
      <p:sp>
        <p:nvSpPr>
          <p:cNvPr id="3" name="Footer Placeholder 2"/>
          <p:cNvSpPr>
            <a:spLocks noGrp="1"/>
          </p:cNvSpPr>
          <p:nvPr>
            <p:ph type="ftr" sz="quarter" idx="11"/>
          </p:nvPr>
        </p:nvSpPr>
        <p:spPr/>
        <p:txBody>
          <a:bodyPr/>
          <a:lstStyle/>
          <a:p>
            <a:pPr>
              <a:defRPr/>
            </a:pPr>
            <a:r>
              <a:rPr lang="en-GB" smtClean="0"/>
              <a:t>PY1 Review, 8 Nov 2011</a:t>
            </a:r>
            <a:endParaRPr lang="en-US" dirty="0"/>
          </a:p>
        </p:txBody>
      </p:sp>
      <p:sp>
        <p:nvSpPr>
          <p:cNvPr id="4" name="Slide Number Placeholder 3"/>
          <p:cNvSpPr>
            <a:spLocks noGrp="1"/>
          </p:cNvSpPr>
          <p:nvPr>
            <p:ph type="sldNum" sz="quarter" idx="12"/>
          </p:nvPr>
        </p:nvSpPr>
        <p:spPr/>
        <p:txBody>
          <a:bodyPr/>
          <a:lstStyle/>
          <a:p>
            <a:pPr>
              <a:defRPr/>
            </a:pPr>
            <a:fld id="{E1C54416-D04D-4302-AE4A-A0D4A40FA366}" type="slidenum">
              <a:rPr lang="en-US" smtClean="0"/>
              <a:pPr>
                <a:defRPr/>
              </a:pPr>
              <a:t>19</a:t>
            </a:fld>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p>
            <a:r>
              <a:rPr lang="en-GB" sz="3600" b="1" dirty="0" smtClean="0"/>
              <a:t>WP1 Overview</a:t>
            </a:r>
            <a:endParaRPr lang="en-GB" sz="3600" b="1" dirty="0"/>
          </a:p>
        </p:txBody>
      </p:sp>
      <p:sp>
        <p:nvSpPr>
          <p:cNvPr id="5" name="TextBox 4"/>
          <p:cNvSpPr txBox="1"/>
          <p:nvPr/>
        </p:nvSpPr>
        <p:spPr>
          <a:xfrm>
            <a:off x="228600" y="1676400"/>
            <a:ext cx="3240360" cy="923330"/>
          </a:xfrm>
          <a:prstGeom prst="rect">
            <a:avLst/>
          </a:prstGeom>
          <a:noFill/>
        </p:spPr>
        <p:txBody>
          <a:bodyPr wrap="square" rtlCol="0">
            <a:spAutoFit/>
          </a:bodyPr>
          <a:lstStyle/>
          <a:p>
            <a:r>
              <a:rPr lang="en-GB" sz="1800" b="1" dirty="0" smtClean="0"/>
              <a:t>3 Beneficiaries</a:t>
            </a:r>
          </a:p>
          <a:p>
            <a:r>
              <a:rPr lang="en-GB" sz="1800" b="1" dirty="0" smtClean="0"/>
              <a:t>46 PMs</a:t>
            </a:r>
          </a:p>
          <a:p>
            <a:r>
              <a:rPr lang="en-GB" sz="1800" b="1" dirty="0" smtClean="0"/>
              <a:t>1.4 FTEs</a:t>
            </a:r>
            <a:endParaRPr lang="en-GB" sz="1800" b="1" dirty="0"/>
          </a:p>
        </p:txBody>
      </p:sp>
      <p:graphicFrame>
        <p:nvGraphicFramePr>
          <p:cNvPr id="6" name="Table 5"/>
          <p:cNvGraphicFramePr>
            <a:graphicFrameLocks noGrp="1"/>
          </p:cNvGraphicFramePr>
          <p:nvPr>
            <p:extLst>
              <p:ext uri="{D42A27DB-BD31-4B8C-83A1-F6EECF244321}">
                <p14:modId xmlns:p14="http://schemas.microsoft.com/office/powerpoint/2010/main" val="2812898957"/>
              </p:ext>
            </p:extLst>
          </p:nvPr>
        </p:nvGraphicFramePr>
        <p:xfrm>
          <a:off x="3468960" y="1548170"/>
          <a:ext cx="5177263" cy="1013460"/>
        </p:xfrm>
        <a:graphic>
          <a:graphicData uri="http://schemas.openxmlformats.org/drawingml/2006/table">
            <a:tbl>
              <a:tblPr>
                <a:tableStyleId>{5C22544A-7EE6-4342-B048-85BDC9FD1C3A}</a:tableStyleId>
              </a:tblPr>
              <a:tblGrid>
                <a:gridCol w="1783499"/>
                <a:gridCol w="1831345"/>
                <a:gridCol w="1562419"/>
              </a:tblGrid>
              <a:tr h="190500">
                <a:tc>
                  <a:txBody>
                    <a:bodyPr/>
                    <a:lstStyle/>
                    <a:p>
                      <a:pPr algn="ctr" fontAlgn="b"/>
                      <a:r>
                        <a:rPr lang="en-GB" sz="1600" b="1" i="0" u="none" strike="noStrike" dirty="0" smtClean="0">
                          <a:solidFill>
                            <a:schemeClr val="tx1"/>
                          </a:solidFill>
                          <a:effectLst/>
                          <a:latin typeface="Arial" pitchFamily="34" charset="0"/>
                          <a:cs typeface="Arial" pitchFamily="34" charset="0"/>
                        </a:rPr>
                        <a:t> Participant</a:t>
                      </a:r>
                      <a:r>
                        <a:rPr lang="en-GB" sz="1600" b="1" i="0" u="none" strike="noStrike" baseline="0" dirty="0" smtClean="0">
                          <a:solidFill>
                            <a:schemeClr val="tx1"/>
                          </a:solidFill>
                          <a:effectLst/>
                          <a:latin typeface="Arial" pitchFamily="34" charset="0"/>
                          <a:cs typeface="Arial" pitchFamily="34" charset="0"/>
                        </a:rPr>
                        <a:t> no.</a:t>
                      </a:r>
                      <a:endParaRPr lang="en-GB" sz="1600" b="1" i="0" u="none" strike="noStrike" dirty="0">
                        <a:solidFill>
                          <a:schemeClr val="tx1"/>
                        </a:solidFill>
                        <a:effectLst/>
                        <a:latin typeface="Arial" pitchFamily="34" charset="0"/>
                        <a:cs typeface="Arial" pitchFamily="34" charset="0"/>
                      </a:endParaRPr>
                    </a:p>
                  </a:txBody>
                  <a:tcPr marL="9525" marR="9525" marT="9525" marB="0" anchor="b">
                    <a:solidFill>
                      <a:srgbClr val="FF6600"/>
                    </a:solidFill>
                  </a:tcPr>
                </a:tc>
                <a:tc>
                  <a:txBody>
                    <a:bodyPr/>
                    <a:lstStyle/>
                    <a:p>
                      <a:pPr algn="ctr" fontAlgn="b"/>
                      <a:r>
                        <a:rPr lang="en-GB" sz="1600" b="1" i="0" u="none" strike="noStrike" dirty="0" smtClean="0">
                          <a:solidFill>
                            <a:schemeClr val="tx1"/>
                          </a:solidFill>
                          <a:effectLst/>
                          <a:latin typeface="Arial" pitchFamily="34" charset="0"/>
                          <a:cs typeface="Arial" pitchFamily="34" charset="0"/>
                        </a:rPr>
                        <a:t>Name</a:t>
                      </a:r>
                      <a:endParaRPr lang="en-GB" sz="1600" b="1" i="0" u="none" strike="noStrike" dirty="0">
                        <a:solidFill>
                          <a:schemeClr val="tx1"/>
                        </a:solidFill>
                        <a:effectLst/>
                        <a:latin typeface="Arial" pitchFamily="34" charset="0"/>
                        <a:cs typeface="Arial" pitchFamily="34" charset="0"/>
                      </a:endParaRPr>
                    </a:p>
                  </a:txBody>
                  <a:tcPr marL="9525" marR="9525" marT="9525" marB="0" anchor="b">
                    <a:solidFill>
                      <a:srgbClr val="FF6600"/>
                    </a:solidFill>
                  </a:tcPr>
                </a:tc>
                <a:tc>
                  <a:txBody>
                    <a:bodyPr/>
                    <a:lstStyle/>
                    <a:p>
                      <a:pPr algn="ctr" fontAlgn="b"/>
                      <a:r>
                        <a:rPr lang="en-GB" sz="1600" b="1" i="0" u="none" strike="noStrike" dirty="0" smtClean="0">
                          <a:solidFill>
                            <a:schemeClr val="tx1"/>
                          </a:solidFill>
                          <a:effectLst/>
                          <a:latin typeface="Arial" pitchFamily="34" charset="0"/>
                          <a:cs typeface="Arial" pitchFamily="34" charset="0"/>
                        </a:rPr>
                        <a:t>Effort (PM)</a:t>
                      </a:r>
                      <a:endParaRPr lang="en-GB" sz="1600" b="1" i="0" u="none" strike="noStrike" dirty="0">
                        <a:solidFill>
                          <a:schemeClr val="tx1"/>
                        </a:solidFill>
                        <a:effectLst/>
                        <a:latin typeface="Arial" pitchFamily="34" charset="0"/>
                        <a:cs typeface="Arial" pitchFamily="34" charset="0"/>
                      </a:endParaRPr>
                    </a:p>
                  </a:txBody>
                  <a:tcPr marL="9525" marR="9525" marT="9525" marB="0" anchor="b">
                    <a:solidFill>
                      <a:srgbClr val="FF6600"/>
                    </a:solidFill>
                  </a:tcPr>
                </a:tc>
              </a:tr>
              <a:tr h="190500">
                <a:tc>
                  <a:txBody>
                    <a:bodyPr/>
                    <a:lstStyle/>
                    <a:p>
                      <a:pPr algn="ctr" fontAlgn="b"/>
                      <a:r>
                        <a:rPr lang="en-GB" sz="1600" b="1" u="none" strike="noStrike" dirty="0" smtClean="0">
                          <a:effectLst/>
                          <a:latin typeface="Arial" pitchFamily="34" charset="0"/>
                          <a:cs typeface="Arial" pitchFamily="34" charset="0"/>
                        </a:rPr>
                        <a:t>2</a:t>
                      </a:r>
                      <a:endParaRPr lang="en-GB" sz="1600" b="1" i="0" u="none" strike="noStrike" dirty="0">
                        <a:solidFill>
                          <a:srgbClr val="FFFFFF"/>
                        </a:solidFill>
                        <a:effectLst/>
                        <a:latin typeface="Arial" pitchFamily="34" charset="0"/>
                        <a:cs typeface="Arial" pitchFamily="34" charset="0"/>
                      </a:endParaRPr>
                    </a:p>
                  </a:txBody>
                  <a:tcPr marL="9525" marR="9525" marT="9525" marB="0" anchor="b">
                    <a:solidFill>
                      <a:srgbClr val="FF9966"/>
                    </a:solidFill>
                  </a:tcPr>
                </a:tc>
                <a:tc>
                  <a:txBody>
                    <a:bodyPr/>
                    <a:lstStyle/>
                    <a:p>
                      <a:pPr algn="ctr" fontAlgn="b"/>
                      <a:r>
                        <a:rPr lang="en-GB" sz="1600" b="1" i="0" u="none" strike="noStrike" dirty="0" smtClean="0">
                          <a:solidFill>
                            <a:schemeClr val="dk1"/>
                          </a:solidFill>
                          <a:effectLst/>
                          <a:latin typeface="Arial" pitchFamily="34" charset="0"/>
                          <a:cs typeface="Arial" pitchFamily="34" charset="0"/>
                        </a:rPr>
                        <a:t>QMUL</a:t>
                      </a:r>
                      <a:endParaRPr lang="en-GB" sz="1600" b="1" i="0" u="none" strike="noStrike" dirty="0">
                        <a:solidFill>
                          <a:srgbClr val="000000"/>
                        </a:solidFill>
                        <a:effectLst/>
                        <a:latin typeface="Arial" pitchFamily="34" charset="0"/>
                        <a:cs typeface="Arial" pitchFamily="34" charset="0"/>
                      </a:endParaRPr>
                    </a:p>
                  </a:txBody>
                  <a:tcPr marL="9525" marR="9525" marT="9525" marB="0" anchor="b">
                    <a:solidFill>
                      <a:srgbClr val="FF9966"/>
                    </a:solidFill>
                  </a:tcPr>
                </a:tc>
                <a:tc>
                  <a:txBody>
                    <a:bodyPr/>
                    <a:lstStyle/>
                    <a:p>
                      <a:pPr algn="ctr" fontAlgn="b"/>
                      <a:r>
                        <a:rPr lang="en-GB" sz="1600" b="1" i="0" u="none" strike="noStrike" dirty="0" smtClean="0">
                          <a:solidFill>
                            <a:srgbClr val="000000"/>
                          </a:solidFill>
                          <a:effectLst/>
                          <a:latin typeface="Arial" pitchFamily="34" charset="0"/>
                          <a:cs typeface="Arial" pitchFamily="34" charset="0"/>
                        </a:rPr>
                        <a:t>28</a:t>
                      </a:r>
                      <a:endParaRPr lang="en-GB" sz="1600" b="1" i="0" u="none" strike="noStrike" dirty="0">
                        <a:solidFill>
                          <a:srgbClr val="000000"/>
                        </a:solidFill>
                        <a:effectLst/>
                        <a:latin typeface="Arial" pitchFamily="34" charset="0"/>
                        <a:cs typeface="Arial" pitchFamily="34" charset="0"/>
                      </a:endParaRPr>
                    </a:p>
                  </a:txBody>
                  <a:tcPr marL="9525" marR="9525" marT="9525" marB="0" anchor="b">
                    <a:solidFill>
                      <a:srgbClr val="FF9966"/>
                    </a:solidFill>
                  </a:tcPr>
                </a:tc>
              </a:tr>
              <a:tr h="190500">
                <a:tc>
                  <a:txBody>
                    <a:bodyPr/>
                    <a:lstStyle/>
                    <a:p>
                      <a:pPr algn="ctr" fontAlgn="b"/>
                      <a:r>
                        <a:rPr lang="en-GB" sz="1600" b="0" i="0" u="none" strike="noStrike" dirty="0" smtClean="0">
                          <a:solidFill>
                            <a:schemeClr val="dk1"/>
                          </a:solidFill>
                          <a:effectLst/>
                          <a:latin typeface="Arial" pitchFamily="34" charset="0"/>
                          <a:cs typeface="Arial" pitchFamily="34" charset="0"/>
                        </a:rPr>
                        <a:t>3</a:t>
                      </a:r>
                      <a:endParaRPr lang="en-GB" sz="1600" b="1" i="0" u="none" strike="noStrike" dirty="0">
                        <a:solidFill>
                          <a:srgbClr val="FFFFFF"/>
                        </a:solidFill>
                        <a:effectLst/>
                        <a:latin typeface="Arial" pitchFamily="34" charset="0"/>
                        <a:cs typeface="Arial" pitchFamily="34" charset="0"/>
                      </a:endParaRPr>
                    </a:p>
                  </a:txBody>
                  <a:tcPr marL="9525" marR="9525" marT="9525" marB="0" anchor="b">
                    <a:solidFill>
                      <a:srgbClr val="FFCC99"/>
                    </a:solidFill>
                  </a:tcPr>
                </a:tc>
                <a:tc>
                  <a:txBody>
                    <a:bodyPr/>
                    <a:lstStyle/>
                    <a:p>
                      <a:pPr algn="ctr" fontAlgn="b"/>
                      <a:r>
                        <a:rPr lang="en-GB" sz="1600" u="none" strike="noStrike" dirty="0" smtClean="0">
                          <a:effectLst/>
                          <a:latin typeface="Arial" pitchFamily="34" charset="0"/>
                          <a:cs typeface="Arial" pitchFamily="34" charset="0"/>
                        </a:rPr>
                        <a:t>APO</a:t>
                      </a:r>
                      <a:endParaRPr lang="en-GB" sz="1600" b="0" i="0" u="none" strike="noStrike" dirty="0">
                        <a:solidFill>
                          <a:srgbClr val="000000"/>
                        </a:solidFill>
                        <a:effectLst/>
                        <a:latin typeface="Arial" pitchFamily="34" charset="0"/>
                        <a:cs typeface="Arial" pitchFamily="34" charset="0"/>
                      </a:endParaRPr>
                    </a:p>
                  </a:txBody>
                  <a:tcPr marL="9525" marR="9525" marT="9525" marB="0" anchor="b">
                    <a:solidFill>
                      <a:srgbClr val="FFCC99"/>
                    </a:solidFill>
                  </a:tcPr>
                </a:tc>
                <a:tc>
                  <a:txBody>
                    <a:bodyPr/>
                    <a:lstStyle/>
                    <a:p>
                      <a:pPr algn="ctr" fontAlgn="b"/>
                      <a:r>
                        <a:rPr lang="en-GB" sz="1600" u="none" strike="noStrike" dirty="0" smtClean="0">
                          <a:effectLst/>
                          <a:latin typeface="Arial" pitchFamily="34" charset="0"/>
                          <a:cs typeface="Arial" pitchFamily="34" charset="0"/>
                        </a:rPr>
                        <a:t>5</a:t>
                      </a:r>
                      <a:endParaRPr lang="en-GB" sz="1600" b="0" i="0" u="none" strike="noStrike" dirty="0">
                        <a:solidFill>
                          <a:srgbClr val="000000"/>
                        </a:solidFill>
                        <a:effectLst/>
                        <a:latin typeface="Arial" pitchFamily="34" charset="0"/>
                        <a:cs typeface="Arial" pitchFamily="34" charset="0"/>
                      </a:endParaRPr>
                    </a:p>
                  </a:txBody>
                  <a:tcPr marL="9525" marR="9525" marT="9525" marB="0" anchor="b">
                    <a:solidFill>
                      <a:srgbClr val="FFCC99"/>
                    </a:solidFill>
                  </a:tcPr>
                </a:tc>
              </a:tr>
              <a:tr h="190500">
                <a:tc>
                  <a:txBody>
                    <a:bodyPr/>
                    <a:lstStyle/>
                    <a:p>
                      <a:pPr algn="ctr" fontAlgn="b"/>
                      <a:r>
                        <a:rPr lang="en-GB" sz="1600" b="0" i="0" u="none" strike="noStrike" dirty="0" smtClean="0">
                          <a:solidFill>
                            <a:schemeClr val="dk1"/>
                          </a:solidFill>
                          <a:effectLst/>
                          <a:latin typeface="Arial" pitchFamily="34" charset="0"/>
                          <a:cs typeface="Arial" pitchFamily="34" charset="0"/>
                        </a:rPr>
                        <a:t>5</a:t>
                      </a:r>
                      <a:endParaRPr lang="en-GB" sz="1600" b="1" i="0" u="none" strike="noStrike" dirty="0">
                        <a:solidFill>
                          <a:srgbClr val="FFFFFF"/>
                        </a:solidFill>
                        <a:effectLst/>
                        <a:latin typeface="Arial" pitchFamily="34" charset="0"/>
                        <a:cs typeface="Arial" pitchFamily="34" charset="0"/>
                      </a:endParaRPr>
                    </a:p>
                  </a:txBody>
                  <a:tcPr marL="9525" marR="9525" marT="9525" marB="0" anchor="b">
                    <a:solidFill>
                      <a:srgbClr val="FF9966"/>
                    </a:solidFill>
                  </a:tcPr>
                </a:tc>
                <a:tc>
                  <a:txBody>
                    <a:bodyPr/>
                    <a:lstStyle/>
                    <a:p>
                      <a:pPr algn="ctr" fontAlgn="b"/>
                      <a:r>
                        <a:rPr lang="en-GB" sz="1600" u="none" strike="noStrike" dirty="0" smtClean="0">
                          <a:effectLst/>
                          <a:latin typeface="Arial" pitchFamily="34" charset="0"/>
                          <a:cs typeface="Arial" pitchFamily="34" charset="0"/>
                        </a:rPr>
                        <a:t>CERN</a:t>
                      </a:r>
                      <a:endParaRPr lang="en-GB" sz="1600" b="0" i="0" u="none" strike="noStrike" dirty="0">
                        <a:solidFill>
                          <a:srgbClr val="000000"/>
                        </a:solidFill>
                        <a:effectLst/>
                        <a:latin typeface="Arial" pitchFamily="34" charset="0"/>
                        <a:cs typeface="Arial" pitchFamily="34" charset="0"/>
                      </a:endParaRPr>
                    </a:p>
                  </a:txBody>
                  <a:tcPr marL="9525" marR="9525" marT="9525" marB="0" anchor="b">
                    <a:solidFill>
                      <a:srgbClr val="FF9966"/>
                    </a:solidFill>
                  </a:tcPr>
                </a:tc>
                <a:tc>
                  <a:txBody>
                    <a:bodyPr/>
                    <a:lstStyle/>
                    <a:p>
                      <a:pPr algn="ctr" fontAlgn="b"/>
                      <a:r>
                        <a:rPr lang="en-GB" sz="1600" u="none" strike="noStrike" dirty="0" smtClean="0">
                          <a:effectLst/>
                          <a:latin typeface="Arial" pitchFamily="34" charset="0"/>
                          <a:cs typeface="Arial" pitchFamily="34" charset="0"/>
                        </a:rPr>
                        <a:t>13</a:t>
                      </a:r>
                      <a:endParaRPr lang="en-GB" sz="1600" b="0" i="0" u="none" strike="noStrike" dirty="0">
                        <a:solidFill>
                          <a:srgbClr val="000000"/>
                        </a:solidFill>
                        <a:effectLst/>
                        <a:latin typeface="Arial" pitchFamily="34" charset="0"/>
                        <a:cs typeface="Arial" pitchFamily="34" charset="0"/>
                      </a:endParaRPr>
                    </a:p>
                  </a:txBody>
                  <a:tcPr marL="9525" marR="9525" marT="9525" marB="0" anchor="b">
                    <a:solidFill>
                      <a:srgbClr val="FF9966"/>
                    </a:solidFill>
                  </a:tcPr>
                </a:tc>
              </a:tr>
            </a:tbl>
          </a:graphicData>
        </a:graphic>
      </p:graphicFrame>
      <p:sp>
        <p:nvSpPr>
          <p:cNvPr id="7" name="TextBox 6"/>
          <p:cNvSpPr txBox="1"/>
          <p:nvPr/>
        </p:nvSpPr>
        <p:spPr>
          <a:xfrm>
            <a:off x="4267200" y="3124199"/>
            <a:ext cx="4724400" cy="2062103"/>
          </a:xfrm>
          <a:prstGeom prst="rect">
            <a:avLst/>
          </a:prstGeom>
          <a:noFill/>
        </p:spPr>
        <p:txBody>
          <a:bodyPr wrap="square" rtlCol="0">
            <a:spAutoFit/>
          </a:bodyPr>
          <a:lstStyle/>
          <a:p>
            <a:r>
              <a:rPr lang="en-GB" sz="1600" b="1" dirty="0" smtClean="0"/>
              <a:t>Task 1.1 Production and distribution of grid policy articles and reports </a:t>
            </a:r>
            <a:r>
              <a:rPr lang="en-GB" sz="1600" i="1" dirty="0" smtClean="0"/>
              <a:t>(QMUL and APO)</a:t>
            </a:r>
          </a:p>
          <a:p>
            <a:endParaRPr lang="en-GB" sz="1600" dirty="0" smtClean="0"/>
          </a:p>
          <a:p>
            <a:r>
              <a:rPr lang="en-GB" sz="1600" b="1" dirty="0" smtClean="0"/>
              <a:t>Task 1.2 Impact and sustainability of </a:t>
            </a:r>
            <a:r>
              <a:rPr lang="en-GB" sz="1600" b="1" dirty="0" err="1" smtClean="0"/>
              <a:t>iSGTW</a:t>
            </a:r>
            <a:r>
              <a:rPr lang="en-GB" sz="1600" b="1" dirty="0" smtClean="0"/>
              <a:t> and </a:t>
            </a:r>
            <a:r>
              <a:rPr lang="en-GB" sz="1600" b="1" dirty="0" err="1" smtClean="0"/>
              <a:t>GridCafé</a:t>
            </a:r>
            <a:r>
              <a:rPr lang="en-GB" sz="1600" b="1" dirty="0" smtClean="0"/>
              <a:t> </a:t>
            </a:r>
            <a:r>
              <a:rPr lang="en-GB" sz="1600" i="1" dirty="0" smtClean="0"/>
              <a:t>(QMUL with CERN and APO)</a:t>
            </a:r>
          </a:p>
          <a:p>
            <a:endParaRPr lang="en-GB" sz="1600" dirty="0" smtClean="0"/>
          </a:p>
          <a:p>
            <a:r>
              <a:rPr lang="en-GB" sz="1600" b="1" dirty="0" smtClean="0"/>
              <a:t>Task 1.3 Events attendance and media impact event organisation </a:t>
            </a:r>
            <a:r>
              <a:rPr lang="en-GB" sz="1600" i="1" dirty="0" smtClean="0"/>
              <a:t>(QMUL with CERN and APO)</a:t>
            </a:r>
            <a:endParaRPr lang="en-GB" sz="1600" i="1" dirty="0"/>
          </a:p>
        </p:txBody>
      </p:sp>
      <p:graphicFrame>
        <p:nvGraphicFramePr>
          <p:cNvPr id="8" name="Chart 7"/>
          <p:cNvGraphicFramePr>
            <a:graphicFrameLocks/>
          </p:cNvGraphicFramePr>
          <p:nvPr>
            <p:extLst>
              <p:ext uri="{D42A27DB-BD31-4B8C-83A1-F6EECF244321}">
                <p14:modId xmlns:p14="http://schemas.microsoft.com/office/powerpoint/2010/main" val="1148905136"/>
              </p:ext>
            </p:extLst>
          </p:nvPr>
        </p:nvGraphicFramePr>
        <p:xfrm>
          <a:off x="0" y="3098799"/>
          <a:ext cx="4648200" cy="3530601"/>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11"/>
          </p:nvPr>
        </p:nvSpPr>
        <p:spPr/>
        <p:txBody>
          <a:bodyPr/>
          <a:lstStyle/>
          <a:p>
            <a:pPr>
              <a:defRPr/>
            </a:pPr>
            <a:r>
              <a:rPr lang="en-GB" smtClean="0"/>
              <a:t>PY1 Review, 8 Nov 2011</a:t>
            </a:r>
            <a:endParaRPr lang="en-US" dirty="0"/>
          </a:p>
        </p:txBody>
      </p:sp>
      <p:sp>
        <p:nvSpPr>
          <p:cNvPr id="9" name="Slide Number Placeholder 8"/>
          <p:cNvSpPr>
            <a:spLocks noGrp="1"/>
          </p:cNvSpPr>
          <p:nvPr>
            <p:ph type="sldNum" sz="quarter" idx="12"/>
          </p:nvPr>
        </p:nvSpPr>
        <p:spPr/>
        <p:txBody>
          <a:bodyPr/>
          <a:lstStyle/>
          <a:p>
            <a:pPr>
              <a:defRPr/>
            </a:pPr>
            <a:fld id="{E1C54416-D04D-4302-AE4A-A0D4A40FA366}" type="slidenum">
              <a:rPr lang="en-US" smtClean="0"/>
              <a:pPr>
                <a:defRPr/>
              </a:pPr>
              <a:t>2</a:t>
            </a:fld>
            <a:endParaRPr lang="en-US" dirty="0"/>
          </a:p>
        </p:txBody>
      </p:sp>
    </p:spTree>
    <p:extLst>
      <p:ext uri="{BB962C8B-B14F-4D97-AF65-F5344CB8AC3E}">
        <p14:creationId xmlns:p14="http://schemas.microsoft.com/office/powerpoint/2010/main" val="8626721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p>
            <a:r>
              <a:rPr lang="en-GB" sz="3600" b="1" dirty="0" smtClean="0"/>
              <a:t>WP1 Objectives</a:t>
            </a:r>
            <a:endParaRPr lang="en-GB" sz="3600" b="1" dirty="0"/>
          </a:p>
        </p:txBody>
      </p:sp>
      <p:sp>
        <p:nvSpPr>
          <p:cNvPr id="3" name="Content Placeholder 2"/>
          <p:cNvSpPr>
            <a:spLocks noGrp="1"/>
          </p:cNvSpPr>
          <p:nvPr>
            <p:ph idx="1"/>
          </p:nvPr>
        </p:nvSpPr>
        <p:spPr/>
        <p:txBody>
          <a:bodyPr/>
          <a:lstStyle/>
          <a:p>
            <a:pPr lvl="0"/>
            <a:r>
              <a:rPr lang="en-GB" sz="1600" dirty="0" smtClean="0"/>
              <a:t>Provide </a:t>
            </a:r>
            <a:r>
              <a:rPr lang="en-GB" sz="1600" dirty="0"/>
              <a:t>reporting targeted at policy makers in government and businesses to illustrate the scientific results and impacts from grid computing, e-Infrastructures and other forms of distributed computing</a:t>
            </a:r>
            <a:r>
              <a:rPr lang="en-GB" sz="1600" dirty="0" smtClean="0"/>
              <a:t>.</a:t>
            </a:r>
          </a:p>
          <a:p>
            <a:pPr lvl="0"/>
            <a:endParaRPr lang="en-GB" sz="1600" dirty="0"/>
          </a:p>
          <a:p>
            <a:pPr lvl="0"/>
            <a:r>
              <a:rPr lang="en-GB" sz="1600" dirty="0"/>
              <a:t>Expand the audience and distribution lists for these targeted reports to regions outside Europe </a:t>
            </a:r>
            <a:r>
              <a:rPr lang="en-GB" sz="1600" dirty="0" err="1"/>
              <a:t>eg</a:t>
            </a:r>
            <a:r>
              <a:rPr lang="en-GB" sz="1600" dirty="0"/>
              <a:t> the US, Asia, South America, Africa</a:t>
            </a:r>
            <a:r>
              <a:rPr lang="en-GB" sz="1600" dirty="0" smtClean="0"/>
              <a:t>.</a:t>
            </a:r>
          </a:p>
          <a:p>
            <a:pPr lvl="0"/>
            <a:endParaRPr lang="en-GB" sz="1600" dirty="0"/>
          </a:p>
          <a:p>
            <a:pPr lvl="0"/>
            <a:r>
              <a:rPr lang="en-GB" sz="1600" dirty="0"/>
              <a:t>Assess the impact of long running products such as </a:t>
            </a:r>
            <a:r>
              <a:rPr lang="en-GB" sz="1600" dirty="0" err="1"/>
              <a:t>iSGTW</a:t>
            </a:r>
            <a:r>
              <a:rPr lang="en-GB" sz="1600" dirty="0"/>
              <a:t> and the </a:t>
            </a:r>
            <a:r>
              <a:rPr lang="en-GB" sz="1600" dirty="0" err="1"/>
              <a:t>GridCafé</a:t>
            </a:r>
            <a:r>
              <a:rPr lang="en-GB" sz="1600" dirty="0"/>
              <a:t> and explore options for the sustainability of all e-</a:t>
            </a:r>
            <a:r>
              <a:rPr lang="en-GB" sz="1600" dirty="0" err="1"/>
              <a:t>ScienceTalk’s</a:t>
            </a:r>
            <a:r>
              <a:rPr lang="en-GB" sz="1600" dirty="0"/>
              <a:t> products beyond the end of the project</a:t>
            </a:r>
            <a:r>
              <a:rPr lang="en-GB" sz="1600" dirty="0" smtClean="0"/>
              <a:t>.</a:t>
            </a:r>
          </a:p>
          <a:p>
            <a:pPr lvl="0"/>
            <a:endParaRPr lang="en-GB" sz="1600" dirty="0"/>
          </a:p>
          <a:p>
            <a:pPr lvl="0"/>
            <a:r>
              <a:rPr lang="en-GB" sz="1600" dirty="0"/>
              <a:t>Identify and attend a series of events in order to influence policy makers and journalists and to distribute the</a:t>
            </a:r>
            <a:r>
              <a:rPr lang="en-GB" sz="1600" dirty="0" smtClean="0"/>
              <a:t> </a:t>
            </a:r>
            <a:r>
              <a:rPr lang="en-GB" sz="1600" dirty="0" err="1" smtClean="0"/>
              <a:t>e-ScienceBriefings</a:t>
            </a:r>
            <a:r>
              <a:rPr lang="en-GB" sz="1600" dirty="0" smtClean="0"/>
              <a:t>.</a:t>
            </a:r>
          </a:p>
          <a:p>
            <a:pPr lvl="0"/>
            <a:endParaRPr lang="en-GB" sz="1600" dirty="0"/>
          </a:p>
          <a:p>
            <a:pPr lvl="0"/>
            <a:r>
              <a:rPr lang="en-GB" sz="1600" dirty="0"/>
              <a:t>Assume a key leading and coordinating role in the </a:t>
            </a:r>
            <a:r>
              <a:rPr lang="en-GB" sz="1600" dirty="0" err="1"/>
              <a:t>concertation</a:t>
            </a:r>
            <a:r>
              <a:rPr lang="en-GB" sz="1600" dirty="0"/>
              <a:t> activities and meetings related to the e-Infrastructure area, maximising media impact.</a:t>
            </a:r>
          </a:p>
          <a:p>
            <a:endParaRPr lang="en-GB" sz="1600" dirty="0"/>
          </a:p>
        </p:txBody>
      </p:sp>
      <p:sp>
        <p:nvSpPr>
          <p:cNvPr id="5" name="Footer Placeholder 4"/>
          <p:cNvSpPr>
            <a:spLocks noGrp="1"/>
          </p:cNvSpPr>
          <p:nvPr>
            <p:ph type="ftr" sz="quarter" idx="11"/>
          </p:nvPr>
        </p:nvSpPr>
        <p:spPr/>
        <p:txBody>
          <a:bodyPr/>
          <a:lstStyle/>
          <a:p>
            <a:pPr>
              <a:defRPr/>
            </a:pPr>
            <a:r>
              <a:rPr lang="en-GB" smtClean="0"/>
              <a:t>PY1 Review, 8 Nov 2011</a:t>
            </a:r>
            <a:endParaRPr lang="en-US" dirty="0"/>
          </a:p>
        </p:txBody>
      </p:sp>
      <p:sp>
        <p:nvSpPr>
          <p:cNvPr id="6" name="Slide Number Placeholder 5"/>
          <p:cNvSpPr>
            <a:spLocks noGrp="1"/>
          </p:cNvSpPr>
          <p:nvPr>
            <p:ph type="sldNum" sz="quarter" idx="12"/>
          </p:nvPr>
        </p:nvSpPr>
        <p:spPr/>
        <p:txBody>
          <a:bodyPr/>
          <a:lstStyle/>
          <a:p>
            <a:pPr>
              <a:defRPr/>
            </a:pPr>
            <a:fld id="{E1C54416-D04D-4302-AE4A-A0D4A40FA366}" type="slidenum">
              <a:rPr lang="en-US" smtClean="0"/>
              <a:pPr>
                <a:defRPr/>
              </a:pPr>
              <a:t>3</a:t>
            </a:fld>
            <a:endParaRPr lang="en-US" dirty="0"/>
          </a:p>
        </p:txBody>
      </p:sp>
    </p:spTree>
    <p:extLst>
      <p:ext uri="{BB962C8B-B14F-4D97-AF65-F5344CB8AC3E}">
        <p14:creationId xmlns:p14="http://schemas.microsoft.com/office/powerpoint/2010/main" val="1692184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upercomputing html breifing.png"/>
          <p:cNvPicPr>
            <a:picLocks noChangeAspect="1"/>
          </p:cNvPicPr>
          <p:nvPr/>
        </p:nvPicPr>
        <p:blipFill>
          <a:blip r:embed="rId3"/>
          <a:stretch>
            <a:fillRect/>
          </a:stretch>
        </p:blipFill>
        <p:spPr>
          <a:xfrm>
            <a:off x="5562600" y="1600200"/>
            <a:ext cx="3184261" cy="4419600"/>
          </a:xfrm>
          <a:prstGeom prst="rect">
            <a:avLst/>
          </a:prstGeom>
          <a:effectLst>
            <a:outerShdw blurRad="50800" dist="38100" dir="2700000" algn="tl" rotWithShape="0">
              <a:srgbClr val="000000">
                <a:alpha val="43000"/>
              </a:srgbClr>
            </a:outerShdw>
          </a:effectLst>
        </p:spPr>
      </p:pic>
      <p:pic>
        <p:nvPicPr>
          <p:cNvPr id="8" name="Picture 7" descr="Screen shot 2011-10-10 at 10.05.43.png"/>
          <p:cNvPicPr>
            <a:picLocks noChangeAspect="1"/>
          </p:cNvPicPr>
          <p:nvPr/>
        </p:nvPicPr>
        <p:blipFill>
          <a:blip r:embed="rId4"/>
          <a:stretch>
            <a:fillRect/>
          </a:stretch>
        </p:blipFill>
        <p:spPr>
          <a:xfrm rot="388354">
            <a:off x="1482313" y="3491345"/>
            <a:ext cx="1523999" cy="2160712"/>
          </a:xfrm>
          <a:prstGeom prst="rect">
            <a:avLst/>
          </a:prstGeom>
          <a:effectLst>
            <a:outerShdw blurRad="50800" dist="38100" dir="2700000" algn="tl" rotWithShape="0">
              <a:srgbClr val="000000">
                <a:alpha val="43000"/>
              </a:srgbClr>
            </a:outerShdw>
          </a:effectLst>
        </p:spPr>
      </p:pic>
      <p:pic>
        <p:nvPicPr>
          <p:cNvPr id="9" name="Picture 8" descr="Screen shot 2011-10-10 at 10.06.29.png"/>
          <p:cNvPicPr>
            <a:picLocks noChangeAspect="1"/>
          </p:cNvPicPr>
          <p:nvPr/>
        </p:nvPicPr>
        <p:blipFill>
          <a:blip r:embed="rId5"/>
          <a:stretch>
            <a:fillRect/>
          </a:stretch>
        </p:blipFill>
        <p:spPr>
          <a:xfrm rot="2446540">
            <a:off x="3261623" y="3893320"/>
            <a:ext cx="1524000" cy="2158313"/>
          </a:xfrm>
          <a:prstGeom prst="rect">
            <a:avLst/>
          </a:prstGeom>
          <a:effectLst>
            <a:outerShdw blurRad="50800" dist="38100" dir="2700000" algn="tl" rotWithShape="0">
              <a:srgbClr val="000000">
                <a:alpha val="43000"/>
              </a:srgbClr>
            </a:outerShdw>
          </a:effectLst>
        </p:spPr>
      </p:pic>
      <p:sp>
        <p:nvSpPr>
          <p:cNvPr id="9218" name="Rectangle 2"/>
          <p:cNvSpPr>
            <a:spLocks noGrp="1" noChangeArrowheads="1"/>
          </p:cNvSpPr>
          <p:nvPr>
            <p:ph type="title"/>
          </p:nvPr>
        </p:nvSpPr>
        <p:spPr>
          <a:xfrm>
            <a:off x="990600" y="0"/>
            <a:ext cx="8347075" cy="1143000"/>
          </a:xfrm>
        </p:spPr>
        <p:txBody>
          <a:bodyPr/>
          <a:lstStyle/>
          <a:p>
            <a:pPr eaLnBrk="1" hangingPunct="1"/>
            <a:r>
              <a:rPr lang="en-US" sz="3600" b="1" dirty="0" err="1" smtClean="0">
                <a:solidFill>
                  <a:schemeClr val="tx1"/>
                </a:solidFill>
              </a:rPr>
              <a:t>e-ScienceBriefings</a:t>
            </a:r>
            <a:endParaRPr lang="en-US" sz="3600" b="1" dirty="0" smtClean="0">
              <a:solidFill>
                <a:schemeClr val="tx1"/>
              </a:solidFill>
            </a:endParaRPr>
          </a:p>
        </p:txBody>
      </p:sp>
      <p:sp>
        <p:nvSpPr>
          <p:cNvPr id="9219" name="Rectangle 3"/>
          <p:cNvSpPr>
            <a:spLocks noGrp="1" noChangeArrowheads="1"/>
          </p:cNvSpPr>
          <p:nvPr>
            <p:ph type="body" idx="1"/>
          </p:nvPr>
        </p:nvSpPr>
        <p:spPr>
          <a:xfrm>
            <a:off x="304800" y="1600200"/>
            <a:ext cx="4876800" cy="4525963"/>
          </a:xfrm>
        </p:spPr>
        <p:txBody>
          <a:bodyPr/>
          <a:lstStyle/>
          <a:p>
            <a:pPr eaLnBrk="1" hangingPunct="1">
              <a:lnSpc>
                <a:spcPct val="90000"/>
              </a:lnSpc>
            </a:pPr>
            <a:r>
              <a:rPr lang="en-GB" altLang="ja-JP" sz="2000" dirty="0" smtClean="0">
                <a:ea typeface="ＭＳ Ｐゴシック" pitchFamily="34" charset="-128"/>
              </a:rPr>
              <a:t>Renamed and rebranded</a:t>
            </a:r>
          </a:p>
          <a:p>
            <a:pPr eaLnBrk="1" hangingPunct="1">
              <a:lnSpc>
                <a:spcPct val="90000"/>
              </a:lnSpc>
            </a:pPr>
            <a:r>
              <a:rPr lang="en-GB" altLang="ja-JP" sz="2000" dirty="0" smtClean="0">
                <a:ea typeface="ＭＳ Ｐゴシック" pitchFamily="34" charset="-128"/>
              </a:rPr>
              <a:t>Wider scope</a:t>
            </a:r>
          </a:p>
          <a:p>
            <a:pPr eaLnBrk="1" hangingPunct="1">
              <a:lnSpc>
                <a:spcPct val="90000"/>
              </a:lnSpc>
            </a:pPr>
            <a:r>
              <a:rPr lang="en-GB" altLang="ja-JP" sz="2000" dirty="0" smtClean="0">
                <a:ea typeface="ＭＳ Ｐゴシック" pitchFamily="34" charset="-128"/>
              </a:rPr>
              <a:t>Available in html version with added links and media</a:t>
            </a:r>
          </a:p>
          <a:p>
            <a:pPr eaLnBrk="1" hangingPunct="1">
              <a:lnSpc>
                <a:spcPct val="90000"/>
              </a:lnSpc>
              <a:buNone/>
            </a:pPr>
            <a:endParaRPr lang="en-GB" altLang="ja-JP" sz="2000" dirty="0" smtClean="0">
              <a:ea typeface="ＭＳ Ｐゴシック" pitchFamily="34" charset="-128"/>
            </a:endParaRPr>
          </a:p>
        </p:txBody>
      </p:sp>
      <p:pic>
        <p:nvPicPr>
          <p:cNvPr id="6" name="Picture 5" descr="Screen shot 2011-10-10 at 09.56.57.png"/>
          <p:cNvPicPr>
            <a:picLocks noChangeAspect="1"/>
          </p:cNvPicPr>
          <p:nvPr/>
        </p:nvPicPr>
        <p:blipFill>
          <a:blip r:embed="rId6"/>
          <a:stretch>
            <a:fillRect/>
          </a:stretch>
        </p:blipFill>
        <p:spPr>
          <a:xfrm rot="20130291">
            <a:off x="377646" y="3519047"/>
            <a:ext cx="1524000" cy="2152496"/>
          </a:xfrm>
          <a:prstGeom prst="rect">
            <a:avLst/>
          </a:prstGeom>
          <a:effectLst>
            <a:outerShdw blurRad="50800" dist="38100" dir="2700000" algn="tl" rotWithShape="0">
              <a:srgbClr val="000000">
                <a:alpha val="43000"/>
              </a:srgbClr>
            </a:outerShdw>
          </a:effectLst>
        </p:spPr>
      </p:pic>
      <p:pic>
        <p:nvPicPr>
          <p:cNvPr id="7" name="Picture 6" descr="Screen shot 2011-10-10 at 10.01.21.png"/>
          <p:cNvPicPr>
            <a:picLocks noChangeAspect="1"/>
          </p:cNvPicPr>
          <p:nvPr/>
        </p:nvPicPr>
        <p:blipFill>
          <a:blip r:embed="rId7"/>
          <a:stretch>
            <a:fillRect/>
          </a:stretch>
        </p:blipFill>
        <p:spPr>
          <a:xfrm rot="218445">
            <a:off x="2580067" y="3475213"/>
            <a:ext cx="1524000" cy="2154903"/>
          </a:xfrm>
          <a:prstGeom prst="rect">
            <a:avLst/>
          </a:prstGeom>
          <a:effectLst>
            <a:outerShdw blurRad="50800" dist="38100" dir="2700000" algn="tl" rotWithShape="0">
              <a:srgbClr val="000000">
                <a:alpha val="43000"/>
              </a:srgbClr>
            </a:outerShdw>
          </a:effectLst>
        </p:spPr>
      </p:pic>
      <p:sp>
        <p:nvSpPr>
          <p:cNvPr id="3" name="Footer Placeholder 2"/>
          <p:cNvSpPr>
            <a:spLocks noGrp="1"/>
          </p:cNvSpPr>
          <p:nvPr>
            <p:ph type="ftr" sz="quarter" idx="11"/>
          </p:nvPr>
        </p:nvSpPr>
        <p:spPr/>
        <p:txBody>
          <a:bodyPr/>
          <a:lstStyle/>
          <a:p>
            <a:pPr>
              <a:defRPr/>
            </a:pPr>
            <a:r>
              <a:rPr lang="en-GB" smtClean="0"/>
              <a:t>PY1 Review, 8 Nov 2011</a:t>
            </a:r>
            <a:endParaRPr lang="en-US" dirty="0"/>
          </a:p>
        </p:txBody>
      </p:sp>
      <p:sp>
        <p:nvSpPr>
          <p:cNvPr id="4" name="Slide Number Placeholder 3"/>
          <p:cNvSpPr>
            <a:spLocks noGrp="1"/>
          </p:cNvSpPr>
          <p:nvPr>
            <p:ph type="sldNum" sz="quarter" idx="12"/>
          </p:nvPr>
        </p:nvSpPr>
        <p:spPr/>
        <p:txBody>
          <a:bodyPr/>
          <a:lstStyle/>
          <a:p>
            <a:pPr>
              <a:defRPr/>
            </a:pPr>
            <a:fld id="{E1C54416-D04D-4302-AE4A-A0D4A40FA366}" type="slidenum">
              <a:rPr lang="en-US" smtClean="0"/>
              <a:pPr>
                <a:defRPr/>
              </a:pPr>
              <a:t>4</a:t>
            </a:fld>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90600" y="0"/>
            <a:ext cx="8347075" cy="1143000"/>
          </a:xfrm>
        </p:spPr>
        <p:txBody>
          <a:bodyPr/>
          <a:lstStyle/>
          <a:p>
            <a:pPr eaLnBrk="1" hangingPunct="1"/>
            <a:r>
              <a:rPr lang="en-US" sz="3600" b="1" dirty="0" err="1" smtClean="0">
                <a:solidFill>
                  <a:schemeClr val="tx1"/>
                </a:solidFill>
              </a:rPr>
              <a:t>e-ScienceBriefings</a:t>
            </a:r>
            <a:endParaRPr lang="en-US" sz="3600" b="1" dirty="0" smtClean="0">
              <a:solidFill>
                <a:schemeClr val="tx1"/>
              </a:solidFill>
            </a:endParaRPr>
          </a:p>
        </p:txBody>
      </p:sp>
      <p:sp>
        <p:nvSpPr>
          <p:cNvPr id="9219" name="Rectangle 3"/>
          <p:cNvSpPr>
            <a:spLocks noGrp="1" noChangeArrowheads="1"/>
          </p:cNvSpPr>
          <p:nvPr>
            <p:ph type="body" idx="1"/>
          </p:nvPr>
        </p:nvSpPr>
        <p:spPr>
          <a:xfrm>
            <a:off x="2286000" y="1752600"/>
            <a:ext cx="6858000" cy="4373563"/>
          </a:xfrm>
          <a:solidFill>
            <a:schemeClr val="bg1"/>
          </a:solidFill>
        </p:spPr>
        <p:txBody>
          <a:bodyPr/>
          <a:lstStyle/>
          <a:p>
            <a:pPr eaLnBrk="1" hangingPunct="1">
              <a:lnSpc>
                <a:spcPct val="90000"/>
              </a:lnSpc>
              <a:buNone/>
            </a:pPr>
            <a:endParaRPr lang="en-GB" altLang="ja-JP" sz="2000" dirty="0" smtClean="0">
              <a:ea typeface="ＭＳ Ｐゴシック" pitchFamily="34" charset="-128"/>
            </a:endParaRPr>
          </a:p>
          <a:p>
            <a:pPr eaLnBrk="1" hangingPunct="1">
              <a:lnSpc>
                <a:spcPct val="90000"/>
              </a:lnSpc>
            </a:pPr>
            <a:r>
              <a:rPr lang="en-GB" altLang="ja-JP" sz="2000" b="1" dirty="0" smtClean="0">
                <a:ea typeface="ＭＳ Ｐゴシック" pitchFamily="34" charset="-128"/>
              </a:rPr>
              <a:t>Mapping the </a:t>
            </a:r>
            <a:r>
              <a:rPr lang="en-GB" altLang="ja-JP" sz="2000" b="1" dirty="0" err="1" smtClean="0">
                <a:ea typeface="ＭＳ Ｐゴシック" pitchFamily="34" charset="-128"/>
              </a:rPr>
              <a:t>e</a:t>
            </a:r>
            <a:r>
              <a:rPr lang="en-GB" altLang="ja-JP" sz="2000" b="1" dirty="0" smtClean="0">
                <a:ea typeface="ＭＳ Ｐゴシック" pitchFamily="34" charset="-128"/>
              </a:rPr>
              <a:t>-Infrastructure Landscape – Nov 2010</a:t>
            </a:r>
            <a:r>
              <a:rPr lang="en-GB" altLang="ja-JP" sz="2000" dirty="0" smtClean="0">
                <a:ea typeface="ＭＳ Ｐゴシック" pitchFamily="34" charset="-128"/>
              </a:rPr>
              <a:t> </a:t>
            </a:r>
          </a:p>
          <a:p>
            <a:pPr eaLnBrk="1" hangingPunct="1">
              <a:lnSpc>
                <a:spcPct val="90000"/>
              </a:lnSpc>
              <a:buNone/>
            </a:pPr>
            <a:r>
              <a:rPr lang="en-GB" altLang="ja-JP" sz="2000" dirty="0" smtClean="0">
                <a:ea typeface="ＭＳ Ｐゴシック" pitchFamily="34" charset="-128"/>
              </a:rPr>
              <a:t>	</a:t>
            </a:r>
            <a:r>
              <a:rPr lang="en-US" altLang="ja-JP" sz="2000" dirty="0" smtClean="0"/>
              <a:t>T</a:t>
            </a:r>
            <a:r>
              <a:rPr lang="en-US" sz="2000" dirty="0" smtClean="0"/>
              <a:t>he World Wide Web provides information on a global scale but no single networked system provides a similar service for researchers. How Europe’s </a:t>
            </a:r>
            <a:r>
              <a:rPr lang="en-US" sz="2000" dirty="0" err="1" smtClean="0"/>
              <a:t>e</a:t>
            </a:r>
            <a:r>
              <a:rPr lang="en-US" sz="2000" dirty="0" smtClean="0"/>
              <a:t>-Infrastructures can work together to ensure an integrated service. </a:t>
            </a:r>
          </a:p>
          <a:p>
            <a:pPr eaLnBrk="1" hangingPunct="1">
              <a:lnSpc>
                <a:spcPct val="90000"/>
              </a:lnSpc>
            </a:pPr>
            <a:endParaRPr lang="en-US" altLang="ja-JP" sz="2000" dirty="0" smtClean="0">
              <a:ea typeface="ＭＳ Ｐゴシック" pitchFamily="34" charset="-128"/>
            </a:endParaRPr>
          </a:p>
          <a:p>
            <a:pPr eaLnBrk="1" hangingPunct="1">
              <a:lnSpc>
                <a:spcPct val="90000"/>
              </a:lnSpc>
            </a:pPr>
            <a:endParaRPr lang="en-US" altLang="ja-JP" sz="2000" dirty="0" smtClean="0">
              <a:ea typeface="ＭＳ Ｐゴシック" pitchFamily="34" charset="-128"/>
            </a:endParaRPr>
          </a:p>
          <a:p>
            <a:pPr eaLnBrk="1" hangingPunct="1">
              <a:lnSpc>
                <a:spcPct val="90000"/>
              </a:lnSpc>
            </a:pPr>
            <a:r>
              <a:rPr lang="en-US" sz="2000" b="1" dirty="0" smtClean="0"/>
              <a:t>Supercomputing – Feb 2011</a:t>
            </a:r>
          </a:p>
          <a:p>
            <a:pPr eaLnBrk="1" hangingPunct="1">
              <a:lnSpc>
                <a:spcPct val="90000"/>
              </a:lnSpc>
              <a:buNone/>
            </a:pPr>
            <a:r>
              <a:rPr lang="en-US" sz="2000" dirty="0" smtClean="0"/>
              <a:t>	Supercomputing has simulated rat brains, tested engineering structures and </a:t>
            </a:r>
            <a:r>
              <a:rPr lang="en-US" sz="2000" dirty="0" err="1" smtClean="0"/>
              <a:t>modelled</a:t>
            </a:r>
            <a:r>
              <a:rPr lang="en-US" sz="2000" dirty="0" smtClean="0"/>
              <a:t> global warming. How investment in HPC technologies can ensure researchers remain internationally competitive.</a:t>
            </a:r>
            <a:endParaRPr lang="en-US" altLang="ja-JP" sz="2000" dirty="0" smtClean="0">
              <a:ea typeface="ＭＳ Ｐゴシック" pitchFamily="34" charset="-128"/>
            </a:endParaRPr>
          </a:p>
          <a:p>
            <a:pPr eaLnBrk="1" hangingPunct="1">
              <a:lnSpc>
                <a:spcPct val="90000"/>
              </a:lnSpc>
            </a:pPr>
            <a:endParaRPr lang="en-GB" altLang="ja-JP" sz="2000" dirty="0" smtClean="0">
              <a:ea typeface="ＭＳ Ｐゴシック" pitchFamily="34" charset="-128"/>
            </a:endParaRPr>
          </a:p>
        </p:txBody>
      </p:sp>
      <p:pic>
        <p:nvPicPr>
          <p:cNvPr id="6" name="Picture 5" descr="Screen shot 2011-10-10 at 09.56.57.png"/>
          <p:cNvPicPr>
            <a:picLocks noChangeAspect="1"/>
          </p:cNvPicPr>
          <p:nvPr/>
        </p:nvPicPr>
        <p:blipFill>
          <a:blip r:embed="rId3"/>
          <a:stretch>
            <a:fillRect/>
          </a:stretch>
        </p:blipFill>
        <p:spPr>
          <a:xfrm>
            <a:off x="609600" y="1752600"/>
            <a:ext cx="1524000" cy="2152496"/>
          </a:xfrm>
          <a:prstGeom prst="rect">
            <a:avLst/>
          </a:prstGeom>
          <a:effectLst>
            <a:outerShdw blurRad="50800" dist="38100" dir="2700000" algn="tl" rotWithShape="0">
              <a:srgbClr val="000000">
                <a:alpha val="43000"/>
              </a:srgbClr>
            </a:outerShdw>
          </a:effectLst>
        </p:spPr>
      </p:pic>
      <p:pic>
        <p:nvPicPr>
          <p:cNvPr id="7" name="Picture 6" descr="Screen shot 2011-10-10 at 10.01.21.png"/>
          <p:cNvPicPr>
            <a:picLocks noChangeAspect="1"/>
          </p:cNvPicPr>
          <p:nvPr/>
        </p:nvPicPr>
        <p:blipFill>
          <a:blip r:embed="rId4"/>
          <a:stretch>
            <a:fillRect/>
          </a:stretch>
        </p:blipFill>
        <p:spPr>
          <a:xfrm>
            <a:off x="609600" y="4191000"/>
            <a:ext cx="1524000" cy="2154903"/>
          </a:xfrm>
          <a:prstGeom prst="rect">
            <a:avLst/>
          </a:prstGeom>
          <a:effectLst>
            <a:outerShdw blurRad="50800" dist="38100" dir="2700000" algn="tl" rotWithShape="0">
              <a:srgbClr val="000000">
                <a:alpha val="43000"/>
              </a:srgbClr>
            </a:outerShdw>
          </a:effectLst>
        </p:spPr>
      </p:pic>
      <p:sp>
        <p:nvSpPr>
          <p:cNvPr id="3" name="Footer Placeholder 2"/>
          <p:cNvSpPr>
            <a:spLocks noGrp="1"/>
          </p:cNvSpPr>
          <p:nvPr>
            <p:ph type="ftr" sz="quarter" idx="11"/>
          </p:nvPr>
        </p:nvSpPr>
        <p:spPr/>
        <p:txBody>
          <a:bodyPr/>
          <a:lstStyle/>
          <a:p>
            <a:pPr>
              <a:defRPr/>
            </a:pPr>
            <a:r>
              <a:rPr lang="en-GB" smtClean="0"/>
              <a:t>PY1 Review, 8 Nov 2011</a:t>
            </a:r>
            <a:endParaRPr lang="en-US" dirty="0"/>
          </a:p>
        </p:txBody>
      </p:sp>
      <p:sp>
        <p:nvSpPr>
          <p:cNvPr id="4" name="Slide Number Placeholder 3"/>
          <p:cNvSpPr>
            <a:spLocks noGrp="1"/>
          </p:cNvSpPr>
          <p:nvPr>
            <p:ph type="sldNum" sz="quarter" idx="12"/>
          </p:nvPr>
        </p:nvSpPr>
        <p:spPr/>
        <p:txBody>
          <a:bodyPr/>
          <a:lstStyle/>
          <a:p>
            <a:pPr>
              <a:defRPr/>
            </a:pPr>
            <a:fld id="{E1C54416-D04D-4302-AE4A-A0D4A40FA366}"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90600" y="0"/>
            <a:ext cx="8347075" cy="1143000"/>
          </a:xfrm>
        </p:spPr>
        <p:txBody>
          <a:bodyPr/>
          <a:lstStyle/>
          <a:p>
            <a:pPr eaLnBrk="1" hangingPunct="1"/>
            <a:r>
              <a:rPr lang="en-US" sz="3600" b="1" dirty="0" err="1" smtClean="0">
                <a:solidFill>
                  <a:schemeClr val="tx1"/>
                </a:solidFill>
              </a:rPr>
              <a:t>e-ScienceBriefings</a:t>
            </a:r>
            <a:endParaRPr lang="en-US" sz="3600" b="1" dirty="0" smtClean="0">
              <a:solidFill>
                <a:schemeClr val="tx1"/>
              </a:solidFill>
            </a:endParaRPr>
          </a:p>
        </p:txBody>
      </p:sp>
      <p:sp>
        <p:nvSpPr>
          <p:cNvPr id="9219" name="Rectangle 3"/>
          <p:cNvSpPr>
            <a:spLocks noGrp="1" noChangeArrowheads="1"/>
          </p:cNvSpPr>
          <p:nvPr>
            <p:ph type="body" idx="1"/>
          </p:nvPr>
        </p:nvSpPr>
        <p:spPr>
          <a:xfrm>
            <a:off x="2286000" y="1524000"/>
            <a:ext cx="6858000" cy="4602163"/>
          </a:xfrm>
          <a:solidFill>
            <a:schemeClr val="bg1"/>
          </a:solidFill>
        </p:spPr>
        <p:txBody>
          <a:bodyPr/>
          <a:lstStyle/>
          <a:p>
            <a:pPr eaLnBrk="1" hangingPunct="1">
              <a:lnSpc>
                <a:spcPct val="90000"/>
              </a:lnSpc>
              <a:buNone/>
            </a:pPr>
            <a:endParaRPr lang="en-GB" altLang="ja-JP" sz="2000" dirty="0" smtClean="0">
              <a:ea typeface="ＭＳ Ｐゴシック" pitchFamily="34" charset="-128"/>
            </a:endParaRPr>
          </a:p>
          <a:p>
            <a:pPr eaLnBrk="1" hangingPunct="1">
              <a:lnSpc>
                <a:spcPct val="90000"/>
              </a:lnSpc>
            </a:pPr>
            <a:r>
              <a:rPr lang="en-GB" altLang="ja-JP" sz="2000" b="1" dirty="0" smtClean="0">
                <a:ea typeface="ＭＳ Ｐゴシック" pitchFamily="34" charset="-128"/>
              </a:rPr>
              <a:t>Cloud Computing – Mar 2011</a:t>
            </a:r>
          </a:p>
          <a:p>
            <a:pPr eaLnBrk="1" hangingPunct="1">
              <a:lnSpc>
                <a:spcPct val="90000"/>
              </a:lnSpc>
              <a:buNone/>
            </a:pPr>
            <a:r>
              <a:rPr lang="en-US" sz="2000" dirty="0" smtClean="0"/>
              <a:t>	Cloud computing is making today’s European </a:t>
            </a:r>
            <a:r>
              <a:rPr lang="en-US" sz="2000" dirty="0" err="1" smtClean="0"/>
              <a:t>e</a:t>
            </a:r>
            <a:r>
              <a:rPr lang="en-US" sz="2000" dirty="0" smtClean="0"/>
              <a:t>-Infrastructure more broadly accessible and applicable. How clouds can complement existing </a:t>
            </a:r>
            <a:r>
              <a:rPr lang="en-US" sz="2000" dirty="0" err="1" smtClean="0"/>
              <a:t>e</a:t>
            </a:r>
            <a:r>
              <a:rPr lang="en-US" sz="2000" dirty="0" smtClean="0"/>
              <a:t>-Infrastructures.</a:t>
            </a:r>
          </a:p>
          <a:p>
            <a:pPr eaLnBrk="1" hangingPunct="1">
              <a:lnSpc>
                <a:spcPct val="90000"/>
              </a:lnSpc>
              <a:buNone/>
            </a:pPr>
            <a:endParaRPr lang="en-US" altLang="ja-JP" sz="2000" dirty="0" smtClean="0">
              <a:ea typeface="ＭＳ Ｐゴシック" pitchFamily="34" charset="-128"/>
            </a:endParaRPr>
          </a:p>
          <a:p>
            <a:pPr eaLnBrk="1" hangingPunct="1">
              <a:lnSpc>
                <a:spcPct val="90000"/>
              </a:lnSpc>
            </a:pPr>
            <a:endParaRPr lang="en-US" altLang="ja-JP" sz="2000" dirty="0" smtClean="0">
              <a:ea typeface="ＭＳ Ｐゴシック" pitchFamily="34" charset="-128"/>
            </a:endParaRPr>
          </a:p>
          <a:p>
            <a:pPr eaLnBrk="1" hangingPunct="1">
              <a:lnSpc>
                <a:spcPct val="90000"/>
              </a:lnSpc>
            </a:pPr>
            <a:endParaRPr lang="en-US" altLang="ja-JP" sz="2000" dirty="0" smtClean="0">
              <a:ea typeface="ＭＳ Ｐゴシック" pitchFamily="34" charset="-128"/>
            </a:endParaRPr>
          </a:p>
          <a:p>
            <a:pPr eaLnBrk="1" hangingPunct="1">
              <a:lnSpc>
                <a:spcPct val="90000"/>
              </a:lnSpc>
            </a:pPr>
            <a:r>
              <a:rPr lang="en-US" sz="2000" b="1" dirty="0" smtClean="0"/>
              <a:t>Asia-Pacific – Jun 2011</a:t>
            </a:r>
          </a:p>
          <a:p>
            <a:pPr eaLnBrk="1" hangingPunct="1">
              <a:lnSpc>
                <a:spcPct val="90000"/>
              </a:lnSpc>
              <a:buNone/>
            </a:pPr>
            <a:r>
              <a:rPr lang="en-US" sz="2000" dirty="0" smtClean="0"/>
              <a:t>	Exploring how global </a:t>
            </a:r>
            <a:r>
              <a:rPr lang="en-US" sz="2000" dirty="0" err="1" smtClean="0"/>
              <a:t>e</a:t>
            </a:r>
            <a:r>
              <a:rPr lang="en-US" sz="2000" dirty="0" smtClean="0"/>
              <a:t>-Infrastructures, such as networks and grids, are helping scientists in the Asia-Pacific contribute to world-wide science, in areas such as natural disaster </a:t>
            </a:r>
            <a:r>
              <a:rPr lang="en-US" sz="2000" dirty="0" err="1" smtClean="0"/>
              <a:t>modelling</a:t>
            </a:r>
            <a:r>
              <a:rPr lang="en-US" sz="2000" dirty="0" smtClean="0"/>
              <a:t> and life sciences. </a:t>
            </a:r>
            <a:endParaRPr lang="en-GB" altLang="ja-JP" sz="2000" dirty="0" smtClean="0">
              <a:ea typeface="ＭＳ Ｐゴシック" pitchFamily="34" charset="-128"/>
            </a:endParaRPr>
          </a:p>
          <a:p>
            <a:pPr eaLnBrk="1" hangingPunct="1">
              <a:lnSpc>
                <a:spcPct val="90000"/>
              </a:lnSpc>
              <a:buNone/>
            </a:pPr>
            <a:endParaRPr lang="en-GB" altLang="ja-JP" sz="2000" dirty="0" smtClean="0">
              <a:ea typeface="ＭＳ Ｐゴシック" pitchFamily="34" charset="-128"/>
            </a:endParaRPr>
          </a:p>
        </p:txBody>
      </p:sp>
      <p:pic>
        <p:nvPicPr>
          <p:cNvPr id="8" name="Picture 7" descr="Screen shot 2011-10-10 at 10.05.43.png"/>
          <p:cNvPicPr>
            <a:picLocks noChangeAspect="1"/>
          </p:cNvPicPr>
          <p:nvPr/>
        </p:nvPicPr>
        <p:blipFill>
          <a:blip r:embed="rId3"/>
          <a:stretch>
            <a:fillRect/>
          </a:stretch>
        </p:blipFill>
        <p:spPr>
          <a:xfrm>
            <a:off x="609600" y="1752600"/>
            <a:ext cx="1523999" cy="2160712"/>
          </a:xfrm>
          <a:prstGeom prst="rect">
            <a:avLst/>
          </a:prstGeom>
          <a:effectLst>
            <a:outerShdw blurRad="50800" dist="38100" dir="2700000" algn="tl" rotWithShape="0">
              <a:srgbClr val="000000">
                <a:alpha val="43000"/>
              </a:srgbClr>
            </a:outerShdw>
          </a:effectLst>
        </p:spPr>
      </p:pic>
      <p:pic>
        <p:nvPicPr>
          <p:cNvPr id="9" name="Picture 8" descr="Screen shot 2011-10-10 at 10.06.29.png"/>
          <p:cNvPicPr>
            <a:picLocks noChangeAspect="1"/>
          </p:cNvPicPr>
          <p:nvPr/>
        </p:nvPicPr>
        <p:blipFill>
          <a:blip r:embed="rId4"/>
          <a:stretch>
            <a:fillRect/>
          </a:stretch>
        </p:blipFill>
        <p:spPr>
          <a:xfrm>
            <a:off x="609600" y="4191000"/>
            <a:ext cx="1524000" cy="2158313"/>
          </a:xfrm>
          <a:prstGeom prst="rect">
            <a:avLst/>
          </a:prstGeom>
          <a:effectLst>
            <a:outerShdw blurRad="50800" dist="38100" dir="2700000" algn="tl" rotWithShape="0">
              <a:srgbClr val="000000">
                <a:alpha val="43000"/>
              </a:srgbClr>
            </a:outerShdw>
          </a:effectLst>
        </p:spPr>
      </p:pic>
      <p:sp>
        <p:nvSpPr>
          <p:cNvPr id="3" name="Footer Placeholder 2"/>
          <p:cNvSpPr>
            <a:spLocks noGrp="1"/>
          </p:cNvSpPr>
          <p:nvPr>
            <p:ph type="ftr" sz="quarter" idx="11"/>
          </p:nvPr>
        </p:nvSpPr>
        <p:spPr/>
        <p:txBody>
          <a:bodyPr/>
          <a:lstStyle/>
          <a:p>
            <a:pPr>
              <a:defRPr/>
            </a:pPr>
            <a:r>
              <a:rPr lang="en-GB" smtClean="0"/>
              <a:t>PY1 Review, 8 Nov 2011</a:t>
            </a:r>
            <a:endParaRPr lang="en-US" dirty="0"/>
          </a:p>
        </p:txBody>
      </p:sp>
      <p:sp>
        <p:nvSpPr>
          <p:cNvPr id="4" name="Slide Number Placeholder 3"/>
          <p:cNvSpPr>
            <a:spLocks noGrp="1"/>
          </p:cNvSpPr>
          <p:nvPr>
            <p:ph type="sldNum" sz="quarter" idx="12"/>
          </p:nvPr>
        </p:nvSpPr>
        <p:spPr/>
        <p:txBody>
          <a:bodyPr/>
          <a:lstStyle/>
          <a:p>
            <a:pPr>
              <a:defRPr/>
            </a:pPr>
            <a:fld id="{E1C54416-D04D-4302-AE4A-A0D4A40FA366}"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90600" y="0"/>
            <a:ext cx="8347075" cy="1143000"/>
          </a:xfrm>
        </p:spPr>
        <p:txBody>
          <a:bodyPr/>
          <a:lstStyle/>
          <a:p>
            <a:pPr eaLnBrk="1" hangingPunct="1"/>
            <a:r>
              <a:rPr lang="en-US" sz="3600" b="1" dirty="0" smtClean="0">
                <a:solidFill>
                  <a:schemeClr val="tx1"/>
                </a:solidFill>
              </a:rPr>
              <a:t>WP1 Major achievements</a:t>
            </a:r>
          </a:p>
        </p:txBody>
      </p:sp>
      <p:sp>
        <p:nvSpPr>
          <p:cNvPr id="9219" name="Rectangle 3"/>
          <p:cNvSpPr>
            <a:spLocks noGrp="1" noChangeArrowheads="1"/>
          </p:cNvSpPr>
          <p:nvPr>
            <p:ph type="body" idx="1"/>
          </p:nvPr>
        </p:nvSpPr>
        <p:spPr>
          <a:xfrm>
            <a:off x="2286000" y="2438400"/>
            <a:ext cx="6858000" cy="3687763"/>
          </a:xfrm>
        </p:spPr>
        <p:txBody>
          <a:bodyPr/>
          <a:lstStyle/>
          <a:p>
            <a:pPr eaLnBrk="1" hangingPunct="1">
              <a:lnSpc>
                <a:spcPct val="90000"/>
              </a:lnSpc>
            </a:pPr>
            <a:r>
              <a:rPr lang="en-GB" altLang="ja-JP" sz="2000" b="1" dirty="0" smtClean="0">
                <a:ea typeface="ＭＳ Ｐゴシック" pitchFamily="34" charset="-128"/>
              </a:rPr>
              <a:t>Desktop grids – Sep 2011</a:t>
            </a:r>
          </a:p>
          <a:p>
            <a:pPr eaLnBrk="1" hangingPunct="1">
              <a:lnSpc>
                <a:spcPct val="90000"/>
              </a:lnSpc>
              <a:buNone/>
            </a:pPr>
            <a:r>
              <a:rPr lang="en-US" sz="2000" dirty="0" smtClean="0"/>
              <a:t>	With over 1 billion desktop computers in use, desktop grids can offer a low cost, readily available computing resource for scientists while allowing citizens across the world to contribute to scientific research. Together with grids and supercomputers, desktop grids can be a useful complement to the </a:t>
            </a:r>
            <a:r>
              <a:rPr lang="en-US" sz="2000" dirty="0" err="1" smtClean="0"/>
              <a:t>e</a:t>
            </a:r>
            <a:r>
              <a:rPr lang="en-US" sz="2000" dirty="0" smtClean="0"/>
              <a:t>-Infrastructure landscape.</a:t>
            </a:r>
            <a:endParaRPr lang="en-GB" altLang="ja-JP" sz="2000" dirty="0" smtClean="0">
              <a:ea typeface="ＭＳ Ｐゴシック" pitchFamily="34" charset="-128"/>
            </a:endParaRPr>
          </a:p>
          <a:p>
            <a:pPr eaLnBrk="1" hangingPunct="1">
              <a:lnSpc>
                <a:spcPct val="90000"/>
              </a:lnSpc>
              <a:buNone/>
            </a:pPr>
            <a:endParaRPr lang="en-GB" altLang="ja-JP" sz="2000" dirty="0" smtClean="0">
              <a:ea typeface="ＭＳ Ｐゴシック" pitchFamily="34" charset="-128"/>
            </a:endParaRPr>
          </a:p>
        </p:txBody>
      </p:sp>
      <p:sp>
        <p:nvSpPr>
          <p:cNvPr id="5" name="TextBox 4"/>
          <p:cNvSpPr txBox="1"/>
          <p:nvPr/>
        </p:nvSpPr>
        <p:spPr>
          <a:xfrm>
            <a:off x="381000" y="1371600"/>
            <a:ext cx="6172200" cy="954107"/>
          </a:xfrm>
          <a:prstGeom prst="rect">
            <a:avLst/>
          </a:prstGeom>
          <a:noFill/>
        </p:spPr>
        <p:txBody>
          <a:bodyPr wrap="square" rtlCol="0">
            <a:spAutoFit/>
          </a:bodyPr>
          <a:lstStyle/>
          <a:p>
            <a:r>
              <a:rPr lang="en-GB" altLang="ja-JP" b="1" dirty="0" err="1" smtClean="0">
                <a:ea typeface="ＭＳ Ｐゴシック" pitchFamily="34" charset="-128"/>
              </a:rPr>
              <a:t>e-ScienceBriefings</a:t>
            </a:r>
            <a:endParaRPr lang="en-GB" altLang="ja-JP" b="1" dirty="0" smtClean="0">
              <a:ea typeface="ＭＳ Ｐゴシック" pitchFamily="34" charset="-128"/>
            </a:endParaRPr>
          </a:p>
          <a:p>
            <a:endParaRPr lang="en-US" dirty="0"/>
          </a:p>
        </p:txBody>
      </p:sp>
      <p:pic>
        <p:nvPicPr>
          <p:cNvPr id="10" name="Picture 9" descr="Screen shot 2011-10-10 at 10.07.03.png"/>
          <p:cNvPicPr>
            <a:picLocks noChangeAspect="1"/>
          </p:cNvPicPr>
          <p:nvPr/>
        </p:nvPicPr>
        <p:blipFill>
          <a:blip r:embed="rId3"/>
          <a:stretch>
            <a:fillRect/>
          </a:stretch>
        </p:blipFill>
        <p:spPr>
          <a:xfrm>
            <a:off x="381000" y="2438400"/>
            <a:ext cx="2100072" cy="2971800"/>
          </a:xfrm>
          <a:prstGeom prst="rect">
            <a:avLst/>
          </a:prstGeom>
          <a:effectLst>
            <a:outerShdw blurRad="50800" dist="38100" dir="2700000" algn="tl" rotWithShape="0">
              <a:srgbClr val="000000">
                <a:alpha val="43000"/>
              </a:srgbClr>
            </a:outerShdw>
          </a:effectLst>
        </p:spPr>
      </p:pic>
      <p:sp>
        <p:nvSpPr>
          <p:cNvPr id="3" name="Footer Placeholder 2"/>
          <p:cNvSpPr>
            <a:spLocks noGrp="1"/>
          </p:cNvSpPr>
          <p:nvPr>
            <p:ph type="ftr" sz="quarter" idx="11"/>
          </p:nvPr>
        </p:nvSpPr>
        <p:spPr/>
        <p:txBody>
          <a:bodyPr/>
          <a:lstStyle/>
          <a:p>
            <a:pPr>
              <a:defRPr/>
            </a:pPr>
            <a:r>
              <a:rPr lang="en-GB" smtClean="0"/>
              <a:t>PY1 Review, 8 Nov 2011</a:t>
            </a:r>
            <a:endParaRPr lang="en-US" dirty="0"/>
          </a:p>
        </p:txBody>
      </p:sp>
      <p:sp>
        <p:nvSpPr>
          <p:cNvPr id="4" name="Slide Number Placeholder 3"/>
          <p:cNvSpPr>
            <a:spLocks noGrp="1"/>
          </p:cNvSpPr>
          <p:nvPr>
            <p:ph type="sldNum" sz="quarter" idx="12"/>
          </p:nvPr>
        </p:nvSpPr>
        <p:spPr/>
        <p:txBody>
          <a:bodyPr/>
          <a:lstStyle/>
          <a:p>
            <a:pPr>
              <a:defRPr/>
            </a:pPr>
            <a:fld id="{E1C54416-D04D-4302-AE4A-A0D4A40FA366}" type="slidenum">
              <a:rPr lang="en-US" smtClean="0"/>
              <a:pPr>
                <a:defRPr/>
              </a:pPr>
              <a:t>7</a:t>
            </a:fld>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90600" y="0"/>
            <a:ext cx="8347075" cy="1143000"/>
          </a:xfrm>
        </p:spPr>
        <p:txBody>
          <a:bodyPr/>
          <a:lstStyle/>
          <a:p>
            <a:pPr eaLnBrk="1" hangingPunct="1"/>
            <a:r>
              <a:rPr lang="en-GB" altLang="ja-JP" sz="3600" b="1" dirty="0" smtClean="0">
                <a:ea typeface="ＭＳ Ｐゴシック" pitchFamily="34" charset="-128"/>
              </a:rPr>
              <a:t/>
            </a:r>
            <a:br>
              <a:rPr lang="en-GB" altLang="ja-JP" sz="3600" b="1" dirty="0" smtClean="0">
                <a:ea typeface="ＭＳ Ｐゴシック" pitchFamily="34" charset="-128"/>
              </a:rPr>
            </a:br>
            <a:r>
              <a:rPr lang="en-GB" altLang="ja-JP" sz="3600" b="1" dirty="0" smtClean="0">
                <a:ea typeface="ＭＳ Ｐゴシック" pitchFamily="34" charset="-128"/>
              </a:rPr>
              <a:t>Systems of review</a:t>
            </a:r>
            <a:br>
              <a:rPr lang="en-GB" altLang="ja-JP" sz="3600" b="1" dirty="0" smtClean="0">
                <a:ea typeface="ＭＳ Ｐゴシック" pitchFamily="34" charset="-128"/>
              </a:rPr>
            </a:br>
            <a:endParaRPr lang="en-US" sz="3600" b="1" dirty="0" smtClean="0">
              <a:solidFill>
                <a:schemeClr val="tx1"/>
              </a:solidFill>
            </a:endParaRPr>
          </a:p>
        </p:txBody>
      </p:sp>
      <p:sp>
        <p:nvSpPr>
          <p:cNvPr id="9219" name="Rectangle 3"/>
          <p:cNvSpPr>
            <a:spLocks noGrp="1" noChangeArrowheads="1"/>
          </p:cNvSpPr>
          <p:nvPr>
            <p:ph type="body" idx="1"/>
          </p:nvPr>
        </p:nvSpPr>
        <p:spPr>
          <a:xfrm>
            <a:off x="304800" y="1447800"/>
            <a:ext cx="8077200" cy="4525963"/>
          </a:xfrm>
        </p:spPr>
        <p:txBody>
          <a:bodyPr/>
          <a:lstStyle/>
          <a:p>
            <a:pPr eaLnBrk="1" hangingPunct="1">
              <a:lnSpc>
                <a:spcPct val="90000"/>
              </a:lnSpc>
            </a:pPr>
            <a:endParaRPr lang="en-GB" altLang="ja-JP" sz="2000" dirty="0" smtClean="0">
              <a:ea typeface="ＭＳ Ｐゴシック" pitchFamily="34" charset="-128"/>
            </a:endParaRPr>
          </a:p>
          <a:p>
            <a:pPr eaLnBrk="1" hangingPunct="1">
              <a:lnSpc>
                <a:spcPct val="90000"/>
              </a:lnSpc>
            </a:pPr>
            <a:r>
              <a:rPr lang="en-US" sz="2000" dirty="0" smtClean="0"/>
              <a:t>Briefing topics are decided and agreed by the e-</a:t>
            </a:r>
            <a:r>
              <a:rPr lang="en-US" sz="2000" dirty="0" err="1" smtClean="0"/>
              <a:t>ScienceTalk</a:t>
            </a:r>
            <a:r>
              <a:rPr lang="en-US" sz="2000" dirty="0" smtClean="0"/>
              <a:t> PMB with suggestions from our Policy Advisory </a:t>
            </a:r>
            <a:r>
              <a:rPr lang="en-US" sz="2000" dirty="0" smtClean="0"/>
              <a:t>Board and the EC.</a:t>
            </a:r>
            <a:endParaRPr lang="en-US" sz="2000" dirty="0" smtClean="0"/>
          </a:p>
          <a:p>
            <a:pPr eaLnBrk="1" hangingPunct="1">
              <a:lnSpc>
                <a:spcPct val="90000"/>
              </a:lnSpc>
            </a:pPr>
            <a:r>
              <a:rPr lang="en-US" sz="2000" dirty="0" smtClean="0"/>
              <a:t>Policy advisory board includes </a:t>
            </a:r>
            <a:r>
              <a:rPr lang="en-US" sz="2000" dirty="0" err="1" smtClean="0"/>
              <a:t>e</a:t>
            </a:r>
            <a:r>
              <a:rPr lang="en-US" sz="2000" dirty="0" smtClean="0"/>
              <a:t>-IRG delegates as well as representatives from projects covering clouds, networks, data and middleware.</a:t>
            </a:r>
          </a:p>
          <a:p>
            <a:pPr eaLnBrk="1" hangingPunct="1">
              <a:lnSpc>
                <a:spcPct val="90000"/>
              </a:lnSpc>
            </a:pPr>
            <a:r>
              <a:rPr lang="en-US" altLang="ja-JP" sz="2000" dirty="0" smtClean="0">
                <a:ea typeface="ＭＳ Ｐゴシック" pitchFamily="34" charset="-128"/>
              </a:rPr>
              <a:t>Briefings are reviewed by:</a:t>
            </a:r>
          </a:p>
          <a:p>
            <a:pPr lvl="1" eaLnBrk="1" hangingPunct="1">
              <a:lnSpc>
                <a:spcPct val="90000"/>
              </a:lnSpc>
            </a:pPr>
            <a:r>
              <a:rPr lang="en-US" altLang="ja-JP" sz="2000" dirty="0" smtClean="0">
                <a:ea typeface="ＭＳ Ｐゴシック" pitchFamily="34" charset="-128"/>
                <a:cs typeface="+mn-cs"/>
              </a:rPr>
              <a:t>Contributors</a:t>
            </a:r>
          </a:p>
          <a:p>
            <a:pPr lvl="1" eaLnBrk="1" hangingPunct="1">
              <a:lnSpc>
                <a:spcPct val="90000"/>
              </a:lnSpc>
            </a:pPr>
            <a:r>
              <a:rPr lang="en-US" altLang="ja-JP" sz="2000" dirty="0" err="1" smtClean="0">
                <a:ea typeface="ＭＳ Ｐゴシック" pitchFamily="34" charset="-128"/>
                <a:cs typeface="+mn-cs"/>
              </a:rPr>
              <a:t>e-ScienceTalk</a:t>
            </a:r>
            <a:r>
              <a:rPr lang="en-US" altLang="ja-JP" sz="2000" dirty="0" smtClean="0">
                <a:ea typeface="ＭＳ Ｐゴシック" pitchFamily="34" charset="-128"/>
                <a:cs typeface="+mn-cs"/>
              </a:rPr>
              <a:t> PMB</a:t>
            </a:r>
          </a:p>
          <a:p>
            <a:pPr lvl="1" eaLnBrk="1" hangingPunct="1">
              <a:lnSpc>
                <a:spcPct val="90000"/>
              </a:lnSpc>
            </a:pPr>
            <a:r>
              <a:rPr lang="en-US" altLang="ja-JP" sz="2000" dirty="0" smtClean="0">
                <a:ea typeface="ＭＳ Ｐゴシック" pitchFamily="34" charset="-128"/>
              </a:rPr>
              <a:t>Policy advisory board</a:t>
            </a:r>
            <a:endParaRPr lang="en-GB" altLang="ja-JP" sz="2000" dirty="0" smtClean="0">
              <a:ea typeface="ＭＳ Ｐゴシック" pitchFamily="34" charset="-128"/>
            </a:endParaRPr>
          </a:p>
          <a:p>
            <a:pPr lvl="1" eaLnBrk="1" hangingPunct="1">
              <a:lnSpc>
                <a:spcPct val="90000"/>
              </a:lnSpc>
            </a:pPr>
            <a:r>
              <a:rPr lang="en-US" altLang="ja-JP" sz="2000" dirty="0" smtClean="0">
                <a:ea typeface="ＭＳ Ｐゴシック" pitchFamily="34" charset="-128"/>
                <a:cs typeface="+mn-cs"/>
              </a:rPr>
              <a:t>European Commission</a:t>
            </a:r>
            <a:endParaRPr lang="en-US" altLang="ja-JP" sz="2000" dirty="0" smtClean="0">
              <a:ea typeface="ＭＳ Ｐゴシック" pitchFamily="34" charset="-128"/>
              <a:cs typeface="+mn-cs"/>
            </a:endParaRPr>
          </a:p>
          <a:p>
            <a:pPr eaLnBrk="1" hangingPunct="1">
              <a:lnSpc>
                <a:spcPct val="90000"/>
              </a:lnSpc>
            </a:pPr>
            <a:r>
              <a:rPr lang="en-GB" altLang="ja-JP" sz="2000" dirty="0" smtClean="0">
                <a:ea typeface="ＭＳ Ｐゴシック" pitchFamily="34" charset="-128"/>
              </a:rPr>
              <a:t>Helps to ensure articles are reliable and </a:t>
            </a:r>
            <a:r>
              <a:rPr lang="en-GB" altLang="ja-JP" sz="2000" dirty="0" smtClean="0">
                <a:ea typeface="ＭＳ Ｐゴシック" pitchFamily="34" charset="-128"/>
              </a:rPr>
              <a:t>balanced.</a:t>
            </a:r>
            <a:endParaRPr lang="en-GB" altLang="ja-JP" sz="2000" dirty="0" smtClean="0">
              <a:ea typeface="ＭＳ Ｐゴシック" pitchFamily="34" charset="-128"/>
            </a:endParaRPr>
          </a:p>
          <a:p>
            <a:pPr eaLnBrk="1" hangingPunct="1">
              <a:lnSpc>
                <a:spcPct val="90000"/>
              </a:lnSpc>
            </a:pPr>
            <a:r>
              <a:rPr lang="en-GB" altLang="ja-JP" sz="2000" dirty="0" smtClean="0">
                <a:ea typeface="ＭＳ Ｐゴシック" pitchFamily="34" charset="-128"/>
              </a:rPr>
              <a:t>4 briefings </a:t>
            </a:r>
            <a:r>
              <a:rPr lang="en-GB" altLang="ja-JP" sz="2000" dirty="0" smtClean="0">
                <a:ea typeface="ＭＳ Ｐゴシック" pitchFamily="34" charset="-128"/>
              </a:rPr>
              <a:t>covered </a:t>
            </a:r>
            <a:r>
              <a:rPr lang="en-GB" altLang="ja-JP" sz="2000" dirty="0" smtClean="0">
                <a:ea typeface="ＭＳ Ｐゴシック" pitchFamily="34" charset="-128"/>
              </a:rPr>
              <a:t>38 projects across Europe and </a:t>
            </a:r>
            <a:r>
              <a:rPr lang="en-GB" altLang="ja-JP" sz="2000" dirty="0" smtClean="0">
                <a:ea typeface="ＭＳ Ｐゴシック" pitchFamily="34" charset="-128"/>
              </a:rPr>
              <a:t>beyond.</a:t>
            </a:r>
            <a:endParaRPr lang="en-GB" altLang="ja-JP" sz="2000" dirty="0" smtClean="0">
              <a:ea typeface="ＭＳ Ｐゴシック" pitchFamily="34" charset="-128"/>
            </a:endParaRPr>
          </a:p>
          <a:p>
            <a:pPr eaLnBrk="1" hangingPunct="1">
              <a:lnSpc>
                <a:spcPct val="90000"/>
              </a:lnSpc>
            </a:pPr>
            <a:endParaRPr lang="en-GB" altLang="ja-JP" sz="2000" dirty="0" smtClean="0">
              <a:ea typeface="ＭＳ Ｐゴシック" pitchFamily="34" charset="-128"/>
            </a:endParaRPr>
          </a:p>
        </p:txBody>
      </p:sp>
      <p:sp>
        <p:nvSpPr>
          <p:cNvPr id="3" name="Footer Placeholder 2"/>
          <p:cNvSpPr>
            <a:spLocks noGrp="1"/>
          </p:cNvSpPr>
          <p:nvPr>
            <p:ph type="ftr" sz="quarter" idx="11"/>
          </p:nvPr>
        </p:nvSpPr>
        <p:spPr/>
        <p:txBody>
          <a:bodyPr/>
          <a:lstStyle/>
          <a:p>
            <a:pPr>
              <a:defRPr/>
            </a:pPr>
            <a:r>
              <a:rPr lang="en-GB" smtClean="0"/>
              <a:t>PY1 Review, 8 Nov 2011</a:t>
            </a:r>
            <a:endParaRPr lang="en-US" dirty="0"/>
          </a:p>
        </p:txBody>
      </p:sp>
      <p:sp>
        <p:nvSpPr>
          <p:cNvPr id="4" name="Slide Number Placeholder 3"/>
          <p:cNvSpPr>
            <a:spLocks noGrp="1"/>
          </p:cNvSpPr>
          <p:nvPr>
            <p:ph type="sldNum" sz="quarter" idx="12"/>
          </p:nvPr>
        </p:nvSpPr>
        <p:spPr/>
        <p:txBody>
          <a:bodyPr/>
          <a:lstStyle/>
          <a:p>
            <a:pPr>
              <a:defRPr/>
            </a:pPr>
            <a:fld id="{E1C54416-D04D-4302-AE4A-A0D4A40FA366}"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90600" y="0"/>
            <a:ext cx="8347075" cy="1143000"/>
          </a:xfrm>
        </p:spPr>
        <p:txBody>
          <a:bodyPr/>
          <a:lstStyle/>
          <a:p>
            <a:pPr eaLnBrk="1" hangingPunct="1"/>
            <a:r>
              <a:rPr lang="en-GB" altLang="ja-JP" sz="3600" b="1" dirty="0" smtClean="0">
                <a:ea typeface="ＭＳ Ｐゴシック" pitchFamily="34" charset="-128"/>
              </a:rPr>
              <a:t>Distribution</a:t>
            </a:r>
            <a:endParaRPr lang="en-US" sz="3600" b="1" dirty="0" smtClean="0">
              <a:solidFill>
                <a:schemeClr val="tx1"/>
              </a:solidFill>
            </a:endParaRPr>
          </a:p>
        </p:txBody>
      </p:sp>
      <p:sp>
        <p:nvSpPr>
          <p:cNvPr id="9219" name="Rectangle 3"/>
          <p:cNvSpPr>
            <a:spLocks noGrp="1" noChangeArrowheads="1"/>
          </p:cNvSpPr>
          <p:nvPr>
            <p:ph type="body" idx="1"/>
          </p:nvPr>
        </p:nvSpPr>
        <p:spPr>
          <a:xfrm>
            <a:off x="304800" y="1600200"/>
            <a:ext cx="8305800" cy="4525963"/>
          </a:xfrm>
        </p:spPr>
        <p:txBody>
          <a:bodyPr/>
          <a:lstStyle/>
          <a:p>
            <a:pPr eaLnBrk="1" hangingPunct="1">
              <a:lnSpc>
                <a:spcPct val="90000"/>
              </a:lnSpc>
            </a:pPr>
            <a:endParaRPr lang="en-GB" altLang="ja-JP" sz="2000" dirty="0" smtClean="0">
              <a:ea typeface="ＭＳ Ｐゴシック" pitchFamily="34" charset="-128"/>
            </a:endParaRPr>
          </a:p>
          <a:p>
            <a:pPr eaLnBrk="1" hangingPunct="1">
              <a:lnSpc>
                <a:spcPct val="90000"/>
              </a:lnSpc>
            </a:pPr>
            <a:r>
              <a:rPr lang="en-GB" altLang="ja-JP" sz="2000" dirty="0" smtClean="0">
                <a:ea typeface="ＭＳ Ｐゴシック" pitchFamily="34" charset="-128"/>
              </a:rPr>
              <a:t>Available online and in print</a:t>
            </a:r>
          </a:p>
          <a:p>
            <a:pPr eaLnBrk="1" hangingPunct="1">
              <a:lnSpc>
                <a:spcPct val="90000"/>
              </a:lnSpc>
            </a:pPr>
            <a:r>
              <a:rPr lang="en-GB" altLang="ja-JP" sz="2000" dirty="0" smtClean="0">
                <a:ea typeface="ＭＳ Ｐゴシック" pitchFamily="34" charset="-128"/>
              </a:rPr>
              <a:t>Disseminated through: </a:t>
            </a:r>
          </a:p>
          <a:p>
            <a:pPr lvl="1" eaLnBrk="1" hangingPunct="1">
              <a:lnSpc>
                <a:spcPct val="90000"/>
              </a:lnSpc>
            </a:pPr>
            <a:r>
              <a:rPr lang="en-GB" altLang="ja-JP" sz="1600" dirty="0" err="1" smtClean="0">
                <a:ea typeface="ＭＳ Ｐゴシック" pitchFamily="34" charset="-128"/>
              </a:rPr>
              <a:t>iSGTW</a:t>
            </a:r>
            <a:r>
              <a:rPr lang="en-GB" altLang="ja-JP" sz="1600" dirty="0" smtClean="0">
                <a:ea typeface="ＭＳ Ｐゴシック" pitchFamily="34" charset="-128"/>
              </a:rPr>
              <a:t> (7,800 subscribers, 8% </a:t>
            </a:r>
            <a:r>
              <a:rPr lang="en-US" sz="1600" dirty="0" smtClean="0"/>
              <a:t>funding </a:t>
            </a:r>
            <a:r>
              <a:rPr lang="en-US" sz="1600" dirty="0" err="1" smtClean="0"/>
              <a:t>programme</a:t>
            </a:r>
            <a:r>
              <a:rPr lang="en-US" sz="1600" dirty="0" smtClean="0"/>
              <a:t> managers)</a:t>
            </a:r>
            <a:endParaRPr lang="en-GB" altLang="ja-JP" sz="1600" dirty="0" smtClean="0">
              <a:ea typeface="ＭＳ Ｐゴシック" pitchFamily="34" charset="-128"/>
            </a:endParaRPr>
          </a:p>
          <a:p>
            <a:pPr lvl="1" eaLnBrk="1" hangingPunct="1">
              <a:lnSpc>
                <a:spcPct val="90000"/>
              </a:lnSpc>
            </a:pPr>
            <a:r>
              <a:rPr lang="en-GB" altLang="ja-JP" sz="1600" dirty="0" err="1" smtClean="0">
                <a:ea typeface="ＭＳ Ｐゴシック" pitchFamily="34" charset="-128"/>
              </a:rPr>
              <a:t>GridCast</a:t>
            </a:r>
            <a:r>
              <a:rPr lang="en-GB" altLang="ja-JP" sz="1600" dirty="0" smtClean="0">
                <a:ea typeface="ＭＳ Ｐゴシック" pitchFamily="34" charset="-128"/>
              </a:rPr>
              <a:t> and Twitter (1,320 followers)</a:t>
            </a:r>
          </a:p>
          <a:p>
            <a:pPr lvl="1" eaLnBrk="1" hangingPunct="1">
              <a:lnSpc>
                <a:spcPct val="90000"/>
              </a:lnSpc>
            </a:pPr>
            <a:r>
              <a:rPr lang="en-GB" altLang="ja-JP" sz="1600" dirty="0" smtClean="0">
                <a:ea typeface="ＭＳ Ｐゴシック" pitchFamily="34" charset="-128"/>
              </a:rPr>
              <a:t>Selected briefings in </a:t>
            </a:r>
            <a:r>
              <a:rPr lang="en-GB" altLang="ja-JP" sz="1600" dirty="0" err="1" smtClean="0">
                <a:ea typeface="ＭＳ Ｐゴシック" pitchFamily="34" charset="-128"/>
              </a:rPr>
              <a:t>GridCafé</a:t>
            </a:r>
            <a:r>
              <a:rPr lang="en-GB" altLang="ja-JP" sz="1600" dirty="0" smtClean="0">
                <a:ea typeface="ＭＳ Ｐゴシック" pitchFamily="34" charset="-128"/>
              </a:rPr>
              <a:t> </a:t>
            </a:r>
          </a:p>
          <a:p>
            <a:pPr lvl="1" eaLnBrk="1" hangingPunct="1">
              <a:lnSpc>
                <a:spcPct val="90000"/>
              </a:lnSpc>
            </a:pPr>
            <a:r>
              <a:rPr lang="en-GB" altLang="ja-JP" sz="1600" dirty="0" err="1" smtClean="0">
                <a:ea typeface="ＭＳ Ｐゴシック" pitchFamily="34" charset="-128"/>
              </a:rPr>
              <a:t>e</a:t>
            </a:r>
            <a:r>
              <a:rPr lang="en-GB" altLang="ja-JP" sz="1600" dirty="0" smtClean="0">
                <a:ea typeface="ＭＳ Ｐゴシック" pitchFamily="34" charset="-128"/>
              </a:rPr>
              <a:t>-IRG (national delegates in 29 countries)</a:t>
            </a:r>
          </a:p>
          <a:p>
            <a:pPr eaLnBrk="1" hangingPunct="1">
              <a:lnSpc>
                <a:spcPct val="90000"/>
              </a:lnSpc>
            </a:pPr>
            <a:r>
              <a:rPr lang="en-GB" altLang="ja-JP" sz="2000" dirty="0" smtClean="0">
                <a:ea typeface="ＭＳ Ｐゴシック" pitchFamily="34" charset="-128"/>
              </a:rPr>
              <a:t>Distributed to 36 countries:</a:t>
            </a:r>
          </a:p>
          <a:p>
            <a:pPr lvl="1" eaLnBrk="1" hangingPunct="1">
              <a:lnSpc>
                <a:spcPct val="90000"/>
              </a:lnSpc>
            </a:pPr>
            <a:r>
              <a:rPr lang="en-GB" altLang="ja-JP" sz="1600" dirty="0" smtClean="0">
                <a:ea typeface="ＭＳ Ｐゴシック" pitchFamily="34" charset="-128"/>
              </a:rPr>
              <a:t>All contributing organisations</a:t>
            </a:r>
          </a:p>
          <a:p>
            <a:pPr lvl="1" eaLnBrk="1" hangingPunct="1">
              <a:lnSpc>
                <a:spcPct val="90000"/>
              </a:lnSpc>
            </a:pPr>
            <a:r>
              <a:rPr lang="en-GB" altLang="ja-JP" sz="1600" dirty="0" smtClean="0">
                <a:ea typeface="ＭＳ Ｐゴシック" pitchFamily="34" charset="-128"/>
              </a:rPr>
              <a:t>EGI NA2 dissemination list (53 people, 32 countries)</a:t>
            </a:r>
          </a:p>
          <a:p>
            <a:pPr lvl="1" eaLnBrk="1" hangingPunct="1">
              <a:lnSpc>
                <a:spcPct val="90000"/>
              </a:lnSpc>
            </a:pPr>
            <a:r>
              <a:rPr lang="en-GB" altLang="ja-JP" sz="1600" dirty="0" err="1" smtClean="0">
                <a:ea typeface="ＭＳ Ｐゴシック" pitchFamily="34" charset="-128"/>
              </a:rPr>
              <a:t>e</a:t>
            </a:r>
            <a:r>
              <a:rPr lang="en-GB" altLang="ja-JP" sz="1600" dirty="0" smtClean="0">
                <a:ea typeface="ＭＳ Ｐゴシック" pitchFamily="34" charset="-128"/>
              </a:rPr>
              <a:t>-Science briefing mailing list set up in Sep 2011 (97 names, including EC representatives)</a:t>
            </a:r>
          </a:p>
          <a:p>
            <a:pPr lvl="1" eaLnBrk="1" hangingPunct="1">
              <a:lnSpc>
                <a:spcPct val="90000"/>
              </a:lnSpc>
            </a:pPr>
            <a:r>
              <a:rPr lang="en-GB" altLang="ja-JP" sz="1600" dirty="0" smtClean="0">
                <a:ea typeface="ＭＳ Ｐゴシック" pitchFamily="34" charset="-128"/>
              </a:rPr>
              <a:t>Conferences (e.g. ICT2010, ISGC 2011, Cloudscape–III, Fet11, British Science Communication Conference, EGI User Forum 11, HealthGrid11, </a:t>
            </a:r>
            <a:r>
              <a:rPr lang="en-GB" altLang="ja-JP" sz="1600" dirty="0" err="1" smtClean="0">
                <a:ea typeface="ＭＳ Ｐゴシック" pitchFamily="34" charset="-128"/>
              </a:rPr>
              <a:t>e</a:t>
            </a:r>
            <a:r>
              <a:rPr lang="en-GB" altLang="ja-JP" sz="1600" dirty="0" smtClean="0">
                <a:ea typeface="ＭＳ Ｐゴシック" pitchFamily="34" charset="-128"/>
              </a:rPr>
              <a:t>-IRG workshops)  </a:t>
            </a:r>
          </a:p>
          <a:p>
            <a:pPr eaLnBrk="1" hangingPunct="1">
              <a:lnSpc>
                <a:spcPct val="90000"/>
              </a:lnSpc>
            </a:pPr>
            <a:endParaRPr lang="en-GB" altLang="ja-JP" sz="2000" dirty="0" smtClean="0">
              <a:ea typeface="ＭＳ Ｐゴシック" pitchFamily="34" charset="-128"/>
            </a:endParaRPr>
          </a:p>
        </p:txBody>
      </p:sp>
      <p:sp>
        <p:nvSpPr>
          <p:cNvPr id="3" name="Footer Placeholder 2"/>
          <p:cNvSpPr>
            <a:spLocks noGrp="1"/>
          </p:cNvSpPr>
          <p:nvPr>
            <p:ph type="ftr" sz="quarter" idx="11"/>
          </p:nvPr>
        </p:nvSpPr>
        <p:spPr/>
        <p:txBody>
          <a:bodyPr/>
          <a:lstStyle/>
          <a:p>
            <a:pPr>
              <a:defRPr/>
            </a:pPr>
            <a:r>
              <a:rPr lang="en-GB" smtClean="0"/>
              <a:t>PY1 Review, 8 Nov 2011</a:t>
            </a:r>
            <a:endParaRPr lang="en-US" dirty="0"/>
          </a:p>
        </p:txBody>
      </p:sp>
      <p:sp>
        <p:nvSpPr>
          <p:cNvPr id="4" name="Slide Number Placeholder 3"/>
          <p:cNvSpPr>
            <a:spLocks noGrp="1"/>
          </p:cNvSpPr>
          <p:nvPr>
            <p:ph type="sldNum" sz="quarter" idx="12"/>
          </p:nvPr>
        </p:nvSpPr>
        <p:spPr/>
        <p:txBody>
          <a:bodyPr/>
          <a:lstStyle/>
          <a:p>
            <a:pPr>
              <a:defRPr/>
            </a:pPr>
            <a:fld id="{E1C54416-D04D-4302-AE4A-A0D4A40FA366}"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EGEE_template">
  <a:themeElements>
    <a:clrScheme name="">
      <a:dk1>
        <a:srgbClr val="2B519A"/>
      </a:dk1>
      <a:lt1>
        <a:srgbClr val="FFFFFF"/>
      </a:lt1>
      <a:dk2>
        <a:srgbClr val="F1AF00"/>
      </a:dk2>
      <a:lt2>
        <a:srgbClr val="F4CE00"/>
      </a:lt2>
      <a:accent1>
        <a:srgbClr val="000000"/>
      </a:accent1>
      <a:accent2>
        <a:srgbClr val="325FAF"/>
      </a:accent2>
      <a:accent3>
        <a:srgbClr val="FFFFFF"/>
      </a:accent3>
      <a:accent4>
        <a:srgbClr val="234483"/>
      </a:accent4>
      <a:accent5>
        <a:srgbClr val="AAAAAA"/>
      </a:accent5>
      <a:accent6>
        <a:srgbClr val="2C559E"/>
      </a:accent6>
      <a:hlink>
        <a:srgbClr val="AC3B8B"/>
      </a:hlink>
      <a:folHlink>
        <a:srgbClr val="904490"/>
      </a:folHlink>
    </a:clrScheme>
    <a:fontScheme name="1_EGEE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EGEE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EGEE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EGEE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EGEE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EGEE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EGEE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EGEE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EGEE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EGEE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EGEE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EGEE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EGEE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EGEE_template 13">
        <a:dk1>
          <a:srgbClr val="334998"/>
        </a:dk1>
        <a:lt1>
          <a:srgbClr val="FFFFFF"/>
        </a:lt1>
        <a:dk2>
          <a:srgbClr val="000000"/>
        </a:dk2>
        <a:lt2>
          <a:srgbClr val="808080"/>
        </a:lt2>
        <a:accent1>
          <a:srgbClr val="BBE0E3"/>
        </a:accent1>
        <a:accent2>
          <a:srgbClr val="333399"/>
        </a:accent2>
        <a:accent3>
          <a:srgbClr val="FFFFFF"/>
        </a:accent3>
        <a:accent4>
          <a:srgbClr val="2A3D81"/>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EGEE_template 14">
        <a:dk1>
          <a:srgbClr val="334998"/>
        </a:dk1>
        <a:lt1>
          <a:srgbClr val="FFFFFF"/>
        </a:lt1>
        <a:dk2>
          <a:srgbClr val="000000"/>
        </a:dk2>
        <a:lt2>
          <a:srgbClr val="F1AF00"/>
        </a:lt2>
        <a:accent1>
          <a:srgbClr val="BBE0E3"/>
        </a:accent1>
        <a:accent2>
          <a:srgbClr val="333399"/>
        </a:accent2>
        <a:accent3>
          <a:srgbClr val="FFFFFF"/>
        </a:accent3>
        <a:accent4>
          <a:srgbClr val="2A3D81"/>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EGEE_template 15">
        <a:dk1>
          <a:srgbClr val="334998"/>
        </a:dk1>
        <a:lt1>
          <a:srgbClr val="FFFFFF"/>
        </a:lt1>
        <a:dk2>
          <a:srgbClr val="000000"/>
        </a:dk2>
        <a:lt2>
          <a:srgbClr val="F1AF00"/>
        </a:lt2>
        <a:accent1>
          <a:srgbClr val="657BCA"/>
        </a:accent1>
        <a:accent2>
          <a:srgbClr val="333399"/>
        </a:accent2>
        <a:accent3>
          <a:srgbClr val="FFFFFF"/>
        </a:accent3>
        <a:accent4>
          <a:srgbClr val="2A3D81"/>
        </a:accent4>
        <a:accent5>
          <a:srgbClr val="B8BFE1"/>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EGEE_template 16">
        <a:dk1>
          <a:srgbClr val="334998"/>
        </a:dk1>
        <a:lt1>
          <a:srgbClr val="FFFFFF"/>
        </a:lt1>
        <a:dk2>
          <a:srgbClr val="000000"/>
        </a:dk2>
        <a:lt2>
          <a:srgbClr val="F1AF00"/>
        </a:lt2>
        <a:accent1>
          <a:srgbClr val="657BCA"/>
        </a:accent1>
        <a:accent2>
          <a:srgbClr val="475DAC"/>
        </a:accent2>
        <a:accent3>
          <a:srgbClr val="FFFFFF"/>
        </a:accent3>
        <a:accent4>
          <a:srgbClr val="2A3D81"/>
        </a:accent4>
        <a:accent5>
          <a:srgbClr val="B8BFE1"/>
        </a:accent5>
        <a:accent6>
          <a:srgbClr val="3F539B"/>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3956</TotalTime>
  <Words>1825</Words>
  <Application>Microsoft Office PowerPoint</Application>
  <PresentationFormat>On-screen Show (4:3)</PresentationFormat>
  <Paragraphs>327</Paragraphs>
  <Slides>19</Slides>
  <Notes>19</Notes>
  <HiddenSlides>2</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Default Design</vt:lpstr>
      <vt:lpstr>1_Default Design</vt:lpstr>
      <vt:lpstr>1_EGEE_template</vt:lpstr>
      <vt:lpstr>PowerPoint Presentation</vt:lpstr>
      <vt:lpstr>WP1 Overview</vt:lpstr>
      <vt:lpstr>WP1 Objectives</vt:lpstr>
      <vt:lpstr>e-ScienceBriefings</vt:lpstr>
      <vt:lpstr>e-ScienceBriefings</vt:lpstr>
      <vt:lpstr>e-ScienceBriefings</vt:lpstr>
      <vt:lpstr>WP1 Major achievements</vt:lpstr>
      <vt:lpstr> Systems of review </vt:lpstr>
      <vt:lpstr>Distribution</vt:lpstr>
      <vt:lpstr>Policy events</vt:lpstr>
      <vt:lpstr>Policy events</vt:lpstr>
      <vt:lpstr>Policy events</vt:lpstr>
      <vt:lpstr>     e-Concertation meeting 2010</vt:lpstr>
      <vt:lpstr>WP1 Major achievements</vt:lpstr>
      <vt:lpstr>Impact</vt:lpstr>
      <vt:lpstr>      Sustainability</vt:lpstr>
      <vt:lpstr>WP1 Issues</vt:lpstr>
      <vt:lpstr>WP1 Summary</vt:lpstr>
      <vt:lpstr>WP1 Summary</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Cristy Jane Burne</dc:creator>
  <cp:lastModifiedBy>Catherine</cp:lastModifiedBy>
  <cp:revision>176</cp:revision>
  <cp:lastPrinted>2011-10-18T12:40:32Z</cp:lastPrinted>
  <dcterms:created xsi:type="dcterms:W3CDTF">2011-10-21T15:13:30Z</dcterms:created>
  <dcterms:modified xsi:type="dcterms:W3CDTF">2011-10-26T14:28:33Z</dcterms:modified>
</cp:coreProperties>
</file>