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  <p:sldMasterId id="2147483650" r:id="rId2"/>
    <p:sldMasterId id="2147483651" r:id="rId3"/>
  </p:sldMasterIdLst>
  <p:notesMasterIdLst>
    <p:notesMasterId r:id="rId34"/>
  </p:notesMasterIdLst>
  <p:sldIdLst>
    <p:sldId id="387" r:id="rId4"/>
    <p:sldId id="388" r:id="rId5"/>
    <p:sldId id="354" r:id="rId6"/>
    <p:sldId id="321" r:id="rId7"/>
    <p:sldId id="358" r:id="rId8"/>
    <p:sldId id="361" r:id="rId9"/>
    <p:sldId id="325" r:id="rId10"/>
    <p:sldId id="389" r:id="rId11"/>
    <p:sldId id="390" r:id="rId12"/>
    <p:sldId id="391" r:id="rId13"/>
    <p:sldId id="355" r:id="rId14"/>
    <p:sldId id="356" r:id="rId15"/>
    <p:sldId id="327" r:id="rId16"/>
    <p:sldId id="347" r:id="rId17"/>
    <p:sldId id="368" r:id="rId18"/>
    <p:sldId id="369" r:id="rId19"/>
    <p:sldId id="374" r:id="rId20"/>
    <p:sldId id="375" r:id="rId21"/>
    <p:sldId id="357" r:id="rId22"/>
    <p:sldId id="370" r:id="rId23"/>
    <p:sldId id="371" r:id="rId24"/>
    <p:sldId id="351" r:id="rId25"/>
    <p:sldId id="372" r:id="rId26"/>
    <p:sldId id="335" r:id="rId27"/>
    <p:sldId id="376" r:id="rId28"/>
    <p:sldId id="367" r:id="rId29"/>
    <p:sldId id="377" r:id="rId30"/>
    <p:sldId id="380" r:id="rId31"/>
    <p:sldId id="378" r:id="rId32"/>
    <p:sldId id="379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DDDDDD"/>
    <a:srgbClr val="FF6600"/>
    <a:srgbClr val="CCECFF"/>
    <a:srgbClr val="FFCC99"/>
    <a:srgbClr val="0066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>
        <p:scale>
          <a:sx n="75" d="100"/>
          <a:sy n="75" d="100"/>
        </p:scale>
        <p:origin x="-1818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therine\Desktop\eScienceTalk\Review%20slides\effort_per_wp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therine\Desktop\PY1%20Review\effort_per_w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Sheet1!$H$1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FF9966"/>
              </a:solidFill>
            </c:spPr>
          </c:dPt>
          <c:dPt>
            <c:idx val="1"/>
            <c:bubble3D val="0"/>
            <c:spPr>
              <a:solidFill>
                <a:srgbClr val="0066CC"/>
              </a:solidFill>
            </c:spPr>
          </c:dPt>
          <c:dPt>
            <c:idx val="2"/>
            <c:bubble3D val="0"/>
            <c:spPr>
              <a:solidFill>
                <a:srgbClr val="FFCC99"/>
              </a:solidFill>
            </c:spPr>
          </c:dPt>
          <c:dPt>
            <c:idx val="3"/>
            <c:bubble3D val="0"/>
            <c:spPr>
              <a:solidFill>
                <a:srgbClr val="FF6600"/>
              </a:solidFill>
            </c:spPr>
          </c:dPt>
          <c:dLbls>
            <c:dLbl>
              <c:idx val="1"/>
              <c:layout>
                <c:manualLayout>
                  <c:x val="-0.14260496448182886"/>
                  <c:y val="-0.2931219320467334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1750700957602142"/>
                  <c:y val="4.448419552464722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WP1: Policy</c:v>
                </c:pt>
                <c:pt idx="1">
                  <c:v>WP2: GridCafé</c:v>
                </c:pt>
                <c:pt idx="2">
                  <c:v>WP3: iSGTW</c:v>
                </c:pt>
                <c:pt idx="3">
                  <c:v>WP4: Management</c:v>
                </c:pt>
              </c:strCache>
            </c:strRef>
          </c:cat>
          <c:val>
            <c:numRef>
              <c:f>Sheet1!$H$2:$H$5</c:f>
              <c:numCache>
                <c:formatCode>0</c:formatCode>
                <c:ptCount val="4"/>
                <c:pt idx="0">
                  <c:v>23.958333333333336</c:v>
                </c:pt>
                <c:pt idx="1">
                  <c:v>37.5</c:v>
                </c:pt>
                <c:pt idx="2">
                  <c:v>27.083333333333332</c:v>
                </c:pt>
                <c:pt idx="3">
                  <c:v>11.458333333333332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9966"/>
              </a:solidFill>
            </c:spPr>
          </c:dPt>
          <c:dPt>
            <c:idx val="1"/>
            <c:bubble3D val="0"/>
            <c:spPr>
              <a:solidFill>
                <a:srgbClr val="0066CC"/>
              </a:solidFill>
            </c:spPr>
          </c:dPt>
          <c:dPt>
            <c:idx val="2"/>
            <c:bubble3D val="0"/>
            <c:spPr>
              <a:solidFill>
                <a:srgbClr val="FFCC99"/>
              </a:solidFill>
            </c:spPr>
          </c:dPt>
          <c:dPt>
            <c:idx val="3"/>
            <c:bubble3D val="0"/>
            <c:spPr>
              <a:solidFill>
                <a:srgbClr val="FF6600"/>
              </a:solidFill>
            </c:spPr>
          </c:dPt>
          <c:dLbls>
            <c:dLbl>
              <c:idx val="1"/>
              <c:layout>
                <c:manualLayout>
                  <c:x val="-0.21517400910329246"/>
                  <c:y val="-0.2501673228346456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WP1: Policy</c:v>
                </c:pt>
                <c:pt idx="1">
                  <c:v>WP2: GridCafé</c:v>
                </c:pt>
                <c:pt idx="2">
                  <c:v>WP3: iSGTW</c:v>
                </c:pt>
                <c:pt idx="3">
                  <c:v>WP4: Management</c:v>
                </c:pt>
              </c:strCache>
            </c:strRef>
          </c:cat>
          <c:val>
            <c:numRef>
              <c:f>Sheet1!$J$2:$J$5</c:f>
              <c:numCache>
                <c:formatCode>0</c:formatCode>
                <c:ptCount val="4"/>
                <c:pt idx="0">
                  <c:v>20.756578947368421</c:v>
                </c:pt>
                <c:pt idx="1">
                  <c:v>30.378289473684212</c:v>
                </c:pt>
                <c:pt idx="2">
                  <c:v>37.434210526315795</c:v>
                </c:pt>
                <c:pt idx="3">
                  <c:v>10.246710526315789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D1194FE-46F0-426B-9EEF-C05A37F519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35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84F6F-D754-495E-A387-76CFDA48F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97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919E9-DD40-4F92-B4A1-F47DE05E4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3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522B4-9595-4CE8-9D2F-F29556F4F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95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161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31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65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0668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0668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72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56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773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699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529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619875"/>
            <a:ext cx="2895600" cy="476250"/>
          </a:xfrm>
          <a:ln/>
        </p:spPr>
        <p:txBody>
          <a:bodyPr/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619875"/>
            <a:ext cx="2133600" cy="476250"/>
          </a:xfrm>
          <a:ln/>
        </p:spPr>
        <p:txBody>
          <a:bodyPr/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7284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8458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248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0"/>
            <a:ext cx="18859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0"/>
            <a:ext cx="55054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622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349E7-49E1-4CCD-8AE6-543C597CC7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0849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9B84-E6B0-406E-BAC6-1D78C4DFDB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0349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8D339-A439-45DA-8BBC-B6A3243CDD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7535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075" y="974725"/>
            <a:ext cx="4217988" cy="5429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463" y="974725"/>
            <a:ext cx="4219575" cy="5429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D14FA-0B5F-458B-B9FC-54D3B4BBFF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0748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83097-CCBB-4868-9FE0-AFC4F5EA4D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7579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514FF-2F2E-4F09-BA8A-D48E22D5DD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1613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81E4E-5B67-4622-AB64-690687513F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339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2A9E-2D63-454C-AFCE-D3169FF0F3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2305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09EE3-9328-4A1C-9546-481B07BE6D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6447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C24EF-7011-403C-9999-A7A7668606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8545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F9F95-666B-45AB-A248-E229E6A8BD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9219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7838" y="66675"/>
            <a:ext cx="2160587" cy="6337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075" y="66675"/>
            <a:ext cx="6329363" cy="6337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4BFBD-7D14-4A33-BB4B-5B7839F80E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682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44E26-675E-4EA0-AC93-EBD5EEC79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5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4B761-084D-4DCC-B215-317297BF9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29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1AB3B-03ED-42F0-A526-0B907AD93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449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3A979-33D4-43AD-AE11-6DF3B77D6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94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7EB61-42D4-4B4E-8D38-7D168BCC4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33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DD425-EC0A-48AA-8855-68615A4B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94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86BE64AB-CA1B-4C06-B745-D294D6B988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1" descr="banner-ITonly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8001000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0"/>
            <a:ext cx="5791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066800"/>
            <a:ext cx="7543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1600" y="6477000"/>
            <a:ext cx="7543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>
                <a:solidFill>
                  <a:srgbClr val="3861AA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  <p:sp>
        <p:nvSpPr>
          <p:cNvPr id="2054" name="Text Box 34"/>
          <p:cNvSpPr txBox="1">
            <a:spLocks noChangeArrowheads="1"/>
          </p:cNvSpPr>
          <p:nvPr/>
        </p:nvSpPr>
        <p:spPr bwMode="auto">
          <a:xfrm>
            <a:off x="0" y="6111875"/>
            <a:ext cx="12954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900">
                <a:solidFill>
                  <a:srgbClr val="3861AA"/>
                </a:solidFill>
                <a:latin typeface="Tahoma" pitchFamily="34" charset="0"/>
              </a:rPr>
              <a:t>CERN IT Department</a:t>
            </a:r>
          </a:p>
          <a:p>
            <a:pPr algn="r" eaLnBrk="1" hangingPunct="1"/>
            <a:r>
              <a:rPr lang="en-US" sz="900">
                <a:solidFill>
                  <a:srgbClr val="3861AA"/>
                </a:solidFill>
                <a:latin typeface="Tahoma" pitchFamily="34" charset="0"/>
              </a:rPr>
              <a:t>CH-1211 Genève 23</a:t>
            </a:r>
          </a:p>
          <a:p>
            <a:pPr algn="r" eaLnBrk="1" hangingPunct="1"/>
            <a:r>
              <a:rPr lang="en-US" sz="900">
                <a:solidFill>
                  <a:srgbClr val="3861AA"/>
                </a:solidFill>
                <a:latin typeface="Tahoma" pitchFamily="34" charset="0"/>
              </a:rPr>
              <a:t>Switzerland</a:t>
            </a:r>
          </a:p>
          <a:p>
            <a:pPr algn="r" eaLnBrk="1" hangingPunct="1"/>
            <a:r>
              <a:rPr lang="en-US" sz="1100" b="1">
                <a:solidFill>
                  <a:srgbClr val="3861AA"/>
                </a:solidFill>
                <a:latin typeface="Tahoma" pitchFamily="34" charset="0"/>
              </a:rPr>
              <a:t>www.cern.ch/i</a:t>
            </a:r>
            <a:r>
              <a:rPr lang="en-US" sz="1000" b="1">
                <a:solidFill>
                  <a:srgbClr val="3861AA"/>
                </a:solidFill>
                <a:latin typeface="Tahoma" pitchFamily="34" charset="0"/>
              </a:rPr>
              <a:t>t</a:t>
            </a:r>
          </a:p>
        </p:txBody>
      </p:sp>
      <p:pic>
        <p:nvPicPr>
          <p:cNvPr id="2055" name="Picture 9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90625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861AA"/>
        </a:buClr>
        <a:buChar char="•"/>
        <a:defRPr sz="2800">
          <a:solidFill>
            <a:srgbClr val="3861A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2400">
          <a:solidFill>
            <a:srgbClr val="3861A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3861A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861AA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sz="1800">
              <a:solidFill>
                <a:srgbClr val="2B519A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76400" y="6619875"/>
            <a:ext cx="6702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2B519A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21700" y="6562725"/>
            <a:ext cx="469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2B519A"/>
                </a:solidFill>
                <a:cs typeface="+mn-cs"/>
              </a:defRPr>
            </a:lvl1pPr>
          </a:lstStyle>
          <a:p>
            <a:pPr>
              <a:defRPr/>
            </a:pPr>
            <a:fld id="{0686142A-16D7-44E7-9A37-AB9C683AE3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825625" y="0"/>
            <a:ext cx="7315200" cy="838200"/>
          </a:xfrm>
          <a:prstGeom prst="rect">
            <a:avLst/>
          </a:prstGeom>
          <a:solidFill>
            <a:srgbClr val="325F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endParaRPr lang="en-GB" sz="1800">
              <a:solidFill>
                <a:srgbClr val="2B519A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974725"/>
            <a:ext cx="8589963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774825" y="687388"/>
            <a:ext cx="7369175" cy="146050"/>
          </a:xfrm>
          <a:prstGeom prst="rect">
            <a:avLst/>
          </a:prstGeom>
          <a:solidFill>
            <a:srgbClr val="2B51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GB" sz="1800">
              <a:solidFill>
                <a:srgbClr val="2B519A"/>
              </a:solidFill>
              <a:latin typeface="Verdana" pitchFamily="34" charset="0"/>
            </a:endParaRPr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1398588" y="0"/>
            <a:ext cx="838200" cy="8382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sz="1800">
              <a:solidFill>
                <a:srgbClr val="2B519A"/>
              </a:solidFill>
            </a:endParaRPr>
          </a:p>
        </p:txBody>
      </p:sp>
      <p:graphicFrame>
        <p:nvGraphicFramePr>
          <p:cNvPr id="93193" name="Group 9"/>
          <p:cNvGraphicFramePr>
            <a:graphicFrameLocks noGrp="1"/>
          </p:cNvGraphicFramePr>
          <p:nvPr/>
        </p:nvGraphicFramePr>
        <p:xfrm>
          <a:off x="255588" y="644525"/>
          <a:ext cx="3652837" cy="327025"/>
        </p:xfrm>
        <a:graphic>
          <a:graphicData uri="http://schemas.openxmlformats.org/drawingml/2006/table">
            <a:tbl>
              <a:tblPr/>
              <a:tblGrid>
                <a:gridCol w="3652837"/>
              </a:tblGrid>
              <a:tr h="3270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1A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Enabling Grids for E-sciencE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2254250" y="66675"/>
            <a:ext cx="67341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84" name="Text Box 16"/>
          <p:cNvSpPr txBox="1">
            <a:spLocks noChangeArrowheads="1"/>
          </p:cNvSpPr>
          <p:nvPr/>
        </p:nvSpPr>
        <p:spPr bwMode="auto">
          <a:xfrm>
            <a:off x="0" y="6629400"/>
            <a:ext cx="2819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CC66"/>
              </a:buClr>
            </a:pPr>
            <a:r>
              <a:rPr lang="en-GB" sz="1200">
                <a:solidFill>
                  <a:srgbClr val="2B519A"/>
                </a:solidFill>
                <a:latin typeface="Verdana" pitchFamily="34" charset="0"/>
              </a:rPr>
              <a:t>EGEE-III INFSO-RI-222667</a:t>
            </a:r>
            <a:endParaRPr lang="en-GB" sz="1800">
              <a:solidFill>
                <a:srgbClr val="2B519A"/>
              </a:solidFill>
              <a:latin typeface="Verdana" pitchFamily="34" charset="0"/>
            </a:endParaRPr>
          </a:p>
        </p:txBody>
      </p:sp>
      <p:pic>
        <p:nvPicPr>
          <p:cNvPr id="3085" name="Picture 17" descr="ege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84150"/>
            <a:ext cx="20097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Font typeface="Arial" charset="0"/>
        <a:buChar char="–"/>
        <a:defRPr sz="2100">
          <a:solidFill>
            <a:srgbClr val="00338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Font typeface="Wingdings" pitchFamily="2" charset="2"/>
        <a:buChar char="§"/>
        <a:defRPr sz="1900">
          <a:solidFill>
            <a:srgbClr val="00338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•"/>
        <a:defRPr sz="2000" i="1">
          <a:solidFill>
            <a:srgbClr val="00338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4699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600" b="1" dirty="0" smtClean="0"/>
              <a:t>WP4: Project and Consortium Management</a:t>
            </a:r>
            <a:endParaRPr lang="en-US" sz="3600" b="1" dirty="0"/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  <a:p>
            <a:pPr marL="342900" indent="-342900" algn="ctr">
              <a:spcBef>
                <a:spcPct val="20000"/>
              </a:spcBef>
            </a:pPr>
            <a:r>
              <a:rPr lang="en-US" sz="2400" dirty="0" smtClean="0"/>
              <a:t>Catherine </a:t>
            </a:r>
            <a:r>
              <a:rPr lang="en-US" sz="2400" dirty="0" err="1" smtClean="0"/>
              <a:t>Gater</a:t>
            </a:r>
            <a:endParaRPr lang="en-US" sz="2400" dirty="0"/>
          </a:p>
          <a:p>
            <a:pPr marL="342900" indent="-342900" algn="ctr">
              <a:spcBef>
                <a:spcPct val="20000"/>
              </a:spcBef>
            </a:pPr>
            <a:r>
              <a:rPr lang="en-US" sz="2400" dirty="0"/>
              <a:t>e-</a:t>
            </a:r>
            <a:r>
              <a:rPr lang="en-US" sz="2400" dirty="0" err="1"/>
              <a:t>ScienceTalk</a:t>
            </a:r>
            <a:r>
              <a:rPr lang="en-US" sz="2400" dirty="0"/>
              <a:t> </a:t>
            </a:r>
            <a:r>
              <a:rPr lang="en-US" sz="2400" dirty="0" smtClean="0"/>
              <a:t>Project Coordinator, EGI.eu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5924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229600" cy="1143000"/>
          </a:xfrm>
        </p:spPr>
        <p:txBody>
          <a:bodyPr/>
          <a:lstStyle/>
          <a:p>
            <a:r>
              <a:rPr lang="en-GB" sz="3600" b="1" dirty="0" err="1" smtClean="0"/>
              <a:t>Concertation</a:t>
            </a:r>
            <a:r>
              <a:rPr lang="en-GB" sz="3600" b="1" dirty="0" smtClean="0"/>
              <a:t> expenditure</a:t>
            </a:r>
            <a:endParaRPr lang="en-GB" sz="3600" b="1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0800" y="1346200"/>
            <a:ext cx="8788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GB" sz="1400" dirty="0"/>
              <a:t>€</a:t>
            </a:r>
            <a:r>
              <a:rPr lang="en-GB" sz="1400" dirty="0" smtClean="0"/>
              <a:t>40K is allocated in the </a:t>
            </a:r>
            <a:r>
              <a:rPr lang="en-GB" sz="1400" dirty="0" err="1" smtClean="0"/>
              <a:t>DoW</a:t>
            </a:r>
            <a:r>
              <a:rPr lang="en-GB" sz="1400" dirty="0" smtClean="0"/>
              <a:t> </a:t>
            </a:r>
            <a:r>
              <a:rPr lang="en-GB" sz="1400" dirty="0"/>
              <a:t>for the </a:t>
            </a:r>
            <a:r>
              <a:rPr lang="en-GB" sz="1400" dirty="0" smtClean="0"/>
              <a:t>e-Infrastructure </a:t>
            </a:r>
            <a:r>
              <a:rPr lang="en-GB" sz="1400" dirty="0" err="1" smtClean="0"/>
              <a:t>concertation</a:t>
            </a:r>
            <a:r>
              <a:rPr lang="en-GB" sz="1400" dirty="0" smtClean="0"/>
              <a:t> </a:t>
            </a:r>
            <a:r>
              <a:rPr lang="en-GB" sz="1400" dirty="0"/>
              <a:t>events to fund logistical costs such as catering, travel and venue </a:t>
            </a:r>
            <a:r>
              <a:rPr lang="en-GB" sz="1400" dirty="0" smtClean="0"/>
              <a:t>costs.</a:t>
            </a:r>
          </a:p>
          <a:p>
            <a:pPr eaLnBrk="1" hangingPunct="1"/>
            <a:r>
              <a:rPr lang="en-GB" sz="1400" dirty="0" smtClean="0"/>
              <a:t>This </a:t>
            </a:r>
            <a:r>
              <a:rPr lang="en-GB" sz="1400" dirty="0"/>
              <a:t>is allocated as €25K to EGI.eu under WP4 and €15K </a:t>
            </a:r>
            <a:r>
              <a:rPr lang="en-GB" sz="1400" dirty="0" smtClean="0"/>
              <a:t>to QMUL </a:t>
            </a:r>
            <a:r>
              <a:rPr lang="en-GB" sz="1400" dirty="0"/>
              <a:t>under WP1</a:t>
            </a:r>
            <a:r>
              <a:rPr lang="en-GB" sz="1400" dirty="0" smtClean="0"/>
              <a:t>.</a:t>
            </a:r>
          </a:p>
          <a:p>
            <a:pPr eaLnBrk="1" hangingPunct="1"/>
            <a:r>
              <a:rPr lang="en-GB" sz="1400" dirty="0" smtClean="0"/>
              <a:t>Costs for 9</a:t>
            </a:r>
            <a:r>
              <a:rPr lang="en-GB" sz="1400" baseline="30000" dirty="0" smtClean="0"/>
              <a:t>th</a:t>
            </a:r>
            <a:r>
              <a:rPr lang="en-GB" sz="1400" dirty="0" smtClean="0"/>
              <a:t> </a:t>
            </a:r>
            <a:r>
              <a:rPr lang="en-GB" sz="1400" dirty="0" err="1" smtClean="0"/>
              <a:t>Concertation</a:t>
            </a:r>
            <a:r>
              <a:rPr lang="en-GB" sz="1400" dirty="0" smtClean="0"/>
              <a:t> meeting, 22-23 September  met by EGI.eu as local organisers of the event</a:t>
            </a:r>
          </a:p>
          <a:p>
            <a:pPr eaLnBrk="1" hangingPunct="1"/>
            <a:r>
              <a:rPr lang="en-GB" sz="1400" dirty="0" smtClean="0"/>
              <a:t>Total cost is 24.8K (average 12.4K per event). Remaining budget for 2012 is 15.2K Euros.</a:t>
            </a:r>
          </a:p>
          <a:p>
            <a:pPr eaLnBrk="1" hangingPunct="1"/>
            <a:endParaRPr lang="en-US" sz="1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57200" y="2839601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8</a:t>
            </a:r>
            <a:r>
              <a:rPr lang="en-GB" sz="1600" b="1" baseline="30000" dirty="0" smtClean="0"/>
              <a:t>th</a:t>
            </a:r>
            <a:r>
              <a:rPr lang="en-GB" sz="1600" b="1" dirty="0" smtClean="0"/>
              <a:t> CONCERTATION MEETING</a:t>
            </a:r>
            <a:endParaRPr lang="en-GB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10200" y="2839601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9</a:t>
            </a:r>
            <a:r>
              <a:rPr lang="en-GB" sz="1600" b="1" baseline="30000" dirty="0" smtClean="0"/>
              <a:t>th</a:t>
            </a:r>
            <a:r>
              <a:rPr lang="en-GB" sz="1600" b="1" dirty="0" smtClean="0"/>
              <a:t> CONCERTATION MEETING</a:t>
            </a:r>
            <a:endParaRPr lang="en-GB" sz="16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488164"/>
              </p:ext>
            </p:extLst>
          </p:nvPr>
        </p:nvGraphicFramePr>
        <p:xfrm>
          <a:off x="469899" y="3352800"/>
          <a:ext cx="3263901" cy="2314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3979"/>
                <a:gridCol w="1229922"/>
              </a:tblGrid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Description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Cost (Euros)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Security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>
                          <a:effectLst/>
                        </a:rPr>
                        <a:t>1,438.00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Catering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>
                          <a:effectLst/>
                        </a:rPr>
                        <a:t>4,574.00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 dirty="0">
                          <a:effectLst/>
                        </a:rPr>
                        <a:t>EC diner on the 4</a:t>
                      </a:r>
                      <a:r>
                        <a:rPr lang="en-GB" sz="1400" u="none" strike="noStrike" baseline="30000" dirty="0">
                          <a:effectLst/>
                        </a:rPr>
                        <a:t>th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>
                          <a:effectLst/>
                        </a:rPr>
                        <a:t>318.00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Cleaning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>
                          <a:effectLst/>
                        </a:rPr>
                        <a:t>260.00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Badges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>
                          <a:effectLst/>
                        </a:rPr>
                        <a:t>145.00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</a:rPr>
                        <a:t>Coffee break during the EC meeting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effectLst/>
                        </a:rPr>
                        <a:t>74.00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u="none" strike="noStrike">
                          <a:effectLst/>
                        </a:rPr>
                        <a:t>TOTAL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u="none" strike="noStrike" dirty="0">
                          <a:effectLst/>
                        </a:rPr>
                        <a:t>6,809.00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299424"/>
              </p:ext>
            </p:extLst>
          </p:nvPr>
        </p:nvGraphicFramePr>
        <p:xfrm>
          <a:off x="4572000" y="3352800"/>
          <a:ext cx="4432301" cy="2933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2600"/>
                <a:gridCol w="1213052"/>
                <a:gridCol w="1466649"/>
              </a:tblGrid>
              <a:tr h="3619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Description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Cost (Euros)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</a:rPr>
                        <a:t>Venue main room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effectLst/>
                        </a:rPr>
                        <a:t>4,502.50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based 1.5 days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</a:rPr>
                        <a:t>Venue booths area + equipment (panels)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effectLst/>
                        </a:rPr>
                        <a:t>4,167.00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based 1.5 days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WIFI, A/V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effectLst/>
                        </a:rPr>
                        <a:t>1,377.85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based 120 attendees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>
                          <a:effectLst/>
                        </a:rPr>
                        <a:t>Security, cleaning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effectLst/>
                        </a:rPr>
                        <a:t>934.03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based 120 attendees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>
                          <a:effectLst/>
                        </a:rPr>
                        <a:t>Catering ~18€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effectLst/>
                        </a:rPr>
                        <a:t>2,162.40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based 120 attendees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1428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>
                          <a:effectLst/>
                        </a:rPr>
                        <a:t>Breaks 5€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effectLst/>
                        </a:rPr>
                        <a:t>1,800.00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based 120 attendees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>
                          <a:effectLst/>
                        </a:rPr>
                        <a:t>Cocktail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effectLst/>
                        </a:rPr>
                        <a:t>2,649.00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based 120 attendees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200" u="none" strike="noStrike" dirty="0">
                          <a:effectLst/>
                        </a:rPr>
                        <a:t>Booths (agINFRA, EUDAT, DASISH @150)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>
                          <a:effectLst/>
                        </a:rPr>
                        <a:t>450.00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3 projects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u="none" strike="noStrike" dirty="0">
                          <a:effectLst/>
                        </a:rPr>
                        <a:t>TOTAL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u="none" strike="noStrike">
                          <a:effectLst/>
                        </a:rPr>
                        <a:t>18,042.78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192078"/>
              </p:ext>
            </p:extLst>
          </p:nvPr>
        </p:nvGraphicFramePr>
        <p:xfrm>
          <a:off x="685800" y="6019800"/>
          <a:ext cx="2527300" cy="4430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7029"/>
                <a:gridCol w="1230271"/>
              </a:tblGrid>
              <a:tr h="44306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u="none" strike="noStrike" dirty="0">
                          <a:effectLst/>
                        </a:rPr>
                        <a:t>TOTAL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u="none" strike="noStrike" dirty="0">
                          <a:effectLst/>
                        </a:rPr>
                        <a:t>24,851.78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768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b="1" dirty="0" smtClean="0"/>
              <a:t>Deliverables and Milestones</a:t>
            </a:r>
            <a:endParaRPr lang="en-US" b="1" dirty="0"/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04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Review process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229600" cy="4525963"/>
          </a:xfrm>
        </p:spPr>
        <p:txBody>
          <a:bodyPr/>
          <a:lstStyle/>
          <a:p>
            <a:r>
              <a:rPr lang="en-GB" dirty="0" smtClean="0"/>
              <a:t>Internal draft ready by day 1 of the PM the report is due</a:t>
            </a:r>
          </a:p>
          <a:p>
            <a:r>
              <a:rPr lang="en-GB" dirty="0" smtClean="0"/>
              <a:t>Document internally reviewed by the e-</a:t>
            </a:r>
            <a:r>
              <a:rPr lang="en-GB" dirty="0" err="1" smtClean="0"/>
              <a:t>ScienceTalk</a:t>
            </a:r>
            <a:r>
              <a:rPr lang="en-GB" dirty="0" smtClean="0"/>
              <a:t> team – </a:t>
            </a:r>
            <a:r>
              <a:rPr lang="en-GB" i="1" dirty="0" smtClean="0"/>
              <a:t>2 weeks</a:t>
            </a:r>
          </a:p>
          <a:p>
            <a:r>
              <a:rPr lang="en-GB" dirty="0" smtClean="0"/>
              <a:t>Document reviewed by the PMB – </a:t>
            </a:r>
            <a:r>
              <a:rPr lang="en-GB" i="1" dirty="0" smtClean="0"/>
              <a:t>1 week</a:t>
            </a:r>
          </a:p>
          <a:p>
            <a:r>
              <a:rPr lang="en-GB" dirty="0" smtClean="0"/>
              <a:t>Document submitted at the end of the PM the report is due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99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Deliverables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6495265"/>
              </p:ext>
            </p:extLst>
          </p:nvPr>
        </p:nvGraphicFramePr>
        <p:xfrm>
          <a:off x="0" y="1295400"/>
          <a:ext cx="9144000" cy="54436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5152"/>
                <a:gridCol w="2947037"/>
                <a:gridCol w="528954"/>
                <a:gridCol w="906781"/>
                <a:gridCol w="346076"/>
                <a:gridCol w="685800"/>
                <a:gridCol w="635586"/>
                <a:gridCol w="1107472"/>
                <a:gridCol w="1381142"/>
              </a:tblGrid>
              <a:tr h="6858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Del. no.</a:t>
                      </a:r>
                      <a:r>
                        <a:rPr lang="en-GB" sz="1200" b="1" baseline="300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Deliverable name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WP no.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Lead  beneficiary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Delivery date </a:t>
                      </a:r>
                      <a:r>
                        <a:rPr lang="en-GB" sz="1200" b="1" dirty="0" smtClean="0">
                          <a:solidFill>
                            <a:schemeClr val="bg1"/>
                          </a:solidFill>
                          <a:effectLst/>
                        </a:rPr>
                        <a:t>(PM)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</a:rPr>
                        <a:t>Actual</a:t>
                      </a:r>
                      <a:r>
                        <a:rPr lang="en-GB" sz="12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</a:rPr>
                        <a:t> delivery date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bg1"/>
                          </a:solidFill>
                          <a:effectLst/>
                        </a:rPr>
                        <a:t>Status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Comments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697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D3.1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Weekly issues of </a:t>
                      </a:r>
                      <a:r>
                        <a:rPr lang="en-GB" sz="1200" dirty="0" err="1">
                          <a:effectLst/>
                        </a:rPr>
                        <a:t>iSGTW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CERN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1-33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1-3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Submitted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On time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7848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D1.2.1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GridBriefings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1, 2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QMUL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Submitted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On</a:t>
                      </a:r>
                      <a:r>
                        <a:rPr lang="en-GB" sz="1200" baseline="0" dirty="0" smtClean="0">
                          <a:effectLst/>
                        </a:rPr>
                        <a:t> time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15697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D4.1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Dissemination plan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EGI.eu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Submitted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On</a:t>
                      </a:r>
                      <a:r>
                        <a:rPr lang="en-GB" sz="1200" baseline="0" dirty="0" smtClean="0">
                          <a:effectLst/>
                        </a:rPr>
                        <a:t> time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23545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D1.1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Policy engagement strategy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QMUL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Submitted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On</a:t>
                      </a:r>
                      <a:r>
                        <a:rPr lang="en-GB" sz="1200" baseline="0" dirty="0" smtClean="0">
                          <a:effectLst/>
                        </a:rPr>
                        <a:t> time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62787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D3.2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Relaunch</a:t>
                      </a:r>
                      <a:r>
                        <a:rPr lang="en-GB" sz="1200" dirty="0">
                          <a:effectLst/>
                        </a:rPr>
                        <a:t> of </a:t>
                      </a:r>
                      <a:r>
                        <a:rPr lang="en-GB" sz="1200" dirty="0" err="1">
                          <a:effectLst/>
                        </a:rPr>
                        <a:t>iSGTW</a:t>
                      </a:r>
                      <a:r>
                        <a:rPr lang="en-GB" sz="1200" dirty="0">
                          <a:effectLst/>
                        </a:rPr>
                        <a:t> with a new name and new underlying content management system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3, 2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CERN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O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Submitted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On</a:t>
                      </a:r>
                      <a:r>
                        <a:rPr lang="en-GB" sz="1200" baseline="0" dirty="0" smtClean="0">
                          <a:effectLst/>
                        </a:rPr>
                        <a:t> time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23545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D4.2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Quality assurance guide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EGI.eu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Submitted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On</a:t>
                      </a:r>
                      <a:r>
                        <a:rPr lang="en-GB" sz="1200" baseline="0" dirty="0" smtClean="0">
                          <a:effectLst/>
                        </a:rPr>
                        <a:t> time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7848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D1.2.2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GridBriefings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1, 2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QMUL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Submitted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 On</a:t>
                      </a:r>
                      <a:r>
                        <a:rPr lang="en-GB" sz="1200" baseline="0" dirty="0" smtClean="0">
                          <a:effectLst/>
                        </a:rPr>
                        <a:t> time</a:t>
                      </a: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7848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D1.2.3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GridBriefings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1, 2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QMUL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Submitted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 On</a:t>
                      </a:r>
                      <a:r>
                        <a:rPr lang="en-GB" sz="1200" baseline="0" dirty="0" smtClean="0">
                          <a:effectLst/>
                        </a:rPr>
                        <a:t> time</a:t>
                      </a: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62787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D3.3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Strategic report on </a:t>
                      </a:r>
                      <a:r>
                        <a:rPr lang="en-GB" sz="1200" dirty="0" err="1">
                          <a:effectLst/>
                        </a:rPr>
                        <a:t>iSGTW</a:t>
                      </a:r>
                      <a:r>
                        <a:rPr lang="en-GB" sz="1200" dirty="0">
                          <a:effectLst/>
                        </a:rPr>
                        <a:t> marketing, social media and commercial exploitation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CERN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9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9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Submitted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 On</a:t>
                      </a:r>
                      <a:r>
                        <a:rPr lang="en-GB" sz="1200" baseline="0" dirty="0" smtClean="0">
                          <a:effectLst/>
                        </a:rPr>
                        <a:t> time</a:t>
                      </a: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7848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D1.2.4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GridBriefings 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1, 2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QMUL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Submitted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On</a:t>
                      </a:r>
                      <a:r>
                        <a:rPr lang="en-GB" sz="1200" baseline="0" dirty="0" smtClean="0">
                          <a:effectLst/>
                        </a:rPr>
                        <a:t> time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47090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D1.3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Annual impact and sustainability report on e-ScienceTalk products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QMUL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Submitted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 On</a:t>
                      </a:r>
                      <a:r>
                        <a:rPr lang="en-GB" sz="1200" baseline="0" dirty="0" smtClean="0">
                          <a:effectLst/>
                        </a:rPr>
                        <a:t> time</a:t>
                      </a: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3139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D2.1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GridGuide updated integration with the RTM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Imperial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O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Submitted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 On</a:t>
                      </a:r>
                      <a:r>
                        <a:rPr lang="en-GB" sz="1200" baseline="0" dirty="0" smtClean="0">
                          <a:effectLst/>
                        </a:rPr>
                        <a:t> time</a:t>
                      </a: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3139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D3.4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Report on survey of </a:t>
                      </a:r>
                      <a:r>
                        <a:rPr lang="en-GB" sz="1200" dirty="0" err="1">
                          <a:effectLst/>
                        </a:rPr>
                        <a:t>iSGTW</a:t>
                      </a:r>
                      <a:r>
                        <a:rPr lang="en-GB" sz="1200" dirty="0">
                          <a:effectLst/>
                        </a:rPr>
                        <a:t> and annual metrics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CERN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Submitted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 On</a:t>
                      </a:r>
                      <a:r>
                        <a:rPr lang="en-GB" sz="1200" baseline="0" dirty="0" smtClean="0">
                          <a:effectLst/>
                        </a:rPr>
                        <a:t> time</a:t>
                      </a: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32702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D4.3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Annual report on feedback and metrics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EGI.eu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Submitted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Submitted 2 weeks into PM13 by agreement with the EC</a:t>
                      </a:r>
                      <a:endParaRPr lang="en-GB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810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Milestones</a:t>
            </a:r>
            <a:endParaRPr lang="en-GB" sz="36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862641"/>
              </p:ext>
            </p:extLst>
          </p:nvPr>
        </p:nvGraphicFramePr>
        <p:xfrm>
          <a:off x="228598" y="1447800"/>
          <a:ext cx="8686802" cy="45175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2"/>
                <a:gridCol w="1497054"/>
                <a:gridCol w="873892"/>
                <a:gridCol w="1094537"/>
                <a:gridCol w="1144920"/>
                <a:gridCol w="926014"/>
                <a:gridCol w="1051419"/>
                <a:gridCol w="1184564"/>
              </a:tblGrid>
              <a:tr h="5689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Milestone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Milestone name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Work package no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Lead beneficiary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Delivery date  from Annex 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 err="1">
                          <a:solidFill>
                            <a:schemeClr val="bg1"/>
                          </a:solidFill>
                          <a:effectLst/>
                        </a:rPr>
                        <a:t>dd</a:t>
                      </a: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/mm/</a:t>
                      </a:r>
                      <a:r>
                        <a:rPr lang="en-GB" sz="1200" b="1" dirty="0" err="1">
                          <a:solidFill>
                            <a:schemeClr val="bg1"/>
                          </a:solidFill>
                          <a:effectLst/>
                        </a:rPr>
                        <a:t>yyyy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Achieved</a:t>
                      </a:r>
                      <a:b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Yes/No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Actual / </a:t>
                      </a:r>
                      <a:r>
                        <a:rPr lang="en-GB" sz="1200" b="1" dirty="0" smtClean="0">
                          <a:solidFill>
                            <a:schemeClr val="bg1"/>
                          </a:solidFill>
                          <a:effectLst/>
                        </a:rPr>
                        <a:t>achievement date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Comments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MS10.1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PMB meetings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EGI.eu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PM1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Yes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PM1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MS4.1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GridCasts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QMUL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PM2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Yes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PM2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10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MS1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E-concertation event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1, 2, 3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QMUL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PM3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Yes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PM3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MS10.2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PMB meetings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dirty="0">
                          <a:effectLst/>
                        </a:rPr>
                        <a:t>EGI.eu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PM4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Yes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PM3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 dirty="0">
                          <a:effectLst/>
                        </a:rPr>
                        <a:t> </a:t>
                      </a:r>
                      <a:r>
                        <a:rPr lang="en-GB" sz="1200" b="1" dirty="0" smtClean="0">
                          <a:effectLst/>
                        </a:rPr>
                        <a:t>Held</a:t>
                      </a:r>
                      <a:r>
                        <a:rPr lang="en-GB" sz="1200" b="1" baseline="0" dirty="0" smtClean="0">
                          <a:effectLst/>
                        </a:rPr>
                        <a:t> early</a:t>
                      </a:r>
                      <a:endParaRPr lang="en-GB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465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MS7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iSGTW posters and marketing materials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3, 2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dirty="0">
                          <a:effectLst/>
                        </a:rPr>
                        <a:t>CERN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PM5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Yes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PM5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 dirty="0">
                          <a:effectLst/>
                        </a:rPr>
                        <a:t> </a:t>
                      </a:r>
                      <a:endParaRPr lang="en-GB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MS4.2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GridCasts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dirty="0">
                          <a:effectLst/>
                        </a:rPr>
                        <a:t>QMUL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PM6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Yes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PM6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 dirty="0">
                          <a:effectLst/>
                        </a:rPr>
                        <a:t> </a:t>
                      </a:r>
                      <a:endParaRPr lang="en-GB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10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MS11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Dissemination materials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dirty="0">
                          <a:effectLst/>
                        </a:rPr>
                        <a:t>APO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PM6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Yes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PM6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 dirty="0">
                          <a:effectLst/>
                        </a:rPr>
                        <a:t> </a:t>
                      </a:r>
                      <a:endParaRPr lang="en-GB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MS10.3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PMB meetings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>
                          <a:effectLst/>
                        </a:rPr>
                        <a:t>EGI.eu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PM7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Yes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PM5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 dirty="0">
                          <a:effectLst/>
                        </a:rPr>
                        <a:t> </a:t>
                      </a:r>
                      <a:r>
                        <a:rPr lang="en-GB" sz="1200" b="1" dirty="0" smtClean="0">
                          <a:effectLst/>
                        </a:rPr>
                        <a:t>Held early</a:t>
                      </a:r>
                      <a:endParaRPr lang="en-GB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MS4.3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GridCast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>
                          <a:effectLst/>
                        </a:rPr>
                        <a:t>QMUL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PM10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Yes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PM9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 dirty="0">
                          <a:effectLst/>
                        </a:rPr>
                        <a:t> </a:t>
                      </a:r>
                      <a:r>
                        <a:rPr lang="en-GB" sz="1200" b="1" dirty="0" smtClean="0">
                          <a:effectLst/>
                        </a:rPr>
                        <a:t>Trieste event</a:t>
                      </a:r>
                      <a:endParaRPr lang="en-GB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MS10.4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PMB meetings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>
                          <a:effectLst/>
                        </a:rPr>
                        <a:t>EGI.eu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PM10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Yes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PM9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 dirty="0">
                          <a:effectLst/>
                        </a:rPr>
                        <a:t> </a:t>
                      </a:r>
                      <a:r>
                        <a:rPr lang="en-GB" sz="1200" b="1" dirty="0" smtClean="0">
                          <a:effectLst/>
                        </a:rPr>
                        <a:t>Held early</a:t>
                      </a:r>
                      <a:endParaRPr lang="en-GB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465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MS7.2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iSGTW posters and marketing materials 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3, 2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>
                          <a:effectLst/>
                        </a:rPr>
                        <a:t>CERN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PM11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Yes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PM11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10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MS12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Dissemination materials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>
                          <a:effectLst/>
                        </a:rPr>
                        <a:t>APO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PM12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Yes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PM12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67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b="1" dirty="0" smtClean="0"/>
              <a:t>Project metrics</a:t>
            </a:r>
            <a:endParaRPr lang="en-US" b="1" dirty="0"/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0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Project metrics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r>
              <a:rPr lang="en-GB" dirty="0" smtClean="0"/>
              <a:t>Recommendation from </a:t>
            </a:r>
            <a:r>
              <a:rPr lang="en-GB" dirty="0" err="1" smtClean="0"/>
              <a:t>GridTalk</a:t>
            </a:r>
            <a:r>
              <a:rPr lang="en-GB" dirty="0" smtClean="0"/>
              <a:t> reviewers was to improve tracking of project metrics and impact assessment</a:t>
            </a:r>
          </a:p>
          <a:p>
            <a:r>
              <a:rPr lang="en-GB" dirty="0" smtClean="0"/>
              <a:t>Annual Deliverables on Impact (D1.3) and Metrics (D4.3) added to the </a:t>
            </a:r>
            <a:r>
              <a:rPr lang="en-GB" dirty="0" err="1" smtClean="0"/>
              <a:t>DoW</a:t>
            </a:r>
            <a:endParaRPr lang="en-GB" dirty="0" smtClean="0"/>
          </a:p>
          <a:p>
            <a:r>
              <a:rPr lang="en-GB" dirty="0" smtClean="0"/>
              <a:t>Project and work package level metrics gathered quarterly</a:t>
            </a:r>
          </a:p>
          <a:p>
            <a:r>
              <a:rPr lang="en-GB" dirty="0" smtClean="0"/>
              <a:t>Changes to the metrics for PY2 are included in D4.3 – starting in PQ5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06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Project Metrics Y1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7348013"/>
              </p:ext>
            </p:extLst>
          </p:nvPr>
        </p:nvGraphicFramePr>
        <p:xfrm>
          <a:off x="533400" y="1447800"/>
          <a:ext cx="8077200" cy="51031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3539"/>
                <a:gridCol w="861685"/>
                <a:gridCol w="2202082"/>
                <a:gridCol w="1617180"/>
                <a:gridCol w="1092336"/>
                <a:gridCol w="1320378"/>
              </a:tblGrid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Work Package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Metric no.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Description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Target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Year 1 Achieved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% of Target in Year 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WP1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Projects covered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20 per year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38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190%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Reports and briefings circulated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400 per year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300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75%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8492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Countries where reports or briefings are distributed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30 per year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120%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WP2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Sites on </a:t>
                      </a:r>
                      <a:r>
                        <a:rPr lang="en-GB" sz="1200" dirty="0" err="1">
                          <a:effectLst/>
                        </a:rPr>
                        <a:t>GridGuide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75 by year 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38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50% of end of project target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Bloggers contributing to </a:t>
                      </a:r>
                      <a:r>
                        <a:rPr lang="en-GB" sz="1200" dirty="0" err="1">
                          <a:effectLst/>
                        </a:rPr>
                        <a:t>GridCasts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 per </a:t>
                      </a:r>
                      <a:r>
                        <a:rPr lang="en-GB" sz="1200" dirty="0" err="1">
                          <a:effectLst/>
                        </a:rPr>
                        <a:t>GridCast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100%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8492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GridCasts per year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 in Europe per year, 1 outside Europe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533%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New </a:t>
                      </a:r>
                      <a:r>
                        <a:rPr lang="en-GB" sz="1200" dirty="0">
                          <a:effectLst/>
                        </a:rPr>
                        <a:t>areas in </a:t>
                      </a:r>
                      <a:r>
                        <a:rPr lang="en-GB" sz="1200" dirty="0" err="1">
                          <a:effectLst/>
                        </a:rPr>
                        <a:t>GridCafé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3, one new area per year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100%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WP3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iSGTW</a:t>
                      </a:r>
                      <a:r>
                        <a:rPr lang="en-GB" sz="1200" dirty="0">
                          <a:effectLst/>
                        </a:rPr>
                        <a:t> subscribers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30% increase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21%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70% of end of project target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Articles on European projects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50 per year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108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216%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8492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Projects in the iSGTW/GridCafé resources section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100 in total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194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194%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iSGTW printed materials distributed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1000 in total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330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33%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93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Project metrics Y2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626652"/>
              </p:ext>
            </p:extLst>
          </p:nvPr>
        </p:nvGraphicFramePr>
        <p:xfrm>
          <a:off x="381000" y="1447800"/>
          <a:ext cx="8305799" cy="48933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3118"/>
                <a:gridCol w="1119148"/>
                <a:gridCol w="2515748"/>
                <a:gridCol w="1854349"/>
                <a:gridCol w="1583436"/>
              </a:tblGrid>
              <a:tr h="38100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Work Package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Metric no.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Description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Target Metric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Comments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WP1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Projects covered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30 per year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Increased from 20</a:t>
                      </a:r>
                      <a:endParaRPr lang="en-GB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754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Reports and briefings published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 per year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Adjusted to number of reports published not printed</a:t>
                      </a:r>
                      <a:endParaRPr lang="en-GB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Countries where reports or briefings are distributed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30 per year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Unchanged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WP2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Sites on </a:t>
                      </a:r>
                      <a:r>
                        <a:rPr lang="en-GB" sz="1200" dirty="0" err="1">
                          <a:effectLst/>
                        </a:rPr>
                        <a:t>GridGuide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75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Unchanged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Bloggers contributing to </a:t>
                      </a:r>
                      <a:r>
                        <a:rPr lang="en-GB" sz="1200" dirty="0" err="1">
                          <a:effectLst/>
                        </a:rPr>
                        <a:t>GridCasts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 per </a:t>
                      </a:r>
                      <a:r>
                        <a:rPr lang="en-GB" sz="1200" dirty="0" err="1">
                          <a:effectLst/>
                        </a:rPr>
                        <a:t>GridCast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Unchanged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GridCasts per year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 in Europe per year, 1 outside Europe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Increased from 2 in Europe</a:t>
                      </a:r>
                      <a:endParaRPr lang="en-GB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New </a:t>
                      </a:r>
                      <a:r>
                        <a:rPr lang="en-GB" sz="1200" dirty="0">
                          <a:effectLst/>
                        </a:rPr>
                        <a:t>areas in </a:t>
                      </a:r>
                      <a:r>
                        <a:rPr lang="en-GB" sz="1200" dirty="0" err="1">
                          <a:effectLst/>
                        </a:rPr>
                        <a:t>GridCafé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3, one new area per year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Unchanged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WP3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iSGTW subscribers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30% increase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Including social media followers</a:t>
                      </a:r>
                      <a:endParaRPr lang="en-GB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Articles on European projects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50 per year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Unchanged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Projects in the iSGTW/GridCafé resources section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150 in total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Increased from 100</a:t>
                      </a:r>
                      <a:endParaRPr lang="en-GB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iSGTW printed materials distributed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1000 in total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Unchanged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2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b="1" dirty="0" smtClean="0"/>
              <a:t>WP4 achievements and project issues</a:t>
            </a:r>
            <a:endParaRPr lang="en-US" b="1" dirty="0"/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64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Content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Consumption of effort and resources</a:t>
            </a:r>
          </a:p>
          <a:p>
            <a:r>
              <a:rPr lang="en-GB" dirty="0" smtClean="0"/>
              <a:t>Deliverables and milestones</a:t>
            </a:r>
          </a:p>
          <a:p>
            <a:r>
              <a:rPr lang="en-GB" dirty="0" smtClean="0"/>
              <a:t>Project metrics</a:t>
            </a:r>
          </a:p>
          <a:p>
            <a:r>
              <a:rPr lang="en-GB" dirty="0" smtClean="0"/>
              <a:t>WP4 achievements</a:t>
            </a:r>
          </a:p>
          <a:p>
            <a:r>
              <a:rPr lang="en-GB" dirty="0" smtClean="0"/>
              <a:t>Project issues</a:t>
            </a:r>
          </a:p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59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WP4: Major achievements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25963"/>
          </a:xfrm>
        </p:spPr>
        <p:txBody>
          <a:bodyPr/>
          <a:lstStyle/>
          <a:p>
            <a:r>
              <a:rPr lang="en-GB" sz="1800" dirty="0" smtClean="0"/>
              <a:t>Kick-off of the project</a:t>
            </a:r>
          </a:p>
          <a:p>
            <a:pPr lvl="1"/>
            <a:r>
              <a:rPr lang="en-GB" sz="1600" dirty="0" smtClean="0"/>
              <a:t>Completion of paperwork Grant Agreement and Consortium Agreement</a:t>
            </a:r>
          </a:p>
          <a:p>
            <a:pPr lvl="1"/>
            <a:r>
              <a:rPr lang="en-GB" sz="1600" dirty="0" smtClean="0"/>
              <a:t>Pre-financing distributed to partners (some delay in countersignature of payment by EC)</a:t>
            </a:r>
          </a:p>
          <a:p>
            <a:pPr lvl="1"/>
            <a:r>
              <a:rPr lang="en-GB" sz="1600" dirty="0" smtClean="0"/>
              <a:t>Weekly meetings with the project team established</a:t>
            </a:r>
          </a:p>
          <a:p>
            <a:pPr lvl="1"/>
            <a:r>
              <a:rPr lang="en-GB" sz="1600" dirty="0" smtClean="0"/>
              <a:t>PMB meetings held, risk register created and monitored</a:t>
            </a:r>
          </a:p>
          <a:p>
            <a:pPr lvl="1"/>
            <a:r>
              <a:rPr lang="en-GB" sz="1600" dirty="0" smtClean="0"/>
              <a:t>Project team established, including recruitment of </a:t>
            </a:r>
            <a:r>
              <a:rPr lang="en-GB" sz="1600" dirty="0" err="1" smtClean="0"/>
              <a:t>iSGTW</a:t>
            </a:r>
            <a:r>
              <a:rPr lang="en-GB" sz="1600" dirty="0" smtClean="0"/>
              <a:t> Science Writer and Editor and Dissemination Officer</a:t>
            </a:r>
          </a:p>
          <a:p>
            <a:endParaRPr lang="en-GB" sz="2000" dirty="0" smtClean="0"/>
          </a:p>
          <a:p>
            <a:r>
              <a:rPr lang="en-GB" sz="1800" dirty="0" smtClean="0"/>
              <a:t>Presentations about the project at:</a:t>
            </a:r>
          </a:p>
          <a:p>
            <a:pPr lvl="1"/>
            <a:r>
              <a:rPr lang="en-US" sz="1600" dirty="0" smtClean="0"/>
              <a:t>EGI Technical Forum2010</a:t>
            </a:r>
            <a:r>
              <a:rPr lang="en-US" sz="1600" dirty="0"/>
              <a:t>, eChallenges2010, 8</a:t>
            </a:r>
            <a:r>
              <a:rPr lang="en-US" sz="1600" baseline="30000" dirty="0"/>
              <a:t>th</a:t>
            </a:r>
            <a:r>
              <a:rPr lang="en-US" sz="1600" dirty="0"/>
              <a:t> </a:t>
            </a:r>
            <a:r>
              <a:rPr lang="en-US" sz="1600" dirty="0" smtClean="0"/>
              <a:t>&amp; 9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e-Infrastructure </a:t>
            </a:r>
            <a:r>
              <a:rPr lang="en-US" sz="1600" dirty="0" err="1" smtClean="0"/>
              <a:t>Concertation</a:t>
            </a:r>
            <a:r>
              <a:rPr lang="en-US" sz="1600" dirty="0" smtClean="0"/>
              <a:t> Meetings, ASSYST Meeting 2011, BSA Science Communication Conference 2011</a:t>
            </a:r>
            <a:endParaRPr lang="en-GB" sz="2000" dirty="0"/>
          </a:p>
          <a:p>
            <a:endParaRPr lang="en-GB" sz="2000" dirty="0" smtClean="0"/>
          </a:p>
          <a:p>
            <a:r>
              <a:rPr lang="en-GB" sz="1800" dirty="0" smtClean="0"/>
              <a:t>Reporting</a:t>
            </a:r>
          </a:p>
          <a:p>
            <a:pPr lvl="1"/>
            <a:r>
              <a:rPr lang="en-GB" sz="1600" dirty="0" smtClean="0"/>
              <a:t>Quarterly Reports prepared for Q1-3 in addition to agreed Deliverables and Milestones</a:t>
            </a:r>
          </a:p>
          <a:p>
            <a:endParaRPr lang="en-GB" sz="2000" dirty="0" smtClean="0"/>
          </a:p>
          <a:p>
            <a:r>
              <a:rPr lang="en-GB" sz="1800" dirty="0" smtClean="0"/>
              <a:t>Digital Library</a:t>
            </a:r>
          </a:p>
          <a:p>
            <a:pPr lvl="1"/>
            <a:r>
              <a:rPr lang="en-GB" sz="1600" dirty="0" smtClean="0"/>
              <a:t>RSS feed from </a:t>
            </a:r>
            <a:r>
              <a:rPr lang="en-GB" sz="1600" dirty="0" err="1" smtClean="0"/>
              <a:t>iSGTW</a:t>
            </a:r>
            <a:r>
              <a:rPr lang="en-GB" sz="1600" dirty="0" smtClean="0"/>
              <a:t> to the Digital Library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34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WP4: Major achievements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91600" cy="4525963"/>
          </a:xfrm>
        </p:spPr>
        <p:txBody>
          <a:bodyPr/>
          <a:lstStyle/>
          <a:p>
            <a:r>
              <a:rPr lang="en-GB" sz="2000" dirty="0" err="1" smtClean="0"/>
              <a:t>MoUs</a:t>
            </a:r>
            <a:r>
              <a:rPr lang="en-GB" sz="2000" dirty="0" smtClean="0"/>
              <a:t> signed with 8 collaborating projects</a:t>
            </a:r>
          </a:p>
          <a:p>
            <a:pPr lvl="1"/>
            <a:r>
              <a:rPr lang="en-US" sz="1600" b="1" dirty="0" smtClean="0"/>
              <a:t>Policy</a:t>
            </a:r>
            <a:r>
              <a:rPr lang="en-US" sz="1600" dirty="0" smtClean="0"/>
              <a:t>: e-IRGSP2/3</a:t>
            </a:r>
          </a:p>
          <a:p>
            <a:pPr lvl="1"/>
            <a:r>
              <a:rPr lang="en-US" sz="1600" b="1" dirty="0" smtClean="0"/>
              <a:t>Collaborations outside Europe</a:t>
            </a:r>
            <a:r>
              <a:rPr lang="en-US" sz="1600" dirty="0" smtClean="0"/>
              <a:t>: EUIndiaGrid2</a:t>
            </a:r>
            <a:r>
              <a:rPr lang="en-US" sz="1600" dirty="0"/>
              <a:t>, </a:t>
            </a:r>
            <a:r>
              <a:rPr lang="en-US" sz="1600" dirty="0" smtClean="0"/>
              <a:t>LinkSCEEM2, CHAIN</a:t>
            </a:r>
          </a:p>
          <a:p>
            <a:pPr lvl="1"/>
            <a:r>
              <a:rPr lang="en-US" sz="1600" b="1" dirty="0" smtClean="0"/>
              <a:t>User community &amp; infrastructures</a:t>
            </a:r>
            <a:r>
              <a:rPr lang="en-US" sz="1600" dirty="0" smtClean="0"/>
              <a:t>: </a:t>
            </a:r>
            <a:r>
              <a:rPr lang="en-US" sz="1600" dirty="0" err="1" smtClean="0"/>
              <a:t>WeNMR</a:t>
            </a:r>
            <a:r>
              <a:rPr lang="en-US" sz="1600" dirty="0" smtClean="0"/>
              <a:t>, EMI, EGI-</a:t>
            </a:r>
            <a:r>
              <a:rPr lang="en-US" sz="1600" dirty="0" err="1" smtClean="0"/>
              <a:t>InSPIRE</a:t>
            </a:r>
            <a:r>
              <a:rPr lang="en-US" sz="1600" dirty="0" smtClean="0"/>
              <a:t>, DEGISCO</a:t>
            </a:r>
          </a:p>
          <a:p>
            <a:endParaRPr lang="en-GB" sz="2000" dirty="0" smtClean="0"/>
          </a:p>
          <a:p>
            <a:r>
              <a:rPr lang="en-GB" sz="2000" dirty="0" smtClean="0"/>
              <a:t>International collaborations</a:t>
            </a:r>
          </a:p>
          <a:p>
            <a:pPr lvl="1"/>
            <a:r>
              <a:rPr lang="en-GB" sz="1600" dirty="0" smtClean="0"/>
              <a:t>PM is current Chair of EU/US/Asia </a:t>
            </a:r>
            <a:r>
              <a:rPr lang="en-GB" sz="1600" dirty="0" err="1" smtClean="0"/>
              <a:t>iSGTW</a:t>
            </a:r>
            <a:r>
              <a:rPr lang="en-GB" sz="1600" dirty="0" smtClean="0"/>
              <a:t> Advisory Board</a:t>
            </a:r>
          </a:p>
          <a:p>
            <a:pPr lvl="1"/>
            <a:r>
              <a:rPr lang="en-GB" sz="1600" dirty="0" smtClean="0"/>
              <a:t>Programme Committee and keynote speaker for the 10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 International Symposium on Grids and Clouds 2012, Taipei</a:t>
            </a:r>
          </a:p>
          <a:p>
            <a:pPr lvl="1"/>
            <a:endParaRPr lang="en-GB" sz="1600" dirty="0"/>
          </a:p>
          <a:p>
            <a:r>
              <a:rPr lang="en-GB" sz="2000" dirty="0"/>
              <a:t>Events organisation</a:t>
            </a:r>
          </a:p>
          <a:p>
            <a:pPr lvl="1"/>
            <a:r>
              <a:rPr lang="en-GB" sz="1600" dirty="0"/>
              <a:t>Logistics for 8</a:t>
            </a:r>
            <a:r>
              <a:rPr lang="en-GB" sz="1600" baseline="30000" dirty="0"/>
              <a:t>th</a:t>
            </a:r>
            <a:r>
              <a:rPr lang="en-GB" sz="1600" dirty="0"/>
              <a:t> and 9</a:t>
            </a:r>
            <a:r>
              <a:rPr lang="en-GB" sz="1600" baseline="30000" dirty="0"/>
              <a:t>th</a:t>
            </a:r>
            <a:r>
              <a:rPr lang="en-GB" sz="1600" dirty="0"/>
              <a:t> e-Infrastructure </a:t>
            </a:r>
            <a:r>
              <a:rPr lang="en-GB" sz="1600" dirty="0" err="1"/>
              <a:t>Concertation</a:t>
            </a:r>
            <a:r>
              <a:rPr lang="en-GB" sz="1600" dirty="0"/>
              <a:t> events at CERN and Lyon</a:t>
            </a:r>
          </a:p>
          <a:p>
            <a:pPr lvl="1"/>
            <a:r>
              <a:rPr lang="en-GB" sz="1600" dirty="0"/>
              <a:t>Preparation of event budgets, registration, invoicing</a:t>
            </a:r>
          </a:p>
          <a:p>
            <a:pPr lvl="1"/>
            <a:r>
              <a:rPr lang="en-GB" sz="1600" dirty="0"/>
              <a:t>Live video feed for both events in collaboration with CERN and GRDI20</a:t>
            </a:r>
          </a:p>
          <a:p>
            <a:endParaRPr lang="en-GB" sz="2000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5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Project issues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52400" y="1422400"/>
            <a:ext cx="8991600" cy="517064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Ensuring a good balance of information and contributions from collaborating projects </a:t>
            </a:r>
            <a:r>
              <a:rPr lang="en-US" sz="2000" dirty="0" err="1" smtClean="0">
                <a:solidFill>
                  <a:schemeClr val="tx1"/>
                </a:solidFill>
              </a:rPr>
              <a:t>eg</a:t>
            </a:r>
            <a:r>
              <a:rPr lang="en-US" sz="2000" dirty="0" smtClean="0">
                <a:solidFill>
                  <a:schemeClr val="tx1"/>
                </a:solidFill>
              </a:rPr>
              <a:t> for e-</a:t>
            </a:r>
            <a:r>
              <a:rPr lang="en-US" sz="2000" dirty="0" err="1" smtClean="0">
                <a:solidFill>
                  <a:schemeClr val="tx1"/>
                </a:solidFill>
              </a:rPr>
              <a:t>ScienceBriefings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Adding Russian, Chinese and non Roman languages to the </a:t>
            </a:r>
            <a:r>
              <a:rPr lang="en-US" sz="2000" dirty="0" err="1" smtClean="0">
                <a:solidFill>
                  <a:schemeClr val="tx1"/>
                </a:solidFill>
              </a:rPr>
              <a:t>GridCafé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Slow addition of new sites for the </a:t>
            </a:r>
            <a:r>
              <a:rPr lang="en-US" sz="2000" dirty="0" err="1" smtClean="0">
                <a:solidFill>
                  <a:schemeClr val="tx1"/>
                </a:solidFill>
              </a:rPr>
              <a:t>GridGuide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Consultation processes with the </a:t>
            </a:r>
            <a:r>
              <a:rPr lang="en-US" sz="2000" dirty="0" err="1" smtClean="0">
                <a:solidFill>
                  <a:schemeClr val="tx1"/>
                </a:solidFill>
              </a:rPr>
              <a:t>iSGTW</a:t>
            </a:r>
            <a:r>
              <a:rPr lang="en-US" sz="2000" dirty="0" smtClean="0">
                <a:solidFill>
                  <a:schemeClr val="tx1"/>
                </a:solidFill>
              </a:rPr>
              <a:t> Advisory Board can be time consuming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New name for </a:t>
            </a:r>
            <a:r>
              <a:rPr lang="en-US" sz="2000" dirty="0" err="1" smtClean="0">
                <a:solidFill>
                  <a:schemeClr val="tx1"/>
                </a:solidFill>
              </a:rPr>
              <a:t>iSGTW</a:t>
            </a:r>
            <a:r>
              <a:rPr lang="en-US" sz="2000" dirty="0" smtClean="0">
                <a:solidFill>
                  <a:schemeClr val="tx1"/>
                </a:solidFill>
              </a:rPr>
              <a:t> – legal challenge to our use of the Digital Scientist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High travel costs for all work packages due to late booking of travel – event </a:t>
            </a:r>
            <a:r>
              <a:rPr lang="en-US" sz="2000" dirty="0" err="1" smtClean="0">
                <a:solidFill>
                  <a:schemeClr val="tx1"/>
                </a:solidFill>
              </a:rPr>
              <a:t>organisers</a:t>
            </a:r>
            <a:r>
              <a:rPr lang="en-US" sz="2000" dirty="0" smtClean="0">
                <a:solidFill>
                  <a:schemeClr val="tx1"/>
                </a:solidFill>
              </a:rPr>
              <a:t> late to confirm booths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err="1">
                <a:solidFill>
                  <a:schemeClr val="tx1"/>
                </a:solidFill>
              </a:rPr>
              <a:t>iSGTW</a:t>
            </a:r>
            <a:r>
              <a:rPr lang="en-US" sz="2000" dirty="0">
                <a:solidFill>
                  <a:schemeClr val="tx1"/>
                </a:solidFill>
              </a:rPr>
              <a:t> subscriber numbers are not representative of the wider readership achieved – social </a:t>
            </a:r>
            <a:r>
              <a:rPr lang="en-US" sz="2000" dirty="0" smtClean="0">
                <a:solidFill>
                  <a:schemeClr val="tx1"/>
                </a:solidFill>
              </a:rPr>
              <a:t>media </a:t>
            </a:r>
            <a:r>
              <a:rPr lang="en-US" sz="2000" dirty="0">
                <a:solidFill>
                  <a:schemeClr val="tx1"/>
                </a:solidFill>
              </a:rPr>
              <a:t>and </a:t>
            </a:r>
            <a:r>
              <a:rPr lang="en-US" sz="2000" dirty="0" smtClean="0">
                <a:solidFill>
                  <a:schemeClr val="tx1"/>
                </a:solidFill>
              </a:rPr>
              <a:t>web stats give a more </a:t>
            </a:r>
            <a:r>
              <a:rPr lang="en-US" sz="2000" dirty="0">
                <a:solidFill>
                  <a:schemeClr val="tx1"/>
                </a:solidFill>
              </a:rPr>
              <a:t>accurate picture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Euro/CHF exchange rate for WP3 – CERN is making far higher contributions to the costs of the project than </a:t>
            </a:r>
            <a:r>
              <a:rPr lang="en-US" sz="2000" dirty="0" smtClean="0">
                <a:solidFill>
                  <a:schemeClr val="tx1"/>
                </a:solidFill>
              </a:rPr>
              <a:t>foreseen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94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Mitigations for Year 2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52400" y="1371599"/>
            <a:ext cx="8915400" cy="4939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Continue to explore </a:t>
            </a:r>
            <a:r>
              <a:rPr lang="en-US" sz="1800" dirty="0" err="1" smtClean="0">
                <a:solidFill>
                  <a:schemeClr val="tx1"/>
                </a:solidFill>
              </a:rPr>
              <a:t>MoUs</a:t>
            </a:r>
            <a:r>
              <a:rPr lang="en-US" sz="1800" dirty="0" smtClean="0">
                <a:solidFill>
                  <a:schemeClr val="tx1"/>
                </a:solidFill>
              </a:rPr>
              <a:t> and collaborations with other projects to ensure balance.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Explore trends in usage of non-English sites to determine which ones to pursue.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Explore new ideas for </a:t>
            </a:r>
            <a:r>
              <a:rPr lang="en-US" sz="1800" dirty="0" err="1" smtClean="0">
                <a:solidFill>
                  <a:schemeClr val="tx1"/>
                </a:solidFill>
              </a:rPr>
              <a:t>GridGuide</a:t>
            </a:r>
            <a:r>
              <a:rPr lang="en-US" sz="1800" dirty="0" smtClean="0">
                <a:solidFill>
                  <a:schemeClr val="tx1"/>
                </a:solidFill>
              </a:rPr>
              <a:t> as an area inside the e-</a:t>
            </a:r>
            <a:r>
              <a:rPr lang="en-US" sz="1800" dirty="0" err="1" smtClean="0">
                <a:solidFill>
                  <a:schemeClr val="tx1"/>
                </a:solidFill>
              </a:rPr>
              <a:t>ScienceCity</a:t>
            </a:r>
            <a:r>
              <a:rPr lang="en-US" sz="1800" dirty="0" smtClean="0">
                <a:solidFill>
                  <a:schemeClr val="tx1"/>
                </a:solidFill>
              </a:rPr>
              <a:t> website – project oriented structure could be preferable.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Continue Chair role of </a:t>
            </a:r>
            <a:r>
              <a:rPr lang="en-US" sz="1800" dirty="0" err="1" smtClean="0">
                <a:solidFill>
                  <a:schemeClr val="tx1"/>
                </a:solidFill>
              </a:rPr>
              <a:t>iSGTW</a:t>
            </a:r>
            <a:r>
              <a:rPr lang="en-US" sz="1800" dirty="0" smtClean="0">
                <a:solidFill>
                  <a:schemeClr val="tx1"/>
                </a:solidFill>
              </a:rPr>
              <a:t> Advisory Board to speed up consultation processes </a:t>
            </a:r>
            <a:r>
              <a:rPr lang="en-US" sz="1800" dirty="0" err="1" smtClean="0">
                <a:solidFill>
                  <a:schemeClr val="tx1"/>
                </a:solidFill>
              </a:rPr>
              <a:t>eg</a:t>
            </a:r>
            <a:r>
              <a:rPr lang="en-US" sz="1800" dirty="0" smtClean="0">
                <a:solidFill>
                  <a:schemeClr val="tx1"/>
                </a:solidFill>
              </a:rPr>
              <a:t> on the new name.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Protection of current and future e-</a:t>
            </a:r>
            <a:r>
              <a:rPr lang="en-US" sz="1800" dirty="0" err="1">
                <a:solidFill>
                  <a:schemeClr val="tx1"/>
                </a:solidFill>
              </a:rPr>
              <a:t>ScienceTalk</a:t>
            </a:r>
            <a:r>
              <a:rPr lang="en-US" sz="1800" dirty="0">
                <a:solidFill>
                  <a:schemeClr val="tx1"/>
                </a:solidFill>
              </a:rPr>
              <a:t> product </a:t>
            </a:r>
            <a:r>
              <a:rPr lang="en-US" sz="1800" dirty="0" smtClean="0">
                <a:solidFill>
                  <a:schemeClr val="tx1"/>
                </a:solidFill>
              </a:rPr>
              <a:t>names.</a:t>
            </a:r>
            <a:endParaRPr lang="en-US" sz="1800" dirty="0">
              <a:solidFill>
                <a:schemeClr val="tx1"/>
              </a:solidFill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Work with event </a:t>
            </a:r>
            <a:r>
              <a:rPr lang="en-US" sz="1800" dirty="0" err="1" smtClean="0">
                <a:solidFill>
                  <a:schemeClr val="tx1"/>
                </a:solidFill>
              </a:rPr>
              <a:t>organisers</a:t>
            </a:r>
            <a:r>
              <a:rPr lang="en-US" sz="1800" dirty="0" smtClean="0">
                <a:solidFill>
                  <a:schemeClr val="tx1"/>
                </a:solidFill>
              </a:rPr>
              <a:t> in collaborating projects to mitigate high travel costs, aim to be media sponsors if possible and push for journalist and press delegate rates.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Monitor social media figures for </a:t>
            </a:r>
            <a:r>
              <a:rPr lang="en-US" sz="1800" dirty="0" err="1">
                <a:solidFill>
                  <a:schemeClr val="tx1"/>
                </a:solidFill>
              </a:rPr>
              <a:t>iSGTW</a:t>
            </a:r>
            <a:r>
              <a:rPr lang="en-US" sz="1800" dirty="0">
                <a:solidFill>
                  <a:schemeClr val="tx1"/>
                </a:solidFill>
              </a:rPr>
              <a:t> through the metrics and pursue more media partnerships to include subscription to </a:t>
            </a:r>
            <a:r>
              <a:rPr lang="en-US" sz="1800" dirty="0" err="1">
                <a:solidFill>
                  <a:schemeClr val="tx1"/>
                </a:solidFill>
              </a:rPr>
              <a:t>iSGTW</a:t>
            </a:r>
            <a:r>
              <a:rPr lang="en-US" sz="1800" dirty="0">
                <a:solidFill>
                  <a:schemeClr val="tx1"/>
                </a:solidFill>
              </a:rPr>
              <a:t> as part of the registration </a:t>
            </a:r>
            <a:r>
              <a:rPr lang="en-US" sz="1800" dirty="0" smtClean="0">
                <a:solidFill>
                  <a:schemeClr val="tx1"/>
                </a:solidFill>
              </a:rPr>
              <a:t>process.</a:t>
            </a:r>
            <a:endParaRPr lang="en-US" sz="1800" dirty="0">
              <a:solidFill>
                <a:schemeClr val="tx1"/>
              </a:solidFill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90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Summary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r>
              <a:rPr lang="en-GB" sz="2200" dirty="0"/>
              <a:t>Project start up achieved </a:t>
            </a:r>
            <a:r>
              <a:rPr lang="en-GB" sz="2200" dirty="0" smtClean="0"/>
              <a:t>successfully</a:t>
            </a:r>
          </a:p>
          <a:p>
            <a:r>
              <a:rPr lang="en-GB" sz="2200" dirty="0" smtClean="0"/>
              <a:t>Recruitment to </a:t>
            </a:r>
            <a:r>
              <a:rPr lang="en-GB" sz="2200" dirty="0" err="1" smtClean="0"/>
              <a:t>iSGTW</a:t>
            </a:r>
            <a:r>
              <a:rPr lang="en-GB" sz="2200" dirty="0" smtClean="0"/>
              <a:t> Editor and Science Writer (CERN) and Dissemination Officer (QMUL) </a:t>
            </a:r>
            <a:endParaRPr lang="en-GB" sz="2200" dirty="0"/>
          </a:p>
          <a:p>
            <a:r>
              <a:rPr lang="en-GB" sz="2200" dirty="0" smtClean="0"/>
              <a:t>Effort consumption at 90% of planned levels</a:t>
            </a:r>
          </a:p>
          <a:p>
            <a:r>
              <a:rPr lang="en-GB" sz="2200" dirty="0" smtClean="0"/>
              <a:t>Estimated costs at 101% of planned levels</a:t>
            </a:r>
          </a:p>
          <a:p>
            <a:r>
              <a:rPr lang="en-GB" sz="2200" dirty="0" smtClean="0"/>
              <a:t>All Deliverables and Milestones submitted on time, or early (one 2 weeks late by agreement)</a:t>
            </a:r>
          </a:p>
          <a:p>
            <a:r>
              <a:rPr lang="en-GB" sz="2200" dirty="0" smtClean="0"/>
              <a:t>High number of </a:t>
            </a:r>
            <a:r>
              <a:rPr lang="en-GB" sz="2200" dirty="0" err="1" smtClean="0"/>
              <a:t>MoUs</a:t>
            </a:r>
            <a:r>
              <a:rPr lang="en-GB" sz="2200" dirty="0" smtClean="0"/>
              <a:t> signed in Year1</a:t>
            </a:r>
          </a:p>
          <a:p>
            <a:r>
              <a:rPr lang="en-GB" sz="2200" dirty="0" smtClean="0"/>
              <a:t>Project level metrics largely met or exceeded</a:t>
            </a:r>
          </a:p>
          <a:p>
            <a:r>
              <a:rPr lang="en-GB" sz="2200" dirty="0" smtClean="0"/>
              <a:t>High impact for the project in Year1</a:t>
            </a:r>
            <a:endParaRPr lang="en-GB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87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b="1" dirty="0" smtClean="0"/>
              <a:t>Additional slides</a:t>
            </a:r>
            <a:endParaRPr lang="en-US" b="1" dirty="0"/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02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Metrics for WP1</a:t>
            </a:r>
            <a:endParaRPr lang="en-GB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4424109"/>
              </p:ext>
            </p:extLst>
          </p:nvPr>
        </p:nvGraphicFramePr>
        <p:xfrm>
          <a:off x="685800" y="1447800"/>
          <a:ext cx="7848600" cy="49698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9737"/>
                <a:gridCol w="1578177"/>
                <a:gridCol w="1749866"/>
                <a:gridCol w="838988"/>
                <a:gridCol w="719737"/>
                <a:gridCol w="838988"/>
                <a:gridCol w="719737"/>
                <a:gridCol w="683370"/>
              </a:tblGrid>
              <a:tr h="33403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Metric no.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Description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TOTAL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105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Projects covered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 the e-ScienceBriefings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38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6577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Reports and briefings circulated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In print or by email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 report 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 report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 report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 report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62102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Countries where reports or briefings are distributed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In print or by email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36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105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</a:rPr>
                        <a:t>Policy articles published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In print or online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105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1.5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</a:rPr>
                        <a:t>Policy reports written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In print or online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105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1.6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</a:rPr>
                        <a:t>Printed policy reports circulated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To policy makers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300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105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1.7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</a:rPr>
                        <a:t>Policy events organised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Number organised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105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1.8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</a:rPr>
                        <a:t>Attendees at policy events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Number of delegates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62102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1.9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</a:rPr>
                        <a:t>Collaborating projects to which articles have been distributed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 print or by email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9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62102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1.10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</a:rPr>
                        <a:t>Countries to which articles or reports have been distributed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 print or by email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36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36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14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Metrics for WP2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4471428"/>
              </p:ext>
            </p:extLst>
          </p:nvPr>
        </p:nvGraphicFramePr>
        <p:xfrm>
          <a:off x="76200" y="1371600"/>
          <a:ext cx="8915400" cy="5146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6391"/>
                <a:gridCol w="1492097"/>
                <a:gridCol w="1652242"/>
                <a:gridCol w="950137"/>
                <a:gridCol w="968690"/>
                <a:gridCol w="968690"/>
                <a:gridCol w="1113211"/>
                <a:gridCol w="913942"/>
              </a:tblGrid>
              <a:tr h="19811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Metric no.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Description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TOTAL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Sites on </a:t>
                      </a:r>
                      <a:r>
                        <a:rPr lang="en-GB" sz="1200" dirty="0" err="1">
                          <a:effectLst/>
                        </a:rPr>
                        <a:t>GridGuide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Number of sites included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38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38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68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Bloggers contributing to </a:t>
                      </a:r>
                      <a:r>
                        <a:rPr lang="en-GB" sz="1200" dirty="0" err="1">
                          <a:effectLst/>
                        </a:rPr>
                        <a:t>GridCasts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Average number of bloggers on GridCast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GridCasts</a:t>
                      </a:r>
                      <a:r>
                        <a:rPr lang="en-GB" sz="1200" dirty="0">
                          <a:effectLst/>
                        </a:rPr>
                        <a:t> per year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Including major and mini </a:t>
                      </a:r>
                      <a:r>
                        <a:rPr lang="en-GB" sz="1200" dirty="0" err="1">
                          <a:effectLst/>
                        </a:rPr>
                        <a:t>GridCasts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New areas of </a:t>
                      </a:r>
                      <a:r>
                        <a:rPr lang="en-GB" sz="1200" dirty="0" err="1">
                          <a:effectLst/>
                        </a:rPr>
                        <a:t>GridCafé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Covering topics other than grid computing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 in development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 in development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 in development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68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Unique visitors to the GridCafé website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From Google Analytics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4422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4020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4490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2994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15926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Page views of the GridCafé website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From Google Analytics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48676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41380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48567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27788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166411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Number of bloggers for GridCast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Total number of bloggers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15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28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9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59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9208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2.8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Blog entries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Total number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92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15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244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9208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2.9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Podcasts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Total number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2.10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Unique visitors to the GridCast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From Google Analytics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2295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1621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2765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1963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8644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2.11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Page views of the GridCast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From Google Analytics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5343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3526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7900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3743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20512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2.12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EU sites on GridGuide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European based sites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28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28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2.13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Non-EU sites on GridGuide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Non-European located sites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952750" y="1595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29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Metrics for WP2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340992"/>
              </p:ext>
            </p:extLst>
          </p:nvPr>
        </p:nvGraphicFramePr>
        <p:xfrm>
          <a:off x="76200" y="1371600"/>
          <a:ext cx="8915400" cy="2585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6391"/>
                <a:gridCol w="1492097"/>
                <a:gridCol w="1652242"/>
                <a:gridCol w="950137"/>
                <a:gridCol w="968690"/>
                <a:gridCol w="968690"/>
                <a:gridCol w="1113211"/>
                <a:gridCol w="913942"/>
              </a:tblGrid>
              <a:tr h="19811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Metric no.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Description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TOTAL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2.14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Unique visitors to the </a:t>
                      </a:r>
                      <a:r>
                        <a:rPr lang="en-GB" sz="1200" dirty="0" err="1">
                          <a:effectLst/>
                        </a:rPr>
                        <a:t>GridGuide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From Google Analytics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345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331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441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645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1762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2.15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Page views of the GridGuide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From Google Analytics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665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536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821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987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3009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2.16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GridGuide sites on RTM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Total number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2.17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Countries in the RTM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Total number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64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64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64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60409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2.18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Events demo-ing the RTM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Including events attended by collaborating projects demo-ing the RTM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9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16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952750" y="1595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441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Metrics for WP3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8532509"/>
              </p:ext>
            </p:extLst>
          </p:nvPr>
        </p:nvGraphicFramePr>
        <p:xfrm>
          <a:off x="228600" y="1371600"/>
          <a:ext cx="8763000" cy="5194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0464"/>
                <a:gridCol w="1785651"/>
                <a:gridCol w="1977341"/>
                <a:gridCol w="802645"/>
                <a:gridCol w="803590"/>
                <a:gridCol w="802645"/>
                <a:gridCol w="768651"/>
                <a:gridCol w="932013"/>
              </a:tblGrid>
              <a:tr h="27702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Metric no.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Description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Q2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Q3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TOTAL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iSGTW</a:t>
                      </a:r>
                      <a:r>
                        <a:rPr lang="en-GB" sz="1200" dirty="0">
                          <a:effectLst/>
                        </a:rPr>
                        <a:t> subscribers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Registered in the database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6838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7942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8074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8077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8077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Articles on European projects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Based on EU funded projects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108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Projects in the </a:t>
                      </a:r>
                      <a:r>
                        <a:rPr lang="en-GB" sz="1200" dirty="0" err="1">
                          <a:effectLst/>
                        </a:rPr>
                        <a:t>iSGTW</a:t>
                      </a:r>
                      <a:r>
                        <a:rPr lang="en-GB" sz="1200" dirty="0">
                          <a:effectLst/>
                        </a:rPr>
                        <a:t>/</a:t>
                      </a:r>
                      <a:r>
                        <a:rPr lang="en-GB" sz="1200" dirty="0" err="1">
                          <a:effectLst/>
                        </a:rPr>
                        <a:t>GridCafé</a:t>
                      </a:r>
                      <a:r>
                        <a:rPr lang="en-GB" sz="1200" dirty="0">
                          <a:effectLst/>
                        </a:rPr>
                        <a:t> resources section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Total number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194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194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1502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iSGTW printed materials distributed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At events attended by e-</a:t>
                      </a:r>
                      <a:r>
                        <a:rPr lang="en-GB" sz="1200" dirty="0" err="1">
                          <a:effectLst/>
                        </a:rPr>
                        <a:t>ScienceTalk</a:t>
                      </a:r>
                      <a:r>
                        <a:rPr lang="en-GB" sz="1200" dirty="0">
                          <a:effectLst/>
                        </a:rPr>
                        <a:t> or by collaborating projects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120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330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1502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3.5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Issues published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Issued by email to subscribers each week and posted on the website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3.6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US articles published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Based on US projects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3.7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Worldwide articles published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Based on non US or EU projects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3.8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Unique visitors to the website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From Google Analytics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39,130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20,036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39,569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45,866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126,151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3.9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Page views of the website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From Google Analytics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74,542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42,528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64,652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84,103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265,539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3.10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Countries visiting the iSGTW website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From Google Analytics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140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148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163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183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193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3.11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Marketing materials distributed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 print or by email or at events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120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220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3.12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Survey responses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Through Zoomerang survey tool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 survey issued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 survey issued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 survey issued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134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134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11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b="1" dirty="0" smtClean="0"/>
              <a:t>Consumption of effort and resources</a:t>
            </a:r>
            <a:endParaRPr lang="en-US" b="1" dirty="0"/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80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Metrics for WP4</a:t>
            </a:r>
            <a:endParaRPr lang="en-GB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9390593"/>
              </p:ext>
            </p:extLst>
          </p:nvPr>
        </p:nvGraphicFramePr>
        <p:xfrm>
          <a:off x="152400" y="1371600"/>
          <a:ext cx="8763001" cy="49574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2903"/>
                <a:gridCol w="1459870"/>
                <a:gridCol w="1648608"/>
                <a:gridCol w="1075793"/>
                <a:gridCol w="803071"/>
                <a:gridCol w="936130"/>
                <a:gridCol w="936130"/>
                <a:gridCol w="1030496"/>
              </a:tblGrid>
              <a:tr h="27702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Metric no.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Description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Q1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Q2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Q3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Q4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TOTAL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4.1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Deliverables submitted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By email and online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4.2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Milestones agreed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By email and online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1502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4.3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Late Deliverable and Milestones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Submitted or agreed after the date agreed with the EC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 (by agreement with the EC)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15880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4.4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e-ScienceTalk materials produced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Included printed materials, pens, banners </a:t>
                      </a:r>
                      <a:r>
                        <a:rPr lang="en-GB" sz="1200" dirty="0" err="1">
                          <a:effectLst/>
                        </a:rPr>
                        <a:t>etc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 posters, 200 pens, 100 annual reports, 150 </a:t>
                      </a:r>
                      <a:r>
                        <a:rPr lang="en-GB" sz="1200" dirty="0" err="1">
                          <a:effectLst/>
                        </a:rPr>
                        <a:t>GridBriefings</a:t>
                      </a:r>
                      <a:r>
                        <a:rPr lang="en-GB" sz="1200" dirty="0">
                          <a:effectLst/>
                        </a:rPr>
                        <a:t>, 500 pens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Poster on e-</a:t>
                      </a:r>
                      <a:r>
                        <a:rPr lang="en-GB" sz="1200" dirty="0" err="1">
                          <a:effectLst/>
                        </a:rPr>
                        <a:t>ScienceCity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Various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1502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4.5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1527175" algn="l"/>
                        </a:tabLst>
                      </a:pPr>
                      <a:r>
                        <a:rPr lang="en-GB" sz="1200">
                          <a:effectLst/>
                        </a:rPr>
                        <a:t>Unique visitors to the e-ScienceTalk website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From Google Analytics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206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310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500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418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1434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1502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4.6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Page views of the e-ScienceTalk website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From Google Analytics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1072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1149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1422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737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4380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4.7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Media releases issued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Issued via Alphagalileo and by email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4.8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Press cuttings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Measured by Google Alerts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4.9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Events attended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By e-ScienceTalk project team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9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18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76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WP overview</a:t>
            </a:r>
            <a:endParaRPr lang="en-GB" sz="36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019574"/>
              </p:ext>
            </p:extLst>
          </p:nvPr>
        </p:nvGraphicFramePr>
        <p:xfrm>
          <a:off x="304800" y="1524000"/>
          <a:ext cx="8610600" cy="42641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9341"/>
                <a:gridCol w="3379215"/>
                <a:gridCol w="1076188"/>
                <a:gridCol w="901701"/>
                <a:gridCol w="1235504"/>
                <a:gridCol w="978651"/>
              </a:tblGrid>
              <a:tr h="114300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 smtClean="0">
                          <a:effectLst/>
                          <a:latin typeface="+mn-lt"/>
                        </a:rPr>
                        <a:t>WP</a:t>
                      </a:r>
                      <a:r>
                        <a:rPr lang="en-GB" sz="1800" b="1" dirty="0">
                          <a:effectLst/>
                          <a:latin typeface="+mn-lt"/>
                        </a:rPr>
                        <a:t/>
                      </a:r>
                      <a:br>
                        <a:rPr lang="en-GB" sz="1800" b="1" dirty="0">
                          <a:effectLst/>
                          <a:latin typeface="+mn-lt"/>
                        </a:rPr>
                      </a:br>
                      <a:r>
                        <a:rPr lang="en-GB" sz="1800" b="1" dirty="0" smtClean="0">
                          <a:effectLst/>
                          <a:latin typeface="+mn-lt"/>
                        </a:rPr>
                        <a:t>No.</a:t>
                      </a:r>
                      <a:endParaRPr lang="en-GB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+mn-lt"/>
                        </a:rPr>
                        <a:t>Work package title</a:t>
                      </a:r>
                      <a:endParaRPr lang="en-GB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+mn-lt"/>
                        </a:rPr>
                        <a:t>Type of activity</a:t>
                      </a:r>
                      <a:endParaRPr lang="en-GB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+mn-lt"/>
                        </a:rPr>
                        <a:t>Lead </a:t>
                      </a:r>
                      <a:br>
                        <a:rPr lang="en-GB" sz="1800" b="1" dirty="0">
                          <a:effectLst/>
                          <a:latin typeface="+mn-lt"/>
                        </a:rPr>
                      </a:br>
                      <a:r>
                        <a:rPr lang="en-GB" sz="1800" b="1" dirty="0" err="1">
                          <a:effectLst/>
                          <a:latin typeface="+mn-lt"/>
                        </a:rPr>
                        <a:t>partic</a:t>
                      </a:r>
                      <a:r>
                        <a:rPr lang="en-GB" sz="1800" b="1" dirty="0">
                          <a:effectLst/>
                          <a:latin typeface="+mn-lt"/>
                        </a:rPr>
                        <a:t/>
                      </a:r>
                      <a:br>
                        <a:rPr lang="en-GB" sz="1800" b="1" dirty="0">
                          <a:effectLst/>
                          <a:latin typeface="+mn-lt"/>
                        </a:rPr>
                      </a:br>
                      <a:r>
                        <a:rPr lang="en-GB" sz="1800" b="1" dirty="0">
                          <a:effectLst/>
                          <a:latin typeface="+mn-lt"/>
                        </a:rPr>
                        <a:t>no.</a:t>
                      </a:r>
                      <a:endParaRPr lang="en-GB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+mn-lt"/>
                        </a:rPr>
                        <a:t>Lead </a:t>
                      </a:r>
                      <a:r>
                        <a:rPr lang="en-GB" sz="1800" b="1" dirty="0" err="1">
                          <a:effectLst/>
                          <a:latin typeface="+mn-lt"/>
                        </a:rPr>
                        <a:t>partic</a:t>
                      </a:r>
                      <a:r>
                        <a:rPr lang="en-GB" sz="1800" b="1" dirty="0">
                          <a:effectLst/>
                          <a:latin typeface="+mn-lt"/>
                        </a:rPr>
                        <a:t>. short name</a:t>
                      </a:r>
                      <a:endParaRPr lang="en-GB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 err="1" smtClean="0">
                          <a:effectLst/>
                          <a:latin typeface="+mn-lt"/>
                        </a:rPr>
                        <a:t>Personmonths</a:t>
                      </a:r>
                      <a:endParaRPr lang="en-GB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</a:tr>
              <a:tr h="78028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1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Policy, impact and sustainability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SUPP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2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QMUL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46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</a:tr>
              <a:tr h="78028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2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 err="1">
                          <a:effectLst/>
                          <a:latin typeface="+mn-lt"/>
                        </a:rPr>
                        <a:t>GridCafé</a:t>
                      </a:r>
                      <a:r>
                        <a:rPr lang="en-GB" sz="1800" dirty="0">
                          <a:effectLst/>
                          <a:latin typeface="+mn-lt"/>
                        </a:rPr>
                        <a:t>, </a:t>
                      </a:r>
                      <a:r>
                        <a:rPr lang="en-GB" sz="1800" dirty="0" err="1">
                          <a:effectLst/>
                          <a:latin typeface="+mn-lt"/>
                        </a:rPr>
                        <a:t>GridCast</a:t>
                      </a:r>
                      <a:r>
                        <a:rPr lang="en-GB" sz="1800" dirty="0">
                          <a:effectLst/>
                          <a:latin typeface="+mn-lt"/>
                        </a:rPr>
                        <a:t> and </a:t>
                      </a:r>
                      <a:r>
                        <a:rPr lang="en-GB" sz="1800" dirty="0" err="1">
                          <a:effectLst/>
                          <a:latin typeface="+mn-lt"/>
                        </a:rPr>
                        <a:t>GridGuide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SUPP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3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APO</a:t>
                      </a:r>
                      <a:endParaRPr lang="en-GB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72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</a:tr>
              <a:tr h="78028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3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International Science Grid This Week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SUPP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5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CERN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52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</a:tr>
              <a:tr h="39014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4</a:t>
                      </a:r>
                      <a:endParaRPr lang="en-GB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Management</a:t>
                      </a:r>
                      <a:endParaRPr lang="en-GB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MGT</a:t>
                      </a:r>
                      <a:endParaRPr lang="en-GB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1</a:t>
                      </a:r>
                      <a:endParaRPr lang="en-GB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EGI.eu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22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</a:tr>
              <a:tr h="39014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 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+mn-lt"/>
                        </a:rPr>
                        <a:t>TOTAL</a:t>
                      </a:r>
                      <a:endParaRPr lang="en-GB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+mn-lt"/>
                        </a:rPr>
                        <a:t> </a:t>
                      </a:r>
                      <a:endParaRPr lang="en-GB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+mn-lt"/>
                        </a:rPr>
                        <a:t> </a:t>
                      </a:r>
                      <a:endParaRPr lang="en-GB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+mn-lt"/>
                        </a:rPr>
                        <a:t> </a:t>
                      </a:r>
                      <a:endParaRPr lang="en-GB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+mn-lt"/>
                        </a:rPr>
                        <a:t>192</a:t>
                      </a:r>
                      <a:endParaRPr lang="en-GB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77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Y1 </a:t>
            </a:r>
            <a:r>
              <a:rPr lang="en-GB" sz="3600" b="1" dirty="0">
                <a:solidFill>
                  <a:schemeClr val="tx1"/>
                </a:solidFill>
                <a:ea typeface="ＭＳ Ｐゴシック" pitchFamily="34" charset="-128"/>
              </a:rPr>
              <a:t>a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chieved </a:t>
            </a:r>
            <a:r>
              <a:rPr lang="en-GB" sz="3600" b="1" dirty="0">
                <a:solidFill>
                  <a:schemeClr val="tx1"/>
                </a:solidFill>
                <a:ea typeface="ＭＳ Ｐゴシック" pitchFamily="34" charset="-128"/>
              </a:rPr>
              <a:t>e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ffort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676400" y="1371599"/>
            <a:ext cx="5715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dirty="0">
                <a:solidFill>
                  <a:srgbClr val="FF6600"/>
                </a:solidFill>
              </a:rPr>
              <a:t>Overall effort achieved in </a:t>
            </a:r>
            <a:r>
              <a:rPr lang="en-GB" sz="1600" b="1" dirty="0" smtClean="0">
                <a:solidFill>
                  <a:srgbClr val="FF6600"/>
                </a:solidFill>
              </a:rPr>
              <a:t>Q1-4 in PMs: per work package</a:t>
            </a:r>
            <a:endParaRPr lang="en-US" sz="1600" b="1" dirty="0">
              <a:solidFill>
                <a:srgbClr val="FF66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868316"/>
              </p:ext>
            </p:extLst>
          </p:nvPr>
        </p:nvGraphicFramePr>
        <p:xfrm>
          <a:off x="685800" y="1828800"/>
          <a:ext cx="7508068" cy="1722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8406"/>
                <a:gridCol w="866594"/>
                <a:gridCol w="962688"/>
                <a:gridCol w="962688"/>
                <a:gridCol w="919423"/>
                <a:gridCol w="919423"/>
                <a:gridCol w="919423"/>
                <a:gridCol w="919423"/>
              </a:tblGrid>
              <a:tr h="14881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Workpackage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 plan (PM)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Q1 % achieved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Q2 % achieved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Q3 % achieved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Q4 % achieved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 Y1 (PM)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YEAR 1 % achieved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WP1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46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92%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58%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66%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 smtClean="0">
                          <a:effectLst/>
                          <a:latin typeface="+mn-lt"/>
                        </a:rPr>
                        <a:t>93%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13.33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latin typeface="+mn-lt"/>
                        </a:rPr>
                        <a:t>WP2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64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75%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84%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92%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 smtClean="0">
                          <a:effectLst/>
                          <a:latin typeface="+mn-lt"/>
                        </a:rPr>
                        <a:t>74%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19.06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latin typeface="+mn-lt"/>
                        </a:rPr>
                        <a:t>WP3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52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121%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111%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127%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 smtClean="0">
                          <a:effectLst/>
                          <a:latin typeface="+mn-lt"/>
                        </a:rPr>
                        <a:t>130%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23.31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latin typeface="+mn-lt"/>
                        </a:rPr>
                        <a:t>WP4-M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>
                          <a:effectLst/>
                          <a:latin typeface="+mn-lt"/>
                        </a:rPr>
                        <a:t>17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113%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85%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93%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93%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latin typeface="+mn-lt"/>
                        </a:rPr>
                        <a:t>WP2-UNF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>
                          <a:effectLst/>
                          <a:latin typeface="+mn-lt"/>
                        </a:rPr>
                        <a:t>8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latin typeface="+mn-lt"/>
                        </a:rPr>
                        <a:t>WP4-UNF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>
                          <a:effectLst/>
                          <a:latin typeface="+mn-lt"/>
                        </a:rPr>
                        <a:t>5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18%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44%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16%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 smtClean="0">
                          <a:effectLst/>
                          <a:latin typeface="+mn-lt"/>
                        </a:rPr>
                        <a:t>40%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Total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192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90%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80%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89%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 dirty="0" smtClean="0">
                          <a:effectLst/>
                          <a:latin typeface="+mn-lt"/>
                        </a:rPr>
                        <a:t>91%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62.13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28600" y="3733800"/>
            <a:ext cx="8686800" cy="26670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000" dirty="0" smtClean="0"/>
              <a:t>Overall at 90% of planned effort for WP1-4.</a:t>
            </a:r>
          </a:p>
          <a:p>
            <a:pPr eaLnBrk="1" hangingPunct="1"/>
            <a:r>
              <a:rPr lang="en-US" sz="2000" dirty="0" smtClean="0"/>
              <a:t>Funded effort at 94.5% of planned effort for WP1-4.</a:t>
            </a:r>
          </a:p>
          <a:p>
            <a:pPr eaLnBrk="1" hangingPunct="1"/>
            <a:r>
              <a:rPr lang="en-US" sz="2000" dirty="0" smtClean="0"/>
              <a:t>Unfunded effort under-reported in Year 1 but activities are ongoing.</a:t>
            </a:r>
          </a:p>
          <a:p>
            <a:pPr eaLnBrk="1" hangingPunct="1"/>
            <a:r>
              <a:rPr lang="en-US" sz="2000" dirty="0" smtClean="0"/>
              <a:t>Under reporting in WP2 at 75%.</a:t>
            </a:r>
          </a:p>
          <a:p>
            <a:pPr eaLnBrk="1" hangingPunct="1"/>
            <a:r>
              <a:rPr lang="en-US" sz="2000" dirty="0" smtClean="0"/>
              <a:t>Over reporting in WP3 121%.</a:t>
            </a:r>
          </a:p>
          <a:p>
            <a:pPr eaLnBrk="1" hangingPunct="1"/>
            <a:r>
              <a:rPr lang="en-US" sz="2000" dirty="0" smtClean="0"/>
              <a:t>Slight over reporting in the management activity due to project start up.</a:t>
            </a:r>
          </a:p>
          <a:p>
            <a:pPr eaLnBrk="1" hangingPunct="1"/>
            <a:r>
              <a:rPr lang="en-US" sz="2000" dirty="0" smtClean="0"/>
              <a:t>Rebalance WP2/WP3 in Y2 as the partners and staff overlap.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72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Y1 </a:t>
            </a:r>
            <a:r>
              <a:rPr lang="en-GB" sz="3600" b="1" dirty="0">
                <a:solidFill>
                  <a:schemeClr val="tx1"/>
                </a:solidFill>
                <a:ea typeface="ＭＳ Ｐゴシック" pitchFamily="34" charset="-128"/>
              </a:rPr>
              <a:t>a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chieved </a:t>
            </a:r>
            <a:r>
              <a:rPr lang="en-GB" sz="3600" b="1" dirty="0">
                <a:solidFill>
                  <a:schemeClr val="tx1"/>
                </a:solidFill>
                <a:ea typeface="ＭＳ Ｐゴシック" pitchFamily="34" charset="-128"/>
              </a:rPr>
              <a:t>e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ffort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28800" y="1524000"/>
            <a:ext cx="52863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dirty="0">
                <a:solidFill>
                  <a:srgbClr val="FF6600"/>
                </a:solidFill>
              </a:rPr>
              <a:t>Overall effort achieved in </a:t>
            </a:r>
            <a:r>
              <a:rPr lang="en-GB" sz="1600" b="1" dirty="0" smtClean="0">
                <a:solidFill>
                  <a:srgbClr val="FF6600"/>
                </a:solidFill>
              </a:rPr>
              <a:t>Q1-4 </a:t>
            </a:r>
            <a:r>
              <a:rPr lang="en-GB" sz="1600" b="1" dirty="0">
                <a:solidFill>
                  <a:srgbClr val="FF6600"/>
                </a:solidFill>
              </a:rPr>
              <a:t>in </a:t>
            </a:r>
            <a:r>
              <a:rPr lang="en-GB" sz="1600" b="1" dirty="0" smtClean="0">
                <a:solidFill>
                  <a:srgbClr val="FF6600"/>
                </a:solidFill>
              </a:rPr>
              <a:t>PMs: per partner</a:t>
            </a:r>
            <a:endParaRPr lang="en-US" sz="1600" b="1" dirty="0">
              <a:solidFill>
                <a:srgbClr val="FF66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951200"/>
              </p:ext>
            </p:extLst>
          </p:nvPr>
        </p:nvGraphicFramePr>
        <p:xfrm>
          <a:off x="914400" y="2046389"/>
          <a:ext cx="7553608" cy="1529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1"/>
                <a:gridCol w="838200"/>
                <a:gridCol w="914400"/>
                <a:gridCol w="1066800"/>
                <a:gridCol w="914400"/>
                <a:gridCol w="838200"/>
                <a:gridCol w="909237"/>
                <a:gridCol w="1005570"/>
              </a:tblGrid>
              <a:tr h="14881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Partner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</a:t>
                      </a:r>
                      <a:r>
                        <a:rPr lang="en-GB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plan (PM)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Q1 % achieved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Q2 % achieved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Q3 % achieved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Q4 % achieved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 Y1 (PM)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YEAR 1 % achieved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CERN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90%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83%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109%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96%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23.00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APO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110%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99%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88%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 smtClean="0">
                          <a:effectLst/>
                          <a:latin typeface="+mn-lt"/>
                        </a:rPr>
                        <a:t>92%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12.89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QMUL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80%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71%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76%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 smtClean="0">
                          <a:effectLst/>
                          <a:latin typeface="+mn-lt"/>
                        </a:rPr>
                        <a:t>95%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13.75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IMPERIAL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80%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>
                          <a:effectLst/>
                          <a:latin typeface="+mn-lt"/>
                        </a:rPr>
                        <a:t>63%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63%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71%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EGI.eu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110%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84%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89%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91%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Total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90%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80%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89%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 dirty="0" smtClean="0">
                          <a:effectLst/>
                          <a:latin typeface="+mn-lt"/>
                        </a:rPr>
                        <a:t>91%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62.13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71500" y="3733800"/>
            <a:ext cx="8229600" cy="26670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000" dirty="0" smtClean="0"/>
              <a:t>Overall at 90% of planned effort for WP1-4.</a:t>
            </a:r>
          </a:p>
          <a:p>
            <a:pPr eaLnBrk="1" hangingPunct="1"/>
            <a:r>
              <a:rPr lang="en-US" sz="2000" dirty="0" smtClean="0"/>
              <a:t>Slight over reporting for APO and EGI.eu due to design and management overhead for start up.</a:t>
            </a:r>
          </a:p>
          <a:p>
            <a:pPr eaLnBrk="1" hangingPunct="1"/>
            <a:r>
              <a:rPr lang="en-US" sz="2000" dirty="0" smtClean="0"/>
              <a:t>Slight under reporting for CERN and QMUL.</a:t>
            </a:r>
          </a:p>
          <a:p>
            <a:pPr eaLnBrk="1" hangingPunct="1"/>
            <a:r>
              <a:rPr lang="en-US" sz="2000" dirty="0" smtClean="0"/>
              <a:t>Adrian </a:t>
            </a:r>
            <a:r>
              <a:rPr lang="en-US" sz="2000" dirty="0" err="1" smtClean="0"/>
              <a:t>Giordani</a:t>
            </a:r>
            <a:r>
              <a:rPr lang="en-US" sz="2000" dirty="0" smtClean="0"/>
              <a:t> started in PM2 at CERN, just after the project start.</a:t>
            </a:r>
          </a:p>
          <a:p>
            <a:pPr eaLnBrk="1" hangingPunct="1"/>
            <a:r>
              <a:rPr lang="en-US" sz="2000" dirty="0" smtClean="0"/>
              <a:t>QMUL was under recruited by a 0.5FTE post at the start of the project – new person joined in PM11.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57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100" y="2540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Effort consumed</a:t>
            </a:r>
            <a:endParaRPr lang="en-GB" sz="36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3136107"/>
              </p:ext>
            </p:extLst>
          </p:nvPr>
        </p:nvGraphicFramePr>
        <p:xfrm>
          <a:off x="-228600" y="1427132"/>
          <a:ext cx="5257800" cy="3405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28800" y="481959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PLANNED</a:t>
            </a:r>
            <a:endParaRPr lang="en-GB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867400" y="20574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CONSUMED</a:t>
            </a:r>
            <a:endParaRPr lang="en-GB" sz="2000" b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0907366"/>
              </p:ext>
            </p:extLst>
          </p:nvPr>
        </p:nvGraphicFramePr>
        <p:xfrm>
          <a:off x="3733800" y="2667000"/>
          <a:ext cx="60198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79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7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Partners Y1 expenditure</a:t>
            </a:r>
            <a:endParaRPr lang="en-GB" sz="3600" b="1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44763" y="3108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1520" y="3810000"/>
            <a:ext cx="8784976" cy="255454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000" dirty="0" smtClean="0"/>
              <a:t>Overall at 101% of planned spend for Y1.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 smtClean="0"/>
              <a:t>CERN significant overspending on personnel costs due to exchange rate with the CHF.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 smtClean="0"/>
              <a:t>CERN additional costs for e-</a:t>
            </a:r>
            <a:r>
              <a:rPr lang="en-GB" sz="2000" dirty="0" err="1" smtClean="0"/>
              <a:t>Concertation</a:t>
            </a:r>
            <a:r>
              <a:rPr lang="en-GB" sz="2000" dirty="0" smtClean="0"/>
              <a:t> meeting.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 smtClean="0"/>
              <a:t>QMUL all categories underspent, only 56% used.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 smtClean="0"/>
              <a:t>Imperial underspent on travel at 7% used.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 smtClean="0"/>
              <a:t>EGI.eu central budget for e-</a:t>
            </a:r>
            <a:r>
              <a:rPr lang="en-GB" sz="2000" dirty="0" err="1" smtClean="0"/>
              <a:t>Concertation</a:t>
            </a:r>
            <a:r>
              <a:rPr lang="en-GB" sz="2000" dirty="0" smtClean="0"/>
              <a:t> for PY2/3 used for 9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e-</a:t>
            </a:r>
            <a:r>
              <a:rPr lang="en-GB" sz="2000" dirty="0" err="1" smtClean="0"/>
              <a:t>Concertation</a:t>
            </a:r>
            <a:r>
              <a:rPr lang="en-GB" sz="2000" dirty="0" smtClean="0"/>
              <a:t> meeting</a:t>
            </a:r>
            <a:r>
              <a:rPr lang="en-GB" sz="2000" dirty="0"/>
              <a:t> </a:t>
            </a:r>
            <a:r>
              <a:rPr lang="en-GB" sz="2000" dirty="0" smtClean="0"/>
              <a:t>in Lyon 25K.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313092"/>
              </p:ext>
            </p:extLst>
          </p:nvPr>
        </p:nvGraphicFramePr>
        <p:xfrm>
          <a:off x="381000" y="1524000"/>
          <a:ext cx="8458200" cy="1989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3220"/>
                <a:gridCol w="789473"/>
                <a:gridCol w="990711"/>
                <a:gridCol w="1253869"/>
                <a:gridCol w="1191949"/>
                <a:gridCol w="1842105"/>
                <a:gridCol w="866873"/>
              </a:tblGrid>
              <a:tr h="41846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Partner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Cumul</a:t>
                      </a:r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Direct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Cumul</a:t>
                      </a:r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Indirect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Cumul</a:t>
                      </a:r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GB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Eligible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YEAR 1 Estimated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Funding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YEAR 1 Planned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Funding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use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241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  <a:latin typeface="+mn-lt"/>
                        </a:rPr>
                        <a:t>CERN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 dirty="0">
                          <a:effectLst/>
                          <a:latin typeface="+mn-lt"/>
                        </a:rPr>
                        <a:t>234,503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 dirty="0">
                          <a:effectLst/>
                          <a:latin typeface="+mn-lt"/>
                        </a:rPr>
                        <a:t>130,801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 dirty="0">
                          <a:effectLst/>
                          <a:latin typeface="+mn-lt"/>
                        </a:rPr>
                        <a:t>365,304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>
                          <a:effectLst/>
                          <a:latin typeface="+mn-lt"/>
                        </a:rPr>
                        <a:t>249,763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>
                          <a:effectLst/>
                          <a:latin typeface="+mn-lt"/>
                        </a:rPr>
                        <a:t>169,480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  <a:latin typeface="+mn-lt"/>
                        </a:rPr>
                        <a:t>147%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241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  <a:latin typeface="+mn-lt"/>
                        </a:rPr>
                        <a:t>APO 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 dirty="0">
                          <a:effectLst/>
                          <a:latin typeface="+mn-lt"/>
                        </a:rPr>
                        <a:t>68,817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 dirty="0">
                          <a:effectLst/>
                          <a:latin typeface="+mn-lt"/>
                        </a:rPr>
                        <a:t>13,763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 dirty="0">
                          <a:effectLst/>
                          <a:latin typeface="+mn-lt"/>
                        </a:rPr>
                        <a:t>82,580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>
                          <a:effectLst/>
                          <a:latin typeface="+mn-lt"/>
                        </a:rPr>
                        <a:t>71,887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>
                          <a:effectLst/>
                          <a:latin typeface="+mn-lt"/>
                        </a:rPr>
                        <a:t>76,748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  <a:latin typeface="+mn-lt"/>
                        </a:rPr>
                        <a:t>94%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241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  <a:latin typeface="+mn-lt"/>
                        </a:rPr>
                        <a:t>QMUL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 dirty="0">
                          <a:effectLst/>
                          <a:latin typeface="+mn-lt"/>
                        </a:rPr>
                        <a:t>59,986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>
                          <a:effectLst/>
                          <a:latin typeface="+mn-lt"/>
                        </a:rPr>
                        <a:t>35,992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 dirty="0">
                          <a:effectLst/>
                          <a:latin typeface="+mn-lt"/>
                        </a:rPr>
                        <a:t>95,978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 dirty="0">
                          <a:effectLst/>
                          <a:latin typeface="+mn-lt"/>
                        </a:rPr>
                        <a:t>64,185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>
                          <a:effectLst/>
                          <a:latin typeface="+mn-lt"/>
                        </a:rPr>
                        <a:t>116,727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  <a:latin typeface="+mn-lt"/>
                        </a:rPr>
                        <a:t>55%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241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  <a:latin typeface="+mn-lt"/>
                        </a:rPr>
                        <a:t>IMPERIAL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 dirty="0">
                          <a:effectLst/>
                          <a:latin typeface="+mn-lt"/>
                        </a:rPr>
                        <a:t>25,694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>
                          <a:effectLst/>
                          <a:latin typeface="+mn-lt"/>
                        </a:rPr>
                        <a:t>15,416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 dirty="0">
                          <a:effectLst/>
                          <a:latin typeface="+mn-lt"/>
                        </a:rPr>
                        <a:t>41,110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 dirty="0">
                          <a:effectLst/>
                          <a:latin typeface="+mn-lt"/>
                        </a:rPr>
                        <a:t>27,492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 dirty="0">
                          <a:effectLst/>
                          <a:latin typeface="+mn-lt"/>
                        </a:rPr>
                        <a:t>41,521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  <a:latin typeface="+mn-lt"/>
                        </a:rPr>
                        <a:t>66%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241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EGI.eu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 dirty="0">
                          <a:effectLst/>
                          <a:latin typeface="+mn-lt"/>
                        </a:rPr>
                        <a:t>64,150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>
                          <a:effectLst/>
                          <a:latin typeface="+mn-lt"/>
                        </a:rPr>
                        <a:t>12,830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>
                          <a:effectLst/>
                          <a:latin typeface="+mn-lt"/>
                        </a:rPr>
                        <a:t>76,980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 dirty="0">
                          <a:effectLst/>
                          <a:latin typeface="+mn-lt"/>
                        </a:rPr>
                        <a:t>66,167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spc="-15" dirty="0">
                          <a:effectLst/>
                          <a:latin typeface="+mn-lt"/>
                        </a:rPr>
                        <a:t>68,252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97%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135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1" u="none" strike="noStrike" dirty="0">
                          <a:effectLst/>
                          <a:latin typeface="+mn-lt"/>
                        </a:rPr>
                        <a:t>Total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  <a:latin typeface="+mn-lt"/>
                        </a:rPr>
                        <a:t>453,150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>
                          <a:effectLst/>
                          <a:latin typeface="+mn-lt"/>
                        </a:rPr>
                        <a:t>208,802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>
                          <a:effectLst/>
                          <a:latin typeface="+mn-lt"/>
                        </a:rPr>
                        <a:t>661,952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>
                          <a:effectLst/>
                          <a:latin typeface="+mn-lt"/>
                        </a:rPr>
                        <a:t>479,494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  <a:latin typeface="+mn-lt"/>
                        </a:rPr>
                        <a:t>472,728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  <a:latin typeface="+mn-lt"/>
                        </a:rPr>
                        <a:t>101%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904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Project Y1 expenditure</a:t>
            </a:r>
            <a:endParaRPr lang="en-GB" sz="3600" b="1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600" y="14478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endParaRPr lang="en-US" sz="1400" dirty="0" smtClean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44763" y="3108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28600" y="4365104"/>
            <a:ext cx="8612560" cy="216024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GB" sz="1400" dirty="0" smtClean="0"/>
              <a:t>INDIRECT COSTS wrongly calculated into NEF for  CERN, QMUL and Imperial (using the indirect 20% flat rate instead of the special transitional flat rate @ 60%)</a:t>
            </a:r>
          </a:p>
          <a:p>
            <a:pPr eaLnBrk="1" hangingPunct="1"/>
            <a:r>
              <a:rPr lang="en-GB" sz="1400" dirty="0" smtClean="0"/>
              <a:t>Personnel overspent at CERN (143%)</a:t>
            </a:r>
          </a:p>
          <a:p>
            <a:pPr eaLnBrk="1" hangingPunct="1"/>
            <a:r>
              <a:rPr lang="en-GB" sz="1400" dirty="0" smtClean="0"/>
              <a:t>Personnel underspent at QMUL (66%) and Imperial (70%)</a:t>
            </a:r>
          </a:p>
          <a:p>
            <a:pPr eaLnBrk="1" hangingPunct="1"/>
            <a:r>
              <a:rPr lang="en-GB" sz="1400" dirty="0" smtClean="0"/>
              <a:t>Travel overspent at EGI.eu but underspent at QMUL (46%) and Imperial (7%)</a:t>
            </a:r>
          </a:p>
          <a:p>
            <a:pPr eaLnBrk="1" hangingPunct="1"/>
            <a:r>
              <a:rPr lang="en-GB" sz="1400" dirty="0" smtClean="0"/>
              <a:t>Central budget e-</a:t>
            </a:r>
            <a:r>
              <a:rPr lang="en-GB" sz="1400" dirty="0" err="1" smtClean="0"/>
              <a:t>Concertation</a:t>
            </a:r>
            <a:r>
              <a:rPr lang="en-GB" sz="1400" dirty="0" smtClean="0"/>
              <a:t> meeting: </a:t>
            </a:r>
          </a:p>
          <a:p>
            <a:pPr lvl="1" eaLnBrk="1" hangingPunct="1"/>
            <a:r>
              <a:rPr lang="en-GB" sz="1200" dirty="0" smtClean="0"/>
              <a:t>15k included in QMUL budget in category Other Costs: Shift 10k to the central budget (EGI.eu)</a:t>
            </a:r>
          </a:p>
          <a:p>
            <a:pPr lvl="1" eaLnBrk="1" hangingPunct="1"/>
            <a:r>
              <a:rPr lang="en-GB" sz="1200" dirty="0" smtClean="0"/>
              <a:t>25k included in EGI.eu budget (central budget) used at 100%</a:t>
            </a:r>
          </a:p>
          <a:p>
            <a:pPr eaLnBrk="1" hangingPunct="1"/>
            <a:endParaRPr lang="en-US" sz="14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277859"/>
              </p:ext>
            </p:extLst>
          </p:nvPr>
        </p:nvGraphicFramePr>
        <p:xfrm>
          <a:off x="228600" y="1447800"/>
          <a:ext cx="8612561" cy="26754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39945"/>
                <a:gridCol w="1196782"/>
                <a:gridCol w="1260897"/>
                <a:gridCol w="2414937"/>
              </a:tblGrid>
              <a:tr h="28768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ALL PARTNERS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Y1 plan</a:t>
                      </a:r>
                      <a:endParaRPr lang="en-GB" sz="14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Y1 used</a:t>
                      </a:r>
                      <a:endParaRPr lang="en-GB" sz="14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 used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3973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PMs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                65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63.25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97%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973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Personnel Costs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      361,937 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       382,038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106%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973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Travel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        36,562 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         30,584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84%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973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Subcontracting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          5,091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         16,501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324%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973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Other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        38,545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         15,284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40%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973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e-</a:t>
                      </a:r>
                      <a:r>
                        <a:rPr lang="en-GB" sz="1400" u="none" strike="noStrike" dirty="0" err="1">
                          <a:effectLst/>
                          <a:latin typeface="+mn-lt"/>
                        </a:rPr>
                        <a:t>concertation</a:t>
                      </a:r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 meeting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            8,743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CENTRAL BUDGET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973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Total Direct Costs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      442,134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       453,150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102%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973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Indirect costs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        87,409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       208,803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239%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973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Total Eligible Costs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+mn-lt"/>
                        </a:rPr>
                        <a:t>      529,543 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       661,952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125%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014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+mn-lt"/>
                        </a:rPr>
                        <a:t>Max. EC Requested Contribution</a:t>
                      </a:r>
                      <a:endParaRPr lang="en-GB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  <a:latin typeface="+mn-lt"/>
                        </a:rPr>
                        <a:t>      472,728 </a:t>
                      </a:r>
                      <a:endParaRPr lang="en-GB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  <a:latin typeface="+mn-lt"/>
                        </a:rPr>
                        <a:t>       479,495 </a:t>
                      </a:r>
                      <a:endParaRPr lang="en-GB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u="none" strike="noStrike" dirty="0">
                          <a:effectLst/>
                          <a:latin typeface="+mn-lt"/>
                        </a:rPr>
                        <a:t>101%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715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1" grpId="0" build="p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EGEE_template">
  <a:themeElements>
    <a:clrScheme name="">
      <a:dk1>
        <a:srgbClr val="2B519A"/>
      </a:dk1>
      <a:lt1>
        <a:srgbClr val="FFFFFF"/>
      </a:lt1>
      <a:dk2>
        <a:srgbClr val="F1AF00"/>
      </a:dk2>
      <a:lt2>
        <a:srgbClr val="F4CE00"/>
      </a:lt2>
      <a:accent1>
        <a:srgbClr val="000000"/>
      </a:accent1>
      <a:accent2>
        <a:srgbClr val="325FAF"/>
      </a:accent2>
      <a:accent3>
        <a:srgbClr val="FFFFFF"/>
      </a:accent3>
      <a:accent4>
        <a:srgbClr val="234483"/>
      </a:accent4>
      <a:accent5>
        <a:srgbClr val="AAAAAA"/>
      </a:accent5>
      <a:accent6>
        <a:srgbClr val="2C559E"/>
      </a:accent6>
      <a:hlink>
        <a:srgbClr val="AC3B8B"/>
      </a:hlink>
      <a:folHlink>
        <a:srgbClr val="904490"/>
      </a:folHlink>
    </a:clrScheme>
    <a:fontScheme name="1_EGEE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EGEE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3">
        <a:dk1>
          <a:srgbClr val="334998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3D81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14">
        <a:dk1>
          <a:srgbClr val="334998"/>
        </a:dk1>
        <a:lt1>
          <a:srgbClr val="FFFFFF"/>
        </a:lt1>
        <a:dk2>
          <a:srgbClr val="000000"/>
        </a:dk2>
        <a:lt2>
          <a:srgbClr val="F1AF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3D81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15">
        <a:dk1>
          <a:srgbClr val="334998"/>
        </a:dk1>
        <a:lt1>
          <a:srgbClr val="FFFFFF"/>
        </a:lt1>
        <a:dk2>
          <a:srgbClr val="000000"/>
        </a:dk2>
        <a:lt2>
          <a:srgbClr val="F1AF00"/>
        </a:lt2>
        <a:accent1>
          <a:srgbClr val="657BCA"/>
        </a:accent1>
        <a:accent2>
          <a:srgbClr val="333399"/>
        </a:accent2>
        <a:accent3>
          <a:srgbClr val="FFFFFF"/>
        </a:accent3>
        <a:accent4>
          <a:srgbClr val="2A3D81"/>
        </a:accent4>
        <a:accent5>
          <a:srgbClr val="B8BFE1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16">
        <a:dk1>
          <a:srgbClr val="334998"/>
        </a:dk1>
        <a:lt1>
          <a:srgbClr val="FFFFFF"/>
        </a:lt1>
        <a:dk2>
          <a:srgbClr val="000000"/>
        </a:dk2>
        <a:lt2>
          <a:srgbClr val="F1AF00"/>
        </a:lt2>
        <a:accent1>
          <a:srgbClr val="657BCA"/>
        </a:accent1>
        <a:accent2>
          <a:srgbClr val="475DAC"/>
        </a:accent2>
        <a:accent3>
          <a:srgbClr val="FFFFFF"/>
        </a:accent3>
        <a:accent4>
          <a:srgbClr val="2A3D81"/>
        </a:accent4>
        <a:accent5>
          <a:srgbClr val="B8BFE1"/>
        </a:accent5>
        <a:accent6>
          <a:srgbClr val="3F539B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2249</TotalTime>
  <Words>3305</Words>
  <Application>Microsoft Office PowerPoint</Application>
  <PresentationFormat>On-screen Show (4:3)</PresentationFormat>
  <Paragraphs>1329</Paragraphs>
  <Slides>30</Slides>
  <Notes>0</Notes>
  <HiddenSlides>6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Default Design</vt:lpstr>
      <vt:lpstr>1_Default Design</vt:lpstr>
      <vt:lpstr>1_EGEE_template</vt:lpstr>
      <vt:lpstr>PowerPoint Presentation</vt:lpstr>
      <vt:lpstr>Content</vt:lpstr>
      <vt:lpstr>PowerPoint Presentation</vt:lpstr>
      <vt:lpstr>WP overview</vt:lpstr>
      <vt:lpstr>Y1 achieved effort</vt:lpstr>
      <vt:lpstr>Y1 achieved effort</vt:lpstr>
      <vt:lpstr>Effort consumed</vt:lpstr>
      <vt:lpstr>Partners Y1 expenditure</vt:lpstr>
      <vt:lpstr>Project Y1 expenditure</vt:lpstr>
      <vt:lpstr>Concertation expenditure</vt:lpstr>
      <vt:lpstr>PowerPoint Presentation</vt:lpstr>
      <vt:lpstr>Review process</vt:lpstr>
      <vt:lpstr>Deliverables</vt:lpstr>
      <vt:lpstr>Milestones</vt:lpstr>
      <vt:lpstr>PowerPoint Presentation</vt:lpstr>
      <vt:lpstr>Project metrics</vt:lpstr>
      <vt:lpstr>Project Metrics Y1</vt:lpstr>
      <vt:lpstr>Project metrics Y2</vt:lpstr>
      <vt:lpstr>PowerPoint Presentation</vt:lpstr>
      <vt:lpstr>WP4: Major achievements</vt:lpstr>
      <vt:lpstr>WP4: Major achievements</vt:lpstr>
      <vt:lpstr>Project issues</vt:lpstr>
      <vt:lpstr>Mitigations for Year 2</vt:lpstr>
      <vt:lpstr>Summary</vt:lpstr>
      <vt:lpstr>PowerPoint Presentation</vt:lpstr>
      <vt:lpstr>Metrics for WP1</vt:lpstr>
      <vt:lpstr>Metrics for WP2</vt:lpstr>
      <vt:lpstr>Metrics for WP2</vt:lpstr>
      <vt:lpstr>Metrics for WP3</vt:lpstr>
      <vt:lpstr>Metrics for WP4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Cristy Jane Burne</dc:creator>
  <cp:lastModifiedBy>Catherine</cp:lastModifiedBy>
  <cp:revision>231</cp:revision>
  <dcterms:created xsi:type="dcterms:W3CDTF">2010-08-31T11:29:02Z</dcterms:created>
  <dcterms:modified xsi:type="dcterms:W3CDTF">2011-10-26T16:14:03Z</dcterms:modified>
</cp:coreProperties>
</file>