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50" r:id="rId2"/>
    <p:sldMasterId id="2147483651" r:id="rId3"/>
  </p:sldMasterIdLst>
  <p:notesMasterIdLst>
    <p:notesMasterId r:id="rId25"/>
  </p:notesMasterIdLst>
  <p:sldIdLst>
    <p:sldId id="387" r:id="rId4"/>
    <p:sldId id="388" r:id="rId5"/>
    <p:sldId id="389" r:id="rId6"/>
    <p:sldId id="390" r:id="rId7"/>
    <p:sldId id="391" r:id="rId8"/>
    <p:sldId id="394" r:id="rId9"/>
    <p:sldId id="395" r:id="rId10"/>
    <p:sldId id="396" r:id="rId11"/>
    <p:sldId id="372" r:id="rId12"/>
    <p:sldId id="392" r:id="rId13"/>
    <p:sldId id="393" r:id="rId14"/>
    <p:sldId id="397" r:id="rId15"/>
    <p:sldId id="398" r:id="rId16"/>
    <p:sldId id="350" r:id="rId17"/>
    <p:sldId id="335" r:id="rId18"/>
    <p:sldId id="376" r:id="rId19"/>
    <p:sldId id="367" r:id="rId20"/>
    <p:sldId id="377" r:id="rId21"/>
    <p:sldId id="380" r:id="rId22"/>
    <p:sldId id="378" r:id="rId23"/>
    <p:sldId id="3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66"/>
    <a:srgbClr val="DDDDDD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4F6F-D754-495E-A387-76CFDA48F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19E9-DD40-4F92-B4A1-F47DE05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3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22B4-9595-4CE8-9D2F-F29556F4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1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5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6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7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69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19875"/>
            <a:ext cx="2895600" cy="476250"/>
          </a:xfrm>
          <a:ln/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97700" y="6619875"/>
            <a:ext cx="2133600" cy="476250"/>
          </a:xfrm>
          <a:ln/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28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5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4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18859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5054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2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49E7-49E1-4CCD-8AE6-543C597CC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84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9B84-E6B0-406E-BAC6-1D78C4DFD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34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339-A439-45DA-8BBC-B6A3243CD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3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14FA-0B5F-458B-B9FC-54D3B4BBF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74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3097-CCBB-4868-9FE0-AFC4F5EA4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57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514FF-2F2E-4F09-BA8A-D48E22D5D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61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81E4E-5B67-4622-AB64-690687513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3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2A9E-2D63-454C-AFCE-D3169FF0F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30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9EE3-9328-4A1C-9546-481B07BE6D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44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C24EF-7011-403C-9999-A7A766860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54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9F95-666B-45AB-A248-E229E6A8B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21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BFBD-7D14-4A33-BB4B-5B7839F80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44E26-675E-4EA0-AC93-EBD5EEC79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B761-084D-4DCC-B215-317297BF9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AB3B-03ED-42F0-A526-0B907AD93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A979-33D4-43AD-AE11-6DF3B77D6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9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EB61-42D4-4B4E-8D38-7D168BCC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D425-EC0A-48AA-8855-68615A4B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6BE64AB-CA1B-4C06-B745-D294D6B98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1" descr="banner-ITonl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80010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5791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3861A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/>
          </a:p>
        </p:txBody>
      </p:sp>
      <p:sp>
        <p:nvSpPr>
          <p:cNvPr id="2054" name="Text Box 34"/>
          <p:cNvSpPr txBox="1">
            <a:spLocks noChangeArrowheads="1"/>
          </p:cNvSpPr>
          <p:nvPr/>
        </p:nvSpPr>
        <p:spPr bwMode="auto">
          <a:xfrm>
            <a:off x="0" y="6111875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CERN IT Department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CH-1211 Genève 23</a:t>
            </a:r>
          </a:p>
          <a:p>
            <a:pPr algn="r" eaLnBrk="1" hangingPunct="1"/>
            <a:r>
              <a:rPr lang="en-US" sz="900">
                <a:solidFill>
                  <a:srgbClr val="3861AA"/>
                </a:solidFill>
                <a:latin typeface="Tahoma" pitchFamily="34" charset="0"/>
              </a:rPr>
              <a:t>Switzerland</a:t>
            </a:r>
          </a:p>
          <a:p>
            <a:pPr algn="r" eaLnBrk="1" hangingPunct="1"/>
            <a:r>
              <a:rPr lang="en-US" sz="1100" b="1">
                <a:solidFill>
                  <a:srgbClr val="3861AA"/>
                </a:solidFill>
                <a:latin typeface="Tahoma" pitchFamily="34" charset="0"/>
              </a:rPr>
              <a:t>www.cern.ch/i</a:t>
            </a:r>
            <a:r>
              <a:rPr lang="en-US" sz="1000" b="1">
                <a:solidFill>
                  <a:srgbClr val="3861AA"/>
                </a:solidFill>
                <a:latin typeface="Tahoma" pitchFamily="34" charset="0"/>
              </a:rPr>
              <a:t>t</a:t>
            </a:r>
          </a:p>
        </p:txBody>
      </p:sp>
      <p:pic>
        <p:nvPicPr>
          <p:cNvPr id="205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61AA"/>
        </a:buClr>
        <a:buChar char="•"/>
        <a:defRPr sz="2800">
          <a:solidFill>
            <a:srgbClr val="3861A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rgbClr val="3861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861A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861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861A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619875"/>
            <a:ext cx="6702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2B519A"/>
                </a:solidFill>
                <a:cs typeface="+mn-cs"/>
              </a:defRPr>
            </a:lvl1pPr>
          </a:lstStyle>
          <a:p>
            <a:pPr>
              <a:defRPr/>
            </a:pPr>
            <a:fld id="{0686142A-16D7-44E7-9A37-AB9C683AE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825625" y="0"/>
            <a:ext cx="7315200" cy="838200"/>
          </a:xfrm>
          <a:prstGeom prst="rect">
            <a:avLst/>
          </a:prstGeom>
          <a:solidFill>
            <a:srgbClr val="325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FFCC66"/>
              </a:buClr>
              <a:buFontTx/>
              <a:buChar char="•"/>
            </a:pPr>
            <a:endParaRPr lang="en-GB" sz="1800">
              <a:solidFill>
                <a:srgbClr val="2B519A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974725"/>
            <a:ext cx="8589963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74825" y="687388"/>
            <a:ext cx="7369175" cy="146050"/>
          </a:xfrm>
          <a:prstGeom prst="rect">
            <a:avLst/>
          </a:prstGeom>
          <a:solidFill>
            <a:srgbClr val="2B51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1398588" y="0"/>
            <a:ext cx="838200" cy="838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sz="1800">
              <a:solidFill>
                <a:srgbClr val="2B519A"/>
              </a:solidFill>
            </a:endParaRPr>
          </a:p>
        </p:txBody>
      </p:sp>
      <p:graphicFrame>
        <p:nvGraphicFramePr>
          <p:cNvPr id="93193" name="Group 9"/>
          <p:cNvGraphicFramePr>
            <a:graphicFrameLocks noGrp="1"/>
          </p:cNvGraphicFramePr>
          <p:nvPr/>
        </p:nvGraphicFramePr>
        <p:xfrm>
          <a:off x="255588" y="644525"/>
          <a:ext cx="3652837" cy="327025"/>
        </p:xfrm>
        <a:graphic>
          <a:graphicData uri="http://schemas.openxmlformats.org/drawingml/2006/table">
            <a:tbl>
              <a:tblPr/>
              <a:tblGrid>
                <a:gridCol w="3652837"/>
              </a:tblGrid>
              <a:tr h="327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1A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Enabling Grids for E-sciencE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54250" y="66675"/>
            <a:ext cx="6734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0" y="6629400"/>
            <a:ext cx="2819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CC66"/>
              </a:buClr>
            </a:pPr>
            <a:r>
              <a:rPr lang="en-GB" sz="1200">
                <a:solidFill>
                  <a:srgbClr val="2B519A"/>
                </a:solidFill>
                <a:latin typeface="Verdana" pitchFamily="34" charset="0"/>
              </a:rPr>
              <a:t>EGEE-III INFSO-RI-222667</a:t>
            </a:r>
            <a:endParaRPr lang="en-GB" sz="1800">
              <a:solidFill>
                <a:srgbClr val="2B519A"/>
              </a:solidFill>
              <a:latin typeface="Verdana" pitchFamily="34" charset="0"/>
            </a:endParaRPr>
          </a:p>
        </p:txBody>
      </p:sp>
      <p:pic>
        <p:nvPicPr>
          <p:cNvPr id="3085" name="Picture 17" descr="ege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4150"/>
            <a:ext cx="2009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000"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Future and Year Two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Next projects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447800"/>
            <a:ext cx="8915400" cy="440120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WP1: Policy, Impact and Sustainability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Four more e-</a:t>
            </a:r>
            <a:r>
              <a:rPr lang="en-US" sz="2800" dirty="0" err="1" smtClean="0">
                <a:solidFill>
                  <a:schemeClr val="tx1"/>
                </a:solidFill>
              </a:rPr>
              <a:t>ScienceBriefings</a:t>
            </a:r>
            <a:r>
              <a:rPr lang="en-US" sz="2800" dirty="0" smtClean="0">
                <a:solidFill>
                  <a:schemeClr val="tx1"/>
                </a:solidFill>
              </a:rPr>
              <a:t> – next one on </a:t>
            </a:r>
            <a:r>
              <a:rPr lang="en-US" sz="2800" dirty="0" err="1" smtClean="0">
                <a:solidFill>
                  <a:schemeClr val="tx1"/>
                </a:solidFill>
              </a:rPr>
              <a:t>visualising</a:t>
            </a:r>
            <a:r>
              <a:rPr lang="en-US" sz="2800" dirty="0" smtClean="0">
                <a:solidFill>
                  <a:schemeClr val="tx1"/>
                </a:solidFill>
              </a:rPr>
              <a:t> science and </a:t>
            </a:r>
            <a:r>
              <a:rPr lang="en-US" sz="2800" dirty="0" err="1" smtClean="0">
                <a:solidFill>
                  <a:schemeClr val="tx1"/>
                </a:solidFill>
              </a:rPr>
              <a:t>modelling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Expand distribution to new countries and projects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Attend policy events </a:t>
            </a: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 e-IRG meetings, </a:t>
            </a:r>
            <a:r>
              <a:rPr lang="en-US" sz="2800" dirty="0" err="1" smtClean="0">
                <a:solidFill>
                  <a:schemeClr val="tx1"/>
                </a:solidFill>
              </a:rPr>
              <a:t>eChallenges</a:t>
            </a:r>
            <a:r>
              <a:rPr lang="en-US" sz="2800" dirty="0" smtClean="0">
                <a:solidFill>
                  <a:schemeClr val="tx1"/>
                </a:solidFill>
              </a:rPr>
              <a:t>, Innovation Union meeting, Cloudscape, PRACE, ICT2012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10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 e-Infrastructure </a:t>
            </a:r>
            <a:r>
              <a:rPr lang="en-US" sz="2800" dirty="0" err="1" smtClean="0">
                <a:solidFill>
                  <a:schemeClr val="tx1"/>
                </a:solidFill>
              </a:rPr>
              <a:t>Concertation</a:t>
            </a:r>
            <a:r>
              <a:rPr lang="en-US" sz="2800" dirty="0" smtClean="0">
                <a:solidFill>
                  <a:schemeClr val="tx1"/>
                </a:solidFill>
              </a:rPr>
              <a:t> meeting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Next projects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447800"/>
            <a:ext cx="8915400" cy="461664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WP2: </a:t>
            </a:r>
            <a:r>
              <a:rPr lang="en-US" sz="2800" b="1" dirty="0" err="1" smtClean="0">
                <a:solidFill>
                  <a:srgbClr val="FF6600"/>
                </a:solidFill>
              </a:rPr>
              <a:t>GridCafe</a:t>
            </a:r>
            <a:r>
              <a:rPr lang="en-US" sz="2800" b="1" dirty="0" smtClean="0">
                <a:solidFill>
                  <a:srgbClr val="FF6600"/>
                </a:solidFill>
              </a:rPr>
              <a:t>, </a:t>
            </a:r>
            <a:r>
              <a:rPr lang="en-US" sz="2800" b="1" dirty="0" err="1" smtClean="0">
                <a:solidFill>
                  <a:srgbClr val="FF6600"/>
                </a:solidFill>
              </a:rPr>
              <a:t>GridGuide</a:t>
            </a:r>
            <a:r>
              <a:rPr lang="en-US" sz="2800" b="1" dirty="0" smtClean="0">
                <a:solidFill>
                  <a:srgbClr val="FF6600"/>
                </a:solidFill>
              </a:rPr>
              <a:t> and </a:t>
            </a:r>
            <a:r>
              <a:rPr lang="en-US" sz="2800" b="1" dirty="0" err="1" smtClean="0">
                <a:solidFill>
                  <a:srgbClr val="FF6600"/>
                </a:solidFill>
              </a:rPr>
              <a:t>GridCast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areas of e-</a:t>
            </a:r>
            <a:r>
              <a:rPr lang="en-US" sz="2800" dirty="0" err="1" smtClean="0">
                <a:solidFill>
                  <a:schemeClr val="tx1"/>
                </a:solidFill>
              </a:rPr>
              <a:t>ScienceCity</a:t>
            </a:r>
            <a:r>
              <a:rPr lang="en-US" sz="2800" dirty="0" smtClean="0">
                <a:solidFill>
                  <a:schemeClr val="tx1"/>
                </a:solidFill>
              </a:rPr>
              <a:t>, next is the Volunteer Garage.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GridCast</a:t>
            </a:r>
            <a:r>
              <a:rPr lang="en-US" sz="2800" dirty="0" smtClean="0">
                <a:solidFill>
                  <a:schemeClr val="tx1"/>
                </a:solidFill>
              </a:rPr>
              <a:t> new design and casts from events such as SC11, ISGC2012, EGI Community Forum 2012.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Integrate </a:t>
            </a:r>
            <a:r>
              <a:rPr lang="en-US" sz="2800" dirty="0" err="1" smtClean="0">
                <a:solidFill>
                  <a:schemeClr val="tx1"/>
                </a:solidFill>
              </a:rPr>
              <a:t>GridGuide</a:t>
            </a:r>
            <a:r>
              <a:rPr lang="en-US" sz="2800" dirty="0" smtClean="0">
                <a:solidFill>
                  <a:schemeClr val="tx1"/>
                </a:solidFill>
              </a:rPr>
              <a:t> into the e-</a:t>
            </a:r>
            <a:r>
              <a:rPr lang="en-US" sz="2800" dirty="0" err="1" smtClean="0">
                <a:solidFill>
                  <a:schemeClr val="tx1"/>
                </a:solidFill>
              </a:rPr>
              <a:t>ScienceCity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RTM new sites and data transfers for PANDA data.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Launch the 3D pilot site in </a:t>
            </a:r>
            <a:r>
              <a:rPr lang="en-US" sz="2800" dirty="0" err="1" smtClean="0">
                <a:solidFill>
                  <a:schemeClr val="tx1"/>
                </a:solidFill>
              </a:rPr>
              <a:t>NewWorldGrid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Next projects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447800"/>
            <a:ext cx="8915400" cy="418576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WP3: </a:t>
            </a:r>
            <a:r>
              <a:rPr lang="en-US" sz="2800" b="1" dirty="0" err="1" smtClean="0">
                <a:solidFill>
                  <a:srgbClr val="FF6600"/>
                </a:solidFill>
              </a:rPr>
              <a:t>iSGTW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editor for Asia Pacific region.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Collaboration with PRACE and XSEDE.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Increase user interactivity with the site.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Expand outreach through social media.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Increase subscribers through media partnerships for events with new user communities.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0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Next projects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65100" y="1447800"/>
            <a:ext cx="8915400" cy="397031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6600"/>
                </a:solidFill>
              </a:rPr>
              <a:t>WP4: Management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MoUs</a:t>
            </a:r>
            <a:r>
              <a:rPr lang="en-US" sz="2800" dirty="0" smtClean="0">
                <a:solidFill>
                  <a:schemeClr val="tx1"/>
                </a:solidFill>
              </a:rPr>
              <a:t> with ESFRI support projects and others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 EUDAT, ENVRI, </a:t>
            </a:r>
            <a:r>
              <a:rPr lang="en-US" sz="2800" dirty="0" err="1" smtClean="0">
                <a:solidFill>
                  <a:schemeClr val="tx1"/>
                </a:solidFill>
              </a:rPr>
              <a:t>BioMedBridges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SAGrid</a:t>
            </a:r>
            <a:r>
              <a:rPr lang="en-US" sz="2800" dirty="0" smtClean="0">
                <a:solidFill>
                  <a:schemeClr val="tx1"/>
                </a:solidFill>
              </a:rPr>
              <a:t>, REUNA.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International collaborations </a:t>
            </a:r>
            <a:r>
              <a:rPr lang="en-US" sz="2800" dirty="0" err="1" smtClean="0">
                <a:solidFill>
                  <a:schemeClr val="tx1"/>
                </a:solidFill>
              </a:rPr>
              <a:t>eg</a:t>
            </a:r>
            <a:r>
              <a:rPr lang="en-US" sz="2800" dirty="0" smtClean="0">
                <a:solidFill>
                  <a:schemeClr val="tx1"/>
                </a:solidFill>
              </a:rPr>
              <a:t> ISGC2012.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Balance WP2/WP3 effort reporting.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Control travel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tx1"/>
                </a:solidFill>
              </a:rPr>
              <a:t>other </a:t>
            </a:r>
            <a:r>
              <a:rPr lang="en-US" sz="2800" dirty="0" smtClean="0">
                <a:solidFill>
                  <a:schemeClr val="tx1"/>
                </a:solidFill>
              </a:rPr>
              <a:t>costs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6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8229600" cy="1143000"/>
          </a:xfrm>
        </p:spPr>
        <p:txBody>
          <a:bodyPr/>
          <a:lstStyle/>
          <a:p>
            <a:r>
              <a:rPr lang="en-GB" sz="3600" b="1" dirty="0" err="1" smtClean="0"/>
              <a:t>DoW</a:t>
            </a:r>
            <a:r>
              <a:rPr lang="en-GB" sz="3600" b="1" dirty="0" smtClean="0"/>
              <a:t> </a:t>
            </a:r>
            <a:r>
              <a:rPr lang="en-GB" sz="3600" b="1" dirty="0"/>
              <a:t>b</a:t>
            </a:r>
            <a:r>
              <a:rPr lang="en-GB" sz="3600" b="1" dirty="0" smtClean="0"/>
              <a:t>udget changes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A </a:t>
            </a:r>
            <a:r>
              <a:rPr lang="nl-NL" sz="2000" dirty="0"/>
              <a:t>redistribution of budget to the central budget</a:t>
            </a:r>
            <a:r>
              <a:rPr lang="nl-NL" sz="2000" baseline="30000" dirty="0"/>
              <a:t>(1) </a:t>
            </a:r>
            <a:r>
              <a:rPr lang="nl-NL" sz="2000" dirty="0"/>
              <a:t> is envisaged to cover general dissemination travel costs and provide a reserve for the travels of unfunded participants.</a:t>
            </a:r>
          </a:p>
          <a:p>
            <a:pPr lvl="1">
              <a:spcBef>
                <a:spcPts val="1800"/>
              </a:spcBef>
            </a:pPr>
            <a:r>
              <a:rPr lang="nl-NL" sz="2000" dirty="0"/>
              <a:t>QMUL OTHER COSTS Budget: 22k </a:t>
            </a:r>
            <a:r>
              <a:rPr lang="nl-NL" sz="2000" dirty="0">
                <a:sym typeface="Wingdings" pitchFamily="2" charset="2"/>
              </a:rPr>
              <a:t> shift 15k</a:t>
            </a:r>
          </a:p>
          <a:p>
            <a:pPr marL="857250" lvl="2" indent="0">
              <a:buNone/>
            </a:pPr>
            <a:r>
              <a:rPr lang="nl-NL" sz="1400" dirty="0" smtClean="0">
                <a:sym typeface="Wingdings" pitchFamily="2" charset="2"/>
              </a:rPr>
              <a:t>(of </a:t>
            </a:r>
            <a:r>
              <a:rPr lang="nl-NL" sz="1400" dirty="0">
                <a:sym typeface="Wingdings" pitchFamily="2" charset="2"/>
              </a:rPr>
              <a:t>which 5k to cover the </a:t>
            </a:r>
            <a:r>
              <a:rPr lang="en-GB" sz="1400" dirty="0" smtClean="0"/>
              <a:t>Citize</a:t>
            </a:r>
            <a:r>
              <a:rPr lang="en-GB" sz="1400" dirty="0" smtClean="0"/>
              <a:t>n </a:t>
            </a:r>
            <a:r>
              <a:rPr lang="en-GB" sz="1400" dirty="0" err="1" smtClean="0"/>
              <a:t>Cyberscience</a:t>
            </a:r>
            <a:r>
              <a:rPr lang="en-GB" sz="1400" dirty="0" smtClean="0"/>
              <a:t> Summit media </a:t>
            </a:r>
            <a:r>
              <a:rPr lang="en-GB" sz="1400" dirty="0" smtClean="0"/>
              <a:t>sponsorship </a:t>
            </a:r>
            <a:r>
              <a:rPr lang="en-GB" sz="1400" dirty="0"/>
              <a:t>paid by </a:t>
            </a:r>
            <a:r>
              <a:rPr lang="en-GB" sz="1400" dirty="0" smtClean="0"/>
              <a:t>EGI.eu)</a:t>
            </a:r>
            <a:endParaRPr lang="nl-NL" sz="1400" dirty="0">
              <a:sym typeface="Wingdings" pitchFamily="2" charset="2"/>
            </a:endParaRPr>
          </a:p>
          <a:p>
            <a:pPr lvl="1"/>
            <a:r>
              <a:rPr lang="nl-NL" sz="2000" dirty="0"/>
              <a:t>Imperial TRAVEL Budget 10k: </a:t>
            </a:r>
            <a:r>
              <a:rPr lang="nl-NL" sz="2000" dirty="0">
                <a:sym typeface="Wingdings" pitchFamily="2" charset="2"/>
              </a:rPr>
              <a:t> shift 5k </a:t>
            </a:r>
          </a:p>
          <a:p>
            <a:pPr marL="800100" lvl="1" indent="-342900">
              <a:buAutoNum type="arabicParenBoth"/>
            </a:pPr>
            <a:r>
              <a:rPr lang="nl-NL" sz="1400" dirty="0" smtClean="0"/>
              <a:t>including </a:t>
            </a:r>
            <a:r>
              <a:rPr lang="nl-NL" sz="1400" dirty="0"/>
              <a:t>e-concertation </a:t>
            </a:r>
            <a:r>
              <a:rPr lang="nl-NL" sz="1400" dirty="0" smtClean="0"/>
              <a:t>meeting</a:t>
            </a:r>
          </a:p>
          <a:p>
            <a:pPr marL="457200" lvl="1" indent="0">
              <a:buNone/>
            </a:pPr>
            <a:endParaRPr lang="nl-NL" sz="1400" dirty="0"/>
          </a:p>
          <a:p>
            <a:r>
              <a:rPr lang="en-GB" sz="2000" dirty="0" smtClean="0"/>
              <a:t>Costs expected for future legal searches and possible maintenance for the </a:t>
            </a:r>
            <a:r>
              <a:rPr lang="en-GB" sz="2000" dirty="0" err="1" smtClean="0"/>
              <a:t>iSGTW</a:t>
            </a:r>
            <a:r>
              <a:rPr lang="en-GB" sz="2000" dirty="0" smtClean="0"/>
              <a:t> website.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400" dirty="0" smtClean="0"/>
              <a:t>Good impact in Year One for the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 products.</a:t>
            </a:r>
          </a:p>
          <a:p>
            <a:r>
              <a:rPr lang="en-GB" sz="2400" dirty="0" smtClean="0"/>
              <a:t>Ideas for expansion of impact in Year Two.</a:t>
            </a:r>
            <a:endParaRPr lang="en-GB" sz="2400" dirty="0"/>
          </a:p>
          <a:p>
            <a:r>
              <a:rPr lang="en-GB" sz="2400" dirty="0" smtClean="0"/>
              <a:t>Sustainability activities exploring options for beyond e-</a:t>
            </a:r>
            <a:r>
              <a:rPr lang="en-GB" sz="2400" dirty="0" err="1" smtClean="0"/>
              <a:t>ScienceTalk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Plans for Year Two on track.</a:t>
            </a:r>
          </a:p>
          <a:p>
            <a:r>
              <a:rPr lang="en-GB" sz="2400" dirty="0" smtClean="0"/>
              <a:t>Small modifications to the </a:t>
            </a:r>
            <a:r>
              <a:rPr lang="en-GB" sz="2400" dirty="0" err="1" smtClean="0"/>
              <a:t>DoW</a:t>
            </a:r>
            <a:r>
              <a:rPr lang="en-GB" sz="2400" dirty="0" smtClean="0"/>
              <a:t> in the area of sub-contracting to cover e-</a:t>
            </a:r>
            <a:r>
              <a:rPr lang="en-GB" sz="2400" dirty="0" err="1" smtClean="0"/>
              <a:t>Concertation</a:t>
            </a:r>
            <a:r>
              <a:rPr lang="en-GB" sz="2400" dirty="0" smtClean="0"/>
              <a:t> costs, legal searches and possible website maintenance.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24109"/>
              </p:ext>
            </p:extLst>
          </p:nvPr>
        </p:nvGraphicFramePr>
        <p:xfrm>
          <a:off x="685800" y="1447800"/>
          <a:ext cx="7848600" cy="496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737"/>
                <a:gridCol w="1578177"/>
                <a:gridCol w="1749866"/>
                <a:gridCol w="838988"/>
                <a:gridCol w="719737"/>
                <a:gridCol w="838988"/>
                <a:gridCol w="719737"/>
                <a:gridCol w="683370"/>
              </a:tblGrid>
              <a:tr h="3340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covered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the e-ScienceBriefings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577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Reports and briefings circulated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by email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report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by email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reports written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print or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Printed policy reports circulated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 policy makers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Policy events organised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organised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Attendees at policy events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delegates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Collaborating projects to which articles have been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</a:rPr>
                        <a:t>Countries to which articles or reports have been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471428"/>
              </p:ext>
            </p:extLst>
          </p:nvPr>
        </p:nvGraphicFramePr>
        <p:xfrm>
          <a:off x="76200" y="1371600"/>
          <a:ext cx="8915400" cy="514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Sites on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sites included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Average number of bloggers on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GridCasts</a:t>
                      </a:r>
                      <a:r>
                        <a:rPr lang="en-GB" sz="1200" dirty="0">
                          <a:effectLst/>
                        </a:rPr>
                        <a:t> per year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Including major and mini </a:t>
                      </a:r>
                      <a:r>
                        <a:rPr lang="en-GB" sz="1200" dirty="0" err="1">
                          <a:effectLst/>
                        </a:rPr>
                        <a:t>GridCasts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New areas of 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Covering topics other than grid computing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in development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GridCafé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4422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4490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15926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GridCafé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48676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41380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48567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27788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166411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Number of bloggers for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 of bloggers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Blog entries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Podcasts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2295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1621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2765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1963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8644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GridCast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3526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7900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3743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20512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EU sites on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European based sites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Non-EU sites on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Non-European located sites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40992"/>
              </p:ext>
            </p:extLst>
          </p:nvPr>
        </p:nvGraphicFramePr>
        <p:xfrm>
          <a:off x="76200" y="1371600"/>
          <a:ext cx="8915400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</a:rPr>
                        <a:t>GridGuide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441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1762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GridGuide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From Google Analytics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665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821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987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3009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GridGuide sites on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Countries in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 number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Events demo-ing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Including events attended by collaborating projects demo-ing the RTM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Impact</a:t>
            </a:r>
          </a:p>
          <a:p>
            <a:r>
              <a:rPr lang="en-GB" dirty="0" smtClean="0"/>
              <a:t>Sustainability</a:t>
            </a:r>
          </a:p>
          <a:p>
            <a:r>
              <a:rPr lang="en-GB" dirty="0" smtClean="0"/>
              <a:t>Mitigations Year 2</a:t>
            </a:r>
          </a:p>
          <a:p>
            <a:r>
              <a:rPr lang="en-GB" dirty="0" smtClean="0"/>
              <a:t>Next projects for Year 2</a:t>
            </a:r>
          </a:p>
          <a:p>
            <a:r>
              <a:rPr lang="en-GB" dirty="0" err="1" smtClean="0"/>
              <a:t>DoW</a:t>
            </a:r>
            <a:r>
              <a:rPr lang="en-GB" dirty="0" smtClean="0"/>
              <a:t> changes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532509"/>
              </p:ext>
            </p:extLst>
          </p:nvPr>
        </p:nvGraphicFramePr>
        <p:xfrm>
          <a:off x="228600" y="1371600"/>
          <a:ext cx="8763000" cy="519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464"/>
                <a:gridCol w="1785651"/>
                <a:gridCol w="1977341"/>
                <a:gridCol w="802645"/>
                <a:gridCol w="803590"/>
                <a:gridCol w="802645"/>
                <a:gridCol w="768651"/>
                <a:gridCol w="932013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Description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Q4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 subscribers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Registered in the database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6838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7942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8074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8077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8077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Articles on European projects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EU funded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Projects in the </a:t>
                      </a:r>
                      <a:r>
                        <a:rPr lang="en-GB" sz="1200" dirty="0" err="1">
                          <a:effectLst/>
                        </a:rPr>
                        <a:t>iSGTW</a:t>
                      </a:r>
                      <a:r>
                        <a:rPr lang="en-GB" sz="1200" dirty="0">
                          <a:effectLst/>
                        </a:rPr>
                        <a:t>/</a:t>
                      </a:r>
                      <a:r>
                        <a:rPr lang="en-GB" sz="1200" dirty="0" err="1">
                          <a:effectLst/>
                        </a:rPr>
                        <a:t>GridCafé</a:t>
                      </a:r>
                      <a:r>
                        <a:rPr lang="en-GB" sz="1200" dirty="0">
                          <a:effectLst/>
                        </a:rPr>
                        <a:t> resources section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 number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iSGTW printed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At events attended by e-</a:t>
                      </a:r>
                      <a:r>
                        <a:rPr lang="en-GB" sz="1200" dirty="0" err="1">
                          <a:effectLst/>
                        </a:rPr>
                        <a:t>ScienceTalk</a:t>
                      </a:r>
                      <a:r>
                        <a:rPr lang="en-GB" sz="1200" dirty="0">
                          <a:effectLst/>
                        </a:rPr>
                        <a:t> or by collaborating projects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Issued by email to subscribers each week and posted on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US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Worldwide articles published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Based on non US or EU projects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Unique visitors to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39,130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20,036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39,569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45,866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126,151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74,542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42,528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64,652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84,103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265,539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Countries visiting the iSGTW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Marketing materials distributed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 print or by email or at events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3.12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Survey responses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Through Zoomerang survey tool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survey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90593"/>
              </p:ext>
            </p:extLst>
          </p:nvPr>
        </p:nvGraphicFramePr>
        <p:xfrm>
          <a:off x="152400" y="1371600"/>
          <a:ext cx="8763001" cy="495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903"/>
                <a:gridCol w="1459870"/>
                <a:gridCol w="1648608"/>
                <a:gridCol w="1075793"/>
                <a:gridCol w="803071"/>
                <a:gridCol w="936130"/>
                <a:gridCol w="936130"/>
                <a:gridCol w="1030496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Metric no.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Q4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TOTAL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Deliverables submitted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By email and online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Milestones agreed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By email and online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Late Deliverable and Milestones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Submitted or agreed after the date agreed with the EC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(by agreement with the EC)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158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e-ScienceTalk materials produced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Included printed materials, pens, banners </a:t>
                      </a:r>
                      <a:r>
                        <a:rPr lang="en-GB" sz="1200" dirty="0" err="1">
                          <a:effectLst/>
                        </a:rPr>
                        <a:t>etc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 posters, 200 pens, 100 annual reports, 150 </a:t>
                      </a:r>
                      <a:r>
                        <a:rPr lang="en-GB" sz="1200" dirty="0" err="1">
                          <a:effectLst/>
                        </a:rPr>
                        <a:t>GridBriefings</a:t>
                      </a:r>
                      <a:r>
                        <a:rPr lang="en-GB" sz="1200" dirty="0">
                          <a:effectLst/>
                        </a:rPr>
                        <a:t>, 500 pens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Poster on e-</a:t>
                      </a:r>
                      <a:r>
                        <a:rPr lang="en-GB" sz="1200" dirty="0" err="1">
                          <a:effectLst/>
                        </a:rPr>
                        <a:t>ScienceCity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Various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</a:rPr>
                        <a:t>Unique visitors to the e-ScienceTalk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500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Page views of the e-ScienceTalk website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From Google Analytics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1072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1149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1422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737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4380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Media releases issued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Issued via Alphagalileo and by email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Press cuttings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Measured by Google Alerts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Events attended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By e-ScienceTalk project team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347075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Year One impact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GB" altLang="ja-JP" sz="2400" i="1" dirty="0" smtClean="0">
                <a:solidFill>
                  <a:schemeClr val="tx2"/>
                </a:solidFill>
                <a:ea typeface="ＭＳ Ｐゴシック" pitchFamily="34" charset="-128"/>
              </a:rPr>
              <a:t>Only one year in, the impact of each e-</a:t>
            </a:r>
            <a:r>
              <a:rPr lang="en-GB" altLang="ja-JP" sz="2400" i="1" dirty="0" err="1" smtClean="0">
                <a:solidFill>
                  <a:schemeClr val="tx2"/>
                </a:solidFill>
                <a:ea typeface="ＭＳ Ｐゴシック" pitchFamily="34" charset="-128"/>
              </a:rPr>
              <a:t>ScienceTalk</a:t>
            </a:r>
            <a:r>
              <a:rPr lang="en-GB" altLang="ja-JP" sz="2400" i="1" dirty="0" smtClean="0">
                <a:solidFill>
                  <a:schemeClr val="tx2"/>
                </a:solidFill>
                <a:ea typeface="ＭＳ Ｐゴシック" pitchFamily="34" charset="-128"/>
              </a:rPr>
              <a:t> product is encouraging and each product is reaching its intended audiences.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altLang="ja-JP" sz="2400" i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400" b="1" dirty="0" err="1" smtClean="0">
                <a:ea typeface="ＭＳ Ｐゴシック" pitchFamily="34" charset="-128"/>
              </a:rPr>
              <a:t>iSGTW</a:t>
            </a:r>
            <a:r>
              <a:rPr lang="en-GB" altLang="ja-JP" sz="2400" b="1" dirty="0" smtClean="0">
                <a:ea typeface="ＭＳ Ｐゴシック" pitchFamily="34" charset="-128"/>
              </a:rPr>
              <a:t> </a:t>
            </a:r>
            <a:r>
              <a:rPr lang="en-GB" altLang="ja-JP" sz="2400" dirty="0" smtClean="0">
                <a:ea typeface="ＭＳ Ｐゴシック" pitchFamily="34" charset="-128"/>
              </a:rPr>
              <a:t> has increased its sphere of influence (a 21% increase in subscribers) and scope. For Yr 2 we will measure the social </a:t>
            </a:r>
            <a:r>
              <a:rPr lang="en-GB" altLang="ja-JP" sz="2400" dirty="0">
                <a:ea typeface="ＭＳ Ｐゴシック" pitchFamily="34" charset="-128"/>
              </a:rPr>
              <a:t>media trends, reach </a:t>
            </a:r>
            <a:r>
              <a:rPr lang="en-GB" altLang="ja-JP" sz="2400" dirty="0" smtClean="0">
                <a:ea typeface="ＭＳ Ｐゴシック" pitchFamily="34" charset="-128"/>
              </a:rPr>
              <a:t>and influence</a:t>
            </a:r>
            <a:r>
              <a:rPr lang="en-GB" altLang="ja-JP" sz="2400" dirty="0">
                <a:ea typeface="ＭＳ Ｐゴシック" pitchFamily="34" charset="-128"/>
              </a:rPr>
              <a:t>. </a:t>
            </a:r>
            <a:endParaRPr lang="en-GB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ja-JP" sz="24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400" b="1" dirty="0" err="1" smtClean="0">
                <a:ea typeface="ＭＳ Ｐゴシック" pitchFamily="34" charset="-128"/>
              </a:rPr>
              <a:t>GridCast</a:t>
            </a:r>
            <a:r>
              <a:rPr lang="en-GB" altLang="ja-JP" sz="2400" dirty="0" smtClean="0">
                <a:ea typeface="ＭＳ Ｐゴシック" pitchFamily="34" charset="-128"/>
              </a:rPr>
              <a:t> blog team is growing in popularity within the community. For </a:t>
            </a:r>
            <a:r>
              <a:rPr lang="en-GB" altLang="ja-JP" sz="2400" dirty="0" err="1" smtClean="0">
                <a:ea typeface="ＭＳ Ｐゴシック" pitchFamily="34" charset="-128"/>
              </a:rPr>
              <a:t>Yr</a:t>
            </a:r>
            <a:r>
              <a:rPr lang="en-GB" altLang="ja-JP" sz="2400" dirty="0" smtClean="0">
                <a:ea typeface="ＭＳ Ｐゴシック" pitchFamily="34" charset="-128"/>
              </a:rPr>
              <a:t> 2 examine level of engagement i.e. quality and quantity of commentary.</a:t>
            </a:r>
          </a:p>
          <a:p>
            <a:pPr eaLnBrk="1" hangingPunct="1">
              <a:lnSpc>
                <a:spcPct val="90000"/>
              </a:lnSpc>
            </a:pPr>
            <a:endParaRPr lang="en-GB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ja-JP" sz="24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54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Year One impact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006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ja-JP" sz="2000" b="1" dirty="0" smtClean="0">
                <a:ea typeface="ＭＳ Ｐゴシック" pitchFamily="34" charset="-128"/>
              </a:rPr>
              <a:t>e-</a:t>
            </a:r>
            <a:r>
              <a:rPr lang="en-GB" altLang="ja-JP" sz="2000" b="1" dirty="0" err="1" smtClean="0">
                <a:ea typeface="ＭＳ Ｐゴシック" pitchFamily="34" charset="-128"/>
              </a:rPr>
              <a:t>ScienceBriefings</a:t>
            </a:r>
            <a:r>
              <a:rPr lang="en-GB" altLang="ja-JP" sz="2000" b="1" dirty="0" smtClean="0">
                <a:ea typeface="ＭＳ Ｐゴシック" pitchFamily="34" charset="-128"/>
              </a:rPr>
              <a:t> </a:t>
            </a:r>
            <a:r>
              <a:rPr lang="en-GB" altLang="ja-JP" sz="2000" dirty="0">
                <a:ea typeface="ＭＳ Ｐゴシック" pitchFamily="34" charset="-128"/>
              </a:rPr>
              <a:t>have covered a third more projects than initially targeted and increased </a:t>
            </a:r>
            <a:r>
              <a:rPr lang="en-GB" altLang="ja-JP" sz="2000" dirty="0" smtClean="0">
                <a:ea typeface="ＭＳ Ｐゴシック" pitchFamily="34" charset="-128"/>
              </a:rPr>
              <a:t>their </a:t>
            </a:r>
            <a:r>
              <a:rPr lang="en-GB" altLang="ja-JP" sz="2000" dirty="0">
                <a:ea typeface="ＭＳ Ｐゴシック" pitchFamily="34" charset="-128"/>
              </a:rPr>
              <a:t>reach to a wider international audience (i.e. 36 countries). In </a:t>
            </a:r>
            <a:r>
              <a:rPr lang="en-GB" altLang="ja-JP" sz="2000" dirty="0" err="1">
                <a:ea typeface="ＭＳ Ｐゴシック" pitchFamily="34" charset="-128"/>
              </a:rPr>
              <a:t>Yr</a:t>
            </a:r>
            <a:r>
              <a:rPr lang="en-GB" altLang="ja-JP" sz="2000" dirty="0">
                <a:ea typeface="ＭＳ Ｐゴシック" pitchFamily="34" charset="-128"/>
              </a:rPr>
              <a:t> 2, use a more qualitative approach to measure the influence on </a:t>
            </a:r>
            <a:r>
              <a:rPr lang="en-GB" altLang="ja-JP" sz="2000" dirty="0" smtClean="0">
                <a:ea typeface="ＭＳ Ｐゴシック" pitchFamily="34" charset="-128"/>
              </a:rPr>
              <a:t>the </a:t>
            </a:r>
            <a:r>
              <a:rPr lang="en-GB" altLang="ja-JP" sz="2000" dirty="0">
                <a:ea typeface="ＭＳ Ｐゴシック" pitchFamily="34" charset="-128"/>
              </a:rPr>
              <a:t>intended audience.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b="1" dirty="0" err="1" smtClean="0">
                <a:ea typeface="ＭＳ Ｐゴシック" pitchFamily="34" charset="-128"/>
              </a:rPr>
              <a:t>GridCafé</a:t>
            </a:r>
            <a:r>
              <a:rPr lang="en-GB" altLang="ja-JP" sz="2000" dirty="0" smtClean="0">
                <a:ea typeface="ＭＳ Ｐゴシック" pitchFamily="34" charset="-128"/>
              </a:rPr>
              <a:t> </a:t>
            </a:r>
            <a:r>
              <a:rPr lang="en-GB" altLang="ja-JP" sz="2000" dirty="0">
                <a:ea typeface="ＭＳ Ｐゴシック" pitchFamily="34" charset="-128"/>
              </a:rPr>
              <a:t>has </a:t>
            </a:r>
            <a:r>
              <a:rPr lang="en-GB" altLang="ja-JP" sz="2000" dirty="0" smtClean="0">
                <a:ea typeface="ＭＳ Ｐゴシック" pitchFamily="34" charset="-128"/>
              </a:rPr>
              <a:t>widened its scope (clouds, </a:t>
            </a:r>
            <a:r>
              <a:rPr lang="en-GB" altLang="ja-JP" sz="2000" dirty="0" smtClean="0">
                <a:ea typeface="ＭＳ Ｐゴシック" pitchFamily="34" charset="-128"/>
              </a:rPr>
              <a:t>e-science</a:t>
            </a:r>
            <a:r>
              <a:rPr lang="en-GB" altLang="ja-JP" sz="2000" dirty="0" smtClean="0">
                <a:ea typeface="ＭＳ Ｐゴシック" pitchFamily="34" charset="-128"/>
              </a:rPr>
              <a:t>) and is reaching a wider audience (five languages). The site is very popular, raising </a:t>
            </a:r>
            <a:r>
              <a:rPr lang="en-GB" altLang="ja-JP" sz="2000" dirty="0">
                <a:ea typeface="ＭＳ Ｐゴシック" pitchFamily="34" charset="-128"/>
              </a:rPr>
              <a:t>the general </a:t>
            </a:r>
            <a:r>
              <a:rPr lang="en-GB" altLang="ja-JP" sz="2000" dirty="0" smtClean="0">
                <a:ea typeface="ＭＳ Ｐゴシック" pitchFamily="34" charset="-128"/>
              </a:rPr>
              <a:t>public’s awareness and is referenced widely (134 projects). For </a:t>
            </a:r>
            <a:r>
              <a:rPr lang="en-GB" altLang="ja-JP" sz="2000" dirty="0" err="1">
                <a:ea typeface="ＭＳ Ｐゴシック" pitchFamily="34" charset="-128"/>
              </a:rPr>
              <a:t>Yr</a:t>
            </a:r>
            <a:r>
              <a:rPr lang="en-GB" altLang="ja-JP" sz="2000" dirty="0">
                <a:ea typeface="ＭＳ Ｐゴシック" pitchFamily="34" charset="-128"/>
              </a:rPr>
              <a:t> 2 measure the </a:t>
            </a:r>
            <a:r>
              <a:rPr lang="en-GB" altLang="ja-JP" sz="2000" dirty="0" smtClean="0">
                <a:ea typeface="ＭＳ Ｐゴシック" pitchFamily="34" charset="-128"/>
              </a:rPr>
              <a:t>impact of the 3D virtual world e-</a:t>
            </a:r>
            <a:r>
              <a:rPr lang="en-GB" altLang="ja-JP" sz="2000" dirty="0" err="1" smtClean="0">
                <a:ea typeface="ＭＳ Ｐゴシック" pitchFamily="34" charset="-128"/>
              </a:rPr>
              <a:t>ScienceCity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and </a:t>
            </a:r>
            <a:r>
              <a:rPr lang="en-GB" altLang="ja-JP" sz="2000" dirty="0" err="1" smtClean="0">
                <a:ea typeface="ＭＳ Ｐゴシック" pitchFamily="34" charset="-128"/>
              </a:rPr>
              <a:t>CloudLounge</a:t>
            </a:r>
            <a:r>
              <a:rPr lang="en-GB" altLang="ja-JP" sz="2000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ja-JP" sz="20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ja-JP" sz="2000" b="1" dirty="0" smtClean="0">
                <a:ea typeface="ＭＳ Ｐゴシック" pitchFamily="34" charset="-128"/>
              </a:rPr>
              <a:t>GridGuide</a:t>
            </a:r>
            <a:r>
              <a:rPr lang="en-GB" altLang="ja-JP" sz="2000" dirty="0" smtClean="0">
                <a:ea typeface="ＭＳ Ｐゴシック" pitchFamily="34" charset="-128"/>
              </a:rPr>
              <a:t> has the broadest intended audience (policy makers, general public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and researchers).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RTM successfully demonstrates what the grid does, and continues to be widely used as a visualisation tool by the community.</a:t>
            </a:r>
            <a:r>
              <a:rPr lang="en-GB" altLang="ja-JP" sz="2000" dirty="0">
                <a:ea typeface="ＭＳ Ｐゴシック" pitchFamily="34" charset="-128"/>
              </a:rPr>
              <a:t> </a:t>
            </a:r>
            <a:r>
              <a:rPr lang="en-GB" altLang="ja-JP" sz="2000" dirty="0" smtClean="0">
                <a:ea typeface="ＭＳ Ｐゴシック" pitchFamily="34" charset="-128"/>
              </a:rPr>
              <a:t>For </a:t>
            </a:r>
            <a:r>
              <a:rPr lang="en-GB" altLang="ja-JP" sz="2000" dirty="0">
                <a:ea typeface="ＭＳ Ｐゴシック" pitchFamily="34" charset="-128"/>
              </a:rPr>
              <a:t>Yr 2 </a:t>
            </a:r>
            <a:r>
              <a:rPr lang="en-GB" altLang="ja-JP" sz="2000" dirty="0" smtClean="0">
                <a:ea typeface="ＭＳ Ｐゴシック" pitchFamily="34" charset="-128"/>
              </a:rPr>
              <a:t>integrating the technical and personal aspects of RTM and GridGuide, and exploring </a:t>
            </a:r>
            <a:r>
              <a:rPr lang="en-GB" altLang="ja-JP" sz="2000" dirty="0" smtClean="0">
                <a:ea typeface="ＭＳ Ｐゴシック" pitchFamily="34" charset="-128"/>
              </a:rPr>
              <a:t>integration with e-</a:t>
            </a:r>
            <a:r>
              <a:rPr lang="en-GB" altLang="ja-JP" sz="2000" dirty="0" err="1" smtClean="0">
                <a:ea typeface="ＭＳ Ｐゴシック" pitchFamily="34" charset="-128"/>
              </a:rPr>
              <a:t>ScienceCity</a:t>
            </a:r>
            <a:r>
              <a:rPr lang="en-GB" altLang="ja-JP" sz="2000" dirty="0" smtClean="0">
                <a:ea typeface="ＭＳ Ｐゴシック" pitchFamily="34" charset="-128"/>
              </a:rPr>
              <a:t>.  </a:t>
            </a:r>
            <a:endParaRPr lang="en-GB" altLang="ja-JP" sz="2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ja-JP" sz="2000" dirty="0" smtClean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7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</p:spPr>
        <p:txBody>
          <a:bodyPr/>
          <a:lstStyle/>
          <a:p>
            <a:r>
              <a:rPr lang="en-GB" sz="1800" b="1" dirty="0" smtClean="0">
                <a:ea typeface="ＭＳ Ｐゴシック" pitchFamily="34" charset="-128"/>
              </a:rPr>
              <a:t>Evaluate </a:t>
            </a:r>
            <a:r>
              <a:rPr lang="en-GB" sz="1800" b="1" dirty="0">
                <a:ea typeface="ＭＳ Ｐゴシック" pitchFamily="34" charset="-128"/>
              </a:rPr>
              <a:t>the impact of each product. </a:t>
            </a:r>
            <a:r>
              <a:rPr lang="en-GB" sz="1800" dirty="0">
                <a:ea typeface="ＭＳ Ｐゴシック" pitchFamily="34" charset="-128"/>
              </a:rPr>
              <a:t>Quality assurance, measuring impact and continuous evaluation </a:t>
            </a:r>
            <a:r>
              <a:rPr lang="en-GB" sz="1800" dirty="0" smtClean="0">
                <a:ea typeface="ＭＳ Ｐゴシック" pitchFamily="34" charset="-128"/>
              </a:rPr>
              <a:t>will </a:t>
            </a:r>
            <a:r>
              <a:rPr lang="en-GB" sz="1800" dirty="0">
                <a:ea typeface="ＭＳ Ｐゴシック" pitchFamily="34" charset="-128"/>
              </a:rPr>
              <a:t>help to identify further development or re-purposing opportunities. </a:t>
            </a:r>
            <a:r>
              <a:rPr lang="en-GB" sz="1800" dirty="0" smtClean="0">
                <a:ea typeface="ＭＳ Ｐゴシック" pitchFamily="34" charset="-128"/>
              </a:rPr>
              <a:t>Establish which </a:t>
            </a:r>
            <a:r>
              <a:rPr lang="en-GB" sz="1800" dirty="0">
                <a:ea typeface="ＭＳ Ｐゴシック" pitchFamily="34" charset="-128"/>
              </a:rPr>
              <a:t>products are of most value. </a:t>
            </a:r>
            <a:endParaRPr lang="en-GB" sz="1800" dirty="0" smtClean="0">
              <a:ea typeface="ＭＳ Ｐゴシック" pitchFamily="34" charset="-128"/>
            </a:endParaRPr>
          </a:p>
          <a:p>
            <a:endParaRPr lang="en-GB" sz="1800" dirty="0">
              <a:ea typeface="ＭＳ Ｐゴシック" pitchFamily="34" charset="-128"/>
            </a:endParaRPr>
          </a:p>
          <a:p>
            <a:r>
              <a:rPr lang="en-GB" sz="1800" b="1" dirty="0" smtClean="0">
                <a:ea typeface="ＭＳ Ｐゴシック" pitchFamily="34" charset="-128"/>
              </a:rPr>
              <a:t>Practical steps to sustainability.  </a:t>
            </a:r>
            <a:r>
              <a:rPr lang="en-GB" sz="1800" dirty="0">
                <a:ea typeface="ＭＳ Ｐゴシック" pitchFamily="34" charset="-128"/>
              </a:rPr>
              <a:t>Identify similar projects and how they became sustainable. </a:t>
            </a:r>
            <a:endParaRPr lang="en-GB" sz="1800" dirty="0" smtClean="0">
              <a:ea typeface="ＭＳ Ｐゴシック" pitchFamily="34" charset="-128"/>
            </a:endParaRPr>
          </a:p>
          <a:p>
            <a:endParaRPr lang="en-GB" sz="1800" dirty="0">
              <a:ea typeface="ＭＳ Ｐゴシック" pitchFamily="34" charset="-128"/>
            </a:endParaRPr>
          </a:p>
          <a:p>
            <a:r>
              <a:rPr lang="en-GB" sz="1800" b="1" dirty="0" err="1">
                <a:ea typeface="ＭＳ Ｐゴシック" pitchFamily="34" charset="-128"/>
              </a:rPr>
              <a:t>O</a:t>
            </a:r>
            <a:r>
              <a:rPr lang="en-GB" sz="1800" b="1" dirty="0" err="1" smtClean="0">
                <a:ea typeface="ＭＳ Ｐゴシック" pitchFamily="34" charset="-128"/>
              </a:rPr>
              <a:t>ngoing</a:t>
            </a:r>
            <a:r>
              <a:rPr lang="en-GB" sz="1800" b="1" dirty="0" smtClean="0">
                <a:ea typeface="ＭＳ Ｐゴシック" pitchFamily="34" charset="-128"/>
              </a:rPr>
              <a:t> maintenance</a:t>
            </a:r>
            <a:r>
              <a:rPr lang="en-GB" sz="1800" dirty="0" smtClean="0">
                <a:ea typeface="ＭＳ Ｐゴシック" pitchFamily="34" charset="-128"/>
              </a:rPr>
              <a:t>. Identify what </a:t>
            </a:r>
            <a:r>
              <a:rPr lang="en-GB" sz="1800" dirty="0">
                <a:ea typeface="ＭＳ Ｐゴシック" pitchFamily="34" charset="-128"/>
              </a:rPr>
              <a:t>will be required to sustain the resource</a:t>
            </a:r>
            <a:r>
              <a:rPr lang="en-GB" sz="1800" dirty="0" smtClean="0">
                <a:ea typeface="ＭＳ Ｐゴシック" pitchFamily="34" charset="-128"/>
              </a:rPr>
              <a:t>.</a:t>
            </a:r>
          </a:p>
          <a:p>
            <a:endParaRPr lang="en-GB" sz="1800" dirty="0">
              <a:ea typeface="ＭＳ Ｐゴシック" pitchFamily="34" charset="-128"/>
            </a:endParaRPr>
          </a:p>
          <a:p>
            <a:r>
              <a:rPr lang="en-GB" sz="1800" b="1" dirty="0" smtClean="0">
                <a:ea typeface="ＭＳ Ｐゴシック" pitchFamily="34" charset="-128"/>
              </a:rPr>
              <a:t>Options for financing and </a:t>
            </a:r>
            <a:r>
              <a:rPr lang="en-GB" sz="1800" b="1" dirty="0">
                <a:ea typeface="ＭＳ Ｐゴシック" pitchFamily="34" charset="-128"/>
              </a:rPr>
              <a:t>partnerships. </a:t>
            </a:r>
            <a:r>
              <a:rPr lang="en-GB" sz="1800" dirty="0" smtClean="0">
                <a:ea typeface="ＭＳ Ｐゴシック" pitchFamily="34" charset="-128"/>
              </a:rPr>
              <a:t>Finance is </a:t>
            </a:r>
            <a:r>
              <a:rPr lang="en-GB" sz="1800" dirty="0">
                <a:ea typeface="ＭＳ Ｐゴシック" pitchFamily="34" charset="-128"/>
              </a:rPr>
              <a:t>the factor that will have most influence, and that will ultimately determine sustainability. </a:t>
            </a:r>
            <a:endParaRPr lang="en-GB" sz="1800" dirty="0" smtClean="0">
              <a:ea typeface="ＭＳ Ｐゴシック" pitchFamily="34" charset="-128"/>
            </a:endParaRPr>
          </a:p>
          <a:p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b="1" dirty="0" smtClean="0">
                <a:ea typeface="ＭＳ Ｐゴシック" pitchFamily="34" charset="-128"/>
              </a:rPr>
              <a:t>Overview guide </a:t>
            </a:r>
            <a:r>
              <a:rPr lang="en-GB" sz="1800" b="1" dirty="0">
                <a:ea typeface="ＭＳ Ｐゴシック" pitchFamily="34" charset="-128"/>
              </a:rPr>
              <a:t>to dissemination for EU </a:t>
            </a:r>
            <a:r>
              <a:rPr lang="en-GB" sz="1800" b="1" dirty="0" smtClean="0">
                <a:ea typeface="ＭＳ Ｐゴシック" pitchFamily="34" charset="-128"/>
              </a:rPr>
              <a:t>projects. </a:t>
            </a:r>
            <a:r>
              <a:rPr lang="en-GB" sz="1800" dirty="0" smtClean="0">
                <a:ea typeface="ＭＳ Ｐゴシック" pitchFamily="34" charset="-128"/>
              </a:rPr>
              <a:t>Based </a:t>
            </a:r>
            <a:r>
              <a:rPr lang="en-GB" sz="1800" dirty="0">
                <a:ea typeface="ＭＳ Ｐゴシック" pitchFamily="34" charset="-128"/>
              </a:rPr>
              <a:t>on the extensive experience gained and lessons learnt during both phases of the project.</a:t>
            </a:r>
            <a:endParaRPr lang="en-GB" altLang="ja-JP" sz="1800" dirty="0" smtClean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3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5259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FF6600"/>
                </a:solidFill>
                <a:ea typeface="ＭＳ Ｐゴシック" pitchFamily="34" charset="-128"/>
              </a:rPr>
              <a:t>e-</a:t>
            </a:r>
            <a:r>
              <a:rPr lang="en-GB" sz="1800" b="1" dirty="0" err="1">
                <a:solidFill>
                  <a:srgbClr val="FF6600"/>
                </a:solidFill>
                <a:ea typeface="ＭＳ Ｐゴシック" pitchFamily="34" charset="-128"/>
              </a:rPr>
              <a:t>ScienceBriefings</a:t>
            </a:r>
            <a:endParaRPr lang="en-GB" sz="1800" b="1" dirty="0">
              <a:solidFill>
                <a:srgbClr val="FF6600"/>
              </a:solidFill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Will not be produced </a:t>
            </a:r>
            <a:r>
              <a:rPr lang="en-GB" sz="1800" dirty="0">
                <a:ea typeface="ＭＳ Ｐゴシック" pitchFamily="34" charset="-128"/>
              </a:rPr>
              <a:t>after the e-</a:t>
            </a:r>
            <a:r>
              <a:rPr lang="en-GB" sz="1800" dirty="0" err="1">
                <a:ea typeface="ＭＳ Ｐゴシック" pitchFamily="34" charset="-128"/>
              </a:rPr>
              <a:t>ScienceTalk</a:t>
            </a:r>
            <a:r>
              <a:rPr lang="en-GB" sz="1800" dirty="0">
                <a:ea typeface="ＭＳ Ｐゴシック" pitchFamily="34" charset="-128"/>
              </a:rPr>
              <a:t> project has ended unless we can find a suitable project or partner to continue their publication. </a:t>
            </a:r>
            <a:r>
              <a:rPr lang="en-GB" sz="1800" dirty="0" smtClean="0">
                <a:ea typeface="ＭＳ Ｐゴシック" pitchFamily="34" charset="-128"/>
              </a:rPr>
              <a:t>Could </a:t>
            </a:r>
            <a:r>
              <a:rPr lang="en-GB" sz="1800" dirty="0">
                <a:ea typeface="ＭＳ Ｐゴシック" pitchFamily="34" charset="-128"/>
              </a:rPr>
              <a:t>potentially be uploaded and monitored in an archived repository. </a:t>
            </a:r>
            <a:endParaRPr lang="en-GB" sz="1800" b="1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GB" sz="1800" b="1" dirty="0" smtClean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GB" sz="1800" b="1" dirty="0" err="1" smtClean="0">
                <a:solidFill>
                  <a:srgbClr val="FF6600"/>
                </a:solidFill>
                <a:ea typeface="ＭＳ Ｐゴシック" pitchFamily="34" charset="-128"/>
              </a:rPr>
              <a:t>GridCafé</a:t>
            </a:r>
            <a:r>
              <a:rPr lang="en-GB" sz="1800" b="1" dirty="0" smtClean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sz="1800" b="1" dirty="0">
                <a:solidFill>
                  <a:srgbClr val="FF6600"/>
                </a:solidFill>
                <a:ea typeface="ＭＳ Ｐゴシック" pitchFamily="34" charset="-128"/>
              </a:rPr>
              <a:t>and e-Science City</a:t>
            </a:r>
          </a:p>
          <a:p>
            <a:r>
              <a:rPr lang="en-GB" sz="1800" dirty="0" err="1">
                <a:ea typeface="ＭＳ Ｐゴシック" pitchFamily="34" charset="-128"/>
              </a:rPr>
              <a:t>GridCafé</a:t>
            </a:r>
            <a:r>
              <a:rPr lang="en-GB" sz="1800" dirty="0">
                <a:ea typeface="ＭＳ Ｐゴシック" pitchFamily="34" charset="-128"/>
              </a:rPr>
              <a:t> </a:t>
            </a:r>
            <a:r>
              <a:rPr lang="en-GB" sz="1800" dirty="0" smtClean="0">
                <a:ea typeface="ＭＳ Ｐゴシック" pitchFamily="34" charset="-128"/>
              </a:rPr>
              <a:t>is a </a:t>
            </a:r>
            <a:r>
              <a:rPr lang="en-GB" sz="1800" dirty="0">
                <a:ea typeface="ＭＳ Ｐゴシック" pitchFamily="34" charset="-128"/>
              </a:rPr>
              <a:t>long-lasting and sustainable product, having been launched in 2004. </a:t>
            </a:r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Maintenance </a:t>
            </a:r>
            <a:r>
              <a:rPr lang="en-GB" sz="1800" dirty="0">
                <a:ea typeface="ＭＳ Ｐゴシック" pitchFamily="34" charset="-128"/>
              </a:rPr>
              <a:t>of the website in terms of updating content is </a:t>
            </a:r>
            <a:r>
              <a:rPr lang="en-GB" sz="1800" dirty="0" smtClean="0">
                <a:ea typeface="ＭＳ Ｐゴシック" pitchFamily="34" charset="-128"/>
              </a:rPr>
              <a:t>expected to </a:t>
            </a:r>
            <a:r>
              <a:rPr lang="en-GB" sz="1800" dirty="0">
                <a:ea typeface="ＭＳ Ｐゴシック" pitchFamily="34" charset="-128"/>
              </a:rPr>
              <a:t>be relatively low after the e-</a:t>
            </a:r>
            <a:r>
              <a:rPr lang="en-GB" sz="1800" dirty="0" err="1">
                <a:ea typeface="ＭＳ Ｐゴシック" pitchFamily="34" charset="-128"/>
              </a:rPr>
              <a:t>ScienceCity</a:t>
            </a:r>
            <a:r>
              <a:rPr lang="en-GB" sz="1800" dirty="0">
                <a:ea typeface="ＭＳ Ｐゴシック" pitchFamily="34" charset="-128"/>
              </a:rPr>
              <a:t> is developed. </a:t>
            </a:r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Could seek to build </a:t>
            </a:r>
            <a:r>
              <a:rPr lang="en-GB" sz="1800" dirty="0">
                <a:ea typeface="ＭＳ Ｐゴシック" pitchFamily="34" charset="-128"/>
              </a:rPr>
              <a:t>reciprocal and lasting relationships with supporting organisations, which could eventually lead to sponsorship or co-sponsorship</a:t>
            </a:r>
            <a:r>
              <a:rPr lang="en-GB" sz="1800" dirty="0" smtClean="0">
                <a:ea typeface="ＭＳ Ｐゴシック" pitchFamily="34" charset="-128"/>
              </a:rPr>
              <a:t>.</a:t>
            </a:r>
            <a:endParaRPr lang="en-GB" sz="1800" b="1" dirty="0"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Create plain </a:t>
            </a:r>
            <a:r>
              <a:rPr lang="en-GB" sz="1800" dirty="0">
                <a:ea typeface="ＭＳ Ｐゴシック" pitchFamily="34" charset="-128"/>
              </a:rPr>
              <a:t>static versions of the websites that do not use </a:t>
            </a:r>
            <a:r>
              <a:rPr lang="en-GB" sz="1800" dirty="0" smtClean="0">
                <a:ea typeface="ＭＳ Ｐゴシック" pitchFamily="34" charset="-128"/>
              </a:rPr>
              <a:t>databases/scripts. Can </a:t>
            </a:r>
            <a:r>
              <a:rPr lang="en-GB" sz="1800" dirty="0">
                <a:ea typeface="ＭＳ Ｐゴシック" pitchFamily="34" charset="-128"/>
              </a:rPr>
              <a:t>be stored indefinitely by a project partner so that the resource remains online in an archive. </a:t>
            </a:r>
            <a:endParaRPr lang="en-GB" sz="1800" b="1" dirty="0"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err="1" smtClean="0">
                <a:solidFill>
                  <a:srgbClr val="FF6600"/>
                </a:solidFill>
                <a:ea typeface="ＭＳ Ｐゴシック" pitchFamily="34" charset="-128"/>
              </a:rPr>
              <a:t>GridCast</a:t>
            </a:r>
            <a:endParaRPr lang="en-GB" sz="1800" b="1" dirty="0">
              <a:ea typeface="ＭＳ Ｐゴシック" pitchFamily="34" charset="-128"/>
            </a:endParaRPr>
          </a:p>
          <a:p>
            <a:r>
              <a:rPr lang="en-GB" sz="1800" dirty="0" err="1" smtClean="0">
                <a:ea typeface="ＭＳ Ｐゴシック" pitchFamily="34" charset="-128"/>
              </a:rPr>
              <a:t>GridCast</a:t>
            </a:r>
            <a:r>
              <a:rPr lang="en-GB" sz="1800" dirty="0" smtClean="0">
                <a:ea typeface="ＭＳ Ｐゴシック" pitchFamily="34" charset="-128"/>
              </a:rPr>
              <a:t> </a:t>
            </a:r>
            <a:r>
              <a:rPr lang="en-GB" sz="1800" dirty="0">
                <a:ea typeface="ＭＳ Ｐゴシック" pitchFamily="34" charset="-128"/>
              </a:rPr>
              <a:t>was originally produced by CERN and therefore has already been shown to be </a:t>
            </a:r>
            <a:r>
              <a:rPr lang="en-GB" sz="1800" dirty="0" smtClean="0">
                <a:ea typeface="ＭＳ Ｐゴシック" pitchFamily="34" charset="-128"/>
              </a:rPr>
              <a:t>sustainable.  </a:t>
            </a:r>
          </a:p>
          <a:p>
            <a:r>
              <a:rPr lang="en-GB" sz="1800" dirty="0" smtClean="0">
                <a:ea typeface="ＭＳ Ｐゴシック" pitchFamily="34" charset="-128"/>
              </a:rPr>
              <a:t>Voluntary blogging </a:t>
            </a:r>
            <a:r>
              <a:rPr lang="en-GB" sz="1800" dirty="0">
                <a:ea typeface="ＭＳ Ｐゴシック" pitchFamily="34" charset="-128"/>
              </a:rPr>
              <a:t>by people outside the e-</a:t>
            </a:r>
            <a:r>
              <a:rPr lang="en-GB" sz="1800" dirty="0" err="1">
                <a:ea typeface="ＭＳ Ｐゴシック" pitchFamily="34" charset="-128"/>
              </a:rPr>
              <a:t>ScienceTalk</a:t>
            </a:r>
            <a:r>
              <a:rPr lang="en-GB" sz="1800" dirty="0">
                <a:ea typeface="ＭＳ Ｐゴシック" pitchFamily="34" charset="-128"/>
              </a:rPr>
              <a:t> project </a:t>
            </a:r>
            <a:r>
              <a:rPr lang="en-GB" sz="1800" dirty="0" smtClean="0">
                <a:ea typeface="ＭＳ Ｐゴシック" pitchFamily="34" charset="-128"/>
              </a:rPr>
              <a:t>is building </a:t>
            </a:r>
            <a:r>
              <a:rPr lang="en-GB" sz="1800" dirty="0">
                <a:ea typeface="ＭＳ Ｐゴシック" pitchFamily="34" charset="-128"/>
              </a:rPr>
              <a:t>an online community of regular </a:t>
            </a:r>
            <a:r>
              <a:rPr lang="en-GB" sz="1800" dirty="0" smtClean="0">
                <a:ea typeface="ＭＳ Ｐゴシック" pitchFamily="34" charset="-128"/>
              </a:rPr>
              <a:t>contributors.</a:t>
            </a:r>
          </a:p>
          <a:p>
            <a:r>
              <a:rPr lang="en-GB" sz="1800" dirty="0" smtClean="0">
                <a:ea typeface="ＭＳ Ｐゴシック" pitchFamily="34" charset="-128"/>
              </a:rPr>
              <a:t>Moderator needed to </a:t>
            </a:r>
            <a:r>
              <a:rPr lang="en-GB" sz="1800" dirty="0">
                <a:ea typeface="ＭＳ Ｐゴシック" pitchFamily="34" charset="-128"/>
              </a:rPr>
              <a:t>ensure content is up-to-date, relevant and appropriate to the </a:t>
            </a:r>
            <a:r>
              <a:rPr lang="en-GB" sz="1800" dirty="0" smtClean="0">
                <a:ea typeface="ＭＳ Ｐゴシック" pitchFamily="34" charset="-128"/>
              </a:rPr>
              <a:t>users and to recruit bloggers.</a:t>
            </a:r>
          </a:p>
          <a:p>
            <a:endParaRPr lang="en-GB" sz="2000" b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GB" sz="1800" b="1" dirty="0" err="1" smtClean="0">
                <a:solidFill>
                  <a:srgbClr val="FF6600"/>
                </a:solidFill>
                <a:ea typeface="ＭＳ Ｐゴシック" pitchFamily="34" charset="-128"/>
              </a:rPr>
              <a:t>GridGuide</a:t>
            </a:r>
            <a:r>
              <a:rPr lang="en-GB" sz="1800" b="1" dirty="0" smtClean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GB" sz="1800" b="1" dirty="0">
                <a:solidFill>
                  <a:srgbClr val="FF6600"/>
                </a:solidFill>
                <a:ea typeface="ＭＳ Ｐゴシック" pitchFamily="34" charset="-128"/>
              </a:rPr>
              <a:t>and Real Time Monitor</a:t>
            </a:r>
          </a:p>
          <a:p>
            <a:r>
              <a:rPr lang="en-GB" sz="1800" dirty="0" err="1" smtClean="0">
                <a:ea typeface="ＭＳ Ｐゴシック" pitchFamily="34" charset="-128"/>
              </a:rPr>
              <a:t>GridGuide</a:t>
            </a:r>
            <a:r>
              <a:rPr lang="en-GB" sz="1800" dirty="0" smtClean="0">
                <a:ea typeface="ＭＳ Ｐゴシック" pitchFamily="34" charset="-128"/>
              </a:rPr>
              <a:t> audience not </a:t>
            </a:r>
            <a:r>
              <a:rPr lang="en-GB" sz="1800" dirty="0">
                <a:ea typeface="ＭＳ Ｐゴシック" pitchFamily="34" charset="-128"/>
              </a:rPr>
              <a:t>as well defined as the other e-</a:t>
            </a:r>
            <a:r>
              <a:rPr lang="en-GB" sz="1800" dirty="0" err="1">
                <a:ea typeface="ＭＳ Ｐゴシック" pitchFamily="34" charset="-128"/>
              </a:rPr>
              <a:t>ScienceTalk</a:t>
            </a:r>
            <a:r>
              <a:rPr lang="en-GB" sz="1800" dirty="0">
                <a:ea typeface="ＭＳ Ｐゴシック" pitchFamily="34" charset="-128"/>
              </a:rPr>
              <a:t> products. </a:t>
            </a:r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dirty="0">
                <a:ea typeface="ＭＳ Ｐゴシック" pitchFamily="34" charset="-128"/>
              </a:rPr>
              <a:t>e</a:t>
            </a:r>
            <a:r>
              <a:rPr lang="en-GB" sz="1800" dirty="0" smtClean="0">
                <a:ea typeface="ＭＳ Ｐゴシック" pitchFamily="34" charset="-128"/>
              </a:rPr>
              <a:t>-</a:t>
            </a:r>
            <a:r>
              <a:rPr lang="en-GB" sz="1800" dirty="0" err="1" smtClean="0">
                <a:ea typeface="ＭＳ Ｐゴシック" pitchFamily="34" charset="-128"/>
              </a:rPr>
              <a:t>ScienceTalk</a:t>
            </a:r>
            <a:r>
              <a:rPr lang="en-GB" sz="1800" dirty="0" smtClean="0">
                <a:ea typeface="ＭＳ Ｐゴシック" pitchFamily="34" charset="-128"/>
              </a:rPr>
              <a:t> </a:t>
            </a:r>
            <a:r>
              <a:rPr lang="en-GB" sz="1800" dirty="0">
                <a:ea typeface="ＭＳ Ｐゴシック" pitchFamily="34" charset="-128"/>
              </a:rPr>
              <a:t>plans to investigate who the current audience is, and whether there could be links or in-kind support from collaborating project(s) </a:t>
            </a:r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The </a:t>
            </a:r>
            <a:r>
              <a:rPr lang="en-GB" sz="1800" dirty="0">
                <a:ea typeface="ＭＳ Ｐゴシック" pitchFamily="34" charset="-128"/>
              </a:rPr>
              <a:t>RTM has previously received development funding from </a:t>
            </a:r>
            <a:r>
              <a:rPr lang="en-GB" sz="1800" dirty="0" err="1">
                <a:ea typeface="ＭＳ Ｐゴシック" pitchFamily="34" charset="-128"/>
              </a:rPr>
              <a:t>GridPP</a:t>
            </a:r>
            <a:r>
              <a:rPr lang="en-GB" sz="1800" dirty="0">
                <a:ea typeface="ＭＳ Ｐゴシック" pitchFamily="34" charset="-128"/>
              </a:rPr>
              <a:t>, the UK’s grid for physics.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1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err="1" smtClean="0">
                <a:solidFill>
                  <a:srgbClr val="FF6600"/>
                </a:solidFill>
                <a:ea typeface="ＭＳ Ｐゴシック" pitchFamily="34" charset="-128"/>
              </a:rPr>
              <a:t>iSGTW</a:t>
            </a:r>
            <a:endParaRPr lang="en-GB" sz="1800" b="1" dirty="0">
              <a:solidFill>
                <a:srgbClr val="FF6600"/>
              </a:solidFill>
              <a:ea typeface="ＭＳ Ｐゴシック" pitchFamily="34" charset="-128"/>
            </a:endParaRPr>
          </a:p>
          <a:p>
            <a:r>
              <a:rPr lang="en-GB" sz="1800" dirty="0" err="1">
                <a:ea typeface="ＭＳ Ｐゴシック" pitchFamily="34" charset="-128"/>
              </a:rPr>
              <a:t>iSGTW</a:t>
            </a:r>
            <a:r>
              <a:rPr lang="en-GB" sz="1800" dirty="0">
                <a:ea typeface="ＭＳ Ｐゴシック" pitchFamily="34" charset="-128"/>
              </a:rPr>
              <a:t> </a:t>
            </a:r>
            <a:r>
              <a:rPr lang="en-GB" sz="1800" dirty="0" smtClean="0">
                <a:ea typeface="ＭＳ Ｐゴシック" pitchFamily="34" charset="-128"/>
              </a:rPr>
              <a:t>has built up many loyal </a:t>
            </a:r>
            <a:r>
              <a:rPr lang="en-GB" sz="1800" dirty="0">
                <a:ea typeface="ＭＳ Ｐゴシック" pitchFamily="34" charset="-128"/>
              </a:rPr>
              <a:t>subscribers </a:t>
            </a:r>
            <a:r>
              <a:rPr lang="en-GB" sz="1800" dirty="0" smtClean="0">
                <a:ea typeface="ＭＳ Ｐゴシック" pitchFamily="34" charset="-128"/>
              </a:rPr>
              <a:t>over the years. </a:t>
            </a:r>
          </a:p>
          <a:p>
            <a:r>
              <a:rPr lang="en-GB" sz="1800" dirty="0">
                <a:ea typeface="ＭＳ Ｐゴシック" pitchFamily="34" charset="-128"/>
              </a:rPr>
              <a:t>e</a:t>
            </a:r>
            <a:r>
              <a:rPr lang="en-GB" sz="1800" dirty="0" smtClean="0">
                <a:ea typeface="ＭＳ Ｐゴシック" pitchFamily="34" charset="-128"/>
              </a:rPr>
              <a:t>-</a:t>
            </a:r>
            <a:r>
              <a:rPr lang="en-GB" sz="1800" dirty="0" err="1" smtClean="0">
                <a:ea typeface="ＭＳ Ｐゴシック" pitchFamily="34" charset="-128"/>
              </a:rPr>
              <a:t>ScienceTalk</a:t>
            </a:r>
            <a:r>
              <a:rPr lang="en-GB" sz="1800" dirty="0" smtClean="0">
                <a:ea typeface="ＭＳ Ｐゴシック" pitchFamily="34" charset="-128"/>
              </a:rPr>
              <a:t> </a:t>
            </a:r>
            <a:r>
              <a:rPr lang="en-GB" sz="1800" dirty="0">
                <a:ea typeface="ＭＳ Ｐゴシック" pitchFamily="34" charset="-128"/>
              </a:rPr>
              <a:t>will continue to explore commercial sponsorship and in-kind support from collaborating projects</a:t>
            </a:r>
            <a:r>
              <a:rPr lang="en-GB" sz="1800" dirty="0" smtClean="0">
                <a:ea typeface="ＭＳ Ｐゴシック" pitchFamily="34" charset="-128"/>
              </a:rPr>
              <a:t>.</a:t>
            </a:r>
            <a:endParaRPr lang="en-GB" sz="1800" b="1" dirty="0">
              <a:ea typeface="ＭＳ Ｐゴシック" pitchFamily="34" charset="-128"/>
            </a:endParaRPr>
          </a:p>
          <a:p>
            <a:r>
              <a:rPr lang="en-GB" sz="1800" dirty="0">
                <a:ea typeface="ＭＳ Ｐゴシック" pitchFamily="34" charset="-128"/>
              </a:rPr>
              <a:t>Due to its partnership with the Fermi National Laboratory in the US, </a:t>
            </a:r>
            <a:r>
              <a:rPr lang="en-GB" sz="1800" dirty="0" err="1">
                <a:ea typeface="ＭＳ Ｐゴシック" pitchFamily="34" charset="-128"/>
              </a:rPr>
              <a:t>iSGTW</a:t>
            </a:r>
            <a:r>
              <a:rPr lang="en-GB" sz="1800" dirty="0">
                <a:ea typeface="ＭＳ Ｐゴシック" pitchFamily="34" charset="-128"/>
              </a:rPr>
              <a:t> cannot currently accept advertising revenues. </a:t>
            </a:r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Covering more </a:t>
            </a:r>
            <a:r>
              <a:rPr lang="en-GB" sz="1800" dirty="0">
                <a:ea typeface="ＭＳ Ｐゴシック" pitchFamily="34" charset="-128"/>
              </a:rPr>
              <a:t>commercial topics could risk alienating the audience we have built so far. </a:t>
            </a:r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Explore positioning </a:t>
            </a:r>
            <a:r>
              <a:rPr lang="en-GB" sz="1800" dirty="0" err="1">
                <a:ea typeface="ＭＳ Ｐゴシック" pitchFamily="34" charset="-128"/>
              </a:rPr>
              <a:t>iSGTW</a:t>
            </a:r>
            <a:r>
              <a:rPr lang="en-GB" sz="1800" dirty="0">
                <a:ea typeface="ＭＳ Ｐゴシック" pitchFamily="34" charset="-128"/>
              </a:rPr>
              <a:t> as the preferred channel for the research community and major e-infrastructures in </a:t>
            </a:r>
            <a:r>
              <a:rPr lang="en-GB" sz="1800" dirty="0" smtClean="0">
                <a:ea typeface="ＭＳ Ｐゴシック" pitchFamily="34" charset="-128"/>
              </a:rPr>
              <a:t>Europe.</a:t>
            </a:r>
            <a:endParaRPr lang="en-GB" sz="1800" dirty="0">
              <a:ea typeface="ＭＳ Ｐゴシック" pitchFamily="34" charset="-128"/>
            </a:endParaRPr>
          </a:p>
          <a:p>
            <a:r>
              <a:rPr lang="en-GB" sz="1800" dirty="0" smtClean="0">
                <a:ea typeface="ＭＳ Ｐゴシック" pitchFamily="34" charset="-128"/>
              </a:rPr>
              <a:t>Contributions of </a:t>
            </a:r>
            <a:r>
              <a:rPr lang="en-GB" sz="1800" dirty="0">
                <a:ea typeface="ＭＳ Ｐゴシック" pitchFamily="34" charset="-128"/>
              </a:rPr>
              <a:t>editorial effort from other institutions around the world, including in the Asia-Pacific region. </a:t>
            </a:r>
            <a:endParaRPr lang="en-GB" sz="1800" dirty="0" smtClean="0">
              <a:ea typeface="ＭＳ Ｐゴシック" pitchFamily="34" charset="-128"/>
            </a:endParaRPr>
          </a:p>
          <a:p>
            <a:r>
              <a:rPr lang="en-GB" sz="1800" dirty="0" err="1">
                <a:ea typeface="ＭＳ Ｐゴシック" pitchFamily="34" charset="-128"/>
              </a:rPr>
              <a:t>i</a:t>
            </a:r>
            <a:r>
              <a:rPr lang="en-GB" sz="1800" dirty="0" err="1" smtClean="0">
                <a:ea typeface="ＭＳ Ｐゴシック" pitchFamily="34" charset="-128"/>
              </a:rPr>
              <a:t>SGTW</a:t>
            </a:r>
            <a:r>
              <a:rPr lang="en-GB" sz="1800" dirty="0" smtClean="0">
                <a:ea typeface="ＭＳ Ｐゴシック" pitchFamily="34" charset="-128"/>
              </a:rPr>
              <a:t> </a:t>
            </a:r>
            <a:r>
              <a:rPr lang="en-GB" sz="1800" dirty="0">
                <a:ea typeface="ＭＳ Ｐゴシック" pitchFamily="34" charset="-128"/>
              </a:rPr>
              <a:t>continues to nurture a network of unfunded contributors from a wide range of projects. </a:t>
            </a:r>
          </a:p>
          <a:p>
            <a:endParaRPr lang="en-GB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Sustainability</a:t>
            </a:r>
            <a:endParaRPr lang="en-GB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4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Year 2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599"/>
            <a:ext cx="89154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to explore </a:t>
            </a:r>
            <a:r>
              <a:rPr lang="en-US" sz="1800" dirty="0" err="1" smtClean="0">
                <a:solidFill>
                  <a:schemeClr val="tx1"/>
                </a:solidFill>
              </a:rPr>
              <a:t>MoUs</a:t>
            </a:r>
            <a:r>
              <a:rPr lang="en-US" sz="1800" dirty="0" smtClean="0">
                <a:solidFill>
                  <a:schemeClr val="tx1"/>
                </a:solidFill>
              </a:rPr>
              <a:t> and collaborations with other projects to ensure balance.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Explore trends in usage of non-English sites to determine which ones to pursue.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Explore new ideas for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as an area inside the e-</a:t>
            </a:r>
            <a:r>
              <a:rPr lang="en-US" sz="1800" dirty="0" err="1" smtClean="0">
                <a:solidFill>
                  <a:schemeClr val="tx1"/>
                </a:solidFill>
              </a:rPr>
              <a:t>ScienceCity</a:t>
            </a:r>
            <a:r>
              <a:rPr lang="en-US" sz="1800" dirty="0" smtClean="0">
                <a:solidFill>
                  <a:schemeClr val="tx1"/>
                </a:solidFill>
              </a:rPr>
              <a:t> website – project oriented structure could be preferable.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Chair role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Advisory Board to speed up consultation processes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on the new name.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Explore protection </a:t>
            </a:r>
            <a:r>
              <a:rPr lang="en-US" sz="1800" dirty="0">
                <a:solidFill>
                  <a:schemeClr val="tx1"/>
                </a:solidFill>
              </a:rPr>
              <a:t>of current and future e-</a:t>
            </a:r>
            <a:r>
              <a:rPr lang="en-US" sz="1800" dirty="0" err="1">
                <a:solidFill>
                  <a:schemeClr val="tx1"/>
                </a:solidFill>
              </a:rPr>
              <a:t>ScienceTalk</a:t>
            </a:r>
            <a:r>
              <a:rPr lang="en-US" sz="1800" dirty="0">
                <a:solidFill>
                  <a:schemeClr val="tx1"/>
                </a:solidFill>
              </a:rPr>
              <a:t> product </a:t>
            </a:r>
            <a:r>
              <a:rPr lang="en-US" sz="1800" dirty="0" smtClean="0">
                <a:solidFill>
                  <a:schemeClr val="tx1"/>
                </a:solidFill>
              </a:rPr>
              <a:t>names.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Work with event </a:t>
            </a:r>
            <a:r>
              <a:rPr lang="en-US" sz="1800" dirty="0" err="1" smtClean="0">
                <a:solidFill>
                  <a:schemeClr val="tx1"/>
                </a:solidFill>
              </a:rPr>
              <a:t>organisers</a:t>
            </a:r>
            <a:r>
              <a:rPr lang="en-US" sz="1800" dirty="0" smtClean="0">
                <a:solidFill>
                  <a:schemeClr val="tx1"/>
                </a:solidFill>
              </a:rPr>
              <a:t> in collaborating projects to mitigate high travel costs, aim to be media sponsors if possible and push for journalist and press delegate rates.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Monitor social media figures for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through the metrics and pursue more media partnerships to include subscription to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as part of the registration process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2134</Words>
  <Application>Microsoft Office PowerPoint</Application>
  <PresentationFormat>On-screen Show (4:3)</PresentationFormat>
  <Paragraphs>602</Paragraphs>
  <Slides>21</Slides>
  <Notes>4</Notes>
  <HiddenSlides>6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1_Default Design</vt:lpstr>
      <vt:lpstr>1_EGEE_template</vt:lpstr>
      <vt:lpstr>PowerPoint Presentation</vt:lpstr>
      <vt:lpstr>Content</vt:lpstr>
      <vt:lpstr>Year One impact</vt:lpstr>
      <vt:lpstr>      Year One impact</vt:lpstr>
      <vt:lpstr>      Sustainability</vt:lpstr>
      <vt:lpstr>      Sustainability</vt:lpstr>
      <vt:lpstr>      Sustainability</vt:lpstr>
      <vt:lpstr>      Sustainability</vt:lpstr>
      <vt:lpstr>Mitigations for Year 2</vt:lpstr>
      <vt:lpstr>Next projects for Year 2</vt:lpstr>
      <vt:lpstr>Next projects for Year 2</vt:lpstr>
      <vt:lpstr>Next projects for Year 2</vt:lpstr>
      <vt:lpstr>Next projects for Year 2</vt:lpstr>
      <vt:lpstr>DoW budget changes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240</cp:revision>
  <dcterms:created xsi:type="dcterms:W3CDTF">2010-08-31T11:29:02Z</dcterms:created>
  <dcterms:modified xsi:type="dcterms:W3CDTF">2011-10-28T09:46:54Z</dcterms:modified>
</cp:coreProperties>
</file>