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4.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3" r:id="rId2"/>
    <p:sldMasterId id="2147483667" r:id="rId3"/>
  </p:sldMasterIdLst>
  <p:notesMasterIdLst>
    <p:notesMasterId r:id="rId38"/>
  </p:notesMasterIdLst>
  <p:sldIdLst>
    <p:sldId id="431" r:id="rId4"/>
    <p:sldId id="464" r:id="rId5"/>
    <p:sldId id="457" r:id="rId6"/>
    <p:sldId id="400" r:id="rId7"/>
    <p:sldId id="465" r:id="rId8"/>
    <p:sldId id="453" r:id="rId9"/>
    <p:sldId id="488" r:id="rId10"/>
    <p:sldId id="489" r:id="rId11"/>
    <p:sldId id="490" r:id="rId12"/>
    <p:sldId id="491" r:id="rId13"/>
    <p:sldId id="466" r:id="rId14"/>
    <p:sldId id="463" r:id="rId15"/>
    <p:sldId id="470" r:id="rId16"/>
    <p:sldId id="492" r:id="rId17"/>
    <p:sldId id="493" r:id="rId18"/>
    <p:sldId id="494" r:id="rId19"/>
    <p:sldId id="495" r:id="rId20"/>
    <p:sldId id="496" r:id="rId21"/>
    <p:sldId id="458" r:id="rId22"/>
    <p:sldId id="447" r:id="rId23"/>
    <p:sldId id="498" r:id="rId24"/>
    <p:sldId id="497" r:id="rId25"/>
    <p:sldId id="478" r:id="rId26"/>
    <p:sldId id="499" r:id="rId27"/>
    <p:sldId id="449" r:id="rId28"/>
    <p:sldId id="503" r:id="rId29"/>
    <p:sldId id="504" r:id="rId30"/>
    <p:sldId id="482" r:id="rId31"/>
    <p:sldId id="500" r:id="rId32"/>
    <p:sldId id="501" r:id="rId33"/>
    <p:sldId id="502" r:id="rId34"/>
    <p:sldId id="481" r:id="rId35"/>
    <p:sldId id="479" r:id="rId36"/>
    <p:sldId id="441"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rgio Andreozzi" initials="" lastIdx="3" clrIdx="0"/>
  <p:cmAuthor id="1" name="Michel Drescher"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9" autoAdjust="0"/>
    <p:restoredTop sz="88870" autoAdjust="0"/>
  </p:normalViewPr>
  <p:slideViewPr>
    <p:cSldViewPr>
      <p:cViewPr>
        <p:scale>
          <a:sx n="69" d="100"/>
          <a:sy n="69" d="100"/>
        </p:scale>
        <p:origin x="-1332" y="-72"/>
      </p:cViewPr>
      <p:guideLst>
        <p:guide orient="horz" pos="2160"/>
        <p:guide pos="2880"/>
      </p:guideLst>
    </p:cSldViewPr>
  </p:slideViewPr>
  <p:outlineViewPr>
    <p:cViewPr>
      <p:scale>
        <a:sx n="33" d="100"/>
        <a:sy n="33" d="100"/>
      </p:scale>
      <p:origin x="42" y="31644"/>
    </p:cViewPr>
  </p:outlineViewPr>
  <p:notesTextViewPr>
    <p:cViewPr>
      <p:scale>
        <a:sx n="100" d="100"/>
        <a:sy n="100" d="100"/>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59358896067027"/>
          <c:y val="9.3750000000000042E-2"/>
          <c:w val="0.48755968387633608"/>
          <c:h val="0.80625000000000002"/>
        </c:manualLayout>
      </c:layout>
      <c:pieChart>
        <c:varyColors val="1"/>
        <c:ser>
          <c:idx val="0"/>
          <c:order val="0"/>
          <c:tx>
            <c:strRef>
              <c:f>Sheet1!$B$1</c:f>
              <c:strCache>
                <c:ptCount val="1"/>
                <c:pt idx="0">
                  <c:v>Sales</c:v>
                </c:pt>
              </c:strCache>
            </c:strRef>
          </c:tx>
          <c:explosion val="15"/>
          <c:dPt>
            <c:idx val="0"/>
            <c:bubble3D val="0"/>
            <c:spPr>
              <a:solidFill>
                <a:schemeClr val="accent1"/>
              </a:solidFill>
            </c:spPr>
          </c:dPt>
          <c:dPt>
            <c:idx val="1"/>
            <c:bubble3D val="0"/>
            <c:explosion val="10"/>
          </c:dPt>
          <c:dLbls>
            <c:txPr>
              <a:bodyPr/>
              <a:lstStyle/>
              <a:p>
                <a:pPr>
                  <a:defRPr>
                    <a:solidFill>
                      <a:schemeClr val="bg1"/>
                    </a:solidFill>
                  </a:defRPr>
                </a:pPr>
                <a:endParaRPr lang="en-US"/>
              </a:p>
            </c:txPr>
            <c:showLegendKey val="0"/>
            <c:showVal val="1"/>
            <c:showCatName val="0"/>
            <c:showSerName val="0"/>
            <c:showPercent val="0"/>
            <c:showBubbleSize val="0"/>
            <c:showLeaderLines val="1"/>
          </c:dLbls>
          <c:cat>
            <c:strRef>
              <c:f>Sheet1!$A$2:$A$3</c:f>
              <c:strCache>
                <c:ptCount val="2"/>
                <c:pt idx="0">
                  <c:v>User requirements</c:v>
                </c:pt>
                <c:pt idx="1">
                  <c:v>Operations and other requirements</c:v>
                </c:pt>
              </c:strCache>
            </c:strRef>
          </c:cat>
          <c:val>
            <c:numRef>
              <c:f>Sheet1!$B$2:$B$3</c:f>
              <c:numCache>
                <c:formatCode>General</c:formatCode>
                <c:ptCount val="2"/>
                <c:pt idx="0">
                  <c:v>188</c:v>
                </c:pt>
                <c:pt idx="1">
                  <c:v>358</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1875000000000013"/>
          <c:y val="0.40229502952755902"/>
          <c:w val="0.38125000000000003"/>
          <c:h val="0.29062500000000002"/>
        </c:manualLayout>
      </c:layout>
      <c:overlay val="0"/>
    </c:legend>
    <c:plotVisOnly val="1"/>
    <c:dispBlanksAs val="zero"/>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Solved </a:t>
            </a:r>
            <a:r>
              <a:rPr lang="en-US" dirty="0"/>
              <a:t>user community </a:t>
            </a:r>
            <a:r>
              <a:rPr lang="en-US" dirty="0" smtClean="0"/>
              <a:t>requirements since May 2010</a:t>
            </a:r>
            <a:endParaRPr lang="en-US" dirty="0"/>
          </a:p>
        </c:rich>
      </c:tx>
      <c:layout/>
      <c:overlay val="0"/>
    </c:title>
    <c:autoTitleDeleted val="0"/>
    <c:plotArea>
      <c:layout/>
      <c:pieChart>
        <c:varyColors val="1"/>
        <c:ser>
          <c:idx val="0"/>
          <c:order val="0"/>
          <c:tx>
            <c:strRef>
              <c:f>Sheet1!$B$1</c:f>
              <c:strCache>
                <c:ptCount val="1"/>
                <c:pt idx="0">
                  <c:v>Sovled user community requirements since May 2010</c:v>
                </c:pt>
              </c:strCache>
            </c:strRef>
          </c:tx>
          <c:explosion val="10"/>
          <c:dPt>
            <c:idx val="0"/>
            <c:bubble3D val="0"/>
            <c:spPr>
              <a:solidFill>
                <a:srgbClr val="00B050"/>
              </a:solidFill>
            </c:spPr>
          </c:dPt>
          <c:dPt>
            <c:idx val="1"/>
            <c:bubble3D val="0"/>
            <c:spPr>
              <a:solidFill>
                <a:schemeClr val="accent1"/>
              </a:solidFill>
            </c:spPr>
          </c:dPt>
          <c:dLbls>
            <c:txPr>
              <a:bodyPr/>
              <a:lstStyle/>
              <a:p>
                <a:pPr>
                  <a:defRPr>
                    <a:solidFill>
                      <a:schemeClr val="bg1"/>
                    </a:solidFill>
                  </a:defRPr>
                </a:pPr>
                <a:endParaRPr lang="en-US"/>
              </a:p>
            </c:txPr>
            <c:showLegendKey val="0"/>
            <c:showVal val="1"/>
            <c:showCatName val="0"/>
            <c:showSerName val="0"/>
            <c:showPercent val="0"/>
            <c:showBubbleSize val="0"/>
            <c:showLeaderLines val="1"/>
          </c:dLbls>
          <c:cat>
            <c:strRef>
              <c:f>Sheet1!$A$2:$A$3</c:f>
              <c:strCache>
                <c:ptCount val="2"/>
                <c:pt idx="0">
                  <c:v>Solved</c:v>
                </c:pt>
                <c:pt idx="1">
                  <c:v>Still open</c:v>
                </c:pt>
              </c:strCache>
            </c:strRef>
          </c:cat>
          <c:val>
            <c:numRef>
              <c:f>Sheet1!$B$2:$B$3</c:f>
              <c:numCache>
                <c:formatCode>General</c:formatCode>
                <c:ptCount val="2"/>
                <c:pt idx="0">
                  <c:v>131</c:v>
                </c:pt>
                <c:pt idx="1">
                  <c:v>57</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b="1" dirty="0" smtClean="0">
                <a:effectLst/>
              </a:rPr>
              <a:t>Most active VRCs gathering and </a:t>
            </a:r>
            <a:r>
              <a:rPr lang="en-US" b="1" smtClean="0">
                <a:effectLst/>
              </a:rPr>
              <a:t>submitting user requirements</a:t>
            </a:r>
            <a:endParaRPr lang="en-US" dirty="0">
              <a:effectLst/>
            </a:endParaRPr>
          </a:p>
        </c:rich>
      </c:tx>
      <c:layout/>
      <c:overlay val="0"/>
    </c:title>
    <c:autoTitleDeleted val="0"/>
    <c:plotArea>
      <c:layout/>
      <c:pieChart>
        <c:varyColors val="1"/>
        <c:ser>
          <c:idx val="0"/>
          <c:order val="0"/>
          <c:tx>
            <c:strRef>
              <c:f>Sheet1!$B$1</c:f>
              <c:strCache>
                <c:ptCount val="1"/>
                <c:pt idx="0">
                  <c:v>Most active VRCs</c:v>
                </c:pt>
              </c:strCache>
            </c:strRef>
          </c:tx>
          <c:explosion val="10"/>
          <c:dPt>
            <c:idx val="0"/>
            <c:bubble3D val="0"/>
            <c:spPr>
              <a:solidFill>
                <a:srgbClr val="00B050"/>
              </a:solidFill>
            </c:spPr>
          </c:dPt>
          <c:dPt>
            <c:idx val="1"/>
            <c:bubble3D val="0"/>
            <c:spPr>
              <a:solidFill>
                <a:schemeClr val="accent1"/>
              </a:solidFill>
            </c:spPr>
          </c:dPt>
          <c:dLbls>
            <c:txPr>
              <a:bodyPr/>
              <a:lstStyle/>
              <a:p>
                <a:pPr>
                  <a:defRPr>
                    <a:solidFill>
                      <a:schemeClr val="bg1"/>
                    </a:solidFill>
                  </a:defRPr>
                </a:pPr>
                <a:endParaRPr lang="en-US"/>
              </a:p>
            </c:txPr>
            <c:showLegendKey val="0"/>
            <c:showVal val="1"/>
            <c:showCatName val="0"/>
            <c:showSerName val="0"/>
            <c:showPercent val="0"/>
            <c:showBubbleSize val="0"/>
            <c:showLeaderLines val="1"/>
          </c:dLbls>
          <c:cat>
            <c:strRef>
              <c:f>Sheet1!$A$2:$A$5</c:f>
              <c:strCache>
                <c:ptCount val="4"/>
                <c:pt idx="0">
                  <c:v>Life Sciences Grid Community (VRC) </c:v>
                </c:pt>
                <c:pt idx="1">
                  <c:v>WeNMR Community (VRC) </c:v>
                </c:pt>
                <c:pt idx="2">
                  <c:v>WLCG Community (VRC) </c:v>
                </c:pt>
                <c:pt idx="3">
                  <c:v>Other VRCs total</c:v>
                </c:pt>
              </c:strCache>
            </c:strRef>
          </c:cat>
          <c:val>
            <c:numRef>
              <c:f>Sheet1!$B$2:$B$5</c:f>
              <c:numCache>
                <c:formatCode>General</c:formatCode>
                <c:ptCount val="4"/>
                <c:pt idx="0">
                  <c:v>22</c:v>
                </c:pt>
                <c:pt idx="1">
                  <c:v>19</c:v>
                </c:pt>
                <c:pt idx="2">
                  <c:v>12</c:v>
                </c:pt>
                <c:pt idx="3">
                  <c:v>10</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b="1" dirty="0" smtClean="0">
                <a:effectLst/>
              </a:rPr>
              <a:t>Most active VO</a:t>
            </a:r>
            <a:r>
              <a:rPr lang="en-US" b="1" baseline="0" dirty="0" smtClean="0">
                <a:effectLst/>
              </a:rPr>
              <a:t> </a:t>
            </a:r>
            <a:r>
              <a:rPr lang="en-US" b="1" dirty="0" smtClean="0">
                <a:effectLst/>
              </a:rPr>
              <a:t>disciplines gathering and </a:t>
            </a:r>
            <a:r>
              <a:rPr lang="en-US" b="1" smtClean="0">
                <a:effectLst/>
              </a:rPr>
              <a:t>submitting user requirements</a:t>
            </a:r>
            <a:endParaRPr lang="en-US" dirty="0">
              <a:effectLst/>
            </a:endParaRPr>
          </a:p>
        </c:rich>
      </c:tx>
      <c:layout/>
      <c:overlay val="0"/>
    </c:title>
    <c:autoTitleDeleted val="0"/>
    <c:plotArea>
      <c:layout/>
      <c:pieChart>
        <c:varyColors val="1"/>
        <c:ser>
          <c:idx val="0"/>
          <c:order val="0"/>
          <c:tx>
            <c:strRef>
              <c:f>Sheet1!$B$1</c:f>
              <c:strCache>
                <c:ptCount val="1"/>
                <c:pt idx="0">
                  <c:v>Most active VRCs</c:v>
                </c:pt>
              </c:strCache>
            </c:strRef>
          </c:tx>
          <c:explosion val="10"/>
          <c:dPt>
            <c:idx val="0"/>
            <c:bubble3D val="0"/>
            <c:spPr>
              <a:solidFill>
                <a:srgbClr val="00B050"/>
              </a:solidFill>
            </c:spPr>
          </c:dPt>
          <c:dPt>
            <c:idx val="1"/>
            <c:bubble3D val="0"/>
            <c:spPr>
              <a:solidFill>
                <a:schemeClr val="accent1"/>
              </a:solidFill>
            </c:spPr>
          </c:dPt>
          <c:dLbls>
            <c:txPr>
              <a:bodyPr/>
              <a:lstStyle/>
              <a:p>
                <a:pPr>
                  <a:defRPr>
                    <a:solidFill>
                      <a:schemeClr val="bg1"/>
                    </a:solidFill>
                  </a:defRPr>
                </a:pPr>
                <a:endParaRPr lang="en-US"/>
              </a:p>
            </c:txPr>
            <c:showLegendKey val="0"/>
            <c:showVal val="1"/>
            <c:showCatName val="0"/>
            <c:showSerName val="0"/>
            <c:showPercent val="0"/>
            <c:showBubbleSize val="0"/>
            <c:showLeaderLines val="1"/>
          </c:dLbls>
          <c:cat>
            <c:strRef>
              <c:f>Sheet1!$A$2:$A$5</c:f>
              <c:strCache>
                <c:ptCount val="4"/>
                <c:pt idx="0">
                  <c:v>Life Sciences</c:v>
                </c:pt>
                <c:pt idx="1">
                  <c:v>High-Energy Physics</c:v>
                </c:pt>
                <c:pt idx="2">
                  <c:v>Multidisciplinary</c:v>
                </c:pt>
                <c:pt idx="3">
                  <c:v>Other VOs per discipline total</c:v>
                </c:pt>
              </c:strCache>
            </c:strRef>
          </c:cat>
          <c:val>
            <c:numRef>
              <c:f>Sheet1!$B$2:$B$5</c:f>
              <c:numCache>
                <c:formatCode>General</c:formatCode>
                <c:ptCount val="4"/>
                <c:pt idx="0">
                  <c:v>17</c:v>
                </c:pt>
                <c:pt idx="1">
                  <c:v>8</c:v>
                </c:pt>
                <c:pt idx="2">
                  <c:v>4</c:v>
                </c:pt>
                <c:pt idx="3">
                  <c:v>12</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99C0BA9-8270-461C-BA30-E325EBD4642F}" type="datetimeFigureOut">
              <a:rPr lang="en-US"/>
              <a:pPr>
                <a:defRPr/>
              </a:pPr>
              <a:t>3/27/2012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86FC97E-D4CA-4D5D-8F3D-BA3B2C598123}" type="slidenum">
              <a:rPr lang="en-US"/>
              <a:pPr>
                <a:defRPr/>
              </a:pPr>
              <a:t>‹#›</a:t>
            </a:fld>
            <a:endParaRPr lang="en-US"/>
          </a:p>
        </p:txBody>
      </p:sp>
    </p:spTree>
    <p:extLst>
      <p:ext uri="{BB962C8B-B14F-4D97-AF65-F5344CB8AC3E}">
        <p14:creationId xmlns:p14="http://schemas.microsoft.com/office/powerpoint/2010/main" val="33199693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fld id="{02F30AF2-B3AC-4C0D-ACCB-2B4716911F41}" type="slidenum">
              <a:rPr lang="en-GB" smtClean="0"/>
              <a:pPr eaLnBrk="1" fontAlgn="base" hangingPunct="1">
                <a:spcBef>
                  <a:spcPct val="0"/>
                </a:spcBef>
                <a:spcAft>
                  <a:spcPct val="0"/>
                </a:spcAft>
              </a:pPr>
              <a:t>1</a:t>
            </a:fld>
            <a:endParaRPr lang="en-GB"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10</a:t>
            </a:fld>
            <a:endParaRPr lang="en-US"/>
          </a:p>
        </p:txBody>
      </p:sp>
    </p:spTree>
    <p:extLst>
      <p:ext uri="{BB962C8B-B14F-4D97-AF65-F5344CB8AC3E}">
        <p14:creationId xmlns:p14="http://schemas.microsoft.com/office/powerpoint/2010/main" val="3159295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11</a:t>
            </a:fld>
            <a:endParaRPr lang="en-US"/>
          </a:p>
        </p:txBody>
      </p:sp>
    </p:spTree>
    <p:extLst>
      <p:ext uri="{BB962C8B-B14F-4D97-AF65-F5344CB8AC3E}">
        <p14:creationId xmlns:p14="http://schemas.microsoft.com/office/powerpoint/2010/main" val="20425810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12</a:t>
            </a:fld>
            <a:endParaRPr lang="en-US"/>
          </a:p>
        </p:txBody>
      </p:sp>
    </p:spTree>
    <p:extLst>
      <p:ext uri="{BB962C8B-B14F-4D97-AF65-F5344CB8AC3E}">
        <p14:creationId xmlns:p14="http://schemas.microsoft.com/office/powerpoint/2010/main" val="3134713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19</a:t>
            </a:fld>
            <a:endParaRPr lang="en-US"/>
          </a:p>
        </p:txBody>
      </p:sp>
    </p:spTree>
    <p:extLst>
      <p:ext uri="{BB962C8B-B14F-4D97-AF65-F5344CB8AC3E}">
        <p14:creationId xmlns:p14="http://schemas.microsoft.com/office/powerpoint/2010/main" val="34195879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20</a:t>
            </a:fld>
            <a:endParaRPr lang="en-US"/>
          </a:p>
        </p:txBody>
      </p:sp>
    </p:spTree>
    <p:extLst>
      <p:ext uri="{BB962C8B-B14F-4D97-AF65-F5344CB8AC3E}">
        <p14:creationId xmlns:p14="http://schemas.microsoft.com/office/powerpoint/2010/main" val="17861355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21</a:t>
            </a:fld>
            <a:endParaRPr lang="en-US"/>
          </a:p>
        </p:txBody>
      </p:sp>
    </p:spTree>
    <p:extLst>
      <p:ext uri="{BB962C8B-B14F-4D97-AF65-F5344CB8AC3E}">
        <p14:creationId xmlns:p14="http://schemas.microsoft.com/office/powerpoint/2010/main" val="40536355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22</a:t>
            </a:fld>
            <a:endParaRPr lang="en-US"/>
          </a:p>
        </p:txBody>
      </p:sp>
    </p:spTree>
    <p:extLst>
      <p:ext uri="{BB962C8B-B14F-4D97-AF65-F5344CB8AC3E}">
        <p14:creationId xmlns:p14="http://schemas.microsoft.com/office/powerpoint/2010/main" val="17861355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23</a:t>
            </a:fld>
            <a:endParaRPr lang="en-US"/>
          </a:p>
        </p:txBody>
      </p:sp>
    </p:spTree>
    <p:extLst>
      <p:ext uri="{BB962C8B-B14F-4D97-AF65-F5344CB8AC3E}">
        <p14:creationId xmlns:p14="http://schemas.microsoft.com/office/powerpoint/2010/main" val="16226824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24</a:t>
            </a:fld>
            <a:endParaRPr lang="en-US"/>
          </a:p>
        </p:txBody>
      </p:sp>
    </p:spTree>
    <p:extLst>
      <p:ext uri="{BB962C8B-B14F-4D97-AF65-F5344CB8AC3E}">
        <p14:creationId xmlns:p14="http://schemas.microsoft.com/office/powerpoint/2010/main" val="16226824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25</a:t>
            </a:fld>
            <a:endParaRPr lang="en-US"/>
          </a:p>
        </p:txBody>
      </p:sp>
    </p:spTree>
    <p:extLst>
      <p:ext uri="{BB962C8B-B14F-4D97-AF65-F5344CB8AC3E}">
        <p14:creationId xmlns:p14="http://schemas.microsoft.com/office/powerpoint/2010/main" val="67647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2</a:t>
            </a:fld>
            <a:endParaRPr lang="en-US"/>
          </a:p>
        </p:txBody>
      </p:sp>
    </p:spTree>
    <p:extLst>
      <p:ext uri="{BB962C8B-B14F-4D97-AF65-F5344CB8AC3E}">
        <p14:creationId xmlns:p14="http://schemas.microsoft.com/office/powerpoint/2010/main" val="30293350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28</a:t>
            </a:fld>
            <a:endParaRPr lang="en-US"/>
          </a:p>
        </p:txBody>
      </p:sp>
    </p:spTree>
    <p:extLst>
      <p:ext uri="{BB962C8B-B14F-4D97-AF65-F5344CB8AC3E}">
        <p14:creationId xmlns:p14="http://schemas.microsoft.com/office/powerpoint/2010/main" val="18788797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29</a:t>
            </a:fld>
            <a:endParaRPr lang="en-US"/>
          </a:p>
        </p:txBody>
      </p:sp>
    </p:spTree>
    <p:extLst>
      <p:ext uri="{BB962C8B-B14F-4D97-AF65-F5344CB8AC3E}">
        <p14:creationId xmlns:p14="http://schemas.microsoft.com/office/powerpoint/2010/main" val="18788797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30</a:t>
            </a:fld>
            <a:endParaRPr lang="en-US"/>
          </a:p>
        </p:txBody>
      </p:sp>
    </p:spTree>
    <p:extLst>
      <p:ext uri="{BB962C8B-B14F-4D97-AF65-F5344CB8AC3E}">
        <p14:creationId xmlns:p14="http://schemas.microsoft.com/office/powerpoint/2010/main" val="12409836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31</a:t>
            </a:fld>
            <a:endParaRPr lang="en-US"/>
          </a:p>
        </p:txBody>
      </p:sp>
    </p:spTree>
    <p:extLst>
      <p:ext uri="{BB962C8B-B14F-4D97-AF65-F5344CB8AC3E}">
        <p14:creationId xmlns:p14="http://schemas.microsoft.com/office/powerpoint/2010/main" val="31347136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32</a:t>
            </a:fld>
            <a:endParaRPr lang="en-US"/>
          </a:p>
        </p:txBody>
      </p:sp>
    </p:spTree>
    <p:extLst>
      <p:ext uri="{BB962C8B-B14F-4D97-AF65-F5344CB8AC3E}">
        <p14:creationId xmlns:p14="http://schemas.microsoft.com/office/powerpoint/2010/main" val="38393326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33</a:t>
            </a:fld>
            <a:endParaRPr lang="en-US"/>
          </a:p>
        </p:txBody>
      </p:sp>
    </p:spTree>
    <p:extLst>
      <p:ext uri="{BB962C8B-B14F-4D97-AF65-F5344CB8AC3E}">
        <p14:creationId xmlns:p14="http://schemas.microsoft.com/office/powerpoint/2010/main" val="2476507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3</a:t>
            </a:fld>
            <a:endParaRPr lang="en-US"/>
          </a:p>
        </p:txBody>
      </p:sp>
    </p:spTree>
    <p:extLst>
      <p:ext uri="{BB962C8B-B14F-4D97-AF65-F5344CB8AC3E}">
        <p14:creationId xmlns:p14="http://schemas.microsoft.com/office/powerpoint/2010/main" val="843442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4</a:t>
            </a:fld>
            <a:endParaRPr lang="en-US"/>
          </a:p>
        </p:txBody>
      </p:sp>
    </p:spTree>
    <p:extLst>
      <p:ext uri="{BB962C8B-B14F-4D97-AF65-F5344CB8AC3E}">
        <p14:creationId xmlns:p14="http://schemas.microsoft.com/office/powerpoint/2010/main" val="2042581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5</a:t>
            </a:fld>
            <a:endParaRPr lang="en-US"/>
          </a:p>
        </p:txBody>
      </p:sp>
    </p:spTree>
    <p:extLst>
      <p:ext uri="{BB962C8B-B14F-4D97-AF65-F5344CB8AC3E}">
        <p14:creationId xmlns:p14="http://schemas.microsoft.com/office/powerpoint/2010/main" val="1878879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6</a:t>
            </a:fld>
            <a:endParaRPr lang="en-US"/>
          </a:p>
        </p:txBody>
      </p:sp>
    </p:spTree>
    <p:extLst>
      <p:ext uri="{BB962C8B-B14F-4D97-AF65-F5344CB8AC3E}">
        <p14:creationId xmlns:p14="http://schemas.microsoft.com/office/powerpoint/2010/main" val="1240983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7</a:t>
            </a:fld>
            <a:endParaRPr lang="en-US"/>
          </a:p>
        </p:txBody>
      </p:sp>
    </p:spTree>
    <p:extLst>
      <p:ext uri="{BB962C8B-B14F-4D97-AF65-F5344CB8AC3E}">
        <p14:creationId xmlns:p14="http://schemas.microsoft.com/office/powerpoint/2010/main" val="31592955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8</a:t>
            </a:fld>
            <a:endParaRPr lang="en-US"/>
          </a:p>
        </p:txBody>
      </p:sp>
    </p:spTree>
    <p:extLst>
      <p:ext uri="{BB962C8B-B14F-4D97-AF65-F5344CB8AC3E}">
        <p14:creationId xmlns:p14="http://schemas.microsoft.com/office/powerpoint/2010/main" val="3159295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9</a:t>
            </a:fld>
            <a:endParaRPr lang="en-US"/>
          </a:p>
        </p:txBody>
      </p:sp>
    </p:spTree>
    <p:extLst>
      <p:ext uri="{BB962C8B-B14F-4D97-AF65-F5344CB8AC3E}">
        <p14:creationId xmlns:p14="http://schemas.microsoft.com/office/powerpoint/2010/main" val="31592955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3.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userDrawn="1"/>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grpSp>
        <p:nvGrpSpPr>
          <p:cNvPr id="6" name="Group 21"/>
          <p:cNvGrpSpPr>
            <a:grpSpLocks/>
          </p:cNvGrpSpPr>
          <p:nvPr userDrawn="1"/>
        </p:nvGrpSpPr>
        <p:grpSpPr bwMode="auto">
          <a:xfrm>
            <a:off x="0" y="0"/>
            <a:ext cx="9215438" cy="1081088"/>
            <a:chOff x="-1" y="0"/>
            <a:chExt cx="9215439" cy="1081088"/>
          </a:xfrm>
        </p:grpSpPr>
        <p:sp>
          <p:nvSpPr>
            <p:cNvPr id="7"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8"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10"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sp>
          <p:nvSpPr>
            <p:cNvPr id="11" name="Text Box 12"/>
            <p:cNvSpPr txBox="1">
              <a:spLocks noChangeArrowheads="1"/>
            </p:cNvSpPr>
            <p:nvPr userDrawn="1"/>
          </p:nvSpPr>
          <p:spPr bwMode="auto">
            <a:xfrm>
              <a:off x="6551613" y="503238"/>
              <a:ext cx="26638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9pPr>
            </a:lstStyle>
            <a:p>
              <a:pPr eaLnBrk="1" hangingPunct="1"/>
              <a:r>
                <a:rPr lang="en-GB" sz="3200" b="1">
                  <a:solidFill>
                    <a:srgbClr val="FFFFFF"/>
                  </a:solidFill>
                  <a:ea typeface="SimSun" pitchFamily="2" charset="-122"/>
                </a:rPr>
                <a:t>EGI-InSPIRE</a:t>
              </a:r>
            </a:p>
          </p:txBody>
        </p:sp>
      </p:grpSp>
      <p:pic>
        <p:nvPicPr>
          <p:cNvPr id="12" name="Picture 3"/>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4"/>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17"/>
          <p:cNvSpPr>
            <a:spLocks noChangeArrowheads="1"/>
          </p:cNvSpPr>
          <p:nvPr userDrawn="1"/>
        </p:nvSpPr>
        <p:spPr bwMode="auto">
          <a:xfrm>
            <a:off x="7667625" y="6586538"/>
            <a:ext cx="14478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www.egi.eu</a:t>
            </a:r>
          </a:p>
        </p:txBody>
      </p:sp>
      <p:sp>
        <p:nvSpPr>
          <p:cNvPr id="15" name="Rectangle 18"/>
          <p:cNvSpPr>
            <a:spLocks noChangeArrowheads="1"/>
          </p:cNvSpPr>
          <p:nvPr userDrawn="1"/>
        </p:nvSpPr>
        <p:spPr bwMode="auto">
          <a:xfrm>
            <a:off x="53975" y="6605588"/>
            <a:ext cx="2286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EGI-InSPIRE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6" name="Date Placeholder 3"/>
          <p:cNvSpPr>
            <a:spLocks noGrp="1"/>
          </p:cNvSpPr>
          <p:nvPr>
            <p:ph type="dt" sz="half" idx="10"/>
          </p:nvPr>
        </p:nvSpPr>
        <p:spPr/>
        <p:txBody>
          <a:bodyPr/>
          <a:lstStyle>
            <a:lvl1pPr>
              <a:defRPr smtClean="0">
                <a:solidFill>
                  <a:schemeClr val="bg1"/>
                </a:solidFill>
                <a:latin typeface="Arial" pitchFamily="34" charset="0"/>
                <a:cs typeface="Arial" pitchFamily="34" charset="0"/>
              </a:defRPr>
            </a:lvl1pPr>
          </a:lstStyle>
          <a:p>
            <a:pPr>
              <a:defRPr/>
            </a:pPr>
            <a:fld id="{F797D46E-FE48-44A4-AD90-540913E2D176}" type="datetime1">
              <a:rPr lang="en-GB" smtClean="0"/>
              <a:pPr>
                <a:defRPr/>
              </a:pPr>
              <a:t>27/03/2012</a:t>
            </a:fld>
            <a:endParaRPr lang="en-US" dirty="0"/>
          </a:p>
        </p:txBody>
      </p:sp>
      <p:sp>
        <p:nvSpPr>
          <p:cNvPr id="18" name="Slide Number Placeholder 5"/>
          <p:cNvSpPr>
            <a:spLocks noGrp="1"/>
          </p:cNvSpPr>
          <p:nvPr>
            <p:ph type="sldNum" sz="quarter" idx="12"/>
          </p:nvPr>
        </p:nvSpPr>
        <p:spPr>
          <a:xfrm>
            <a:off x="6975475" y="6356350"/>
            <a:ext cx="2133600" cy="365125"/>
          </a:xfrm>
        </p:spPr>
        <p:txBody>
          <a:bodyPr/>
          <a:lstStyle>
            <a:lvl1pPr>
              <a:defRPr>
                <a:solidFill>
                  <a:schemeClr val="bg1"/>
                </a:solidFill>
                <a:latin typeface="Arial" pitchFamily="34" charset="0"/>
                <a:cs typeface="Arial" pitchFamily="34" charset="0"/>
              </a:defRPr>
            </a:lvl1pPr>
          </a:lstStyle>
          <a:p>
            <a:pPr>
              <a:defRPr/>
            </a:pPr>
            <a:fld id="{15715CC5-53A4-439F-A85F-0604235AB755}" type="slidenum">
              <a:rPr lang="en-US"/>
              <a:pPr>
                <a:defRPr/>
              </a:pPr>
              <a:t>‹#›</a:t>
            </a:fld>
            <a:endParaRPr lang="en-US" dirty="0"/>
          </a:p>
        </p:txBody>
      </p:sp>
    </p:spTree>
    <p:extLst>
      <p:ext uri="{BB962C8B-B14F-4D97-AF65-F5344CB8AC3E}">
        <p14:creationId xmlns:p14="http://schemas.microsoft.com/office/powerpoint/2010/main" val="3539581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CDE62C6-D1EF-4B99-989A-B9519A5E871F}" type="datetime1">
              <a:rPr lang="en-GB" smtClean="0"/>
              <a:pPr>
                <a:defRPr/>
              </a:pPr>
              <a:t>27/03/2012</a:t>
            </a:fld>
            <a:endParaRPr lang="en-US"/>
          </a:p>
        </p:txBody>
      </p:sp>
      <p:sp>
        <p:nvSpPr>
          <p:cNvPr id="6" name="Slide Number Placeholder 5"/>
          <p:cNvSpPr>
            <a:spLocks noGrp="1"/>
          </p:cNvSpPr>
          <p:nvPr>
            <p:ph type="sldNum" sz="quarter" idx="12"/>
          </p:nvPr>
        </p:nvSpPr>
        <p:spPr/>
        <p:txBody>
          <a:bodyPr/>
          <a:lstStyle>
            <a:lvl1pPr>
              <a:defRPr/>
            </a:lvl1pPr>
          </a:lstStyle>
          <a:p>
            <a:pPr>
              <a:defRPr/>
            </a:pPr>
            <a:fld id="{F35EAE03-69BD-4C08-B18E-8C9F5694E65D}" type="slidenum">
              <a:rPr lang="en-US"/>
              <a:pPr>
                <a:defRPr/>
              </a:pPr>
              <a:t>‹#›</a:t>
            </a:fld>
            <a:endParaRPr lang="en-US" dirty="0"/>
          </a:p>
        </p:txBody>
      </p:sp>
    </p:spTree>
    <p:extLst>
      <p:ext uri="{BB962C8B-B14F-4D97-AF65-F5344CB8AC3E}">
        <p14:creationId xmlns:p14="http://schemas.microsoft.com/office/powerpoint/2010/main" val="1163745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0D070CC5-E9F9-4C4F-9E6E-CE4C8550E4EA}" type="datetime1">
              <a:rPr lang="en-GB" smtClean="0"/>
              <a:pPr>
                <a:defRPr/>
              </a:pPr>
              <a:t>27/03/2012</a:t>
            </a:fld>
            <a:endParaRPr lang="en-US"/>
          </a:p>
        </p:txBody>
      </p:sp>
      <p:sp>
        <p:nvSpPr>
          <p:cNvPr id="5" name="Slide Number Placeholder 5"/>
          <p:cNvSpPr>
            <a:spLocks noGrp="1"/>
          </p:cNvSpPr>
          <p:nvPr>
            <p:ph type="sldNum" sz="quarter" idx="12"/>
          </p:nvPr>
        </p:nvSpPr>
        <p:spPr/>
        <p:txBody>
          <a:bodyPr/>
          <a:lstStyle>
            <a:lvl1pPr>
              <a:defRPr/>
            </a:lvl1pPr>
          </a:lstStyle>
          <a:p>
            <a:pPr>
              <a:defRPr/>
            </a:pPr>
            <a:fld id="{1D53C9E4-42E2-402A-B0B1-17451789FE1F}" type="slidenum">
              <a:rPr lang="en-US"/>
              <a:pPr>
                <a:defRPr/>
              </a:pPr>
              <a:t>‹#›</a:t>
            </a:fld>
            <a:endParaRPr lang="en-US" dirty="0"/>
          </a:p>
        </p:txBody>
      </p:sp>
    </p:spTree>
    <p:extLst>
      <p:ext uri="{BB962C8B-B14F-4D97-AF65-F5344CB8AC3E}">
        <p14:creationId xmlns:p14="http://schemas.microsoft.com/office/powerpoint/2010/main" val="724594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6" name="Group 21"/>
          <p:cNvGrpSpPr>
            <a:grpSpLocks/>
          </p:cNvGrpSpPr>
          <p:nvPr/>
        </p:nvGrpSpPr>
        <p:grpSpPr bwMode="auto">
          <a:xfrm>
            <a:off x="0" y="0"/>
            <a:ext cx="9215438" cy="1081088"/>
            <a:chOff x="-1" y="0"/>
            <a:chExt cx="9215439" cy="1081088"/>
          </a:xfrm>
        </p:grpSpPr>
        <p:sp>
          <p:nvSpPr>
            <p:cNvPr id="7"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8"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0"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Text Box 12"/>
            <p:cNvSpPr txBox="1">
              <a:spLocks noChangeArrowheads="1"/>
            </p:cNvSpPr>
            <p:nvPr userDrawn="1"/>
          </p:nvSpPr>
          <p:spPr bwMode="auto">
            <a:xfrm>
              <a:off x="6551613" y="503238"/>
              <a:ext cx="2663825" cy="577850"/>
            </a:xfrm>
            <a:prstGeom prst="rect">
              <a:avLst/>
            </a:prstGeom>
            <a:noFill/>
            <a:ln w="9525">
              <a:noFill/>
              <a:round/>
              <a:headEnd/>
              <a:tailEnd/>
            </a:ln>
            <a:effectLst/>
          </p:spPr>
          <p:txBody>
            <a:bodyPr lIns="90000" tIns="45000" rIns="90000" bIns="45000"/>
            <a:lstStyle/>
            <a:p>
              <a:pPr fontAlgn="auto">
                <a:spcBef>
                  <a:spcPts val="0"/>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a:solidFill>
                    <a:srgbClr val="FFFFFF"/>
                  </a:solidFill>
                  <a:ea typeface="SimSun" charset="0"/>
                  <a:cs typeface="Arial" pitchFamily="34" charset="0"/>
                </a:rPr>
                <a:t>EGI-</a:t>
              </a:r>
              <a:r>
                <a:rPr lang="en-GB" sz="3200" b="1" dirty="0" err="1">
                  <a:solidFill>
                    <a:srgbClr val="FFFFFF"/>
                  </a:solidFill>
                  <a:ea typeface="SimSun" charset="0"/>
                  <a:cs typeface="Arial" pitchFamily="34" charset="0"/>
                </a:rPr>
                <a:t>InSPIRE</a:t>
              </a:r>
              <a:endParaRPr lang="en-GB" sz="3200" b="1" dirty="0">
                <a:solidFill>
                  <a:srgbClr val="FFFFFF"/>
                </a:solidFill>
                <a:ea typeface="SimSun" charset="0"/>
                <a:cs typeface="Arial" pitchFamily="34" charset="0"/>
              </a:endParaRPr>
            </a:p>
          </p:txBody>
        </p:sp>
      </p:grpSp>
      <p:pic>
        <p:nvPicPr>
          <p:cNvPr id="12"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5" name="Rectangle 18"/>
          <p:cNvSpPr>
            <a:spLocks noChangeArrowheads="1"/>
          </p:cNvSpPr>
          <p:nvPr/>
        </p:nvSpPr>
        <p:spPr bwMode="auto">
          <a:xfrm>
            <a:off x="53752"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a:xfrm>
            <a:off x="62136" y="6376670"/>
            <a:ext cx="2133600" cy="365125"/>
          </a:xfrm>
        </p:spPr>
        <p:txBody>
          <a:bodyPr/>
          <a:lstStyle>
            <a:lvl1pPr>
              <a:defRPr smtClean="0">
                <a:solidFill>
                  <a:schemeClr val="bg1"/>
                </a:solidFill>
                <a:latin typeface="Arial" pitchFamily="34" charset="0"/>
                <a:cs typeface="Arial" pitchFamily="34" charset="0"/>
              </a:defRPr>
            </a:lvl1pPr>
          </a:lstStyle>
          <a:p>
            <a:pPr>
              <a:defRPr/>
            </a:pPr>
            <a:fld id="{05CEFB69-3A1A-40F9-A725-6A056CDB5DB5}" type="datetime1">
              <a:rPr lang="en-GB" smtClean="0"/>
              <a:pPr>
                <a:defRPr/>
              </a:pPr>
              <a:t>27/03/2012</a:t>
            </a:fld>
            <a:endParaRPr lang="en-US" dirty="0"/>
          </a:p>
        </p:txBody>
      </p:sp>
      <p:sp>
        <p:nvSpPr>
          <p:cNvPr id="17" name="Footer Placeholder 4"/>
          <p:cNvSpPr>
            <a:spLocks noGrp="1"/>
          </p:cNvSpPr>
          <p:nvPr>
            <p:ph type="ftr" sz="quarter" idx="11"/>
          </p:nvPr>
        </p:nvSpPr>
        <p:spPr/>
        <p:txBody>
          <a:bodyPr/>
          <a:lstStyle>
            <a:lvl1pPr>
              <a:defRPr dirty="0" smtClean="0">
                <a:solidFill>
                  <a:schemeClr val="bg1"/>
                </a:solidFill>
                <a:latin typeface="Arial" pitchFamily="34" charset="0"/>
                <a:cs typeface="Arial" pitchFamily="34" charset="0"/>
              </a:defRPr>
            </a:lvl1pPr>
          </a:lstStyle>
          <a:p>
            <a:pPr>
              <a:defRPr/>
            </a:pPr>
            <a:r>
              <a:rPr lang="en-GB" smtClean="0"/>
              <a:t>EGI Life Sciences - May 2011</a:t>
            </a:r>
            <a:endParaRPr lang="en-US"/>
          </a:p>
        </p:txBody>
      </p:sp>
      <p:sp>
        <p:nvSpPr>
          <p:cNvPr id="18" name="Slide Number Placeholder 5"/>
          <p:cNvSpPr>
            <a:spLocks noGrp="1"/>
          </p:cNvSpPr>
          <p:nvPr>
            <p:ph type="sldNum" sz="quarter" idx="12"/>
          </p:nvPr>
        </p:nvSpPr>
        <p:spPr>
          <a:xfrm>
            <a:off x="6975475" y="6356350"/>
            <a:ext cx="2133600" cy="365125"/>
          </a:xfrm>
        </p:spPr>
        <p:txBody>
          <a:bodyPr/>
          <a:lstStyle>
            <a:lvl1pPr>
              <a:defRPr smtClean="0">
                <a:solidFill>
                  <a:schemeClr val="bg1"/>
                </a:solidFill>
                <a:latin typeface="Arial" pitchFamily="34" charset="0"/>
                <a:cs typeface="Arial" pitchFamily="34" charset="0"/>
              </a:defRPr>
            </a:lvl1pPr>
          </a:lstStyle>
          <a:p>
            <a:pPr>
              <a:defRPr/>
            </a:pPr>
            <a:fld id="{15715CC5-53A4-439F-A85F-0604235AB755}" type="slidenum">
              <a:rPr lang="en-US" smtClean="0"/>
              <a:pPr>
                <a:defRPr/>
              </a:pPr>
              <a:t>‹#›</a:t>
            </a:fld>
            <a:endParaRPr lang="en-US" dirty="0"/>
          </a:p>
        </p:txBody>
      </p:sp>
      <p:pic>
        <p:nvPicPr>
          <p:cNvPr id="19" name="Picture 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0" name="Text Box 2"/>
          <p:cNvSpPr txBox="1">
            <a:spLocks noChangeArrowheads="1"/>
          </p:cNvSpPr>
          <p:nvPr userDrawn="1"/>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grpSp>
        <p:nvGrpSpPr>
          <p:cNvPr id="21" name="Group 21"/>
          <p:cNvGrpSpPr>
            <a:grpSpLocks/>
          </p:cNvGrpSpPr>
          <p:nvPr userDrawn="1"/>
        </p:nvGrpSpPr>
        <p:grpSpPr bwMode="auto">
          <a:xfrm>
            <a:off x="0" y="0"/>
            <a:ext cx="9215438" cy="1081088"/>
            <a:chOff x="-1" y="0"/>
            <a:chExt cx="9215439" cy="1081088"/>
          </a:xfrm>
        </p:grpSpPr>
        <p:sp>
          <p:nvSpPr>
            <p:cNvPr id="22"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23"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4"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25"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sp>
          <p:nvSpPr>
            <p:cNvPr id="26" name="Text Box 12"/>
            <p:cNvSpPr txBox="1">
              <a:spLocks noChangeArrowheads="1"/>
            </p:cNvSpPr>
            <p:nvPr userDrawn="1"/>
          </p:nvSpPr>
          <p:spPr bwMode="auto">
            <a:xfrm>
              <a:off x="6551613" y="503238"/>
              <a:ext cx="26638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9pPr>
            </a:lstStyle>
            <a:p>
              <a:pPr eaLnBrk="1" hangingPunct="1"/>
              <a:r>
                <a:rPr lang="en-GB" sz="3200" b="1">
                  <a:solidFill>
                    <a:srgbClr val="FFFFFF"/>
                  </a:solidFill>
                  <a:ea typeface="SimSun" pitchFamily="2" charset="-122"/>
                </a:rPr>
                <a:t>EGI-InSPIRE</a:t>
              </a:r>
            </a:p>
          </p:txBody>
        </p:sp>
      </p:grpSp>
      <p:pic>
        <p:nvPicPr>
          <p:cNvPr id="27" name="Picture 3"/>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8" name="Picture 4"/>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9" name="Rectangle 17"/>
          <p:cNvSpPr>
            <a:spLocks noChangeArrowheads="1"/>
          </p:cNvSpPr>
          <p:nvPr userDrawn="1"/>
        </p:nvSpPr>
        <p:spPr bwMode="auto">
          <a:xfrm>
            <a:off x="7667625" y="6586538"/>
            <a:ext cx="14478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www.egi.eu</a:t>
            </a:r>
          </a:p>
        </p:txBody>
      </p:sp>
      <p:sp>
        <p:nvSpPr>
          <p:cNvPr id="30" name="Rectangle 18"/>
          <p:cNvSpPr>
            <a:spLocks noChangeArrowheads="1"/>
          </p:cNvSpPr>
          <p:nvPr userDrawn="1"/>
        </p:nvSpPr>
        <p:spPr bwMode="auto">
          <a:xfrm>
            <a:off x="53975" y="6605588"/>
            <a:ext cx="2286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EGI-InSPIRE RI-261323</a:t>
            </a:r>
          </a:p>
        </p:txBody>
      </p:sp>
    </p:spTree>
    <p:extLst>
      <p:ext uri="{BB962C8B-B14F-4D97-AF65-F5344CB8AC3E}">
        <p14:creationId xmlns:p14="http://schemas.microsoft.com/office/powerpoint/2010/main" val="2296410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FF7A3A6-4ECE-4A33-8B95-A9F524F2275D}" type="datetime1">
              <a:rPr lang="en-GB" smtClean="0"/>
              <a:pPr>
                <a:defRPr/>
              </a:pPr>
              <a:t>27/03/2012</a:t>
            </a:fld>
            <a:endParaRPr lang="en-US"/>
          </a:p>
        </p:txBody>
      </p:sp>
      <p:sp>
        <p:nvSpPr>
          <p:cNvPr id="6" name="Slide Number Placeholder 5"/>
          <p:cNvSpPr>
            <a:spLocks noGrp="1"/>
          </p:cNvSpPr>
          <p:nvPr>
            <p:ph type="sldNum" sz="quarter" idx="12"/>
          </p:nvPr>
        </p:nvSpPr>
        <p:spPr/>
        <p:txBody>
          <a:bodyPr/>
          <a:lstStyle>
            <a:lvl1pPr>
              <a:defRPr/>
            </a:lvl1pPr>
          </a:lstStyle>
          <a:p>
            <a:pPr>
              <a:defRPr/>
            </a:pPr>
            <a:fld id="{F35EAE03-69BD-4C08-B18E-8C9F5694E65D}" type="slidenum">
              <a:rPr lang="en-US" smtClean="0"/>
              <a:pPr>
                <a:defRPr/>
              </a:pPr>
              <a:t>‹#›</a:t>
            </a:fld>
            <a:endParaRPr lang="en-US" dirty="0"/>
          </a:p>
        </p:txBody>
      </p:sp>
    </p:spTree>
    <p:extLst>
      <p:ext uri="{BB962C8B-B14F-4D97-AF65-F5344CB8AC3E}">
        <p14:creationId xmlns:p14="http://schemas.microsoft.com/office/powerpoint/2010/main" val="2238490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fld id="{62C8EB56-51B2-4437-9BE3-4E42C28E0E2C}" type="datetime1">
              <a:rPr lang="en-GB" smtClean="0"/>
              <a:pPr>
                <a:defRPr/>
              </a:pPr>
              <a:t>27/03/2012</a:t>
            </a:fld>
            <a:endParaRPr lang="en-US"/>
          </a:p>
        </p:txBody>
      </p:sp>
      <p:sp>
        <p:nvSpPr>
          <p:cNvPr id="5" name="Slide Number Placeholder 4"/>
          <p:cNvSpPr>
            <a:spLocks noGrp="1"/>
          </p:cNvSpPr>
          <p:nvPr>
            <p:ph type="sldNum" sz="quarter" idx="12"/>
          </p:nvPr>
        </p:nvSpPr>
        <p:spPr/>
        <p:txBody>
          <a:bodyPr/>
          <a:lstStyle/>
          <a:p>
            <a:pPr>
              <a:defRPr/>
            </a:pPr>
            <a:fld id="{1D53C9E4-42E2-402A-B0B1-17451789FE1F}" type="slidenum">
              <a:rPr lang="en-US" smtClean="0"/>
              <a:pPr>
                <a:defRPr/>
              </a:pPr>
              <a:t>‹#›</a:t>
            </a:fld>
            <a:endParaRPr lang="en-US" dirty="0"/>
          </a:p>
        </p:txBody>
      </p:sp>
    </p:spTree>
    <p:extLst>
      <p:ext uri="{BB962C8B-B14F-4D97-AF65-F5344CB8AC3E}">
        <p14:creationId xmlns:p14="http://schemas.microsoft.com/office/powerpoint/2010/main" val="2277632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6" name="Group 21"/>
          <p:cNvGrpSpPr>
            <a:grpSpLocks/>
          </p:cNvGrpSpPr>
          <p:nvPr/>
        </p:nvGrpSpPr>
        <p:grpSpPr bwMode="auto">
          <a:xfrm>
            <a:off x="0" y="0"/>
            <a:ext cx="9215438" cy="1081088"/>
            <a:chOff x="-1" y="0"/>
            <a:chExt cx="9215439" cy="1081088"/>
          </a:xfrm>
        </p:grpSpPr>
        <p:sp>
          <p:nvSpPr>
            <p:cNvPr id="7"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8"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0"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Text Box 12"/>
            <p:cNvSpPr txBox="1">
              <a:spLocks noChangeArrowheads="1"/>
            </p:cNvSpPr>
            <p:nvPr userDrawn="1"/>
          </p:nvSpPr>
          <p:spPr bwMode="auto">
            <a:xfrm>
              <a:off x="6551613" y="503238"/>
              <a:ext cx="2663825" cy="577850"/>
            </a:xfrm>
            <a:prstGeom prst="rect">
              <a:avLst/>
            </a:prstGeom>
            <a:noFill/>
            <a:ln w="9525">
              <a:noFill/>
              <a:round/>
              <a:headEnd/>
              <a:tailEnd/>
            </a:ln>
            <a:effectLst/>
          </p:spPr>
          <p:txBody>
            <a:bodyPr lIns="90000" tIns="45000" rIns="90000" bIns="45000"/>
            <a:lstStyle/>
            <a:p>
              <a:pPr fontAlgn="auto">
                <a:spcBef>
                  <a:spcPts val="0"/>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a:solidFill>
                    <a:srgbClr val="FFFFFF"/>
                  </a:solidFill>
                  <a:ea typeface="SimSun" charset="0"/>
                  <a:cs typeface="Arial" pitchFamily="34" charset="0"/>
                </a:rPr>
                <a:t>EGI-</a:t>
              </a:r>
              <a:r>
                <a:rPr lang="en-GB" sz="3200" b="1" dirty="0" err="1">
                  <a:solidFill>
                    <a:srgbClr val="FFFFFF"/>
                  </a:solidFill>
                  <a:ea typeface="SimSun" charset="0"/>
                  <a:cs typeface="Arial" pitchFamily="34" charset="0"/>
                </a:rPr>
                <a:t>InSPIRE</a:t>
              </a:r>
              <a:endParaRPr lang="en-GB" sz="3200" b="1" dirty="0">
                <a:solidFill>
                  <a:srgbClr val="FFFFFF"/>
                </a:solidFill>
                <a:ea typeface="SimSun" charset="0"/>
                <a:cs typeface="Arial" pitchFamily="34" charset="0"/>
              </a:endParaRPr>
            </a:p>
          </p:txBody>
        </p:sp>
      </p:grpSp>
      <p:pic>
        <p:nvPicPr>
          <p:cNvPr id="12"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5" name="Rectangle 18"/>
          <p:cNvSpPr>
            <a:spLocks noChangeArrowheads="1"/>
          </p:cNvSpPr>
          <p:nvPr/>
        </p:nvSpPr>
        <p:spPr bwMode="auto">
          <a:xfrm>
            <a:off x="53752"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a:xfrm>
            <a:off x="62136" y="6376670"/>
            <a:ext cx="2133600" cy="365125"/>
          </a:xfrm>
        </p:spPr>
        <p:txBody>
          <a:bodyPr/>
          <a:lstStyle>
            <a:lvl1pPr>
              <a:defRPr smtClean="0">
                <a:solidFill>
                  <a:schemeClr val="bg1"/>
                </a:solidFill>
                <a:latin typeface="Arial" pitchFamily="34" charset="0"/>
                <a:cs typeface="Arial" pitchFamily="34" charset="0"/>
              </a:defRPr>
            </a:lvl1pPr>
          </a:lstStyle>
          <a:p>
            <a:pPr>
              <a:defRPr/>
            </a:pPr>
            <a:fld id="{FB0A0A1B-C4C1-4A44-A1B4-F234FFA1D13E}" type="datetime1">
              <a:rPr lang="en-GB" smtClean="0"/>
              <a:pPr>
                <a:defRPr/>
              </a:pPr>
              <a:t>27/03/2012</a:t>
            </a:fld>
            <a:endParaRPr lang="en-US" dirty="0"/>
          </a:p>
        </p:txBody>
      </p:sp>
      <p:sp>
        <p:nvSpPr>
          <p:cNvPr id="18" name="Slide Number Placeholder 5"/>
          <p:cNvSpPr>
            <a:spLocks noGrp="1"/>
          </p:cNvSpPr>
          <p:nvPr>
            <p:ph type="sldNum" sz="quarter" idx="12"/>
          </p:nvPr>
        </p:nvSpPr>
        <p:spPr>
          <a:xfrm>
            <a:off x="6975475" y="6356350"/>
            <a:ext cx="2133600" cy="365125"/>
          </a:xfrm>
        </p:spPr>
        <p:txBody>
          <a:bodyPr/>
          <a:lstStyle>
            <a:lvl1pPr>
              <a:defRPr smtClean="0">
                <a:solidFill>
                  <a:schemeClr val="bg1"/>
                </a:solidFill>
                <a:latin typeface="Arial" pitchFamily="34" charset="0"/>
                <a:cs typeface="Arial" pitchFamily="34" charset="0"/>
              </a:defRPr>
            </a:lvl1pPr>
          </a:lstStyle>
          <a:p>
            <a:pPr>
              <a:defRPr/>
            </a:pPr>
            <a:fld id="{15715CC5-53A4-439F-A85F-0604235AB755}" type="slidenum">
              <a:rPr lang="en-US" smtClean="0"/>
              <a:pPr>
                <a:defRPr/>
              </a:pPr>
              <a:t>‹#›</a:t>
            </a:fld>
            <a:endParaRPr lang="en-US" dirty="0"/>
          </a:p>
        </p:txBody>
      </p:sp>
      <p:sp>
        <p:nvSpPr>
          <p:cNvPr id="19" name="Date Placeholder 3"/>
          <p:cNvSpPr txBox="1">
            <a:spLocks/>
          </p:cNvSpPr>
          <p:nvPr userDrawn="1"/>
        </p:nvSpPr>
        <p:spPr>
          <a:xfrm>
            <a:off x="3518520" y="6448251"/>
            <a:ext cx="2709664" cy="365125"/>
          </a:xfrm>
          <a:prstGeom prst="rect">
            <a:avLst/>
          </a:prstGeom>
        </p:spPr>
        <p:txBody>
          <a:bodyPr vert="horz" lIns="91440" tIns="45720" rIns="91440" bIns="45720" rtlCol="0" anchor="ctr"/>
          <a:lstStyle>
            <a:lvl1pPr>
              <a:defRPr smtClean="0">
                <a:solidFill>
                  <a:schemeClr val="bg1"/>
                </a:solidFill>
                <a:latin typeface="Arial" pitchFamily="34" charset="0"/>
                <a:cs typeface="Arial"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29641077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73C8DB4-B70D-4CC6-8334-FBF47B8B0DDA}" type="datetime1">
              <a:rPr lang="en-GB" smtClean="0"/>
              <a:pPr>
                <a:defRPr/>
              </a:pPr>
              <a:t>27/03/2012</a:t>
            </a:fld>
            <a:endParaRPr lang="en-US"/>
          </a:p>
        </p:txBody>
      </p:sp>
      <p:sp>
        <p:nvSpPr>
          <p:cNvPr id="6" name="Slide Number Placeholder 5"/>
          <p:cNvSpPr>
            <a:spLocks noGrp="1"/>
          </p:cNvSpPr>
          <p:nvPr>
            <p:ph type="sldNum" sz="quarter" idx="12"/>
          </p:nvPr>
        </p:nvSpPr>
        <p:spPr/>
        <p:txBody>
          <a:bodyPr/>
          <a:lstStyle>
            <a:lvl1pPr>
              <a:defRPr/>
            </a:lvl1pPr>
          </a:lstStyle>
          <a:p>
            <a:pPr>
              <a:defRPr/>
            </a:pPr>
            <a:fld id="{F35EAE03-69BD-4C08-B18E-8C9F5694E65D}" type="slidenum">
              <a:rPr lang="en-US" smtClean="0"/>
              <a:pPr>
                <a:defRPr/>
              </a:pPr>
              <a:t>‹#›</a:t>
            </a:fld>
            <a:endParaRPr lang="en-US" dirty="0"/>
          </a:p>
        </p:txBody>
      </p:sp>
      <p:sp>
        <p:nvSpPr>
          <p:cNvPr id="7" name="Date Placeholder 3"/>
          <p:cNvSpPr txBox="1">
            <a:spLocks/>
          </p:cNvSpPr>
          <p:nvPr userDrawn="1"/>
        </p:nvSpPr>
        <p:spPr>
          <a:xfrm>
            <a:off x="3518520" y="6448251"/>
            <a:ext cx="2709664" cy="365125"/>
          </a:xfrm>
          <a:prstGeom prst="rect">
            <a:avLst/>
          </a:prstGeom>
        </p:spPr>
        <p:txBody>
          <a:bodyPr vert="horz" lIns="91440" tIns="45720" rIns="91440" bIns="45720" rtlCol="0" anchor="ctr"/>
          <a:lstStyle>
            <a:lvl1pPr>
              <a:defRPr smtClean="0">
                <a:solidFill>
                  <a:schemeClr val="bg1"/>
                </a:solidFill>
                <a:latin typeface="Arial" pitchFamily="34" charset="0"/>
                <a:cs typeface="Arial"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23849011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fld id="{7D9978D5-D72A-4623-A9C8-7EA007951FE5}" type="datetime1">
              <a:rPr lang="en-GB" smtClean="0"/>
              <a:pPr>
                <a:defRPr/>
              </a:pPr>
              <a:t>27/03/2012</a:t>
            </a:fld>
            <a:endParaRPr lang="en-US"/>
          </a:p>
        </p:txBody>
      </p:sp>
      <p:sp>
        <p:nvSpPr>
          <p:cNvPr id="5" name="Slide Number Placeholder 4"/>
          <p:cNvSpPr>
            <a:spLocks noGrp="1"/>
          </p:cNvSpPr>
          <p:nvPr>
            <p:ph type="sldNum" sz="quarter" idx="12"/>
          </p:nvPr>
        </p:nvSpPr>
        <p:spPr/>
        <p:txBody>
          <a:bodyPr/>
          <a:lstStyle/>
          <a:p>
            <a:pPr>
              <a:defRPr/>
            </a:pPr>
            <a:fld id="{1D53C9E4-42E2-402A-B0B1-17451789FE1F}" type="slidenum">
              <a:rPr lang="en-US" smtClean="0"/>
              <a:pPr>
                <a:defRPr/>
              </a:pPr>
              <a:t>‹#›</a:t>
            </a:fld>
            <a:endParaRPr lang="en-US" dirty="0"/>
          </a:p>
        </p:txBody>
      </p:sp>
      <p:sp>
        <p:nvSpPr>
          <p:cNvPr id="6" name="Date Placeholder 3"/>
          <p:cNvSpPr txBox="1">
            <a:spLocks/>
          </p:cNvSpPr>
          <p:nvPr userDrawn="1"/>
        </p:nvSpPr>
        <p:spPr>
          <a:xfrm>
            <a:off x="3518520" y="6448251"/>
            <a:ext cx="2709664" cy="365125"/>
          </a:xfrm>
          <a:prstGeom prst="rect">
            <a:avLst/>
          </a:prstGeom>
        </p:spPr>
        <p:txBody>
          <a:bodyPr vert="horz" lIns="91440" tIns="45720" rIns="91440" bIns="45720" rtlCol="0" anchor="ctr"/>
          <a:lstStyle>
            <a:lvl1pPr>
              <a:defRPr smtClean="0">
                <a:solidFill>
                  <a:schemeClr val="bg1"/>
                </a:solidFill>
                <a:latin typeface="Arial" pitchFamily="34" charset="0"/>
                <a:cs typeface="Arial"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2776320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1.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grpSp>
        <p:nvGrpSpPr>
          <p:cNvPr id="1027" name="Group 12"/>
          <p:cNvGrpSpPr>
            <a:grpSpLocks/>
          </p:cNvGrpSpPr>
          <p:nvPr/>
        </p:nvGrpSpPr>
        <p:grpSpPr bwMode="auto">
          <a:xfrm>
            <a:off x="0" y="0"/>
            <a:ext cx="9144000" cy="1044575"/>
            <a:chOff x="-1" y="0"/>
            <a:chExt cx="9144001" cy="1044575"/>
          </a:xfrm>
        </p:grpSpPr>
        <p:sp>
          <p:nvSpPr>
            <p:cNvPr id="1035"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1036" name="Picture 5"/>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37"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1038"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dirty="0" smtClean="0">
                <a:solidFill>
                  <a:schemeClr val="bg1"/>
                </a:solidFill>
                <a:latin typeface="Arial" pitchFamily="34" charset="0"/>
                <a:cs typeface="Arial" pitchFamily="34" charset="0"/>
              </a:defRPr>
            </a:lvl1pPr>
          </a:lstStyle>
          <a:p>
            <a:pPr>
              <a:defRPr/>
            </a:pPr>
            <a:fld id="{193306D1-B4EE-4158-A0CE-5BE46619B428}" type="datetime1">
              <a:rPr lang="en-GB" smtClean="0"/>
              <a:pPr>
                <a:defRPr/>
              </a:pPr>
              <a:t>27/03/2012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Arial" pitchFamily="34" charset="0"/>
                <a:cs typeface="Arial" pitchFamily="34" charset="0"/>
              </a:defRPr>
            </a:lvl1pPr>
          </a:lstStyle>
          <a:p>
            <a:pPr>
              <a:defRPr/>
            </a:pPr>
            <a:r>
              <a:rPr lang="en-GB" smtClean="0"/>
              <a:t>EGI Life Sciences - May 2011</a:t>
            </a: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pPr>
              <a:defRPr/>
            </a:pPr>
            <a:fld id="{52F56AE5-EB24-4633-A586-FC60E5A6913F}" type="slidenum">
              <a:rPr lang="en-US"/>
              <a:pPr>
                <a:defRPr/>
              </a:pPr>
              <a:t>‹#›</a:t>
            </a:fld>
            <a:endParaRPr lang="en-US" dirty="0"/>
          </a:p>
        </p:txBody>
      </p:sp>
      <p:sp>
        <p:nvSpPr>
          <p:cNvPr id="1033" name="Rectangle 17"/>
          <p:cNvSpPr>
            <a:spLocks noChangeArrowheads="1"/>
          </p:cNvSpPr>
          <p:nvPr/>
        </p:nvSpPr>
        <p:spPr bwMode="auto">
          <a:xfrm>
            <a:off x="7667625" y="6586538"/>
            <a:ext cx="14478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www.egi.eu</a:t>
            </a:r>
          </a:p>
        </p:txBody>
      </p:sp>
      <p:sp>
        <p:nvSpPr>
          <p:cNvPr id="1034" name="Rectangle 18"/>
          <p:cNvSpPr>
            <a:spLocks noChangeArrowheads="1"/>
          </p:cNvSpPr>
          <p:nvPr/>
        </p:nvSpPr>
        <p:spPr bwMode="auto">
          <a:xfrm>
            <a:off x="53975" y="6605588"/>
            <a:ext cx="2286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EGI-InSPIRE RI-261323</a:t>
            </a:r>
          </a:p>
        </p:txBody>
      </p:sp>
    </p:spTree>
  </p:cSld>
  <p:clrMap bg1="lt1" tx1="dk1" bg2="lt2" tx2="dk2" accent1="accent1" accent2="accent2" accent3="accent3" accent4="accent4" accent5="accent5" accent6="accent6" hlink="hlink" folHlink="folHlink"/>
  <p:sldLayoutIdLst>
    <p:sldLayoutId id="2147483662" r:id="rId1"/>
    <p:sldLayoutId id="2147483660" r:id="rId2"/>
    <p:sldLayoutId id="2147483661" r:id="rId3"/>
  </p:sldLayoutIdLst>
  <p:hf hdr="0"/>
  <p:txStyles>
    <p:titleStyle>
      <a:lvl1pPr algn="ctr" rtl="0" eaLnBrk="0" fontAlgn="base" hangingPunct="0">
        <a:spcBef>
          <a:spcPct val="0"/>
        </a:spcBef>
        <a:spcAft>
          <a:spcPct val="0"/>
        </a:spcAft>
        <a:defRPr sz="4400" kern="1200">
          <a:solidFill>
            <a:schemeClr val="bg1"/>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bg1"/>
          </a:solidFill>
          <a:latin typeface="Arial" pitchFamily="34" charset="0"/>
          <a:cs typeface="Arial" pitchFamily="34" charset="0"/>
        </a:defRPr>
      </a:lvl2pPr>
      <a:lvl3pPr algn="ctr" rtl="0" eaLnBrk="0" fontAlgn="base" hangingPunct="0">
        <a:spcBef>
          <a:spcPct val="0"/>
        </a:spcBef>
        <a:spcAft>
          <a:spcPct val="0"/>
        </a:spcAft>
        <a:defRPr sz="4400">
          <a:solidFill>
            <a:schemeClr val="bg1"/>
          </a:solidFill>
          <a:latin typeface="Arial" pitchFamily="34" charset="0"/>
          <a:cs typeface="Arial" pitchFamily="34" charset="0"/>
        </a:defRPr>
      </a:lvl3pPr>
      <a:lvl4pPr algn="ctr" rtl="0" eaLnBrk="0" fontAlgn="base" hangingPunct="0">
        <a:spcBef>
          <a:spcPct val="0"/>
        </a:spcBef>
        <a:spcAft>
          <a:spcPct val="0"/>
        </a:spcAft>
        <a:defRPr sz="4400">
          <a:solidFill>
            <a:schemeClr val="bg1"/>
          </a:solidFill>
          <a:latin typeface="Arial" pitchFamily="34" charset="0"/>
          <a:cs typeface="Arial" pitchFamily="34" charset="0"/>
        </a:defRPr>
      </a:lvl4pPr>
      <a:lvl5pPr algn="ctr" rtl="0" eaLnBrk="0" fontAlgn="base" hangingPunct="0">
        <a:spcBef>
          <a:spcPct val="0"/>
        </a:spcBef>
        <a:spcAft>
          <a:spcPct val="0"/>
        </a:spcAft>
        <a:defRPr sz="4400">
          <a:solidFill>
            <a:schemeClr val="bg1"/>
          </a:solidFill>
          <a:latin typeface="Arial" pitchFamily="34" charset="0"/>
          <a:cs typeface="Arial" pitchFamily="34" charset="0"/>
        </a:defRPr>
      </a:lvl5pPr>
      <a:lvl6pPr marL="457200" algn="ctr" rtl="0" fontAlgn="base">
        <a:spcBef>
          <a:spcPct val="0"/>
        </a:spcBef>
        <a:spcAft>
          <a:spcPct val="0"/>
        </a:spcAft>
        <a:defRPr sz="4400">
          <a:solidFill>
            <a:schemeClr val="bg1"/>
          </a:solidFill>
          <a:latin typeface="Arial" pitchFamily="34" charset="0"/>
          <a:cs typeface="Arial" pitchFamily="34" charset="0"/>
        </a:defRPr>
      </a:lvl6pPr>
      <a:lvl7pPr marL="914400" algn="ctr" rtl="0" fontAlgn="base">
        <a:spcBef>
          <a:spcPct val="0"/>
        </a:spcBef>
        <a:spcAft>
          <a:spcPct val="0"/>
        </a:spcAft>
        <a:defRPr sz="4400">
          <a:solidFill>
            <a:schemeClr val="bg1"/>
          </a:solidFill>
          <a:latin typeface="Arial" pitchFamily="34" charset="0"/>
          <a:cs typeface="Arial" pitchFamily="34" charset="0"/>
        </a:defRPr>
      </a:lvl7pPr>
      <a:lvl8pPr marL="1371600" algn="ctr" rtl="0" fontAlgn="base">
        <a:spcBef>
          <a:spcPct val="0"/>
        </a:spcBef>
        <a:spcAft>
          <a:spcPct val="0"/>
        </a:spcAft>
        <a:defRPr sz="4400">
          <a:solidFill>
            <a:schemeClr val="bg1"/>
          </a:solidFill>
          <a:latin typeface="Arial" pitchFamily="34" charset="0"/>
          <a:cs typeface="Arial" pitchFamily="34" charset="0"/>
        </a:defRPr>
      </a:lvl8pPr>
      <a:lvl9pPr marL="1828800" algn="ctr" rtl="0" fontAlgn="base">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1027" name="Group 12"/>
          <p:cNvGrpSpPr>
            <a:grpSpLocks/>
          </p:cNvGrpSpPr>
          <p:nvPr/>
        </p:nvGrpSpPr>
        <p:grpSpPr bwMode="auto">
          <a:xfrm>
            <a:off x="0" y="0"/>
            <a:ext cx="9144000" cy="1044575"/>
            <a:chOff x="-1" y="0"/>
            <a:chExt cx="9144001" cy="1044575"/>
          </a:xfrm>
        </p:grpSpPr>
        <p:sp>
          <p:nvSpPr>
            <p:cNvPr id="8"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1036" name="Picture 5"/>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Arial" pitchFamily="34" charset="0"/>
                <a:cs typeface="Arial" pitchFamily="34" charset="0"/>
              </a:defRPr>
            </a:lvl1pPr>
          </a:lstStyle>
          <a:p>
            <a:pPr>
              <a:defRPr/>
            </a:pPr>
            <a:fld id="{745F0523-ED96-41FF-B10D-24B87089AAC0}" type="datetime1">
              <a:rPr lang="en-GB" smtClean="0"/>
              <a:pPr>
                <a:defRPr/>
              </a:pPr>
              <a:t>27/03/2012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Arial" pitchFamily="34" charset="0"/>
                <a:cs typeface="Arial" pitchFamily="34" charset="0"/>
              </a:defRPr>
            </a:lvl1pPr>
          </a:lstStyle>
          <a:p>
            <a:pPr>
              <a:defRPr/>
            </a:pPr>
            <a:r>
              <a:rPr lang="en-GB" smtClean="0"/>
              <a:t>EGI Life Sciences - May 2011</a:t>
            </a: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pPr>
              <a:defRPr/>
            </a:pPr>
            <a:fld id="{52F56AE5-EB24-4633-A586-FC60E5A6913F}" type="slidenum">
              <a:rPr lang="en-US" smtClean="0"/>
              <a:pPr>
                <a:defRPr/>
              </a:pPr>
              <a:t>‹#›</a:t>
            </a:fld>
            <a:endParaRPr lang="en-US" dirty="0"/>
          </a:p>
        </p:txBody>
      </p:sp>
      <p:sp>
        <p:nvSpPr>
          <p:cNvPr id="15"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6" name="Rectangle 18"/>
          <p:cNvSpPr>
            <a:spLocks noChangeArrowheads="1"/>
          </p:cNvSpPr>
          <p:nvPr/>
        </p:nvSpPr>
        <p:spPr bwMode="auto">
          <a:xfrm>
            <a:off x="53975"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17"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grpSp>
        <p:nvGrpSpPr>
          <p:cNvPr id="18" name="Group 12"/>
          <p:cNvGrpSpPr>
            <a:grpSpLocks/>
          </p:cNvGrpSpPr>
          <p:nvPr/>
        </p:nvGrpSpPr>
        <p:grpSpPr bwMode="auto">
          <a:xfrm>
            <a:off x="0" y="0"/>
            <a:ext cx="9144000" cy="1044575"/>
            <a:chOff x="-1" y="0"/>
            <a:chExt cx="9144001" cy="1044575"/>
          </a:xfrm>
        </p:grpSpPr>
        <p:sp>
          <p:nvSpPr>
            <p:cNvPr id="19"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20" name="Picture 5"/>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1"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22"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grpSp>
      <p:sp>
        <p:nvSpPr>
          <p:cNvPr id="23" name="Rectangle 17"/>
          <p:cNvSpPr>
            <a:spLocks noChangeArrowheads="1"/>
          </p:cNvSpPr>
          <p:nvPr/>
        </p:nvSpPr>
        <p:spPr bwMode="auto">
          <a:xfrm>
            <a:off x="7667625" y="6586538"/>
            <a:ext cx="14478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www.egi.eu</a:t>
            </a:r>
          </a:p>
        </p:txBody>
      </p:sp>
      <p:sp>
        <p:nvSpPr>
          <p:cNvPr id="24" name="Rectangle 18"/>
          <p:cNvSpPr>
            <a:spLocks noChangeArrowheads="1"/>
          </p:cNvSpPr>
          <p:nvPr/>
        </p:nvSpPr>
        <p:spPr bwMode="auto">
          <a:xfrm>
            <a:off x="53975" y="6605588"/>
            <a:ext cx="2286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EGI-InSPIRE RI-261323</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hf hdr="0"/>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1027" name="Group 12"/>
          <p:cNvGrpSpPr>
            <a:grpSpLocks/>
          </p:cNvGrpSpPr>
          <p:nvPr/>
        </p:nvGrpSpPr>
        <p:grpSpPr bwMode="auto">
          <a:xfrm>
            <a:off x="0" y="0"/>
            <a:ext cx="9144000" cy="1044575"/>
            <a:chOff x="-1" y="0"/>
            <a:chExt cx="9144001" cy="1044575"/>
          </a:xfrm>
        </p:grpSpPr>
        <p:sp>
          <p:nvSpPr>
            <p:cNvPr id="8"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1036" name="Picture 5"/>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Arial" pitchFamily="34" charset="0"/>
                <a:cs typeface="Arial" pitchFamily="34" charset="0"/>
              </a:defRPr>
            </a:lvl1pPr>
          </a:lstStyle>
          <a:p>
            <a:pPr>
              <a:defRPr/>
            </a:pPr>
            <a:fld id="{A3792988-DDA9-4FE9-9344-81D3F27A3F97}" type="datetime1">
              <a:rPr lang="en-GB" smtClean="0"/>
              <a:pPr>
                <a:defRPr/>
              </a:pPr>
              <a:t>27/03/2012</a:t>
            </a:fld>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pPr>
              <a:defRPr/>
            </a:pPr>
            <a:fld id="{52F56AE5-EB24-4633-A586-FC60E5A6913F}" type="slidenum">
              <a:rPr lang="en-US" smtClean="0"/>
              <a:pPr>
                <a:defRPr/>
              </a:pPr>
              <a:t>‹#›</a:t>
            </a:fld>
            <a:endParaRPr lang="en-US" dirty="0"/>
          </a:p>
        </p:txBody>
      </p:sp>
      <p:sp>
        <p:nvSpPr>
          <p:cNvPr id="15"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6" name="Rectangle 18"/>
          <p:cNvSpPr>
            <a:spLocks noChangeArrowheads="1"/>
          </p:cNvSpPr>
          <p:nvPr/>
        </p:nvSpPr>
        <p:spPr bwMode="auto">
          <a:xfrm>
            <a:off x="53975"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Lst>
  <p:timing>
    <p:tnLst>
      <p:par>
        <p:cTn id="1" dur="indefinite" restart="never" nodeType="tmRoot"/>
      </p:par>
    </p:tnLst>
  </p:timing>
  <p:hf hdr="0"/>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ucst@egi.eu"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hyperlink" Target="http://go.egi.eu/requirements" TargetMode="External"/><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hyperlink" Target="http://go.egi.eu/requirements" TargetMode="External"/><Relationship Id="rId7"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8.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hyperlink" Target="https://rt.egi.eu/guest/Ticket/Display.html?id=3230" TargetMode="External"/><Relationship Id="rId2" Type="http://schemas.openxmlformats.org/officeDocument/2006/relationships/image" Target="../media/image14.emf"/><Relationship Id="rId1" Type="http://schemas.openxmlformats.org/officeDocument/2006/relationships/slideLayout" Target="../slideLayouts/slideLayout8.xml"/><Relationship Id="rId5" Type="http://schemas.openxmlformats.org/officeDocument/2006/relationships/hyperlink" Target="http://go.egi.eu/TCB_F2F_April_2012" TargetMode="External"/><Relationship Id="rId4" Type="http://schemas.openxmlformats.org/officeDocument/2006/relationships/hyperlink" Target="https://rt.egi.eu/guest/Ticket/Display.html?id=926"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rt.egi.eu/guest/Ticket/Display.html?id=1778" TargetMode="External"/><Relationship Id="rId7" Type="http://schemas.openxmlformats.org/officeDocument/2006/relationships/hyperlink" Target="http://go.egi.eu/TCB_F2F_April_2012" TargetMode="External"/><Relationship Id="rId2" Type="http://schemas.openxmlformats.org/officeDocument/2006/relationships/image" Target="../media/image14.emf"/><Relationship Id="rId1" Type="http://schemas.openxmlformats.org/officeDocument/2006/relationships/slideLayout" Target="../slideLayouts/slideLayout8.xml"/><Relationship Id="rId6" Type="http://schemas.openxmlformats.org/officeDocument/2006/relationships/hyperlink" Target="https://rt.egi.eu/guest/Ticket/Display.html?id=1626" TargetMode="External"/><Relationship Id="rId5" Type="http://schemas.openxmlformats.org/officeDocument/2006/relationships/hyperlink" Target="https://rt.egi.eu/guest/Ticket/Display.html?id=2731" TargetMode="External"/><Relationship Id="rId4" Type="http://schemas.openxmlformats.org/officeDocument/2006/relationships/hyperlink" Target="https://rt.egi.eu/guest/Ticket/Display.html?id=1780"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rt.egi.eu/guest/Ticket/Display.html?id=2733" TargetMode="External"/><Relationship Id="rId2" Type="http://schemas.openxmlformats.org/officeDocument/2006/relationships/image" Target="../media/image14.emf"/><Relationship Id="rId1" Type="http://schemas.openxmlformats.org/officeDocument/2006/relationships/slideLayout" Target="../slideLayouts/slideLayout8.xml"/><Relationship Id="rId6" Type="http://schemas.openxmlformats.org/officeDocument/2006/relationships/hyperlink" Target="http://go.egi.eu/TCB_F2F_April_2012" TargetMode="External"/><Relationship Id="rId5" Type="http://schemas.openxmlformats.org/officeDocument/2006/relationships/hyperlink" Target="https://rt.egi.eu/guest/Ticket/Display.html?id=910" TargetMode="External"/><Relationship Id="rId4" Type="http://schemas.openxmlformats.org/officeDocument/2006/relationships/hyperlink" Target="https://rt.egi.eu/guest/Ticket/Display.html?id=924"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rt.egi.eu/guest/Ticket/Display.html?id=1777" TargetMode="External"/><Relationship Id="rId2" Type="http://schemas.openxmlformats.org/officeDocument/2006/relationships/image" Target="../media/image14.emf"/><Relationship Id="rId1" Type="http://schemas.openxmlformats.org/officeDocument/2006/relationships/slideLayout" Target="../slideLayouts/slideLayout8.xml"/><Relationship Id="rId4" Type="http://schemas.openxmlformats.org/officeDocument/2006/relationships/hyperlink" Target="http://go.egi.eu/TCB_F2F_April_2012"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rt.egi.eu/guest/Ticket/Display.html?id=1391" TargetMode="External"/><Relationship Id="rId7" Type="http://schemas.openxmlformats.org/officeDocument/2006/relationships/hyperlink" Target="https://rt.egi.eu/guest/Ticket/Display.html?id=1781" TargetMode="External"/><Relationship Id="rId2" Type="http://schemas.openxmlformats.org/officeDocument/2006/relationships/image" Target="../media/image14.emf"/><Relationship Id="rId1" Type="http://schemas.openxmlformats.org/officeDocument/2006/relationships/slideLayout" Target="../slideLayouts/slideLayout8.xml"/><Relationship Id="rId6" Type="http://schemas.openxmlformats.org/officeDocument/2006/relationships/hyperlink" Target="https://rt.egi.eu/guest/Ticket/Display.html?id=1779" TargetMode="External"/><Relationship Id="rId5" Type="http://schemas.openxmlformats.org/officeDocument/2006/relationships/hyperlink" Target="https://rt.egi.eu/guest/Ticket/Display.html?id=727" TargetMode="External"/><Relationship Id="rId4" Type="http://schemas.openxmlformats.org/officeDocument/2006/relationships/hyperlink" Target="https://rt.egi.eu/guest/Ticket/Display.html?id=920"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rt.egi.eu/guest/Ticket/Display.html?id=3406" TargetMode="External"/><Relationship Id="rId2" Type="http://schemas.openxmlformats.org/officeDocument/2006/relationships/notesSlide" Target="../notesSlides/notesSlide13.xml"/><Relationship Id="rId1" Type="http://schemas.openxmlformats.org/officeDocument/2006/relationships/slideLayout" Target="../slideLayouts/slideLayout8.xml"/><Relationship Id="rId5" Type="http://schemas.openxmlformats.org/officeDocument/2006/relationships/hyperlink" Target="https://rt.egi.eu/guest/Ticket/Display.html?id=3563" TargetMode="External"/><Relationship Id="rId4" Type="http://schemas.openxmlformats.org/officeDocument/2006/relationships/hyperlink" Target="https://rt.egi.eu/guest/Ticket/Display.html?id=3404"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hyperlink" Target="http://training.egi.eu/" TargetMode="External"/><Relationship Id="rId2" Type="http://schemas.openxmlformats.org/officeDocument/2006/relationships/notesSlide" Target="../notesSlides/notesSlide14.xml"/><Relationship Id="rId1" Type="http://schemas.openxmlformats.org/officeDocument/2006/relationships/slideLayout" Target="../slideLayouts/slideLayout8.xml"/><Relationship Id="rId4" Type="http://schemas.openxmlformats.org/officeDocument/2006/relationships/hyperlink" Target="http://appdb.egi.eu/"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8.xml"/><Relationship Id="rId4" Type="http://schemas.openxmlformats.org/officeDocument/2006/relationships/hyperlink" Target="http://appdb.egi.eu/"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www.egi.eu/indico/conferenceTimeTable.py?confId=656" TargetMode="External"/><Relationship Id="rId3" Type="http://schemas.openxmlformats.org/officeDocument/2006/relationships/hyperlink" Target="https://www.egi.eu/indico/sessionDisplay.py?sessionId=25&amp;confId=679" TargetMode="External"/><Relationship Id="rId7" Type="http://schemas.openxmlformats.org/officeDocument/2006/relationships/hyperlink" Target="https://www.egi.eu/indico/sessionDisplay.py?sessionId=26&amp;confId=679" TargetMode="External"/><Relationship Id="rId2" Type="http://schemas.openxmlformats.org/officeDocument/2006/relationships/notesSlide" Target="../notesSlides/notesSlide16.xml"/><Relationship Id="rId1" Type="http://schemas.openxmlformats.org/officeDocument/2006/relationships/slideLayout" Target="../slideLayouts/slideLayout8.xml"/><Relationship Id="rId6" Type="http://schemas.openxmlformats.org/officeDocument/2006/relationships/hyperlink" Target="https://www.egi.eu/indico/sessionDisplay.py?sessionId=66&amp;confId=679" TargetMode="External"/><Relationship Id="rId5" Type="http://schemas.openxmlformats.org/officeDocument/2006/relationships/hyperlink" Target="https://www.egi.eu/indico/sessionDisplay.py?sessionId=7&amp;confId=679" TargetMode="External"/><Relationship Id="rId4" Type="http://schemas.openxmlformats.org/officeDocument/2006/relationships/hyperlink" Target="https://www.egi.eu/indico/sessionDisplay.py?sessionId=52&amp;confId=679" TargetMode="External"/><Relationship Id="rId9" Type="http://schemas.openxmlformats.org/officeDocument/2006/relationships/hyperlink" Target="https://www.egi.eu/indico/sessionDisplay.py?sessionId=14&amp;confId=452"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hyperlink" Target="https://wiki.egi.eu/wiki/Robot_certificates" TargetMode="External"/><Relationship Id="rId2" Type="http://schemas.openxmlformats.org/officeDocument/2006/relationships/notesSlide" Target="../notesSlides/notesSlide18.xml"/><Relationship Id="rId1" Type="http://schemas.openxmlformats.org/officeDocument/2006/relationships/slideLayout" Target="../slideLayouts/slideLayout8.xml"/><Relationship Id="rId4" Type="http://schemas.openxmlformats.org/officeDocument/2006/relationships/hyperlink" Target="https://wiki.egi.eu/wiki/EGI_robot_certificate_user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iki.egi.eu/wiki/Service_APIs" TargetMode="External"/><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hyperlink" Target="http://go.egi.eu/requirements" TargetMode="External"/><Relationship Id="rId2" Type="http://schemas.openxmlformats.org/officeDocument/2006/relationships/image" Target="../media/image16.pn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8.xml"/><Relationship Id="rId5" Type="http://schemas.openxmlformats.org/officeDocument/2006/relationships/image" Target="../media/image18.png"/><Relationship Id="rId4" Type="http://schemas.openxmlformats.org/officeDocument/2006/relationships/hyperlink" Target="http://go.egi.eu/requirements"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go.egi.eu/requirements" TargetMode="External"/><Relationship Id="rId2" Type="http://schemas.openxmlformats.org/officeDocument/2006/relationships/notesSlide" Target="../notesSlides/notesSlide21.xml"/><Relationship Id="rId1" Type="http://schemas.openxmlformats.org/officeDocument/2006/relationships/slideLayout" Target="../slideLayouts/slideLayout8.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3" Type="http://schemas.openxmlformats.org/officeDocument/2006/relationships/hyperlink" Target="http://go.egi.eu/requirements" TargetMode="External"/><Relationship Id="rId2" Type="http://schemas.openxmlformats.org/officeDocument/2006/relationships/notesSlide" Target="../notesSlides/notesSlide22.xml"/><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3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hyperlink" Target="http://go.egi.eu/requirements" TargetMode="External"/><Relationship Id="rId7"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8.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32.xml.rels><?xml version="1.0" encoding="UTF-8" standalone="yes"?>
<Relationships xmlns="http://schemas.openxmlformats.org/package/2006/relationships"><Relationship Id="rId3" Type="http://schemas.openxmlformats.org/officeDocument/2006/relationships/hyperlink" Target="http://go.egi.eu/requirements" TargetMode="External"/><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3" Type="http://schemas.openxmlformats.org/officeDocument/2006/relationships/hyperlink" Target="http://www.egi.eu/user-support/gadgets/rt/" TargetMode="External"/><Relationship Id="rId2" Type="http://schemas.openxmlformats.org/officeDocument/2006/relationships/notesSlide" Target="../notesSlides/notesSlide25.xml"/><Relationship Id="rId1" Type="http://schemas.openxmlformats.org/officeDocument/2006/relationships/slideLayout" Target="../slideLayouts/slideLayout8.xml"/><Relationship Id="rId5" Type="http://schemas.openxmlformats.org/officeDocument/2006/relationships/image" Target="../media/image20.png"/><Relationship Id="rId4" Type="http://schemas.openxmlformats.org/officeDocument/2006/relationships/image" Target="../media/image19.png"/></Relationships>
</file>

<file path=ppt/slides/_rels/slide34.xml.rels><?xml version="1.0" encoding="UTF-8" standalone="yes"?>
<Relationships xmlns="http://schemas.openxmlformats.org/package/2006/relationships"><Relationship Id="rId2" Type="http://schemas.openxmlformats.org/officeDocument/2006/relationships/hyperlink" Target="mailto:ucst@egi.eu"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go.egi.eu/requirements"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8.xml"/><Relationship Id="rId5" Type="http://schemas.openxmlformats.org/officeDocument/2006/relationships/hyperlink" Target="http://go.egi.eu/requirements" TargetMode="Externa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hyperlink" Target="http://go.egi.eu/requirements" TargetMode="External"/><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475656" y="1412776"/>
            <a:ext cx="7668344" cy="2450703"/>
          </a:xfrm>
        </p:spPr>
        <p:txBody>
          <a:bodyPr/>
          <a:lstStyle/>
          <a:p>
            <a:r>
              <a:rPr lang="en-US" dirty="0"/>
              <a:t>EGI user requirements – processes, tools and </a:t>
            </a:r>
            <a:r>
              <a:rPr lang="en-US" dirty="0" smtClean="0"/>
              <a:t>achievements</a:t>
            </a:r>
            <a:endParaRPr lang="en-GB" dirty="0" smtClean="0"/>
          </a:p>
        </p:txBody>
      </p:sp>
      <p:sp>
        <p:nvSpPr>
          <p:cNvPr id="3076" name="Date Placeholder 4"/>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fld id="{2A79CEE8-73BE-4A9D-9D9C-35F056CEE5FF}" type="datetime1">
              <a:rPr lang="en-GB" smtClean="0">
                <a:solidFill>
                  <a:schemeClr val="bg1"/>
                </a:solidFill>
              </a:rPr>
              <a:pPr fontAlgn="base">
                <a:spcBef>
                  <a:spcPct val="0"/>
                </a:spcBef>
                <a:spcAft>
                  <a:spcPct val="0"/>
                </a:spcAft>
              </a:pPr>
              <a:t>27/03/2012</a:t>
            </a:fld>
            <a:endParaRPr lang="en-US" dirty="0">
              <a:solidFill>
                <a:schemeClr val="bg1"/>
              </a:solidFill>
            </a:endParaRPr>
          </a:p>
        </p:txBody>
      </p:sp>
      <p:sp>
        <p:nvSpPr>
          <p:cNvPr id="307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fld id="{18574633-1977-4342-8111-E3D962A32562}" type="slidenum">
              <a:rPr lang="fi-FI" smtClean="0">
                <a:solidFill>
                  <a:schemeClr val="bg1"/>
                </a:solidFill>
              </a:rPr>
              <a:pPr fontAlgn="base">
                <a:spcBef>
                  <a:spcPct val="0"/>
                </a:spcBef>
                <a:spcAft>
                  <a:spcPct val="0"/>
                </a:spcAft>
              </a:pPr>
              <a:t>1</a:t>
            </a:fld>
            <a:endParaRPr lang="fi-FI" smtClean="0">
              <a:solidFill>
                <a:schemeClr val="bg1"/>
              </a:solidFill>
            </a:endParaRPr>
          </a:p>
        </p:txBody>
      </p:sp>
      <p:sp>
        <p:nvSpPr>
          <p:cNvPr id="7" name="Subtitle 6"/>
          <p:cNvSpPr>
            <a:spLocks noGrp="1"/>
          </p:cNvSpPr>
          <p:nvPr>
            <p:ph type="subTitle" idx="1"/>
          </p:nvPr>
        </p:nvSpPr>
        <p:spPr>
          <a:xfrm>
            <a:off x="2339752" y="3598168"/>
            <a:ext cx="5832648" cy="1343000"/>
          </a:xfrm>
        </p:spPr>
        <p:txBody>
          <a:bodyPr/>
          <a:lstStyle/>
          <a:p>
            <a:r>
              <a:rPr lang="en-GB" dirty="0" smtClean="0"/>
              <a:t/>
            </a:r>
            <a:br>
              <a:rPr lang="en-GB" dirty="0" smtClean="0"/>
            </a:br>
            <a:r>
              <a:rPr lang="en-GB" dirty="0" err="1" smtClean="0"/>
              <a:t>Karolis</a:t>
            </a:r>
            <a:r>
              <a:rPr lang="en-GB" dirty="0" smtClean="0"/>
              <a:t> </a:t>
            </a:r>
            <a:r>
              <a:rPr lang="en-GB" dirty="0" err="1" smtClean="0"/>
              <a:t>Eigelis</a:t>
            </a:r>
            <a:r>
              <a:rPr lang="en-GB" dirty="0" smtClean="0"/>
              <a:t>, </a:t>
            </a:r>
            <a:r>
              <a:rPr lang="en-GB" dirty="0" err="1" smtClean="0"/>
              <a:t>Gergely</a:t>
            </a:r>
            <a:r>
              <a:rPr lang="en-GB" dirty="0" smtClean="0"/>
              <a:t> </a:t>
            </a:r>
            <a:r>
              <a:rPr lang="en-GB" dirty="0" err="1" smtClean="0"/>
              <a:t>Sipos</a:t>
            </a:r>
            <a:endParaRPr lang="en-GB" dirty="0" smtClean="0"/>
          </a:p>
          <a:p>
            <a:r>
              <a:rPr lang="en-GB" dirty="0">
                <a:hlinkClick r:id="rId3"/>
              </a:rPr>
              <a:t>k</a:t>
            </a:r>
            <a:r>
              <a:rPr lang="en-GB" dirty="0" smtClean="0">
                <a:hlinkClick r:id="rId3"/>
              </a:rPr>
              <a:t>arolis.eigelis@egi.eu</a:t>
            </a:r>
          </a:p>
          <a:p>
            <a:r>
              <a:rPr lang="en-GB" dirty="0" smtClean="0">
                <a:hlinkClick r:id="rId3"/>
              </a:rPr>
              <a:t>gergely.sipos@egi.eu</a:t>
            </a:r>
            <a:r>
              <a:rPr lang="en-GB" dirty="0" smtClean="0"/>
              <a:t> </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EGI requirements </a:t>
            </a:r>
            <a:r>
              <a:rPr lang="en-US" sz="3600" dirty="0" smtClean="0"/>
              <a:t>statistics</a:t>
            </a:r>
            <a:r>
              <a:rPr lang="en-US" sz="3600" smtClean="0"/>
              <a:t>: </a:t>
            </a:r>
            <a:br>
              <a:rPr lang="en-US" sz="3600" smtClean="0"/>
            </a:br>
            <a:r>
              <a:rPr lang="en-US" sz="3200" smtClean="0"/>
              <a:t>user </a:t>
            </a:r>
            <a:r>
              <a:rPr lang="en-US" sz="3200" dirty="0" smtClean="0"/>
              <a:t>requirements </a:t>
            </a:r>
            <a:r>
              <a:rPr lang="en-US" sz="3200" smtClean="0"/>
              <a:t>per VO disciplines</a:t>
            </a:r>
            <a:endParaRPr lang="en-US" sz="3600" dirty="0"/>
          </a:p>
        </p:txBody>
      </p:sp>
      <p:sp>
        <p:nvSpPr>
          <p:cNvPr id="3" name="Date Placeholder 2"/>
          <p:cNvSpPr>
            <a:spLocks noGrp="1"/>
          </p:cNvSpPr>
          <p:nvPr>
            <p:ph type="dt" sz="half" idx="10"/>
          </p:nvPr>
        </p:nvSpPr>
        <p:spPr/>
        <p:txBody>
          <a:bodyPr/>
          <a:lstStyle/>
          <a:p>
            <a:pPr>
              <a:defRPr/>
            </a:pPr>
            <a:fld id="{7D9978D5-D72A-4623-A9C8-7EA007951FE5}" type="datetime1">
              <a:rPr lang="en-GB" smtClean="0"/>
              <a:pPr>
                <a:defRPr/>
              </a:pPr>
              <a:t>27/03/2012</a:t>
            </a:fld>
            <a:endParaRPr lang="en-US"/>
          </a:p>
        </p:txBody>
      </p:sp>
      <p:sp>
        <p:nvSpPr>
          <p:cNvPr id="4" name="Slide Number Placeholder 3"/>
          <p:cNvSpPr>
            <a:spLocks noGrp="1"/>
          </p:cNvSpPr>
          <p:nvPr>
            <p:ph type="sldNum" sz="quarter" idx="12"/>
          </p:nvPr>
        </p:nvSpPr>
        <p:spPr/>
        <p:txBody>
          <a:bodyPr/>
          <a:lstStyle/>
          <a:p>
            <a:pPr>
              <a:defRPr/>
            </a:pPr>
            <a:fld id="{1D53C9E4-42E2-402A-B0B1-17451789FE1F}" type="slidenum">
              <a:rPr lang="en-US" smtClean="0"/>
              <a:pPr>
                <a:defRPr/>
              </a:pPr>
              <a:t>10</a:t>
            </a:fld>
            <a:endParaRPr lang="en-US" dirty="0"/>
          </a:p>
        </p:txBody>
      </p:sp>
      <p:sp>
        <p:nvSpPr>
          <p:cNvPr id="6" name="Content Placeholder 4"/>
          <p:cNvSpPr txBox="1">
            <a:spLocks/>
          </p:cNvSpPr>
          <p:nvPr/>
        </p:nvSpPr>
        <p:spPr bwMode="auto">
          <a:xfrm>
            <a:off x="251520" y="1412875"/>
            <a:ext cx="860444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1600" dirty="0" smtClean="0"/>
          </a:p>
          <a:p>
            <a:pPr marL="0" indent="0">
              <a:buNone/>
            </a:pPr>
            <a:endParaRPr lang="en-US" sz="1600" dirty="0" smtClean="0"/>
          </a:p>
        </p:txBody>
      </p:sp>
      <p:graphicFrame>
        <p:nvGraphicFramePr>
          <p:cNvPr id="5" name="Chart 4"/>
          <p:cNvGraphicFramePr/>
          <p:nvPr>
            <p:extLst>
              <p:ext uri="{D42A27DB-BD31-4B8C-83A1-F6EECF244321}">
                <p14:modId xmlns:p14="http://schemas.microsoft.com/office/powerpoint/2010/main" val="2539560115"/>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161256" y="5373216"/>
            <a:ext cx="7579096" cy="646331"/>
          </a:xfrm>
          <a:prstGeom prst="rect">
            <a:avLst/>
          </a:prstGeom>
        </p:spPr>
        <p:txBody>
          <a:bodyPr wrap="square">
            <a:spAutoFit/>
          </a:bodyPr>
          <a:lstStyle/>
          <a:p>
            <a:r>
              <a:rPr lang="en-US" b="1" dirty="0"/>
              <a:t>Total number of requirements submitted by </a:t>
            </a:r>
            <a:r>
              <a:rPr lang="en-US" b="1" dirty="0" smtClean="0"/>
              <a:t>VOs</a:t>
            </a:r>
            <a:r>
              <a:rPr lang="en-US" b="1" dirty="0"/>
              <a:t>: </a:t>
            </a:r>
            <a:r>
              <a:rPr lang="en-US" b="1" dirty="0" smtClean="0">
                <a:solidFill>
                  <a:srgbClr val="FF0000"/>
                </a:solidFill>
              </a:rPr>
              <a:t>41</a:t>
            </a:r>
            <a:endParaRPr lang="en-US" b="1" dirty="0">
              <a:solidFill>
                <a:srgbClr val="FF0000"/>
              </a:solidFill>
            </a:endParaRPr>
          </a:p>
          <a:p>
            <a:endParaRPr lang="en-US" b="1" dirty="0"/>
          </a:p>
        </p:txBody>
      </p:sp>
    </p:spTree>
    <p:extLst>
      <p:ext uri="{BB962C8B-B14F-4D97-AF65-F5344CB8AC3E}">
        <p14:creationId xmlns:p14="http://schemas.microsoft.com/office/powerpoint/2010/main" val="18324812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Cloud 30"/>
          <p:cNvSpPr/>
          <p:nvPr/>
        </p:nvSpPr>
        <p:spPr>
          <a:xfrm>
            <a:off x="1671762" y="4971365"/>
            <a:ext cx="1332656" cy="1296144"/>
          </a:xfrm>
          <a:prstGeom prst="clou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b="1" dirty="0" smtClean="0">
                <a:solidFill>
                  <a:schemeClr val="tx1"/>
                </a:solidFill>
              </a:rPr>
              <a:t>The EGI Community</a:t>
            </a:r>
            <a:endParaRPr lang="en-GB" sz="1400" b="1" dirty="0">
              <a:solidFill>
                <a:schemeClr val="tx1"/>
              </a:solidFill>
            </a:endParaRPr>
          </a:p>
        </p:txBody>
      </p:sp>
      <p:sp>
        <p:nvSpPr>
          <p:cNvPr id="2" name="Title 1"/>
          <p:cNvSpPr>
            <a:spLocks noGrp="1"/>
          </p:cNvSpPr>
          <p:nvPr>
            <p:ph type="title"/>
          </p:nvPr>
        </p:nvSpPr>
        <p:spPr/>
        <p:txBody>
          <a:bodyPr/>
          <a:lstStyle/>
          <a:p>
            <a:r>
              <a:rPr lang="en-GB" sz="3600" dirty="0" smtClean="0"/>
              <a:t>The EGI requirement </a:t>
            </a:r>
            <a:br>
              <a:rPr lang="en-GB" sz="3600" dirty="0" smtClean="0"/>
            </a:br>
            <a:r>
              <a:rPr lang="en-GB" sz="3600" dirty="0" smtClean="0"/>
              <a:t>gathering and tracking process</a:t>
            </a:r>
            <a:endParaRPr lang="en-GB" sz="3600" dirty="0"/>
          </a:p>
        </p:txBody>
      </p:sp>
      <p:sp>
        <p:nvSpPr>
          <p:cNvPr id="6" name="Slide Number Placeholder 5"/>
          <p:cNvSpPr>
            <a:spLocks noGrp="1"/>
          </p:cNvSpPr>
          <p:nvPr>
            <p:ph type="sldNum" sz="quarter" idx="12"/>
          </p:nvPr>
        </p:nvSpPr>
        <p:spPr>
          <a:xfrm>
            <a:off x="7010400" y="5187408"/>
            <a:ext cx="2133600" cy="365125"/>
          </a:xfrm>
        </p:spPr>
        <p:txBody>
          <a:bodyPr/>
          <a:lstStyle/>
          <a:p>
            <a:pPr>
              <a:defRPr/>
            </a:pPr>
            <a:fld id="{F35EAE03-69BD-4C08-B18E-8C9F5694E65D}" type="slidenum">
              <a:rPr lang="en-US" smtClean="0"/>
              <a:pPr>
                <a:defRPr/>
              </a:pPr>
              <a:t>11</a:t>
            </a:fld>
            <a:endParaRPr lang="en-US" dirty="0"/>
          </a:p>
        </p:txBody>
      </p:sp>
      <p:sp>
        <p:nvSpPr>
          <p:cNvPr id="8" name="Rounded Rectangle 7"/>
          <p:cNvSpPr/>
          <p:nvPr/>
        </p:nvSpPr>
        <p:spPr>
          <a:xfrm>
            <a:off x="6911977" y="2119913"/>
            <a:ext cx="647848" cy="100798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GB" sz="1100" b="1" dirty="0" err="1" smtClean="0">
                <a:solidFill>
                  <a:schemeClr val="tx1"/>
                </a:solidFill>
              </a:rPr>
              <a:t>Techn</a:t>
            </a:r>
            <a:r>
              <a:rPr lang="en-GB" sz="1100" b="1" dirty="0" smtClean="0">
                <a:solidFill>
                  <a:schemeClr val="tx1"/>
                </a:solidFill>
              </a:rPr>
              <a:t>. </a:t>
            </a:r>
            <a:r>
              <a:rPr lang="en-GB" sz="1100" b="1" dirty="0" err="1" smtClean="0">
                <a:solidFill>
                  <a:schemeClr val="tx1"/>
                </a:solidFill>
              </a:rPr>
              <a:t>Coord</a:t>
            </a:r>
            <a:r>
              <a:rPr lang="en-GB" sz="1100" b="1" dirty="0" smtClean="0">
                <a:solidFill>
                  <a:schemeClr val="tx1"/>
                </a:solidFill>
              </a:rPr>
              <a:t>. Board</a:t>
            </a:r>
            <a:endParaRPr lang="en-GB" sz="1100" b="1" dirty="0">
              <a:solidFill>
                <a:schemeClr val="tx1"/>
              </a:solidFill>
            </a:endParaRPr>
          </a:p>
        </p:txBody>
      </p:sp>
      <p:sp>
        <p:nvSpPr>
          <p:cNvPr id="9" name="Rectangle 8"/>
          <p:cNvSpPr/>
          <p:nvPr/>
        </p:nvSpPr>
        <p:spPr>
          <a:xfrm>
            <a:off x="2735288" y="2047136"/>
            <a:ext cx="2305025" cy="130985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a:defRPr/>
            </a:pPr>
            <a:r>
              <a:rPr lang="en-GB" sz="2000" b="1" dirty="0" smtClean="0">
                <a:solidFill>
                  <a:schemeClr val="tx1"/>
                </a:solidFill>
              </a:rPr>
              <a:t>EGI</a:t>
            </a:r>
            <a:br>
              <a:rPr lang="en-GB" sz="2000" b="1" dirty="0" smtClean="0">
                <a:solidFill>
                  <a:schemeClr val="tx1"/>
                </a:solidFill>
              </a:rPr>
            </a:br>
            <a:r>
              <a:rPr lang="en-GB" sz="2000" b="1" dirty="0" smtClean="0">
                <a:solidFill>
                  <a:schemeClr val="tx1"/>
                </a:solidFill>
              </a:rPr>
              <a:t>Requirements Tracker</a:t>
            </a:r>
            <a:endParaRPr lang="en-GB" sz="2000" b="1" dirty="0">
              <a:solidFill>
                <a:schemeClr val="tx1"/>
              </a:solidFill>
            </a:endParaRPr>
          </a:p>
        </p:txBody>
      </p:sp>
      <p:sp>
        <p:nvSpPr>
          <p:cNvPr id="13" name="TextBox 15"/>
          <p:cNvSpPr txBox="1">
            <a:spLocks noChangeArrowheads="1"/>
          </p:cNvSpPr>
          <p:nvPr/>
        </p:nvSpPr>
        <p:spPr bwMode="auto">
          <a:xfrm>
            <a:off x="127108" y="2874422"/>
            <a:ext cx="663964" cy="338554"/>
          </a:xfrm>
          <a:prstGeom prst="rect">
            <a:avLst/>
          </a:prstGeom>
          <a:noFill/>
          <a:ln w="9525">
            <a:noFill/>
            <a:miter lim="800000"/>
            <a:headEnd/>
            <a:tailEnd/>
          </a:ln>
        </p:spPr>
        <p:txBody>
          <a:bodyPr wrap="none">
            <a:spAutoFit/>
          </a:bodyPr>
          <a:lstStyle/>
          <a:p>
            <a:pPr algn="ctr"/>
            <a:r>
              <a:rPr lang="en-US" sz="1600" b="1" dirty="0"/>
              <a:t>NGIs</a:t>
            </a:r>
          </a:p>
        </p:txBody>
      </p:sp>
      <p:sp>
        <p:nvSpPr>
          <p:cNvPr id="16" name="TextBox 15"/>
          <p:cNvSpPr txBox="1">
            <a:spLocks noChangeArrowheads="1"/>
          </p:cNvSpPr>
          <p:nvPr/>
        </p:nvSpPr>
        <p:spPr bwMode="auto">
          <a:xfrm>
            <a:off x="143000" y="2276872"/>
            <a:ext cx="729687" cy="338554"/>
          </a:xfrm>
          <a:prstGeom prst="rect">
            <a:avLst/>
          </a:prstGeom>
          <a:noFill/>
          <a:ln w="9525">
            <a:noFill/>
            <a:miter lim="800000"/>
            <a:headEnd/>
            <a:tailEnd/>
          </a:ln>
        </p:spPr>
        <p:txBody>
          <a:bodyPr wrap="none">
            <a:spAutoFit/>
          </a:bodyPr>
          <a:lstStyle/>
          <a:p>
            <a:pPr algn="ctr"/>
            <a:r>
              <a:rPr lang="en-US" sz="1600" b="1" smtClean="0"/>
              <a:t>VRCs</a:t>
            </a:r>
            <a:endParaRPr lang="en-US" sz="1600" b="1" dirty="0"/>
          </a:p>
        </p:txBody>
      </p:sp>
      <p:sp>
        <p:nvSpPr>
          <p:cNvPr id="17" name="TextBox 15"/>
          <p:cNvSpPr txBox="1">
            <a:spLocks noChangeArrowheads="1"/>
          </p:cNvSpPr>
          <p:nvPr/>
        </p:nvSpPr>
        <p:spPr bwMode="auto">
          <a:xfrm>
            <a:off x="340053" y="1988840"/>
            <a:ext cx="595035" cy="338554"/>
          </a:xfrm>
          <a:prstGeom prst="rect">
            <a:avLst/>
          </a:prstGeom>
          <a:noFill/>
          <a:ln w="9525">
            <a:noFill/>
            <a:miter lim="800000"/>
            <a:headEnd/>
            <a:tailEnd/>
          </a:ln>
        </p:spPr>
        <p:txBody>
          <a:bodyPr wrap="none">
            <a:spAutoFit/>
          </a:bodyPr>
          <a:lstStyle/>
          <a:p>
            <a:pPr algn="ctr"/>
            <a:r>
              <a:rPr lang="en-US" sz="1600" b="1" dirty="0"/>
              <a:t>VOs</a:t>
            </a:r>
          </a:p>
        </p:txBody>
      </p:sp>
      <p:cxnSp>
        <p:nvCxnSpPr>
          <p:cNvPr id="19" name="Straight Arrow Connector 18"/>
          <p:cNvCxnSpPr/>
          <p:nvPr/>
        </p:nvCxnSpPr>
        <p:spPr>
          <a:xfrm rot="5400000">
            <a:off x="3250017" y="5038830"/>
            <a:ext cx="648072" cy="813430"/>
          </a:xfrm>
          <a:prstGeom prst="bentConnector2">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4297409" y="1412702"/>
            <a:ext cx="865187" cy="7921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1200" b="1" dirty="0" smtClean="0"/>
              <a:t>User Support Team of EGI.eu</a:t>
            </a:r>
            <a:endParaRPr lang="en-US" sz="1200" b="1" dirty="0"/>
          </a:p>
        </p:txBody>
      </p:sp>
      <p:sp>
        <p:nvSpPr>
          <p:cNvPr id="25" name="Oval 24"/>
          <p:cNvSpPr/>
          <p:nvPr/>
        </p:nvSpPr>
        <p:spPr>
          <a:xfrm>
            <a:off x="5541963" y="2191599"/>
            <a:ext cx="865188" cy="86518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sz="1200" b="1" dirty="0" smtClean="0">
                <a:solidFill>
                  <a:schemeClr val="tx1"/>
                </a:solidFill>
              </a:rPr>
              <a:t>User </a:t>
            </a:r>
            <a:r>
              <a:rPr lang="en-US" sz="1200" b="1" dirty="0" err="1" smtClean="0">
                <a:solidFill>
                  <a:schemeClr val="tx1"/>
                </a:solidFill>
              </a:rPr>
              <a:t>Comm</a:t>
            </a:r>
            <a:r>
              <a:rPr lang="en-US" sz="1200" b="1" dirty="0" smtClean="0">
                <a:solidFill>
                  <a:schemeClr val="tx1"/>
                </a:solidFill>
              </a:rPr>
              <a:t>- unity Board</a:t>
            </a:r>
            <a:endParaRPr lang="en-US" sz="1200" b="1" dirty="0">
              <a:solidFill>
                <a:schemeClr val="tx1"/>
              </a:solidFill>
            </a:endParaRPr>
          </a:p>
        </p:txBody>
      </p:sp>
      <p:sp>
        <p:nvSpPr>
          <p:cNvPr id="26" name="Rounded Rectangle 25"/>
          <p:cNvSpPr/>
          <p:nvPr/>
        </p:nvSpPr>
        <p:spPr>
          <a:xfrm>
            <a:off x="8064501" y="1723425"/>
            <a:ext cx="935037" cy="1777583"/>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1400" b="1" smtClean="0">
                <a:solidFill>
                  <a:schemeClr val="tx1"/>
                </a:solidFill>
              </a:rPr>
              <a:t>Technology </a:t>
            </a:r>
            <a:r>
              <a:rPr lang="en-US" sz="1400" b="1" dirty="0">
                <a:solidFill>
                  <a:schemeClr val="tx1"/>
                </a:solidFill>
              </a:rPr>
              <a:t>providers</a:t>
            </a:r>
          </a:p>
        </p:txBody>
      </p:sp>
      <p:sp>
        <p:nvSpPr>
          <p:cNvPr id="27" name="Left-Right Arrow 26"/>
          <p:cNvSpPr/>
          <p:nvPr/>
        </p:nvSpPr>
        <p:spPr>
          <a:xfrm>
            <a:off x="7487816" y="2354789"/>
            <a:ext cx="576262" cy="557212"/>
          </a:xfrm>
          <a:prstGeom prst="leftRightArrow">
            <a:avLst>
              <a:gd name="adj1" fmla="val 50415"/>
              <a:gd name="adj2" fmla="val 3577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100" b="1" dirty="0">
              <a:solidFill>
                <a:schemeClr val="tx1"/>
              </a:solidFill>
            </a:endParaRPr>
          </a:p>
        </p:txBody>
      </p:sp>
      <p:sp>
        <p:nvSpPr>
          <p:cNvPr id="30" name="Right Arrow 29"/>
          <p:cNvSpPr/>
          <p:nvPr/>
        </p:nvSpPr>
        <p:spPr>
          <a:xfrm rot="2769559">
            <a:off x="1387419" y="1240753"/>
            <a:ext cx="1901342" cy="1364203"/>
          </a:xfrm>
          <a:prstGeom prst="rightArrow">
            <a:avLst>
              <a:gd name="adj1" fmla="val 72054"/>
              <a:gd name="adj2" fmla="val 71304"/>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GB" sz="1200" dirty="0" smtClean="0">
                <a:solidFill>
                  <a:schemeClr val="tx1"/>
                </a:solidFill>
              </a:rPr>
              <a:t>Channels </a:t>
            </a:r>
            <a:r>
              <a:rPr lang="en-GB" sz="1200" dirty="0">
                <a:solidFill>
                  <a:schemeClr val="tx1"/>
                </a:solidFill>
              </a:rPr>
              <a:t>for </a:t>
            </a:r>
            <a:r>
              <a:rPr lang="en-GB" sz="1200" dirty="0" smtClean="0">
                <a:solidFill>
                  <a:schemeClr val="tx1"/>
                </a:solidFill>
              </a:rPr>
              <a:t>Operation requirements</a:t>
            </a:r>
          </a:p>
        </p:txBody>
      </p:sp>
      <p:sp>
        <p:nvSpPr>
          <p:cNvPr id="32" name="Up-Down Arrow 31"/>
          <p:cNvSpPr/>
          <p:nvPr/>
        </p:nvSpPr>
        <p:spPr>
          <a:xfrm>
            <a:off x="3599384" y="3442648"/>
            <a:ext cx="612576" cy="922456"/>
          </a:xfrm>
          <a:prstGeom prst="upDownArrow">
            <a:avLst>
              <a:gd name="adj1" fmla="val 50000"/>
              <a:gd name="adj2" fmla="val 40380"/>
            </a:avLst>
          </a:prstGeom>
          <a:solidFill>
            <a:schemeClr val="bg1"/>
          </a:solidFill>
          <a:ln>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p:cNvSpPr txBox="1"/>
          <p:nvPr/>
        </p:nvSpPr>
        <p:spPr>
          <a:xfrm>
            <a:off x="8013241" y="3545721"/>
            <a:ext cx="1130759" cy="1323439"/>
          </a:xfrm>
          <a:prstGeom prst="rect">
            <a:avLst/>
          </a:prstGeom>
          <a:noFill/>
        </p:spPr>
        <p:txBody>
          <a:bodyPr wrap="none" rtlCol="0">
            <a:spAutoFit/>
          </a:bodyPr>
          <a:lstStyle/>
          <a:p>
            <a:pPr indent="90488">
              <a:buFont typeface="Arial" pitchFamily="34" charset="0"/>
              <a:buChar char="•"/>
            </a:pPr>
            <a:r>
              <a:rPr lang="en-GB" sz="2000" dirty="0" smtClean="0"/>
              <a:t>EMI</a:t>
            </a:r>
          </a:p>
          <a:p>
            <a:pPr indent="90488">
              <a:buFont typeface="Arial" pitchFamily="34" charset="0"/>
              <a:buChar char="•"/>
            </a:pPr>
            <a:r>
              <a:rPr lang="en-GB" sz="2000" dirty="0" smtClean="0"/>
              <a:t>IGE</a:t>
            </a:r>
          </a:p>
          <a:p>
            <a:pPr indent="90488">
              <a:buFont typeface="Arial" pitchFamily="34" charset="0"/>
              <a:buChar char="•"/>
            </a:pPr>
            <a:r>
              <a:rPr lang="en-GB" sz="2000" dirty="0" smtClean="0"/>
              <a:t>SAGA, </a:t>
            </a:r>
          </a:p>
          <a:p>
            <a:pPr indent="90488">
              <a:buFont typeface="Arial" pitchFamily="34" charset="0"/>
              <a:buChar char="•"/>
            </a:pPr>
            <a:r>
              <a:rPr lang="en-GB" sz="2000" dirty="0" smtClean="0"/>
              <a:t>...</a:t>
            </a:r>
            <a:endParaRPr lang="en-GB" sz="2000" dirty="0"/>
          </a:p>
        </p:txBody>
      </p:sp>
      <p:sp>
        <p:nvSpPr>
          <p:cNvPr id="37" name="Up-Down Arrow 36"/>
          <p:cNvSpPr/>
          <p:nvPr/>
        </p:nvSpPr>
        <p:spPr>
          <a:xfrm rot="5400000">
            <a:off x="6227676" y="2888940"/>
            <a:ext cx="432048" cy="3240360"/>
          </a:xfrm>
          <a:prstGeom prst="upDownArrow">
            <a:avLst/>
          </a:pr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TextBox 15"/>
          <p:cNvSpPr txBox="1">
            <a:spLocks noChangeArrowheads="1"/>
          </p:cNvSpPr>
          <p:nvPr/>
        </p:nvSpPr>
        <p:spPr bwMode="auto">
          <a:xfrm>
            <a:off x="-36512" y="2564904"/>
            <a:ext cx="982962" cy="338554"/>
          </a:xfrm>
          <a:prstGeom prst="rect">
            <a:avLst/>
          </a:prstGeom>
          <a:noFill/>
          <a:ln w="9525">
            <a:noFill/>
            <a:miter lim="800000"/>
            <a:headEnd/>
            <a:tailEnd/>
          </a:ln>
        </p:spPr>
        <p:txBody>
          <a:bodyPr wrap="none">
            <a:spAutoFit/>
          </a:bodyPr>
          <a:lstStyle/>
          <a:p>
            <a:pPr algn="ctr"/>
            <a:r>
              <a:rPr lang="en-US" sz="1600" b="1" dirty="0" smtClean="0"/>
              <a:t>projects</a:t>
            </a:r>
            <a:endParaRPr lang="en-US" sz="1600" b="1" dirty="0"/>
          </a:p>
        </p:txBody>
      </p:sp>
      <p:sp>
        <p:nvSpPr>
          <p:cNvPr id="40" name="Left-Up Arrow 39"/>
          <p:cNvSpPr/>
          <p:nvPr/>
        </p:nvSpPr>
        <p:spPr>
          <a:xfrm flipH="1">
            <a:off x="647056" y="3861048"/>
            <a:ext cx="2520280" cy="936104"/>
          </a:xfrm>
          <a:prstGeom prst="leftUpArrow">
            <a:avLst/>
          </a:pr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TextBox 15"/>
          <p:cNvSpPr txBox="1">
            <a:spLocks noChangeArrowheads="1"/>
          </p:cNvSpPr>
          <p:nvPr/>
        </p:nvSpPr>
        <p:spPr bwMode="auto">
          <a:xfrm>
            <a:off x="215008" y="3162454"/>
            <a:ext cx="833883" cy="338554"/>
          </a:xfrm>
          <a:prstGeom prst="rect">
            <a:avLst/>
          </a:prstGeom>
          <a:noFill/>
          <a:ln w="9525">
            <a:noFill/>
            <a:miter lim="800000"/>
            <a:headEnd/>
            <a:tailEnd/>
          </a:ln>
        </p:spPr>
        <p:txBody>
          <a:bodyPr wrap="none">
            <a:spAutoFit/>
          </a:bodyPr>
          <a:lstStyle/>
          <a:p>
            <a:pPr algn="ctr"/>
            <a:r>
              <a:rPr lang="en-US" sz="1600" b="1" dirty="0" smtClean="0"/>
              <a:t>events</a:t>
            </a:r>
            <a:endParaRPr lang="en-US" sz="1600" b="1" dirty="0"/>
          </a:p>
        </p:txBody>
      </p:sp>
      <p:sp>
        <p:nvSpPr>
          <p:cNvPr id="41" name="Rectangle 40"/>
          <p:cNvSpPr/>
          <p:nvPr/>
        </p:nvSpPr>
        <p:spPr>
          <a:xfrm>
            <a:off x="5399584" y="5292526"/>
            <a:ext cx="3996952" cy="954107"/>
          </a:xfrm>
          <a:prstGeom prst="rect">
            <a:avLst/>
          </a:prstGeom>
        </p:spPr>
        <p:txBody>
          <a:bodyPr wrap="square">
            <a:spAutoFit/>
          </a:bodyPr>
          <a:lstStyle/>
          <a:p>
            <a:pPr>
              <a:buFont typeface="Arial" pitchFamily="34" charset="0"/>
              <a:buChar char="•"/>
            </a:pPr>
            <a:r>
              <a:rPr lang="en-GB" sz="1400" dirty="0" smtClean="0"/>
              <a:t> Submit your requirements</a:t>
            </a:r>
          </a:p>
          <a:p>
            <a:pPr>
              <a:buFont typeface="Arial" pitchFamily="34" charset="0"/>
              <a:buChar char="•"/>
            </a:pPr>
            <a:r>
              <a:rPr lang="en-GB" sz="1400" dirty="0" smtClean="0"/>
              <a:t> Browse requirements</a:t>
            </a:r>
          </a:p>
          <a:p>
            <a:pPr>
              <a:buFont typeface="Arial" pitchFamily="34" charset="0"/>
              <a:buChar char="•"/>
            </a:pPr>
            <a:r>
              <a:rPr lang="en-GB" sz="1400" dirty="0" smtClean="0"/>
              <a:t> Offer solution to requirements: </a:t>
            </a:r>
          </a:p>
          <a:p>
            <a:r>
              <a:rPr lang="en-US" sz="1400" b="1" dirty="0">
                <a:hlinkClick r:id="rId3"/>
              </a:rPr>
              <a:t>http://</a:t>
            </a:r>
            <a:r>
              <a:rPr lang="en-US" sz="1400" b="1" dirty="0" smtClean="0">
                <a:hlinkClick r:id="rId3"/>
              </a:rPr>
              <a:t>go.egi.eu/requirements</a:t>
            </a:r>
            <a:endParaRPr lang="en-GB" sz="1400" b="1" dirty="0" smtClean="0"/>
          </a:p>
        </p:txBody>
      </p:sp>
      <p:sp>
        <p:nvSpPr>
          <p:cNvPr id="12" name="Right Arrow 11"/>
          <p:cNvSpPr/>
          <p:nvPr/>
        </p:nvSpPr>
        <p:spPr>
          <a:xfrm>
            <a:off x="935088" y="1988840"/>
            <a:ext cx="2088232" cy="1368152"/>
          </a:xfrm>
          <a:prstGeom prst="rightArrow">
            <a:avLst>
              <a:gd name="adj1" fmla="val 72054"/>
              <a:gd name="adj2" fmla="val 3242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00" b="1" dirty="0" smtClean="0">
                <a:solidFill>
                  <a:schemeClr val="tx1"/>
                </a:solidFill>
              </a:rPr>
              <a:t>Channels </a:t>
            </a:r>
            <a:r>
              <a:rPr lang="en-GB" sz="1600" b="1" dirty="0">
                <a:solidFill>
                  <a:schemeClr val="tx1"/>
                </a:solidFill>
              </a:rPr>
              <a:t>for </a:t>
            </a:r>
            <a:r>
              <a:rPr lang="en-GB" sz="1600" b="1" dirty="0" smtClean="0">
                <a:solidFill>
                  <a:schemeClr val="tx1"/>
                </a:solidFill>
              </a:rPr>
              <a:t/>
            </a:r>
            <a:br>
              <a:rPr lang="en-GB" sz="1600" b="1" dirty="0" smtClean="0">
                <a:solidFill>
                  <a:schemeClr val="tx1"/>
                </a:solidFill>
              </a:rPr>
            </a:br>
            <a:r>
              <a:rPr lang="en-GB" sz="1600" b="1" dirty="0" smtClean="0">
                <a:solidFill>
                  <a:srgbClr val="C00000"/>
                </a:solidFill>
              </a:rPr>
              <a:t>User &amp; community requirements</a:t>
            </a:r>
            <a:endParaRPr lang="en-GB" sz="1600" b="1" dirty="0">
              <a:solidFill>
                <a:srgbClr val="C00000"/>
              </a:solidFill>
            </a:endParaRPr>
          </a:p>
        </p:txBody>
      </p:sp>
      <p:sp>
        <p:nvSpPr>
          <p:cNvPr id="33" name="TextBox 32"/>
          <p:cNvSpPr txBox="1"/>
          <p:nvPr/>
        </p:nvSpPr>
        <p:spPr>
          <a:xfrm>
            <a:off x="3052469" y="4386590"/>
            <a:ext cx="1856598" cy="584775"/>
          </a:xfrm>
          <a:prstGeom prst="rect">
            <a:avLst/>
          </a:prstGeom>
          <a:noFill/>
        </p:spPr>
        <p:txBody>
          <a:bodyPr wrap="none" rtlCol="0">
            <a:spAutoFit/>
          </a:bodyPr>
          <a:lstStyle/>
          <a:p>
            <a:pPr algn="ctr"/>
            <a:r>
              <a:rPr lang="en-GB" sz="2000" b="1" dirty="0" smtClean="0">
                <a:solidFill>
                  <a:schemeClr val="accent2"/>
                </a:solidFill>
              </a:rPr>
              <a:t>Helpdesks</a:t>
            </a:r>
          </a:p>
          <a:p>
            <a:pPr algn="ctr"/>
            <a:r>
              <a:rPr lang="en-GB" sz="1200" b="1" dirty="0" smtClean="0">
                <a:solidFill>
                  <a:schemeClr val="accent2"/>
                </a:solidFill>
              </a:rPr>
              <a:t>(EGI, NGIs, projects,...)</a:t>
            </a:r>
            <a:endParaRPr lang="en-GB" sz="1200" b="1" dirty="0">
              <a:solidFill>
                <a:schemeClr val="accent2"/>
              </a:solidFill>
            </a:endParaRPr>
          </a:p>
        </p:txBody>
      </p:sp>
      <p:sp>
        <p:nvSpPr>
          <p:cNvPr id="10" name="TextBox 9"/>
          <p:cNvSpPr txBox="1"/>
          <p:nvPr/>
        </p:nvSpPr>
        <p:spPr>
          <a:xfrm>
            <a:off x="1048891" y="3376565"/>
            <a:ext cx="2411750" cy="369332"/>
          </a:xfrm>
          <a:prstGeom prst="rect">
            <a:avLst/>
          </a:prstGeom>
          <a:noFill/>
        </p:spPr>
        <p:txBody>
          <a:bodyPr wrap="none" rtlCol="0">
            <a:spAutoFit/>
          </a:bodyPr>
          <a:lstStyle/>
          <a:p>
            <a:r>
              <a:rPr lang="en-US" b="1" dirty="0" smtClean="0">
                <a:solidFill>
                  <a:srgbClr val="C00000"/>
                </a:solidFill>
              </a:rPr>
              <a:t>Total submitted: 188</a:t>
            </a:r>
            <a:endParaRPr lang="en-US" b="1" dirty="0">
              <a:solidFill>
                <a:srgbClr val="C00000"/>
              </a:solidFill>
            </a:endParaRPr>
          </a:p>
        </p:txBody>
      </p:sp>
      <p:sp>
        <p:nvSpPr>
          <p:cNvPr id="11" name="TextBox 10"/>
          <p:cNvSpPr txBox="1"/>
          <p:nvPr/>
        </p:nvSpPr>
        <p:spPr>
          <a:xfrm>
            <a:off x="5482913" y="4971365"/>
            <a:ext cx="2039854" cy="369332"/>
          </a:xfrm>
          <a:prstGeom prst="rect">
            <a:avLst/>
          </a:prstGeom>
          <a:noFill/>
        </p:spPr>
        <p:txBody>
          <a:bodyPr wrap="none" rtlCol="0">
            <a:spAutoFit/>
          </a:bodyPr>
          <a:lstStyle/>
          <a:p>
            <a:r>
              <a:rPr lang="en-US" b="1" dirty="0" smtClean="0"/>
              <a:t>Total solved: 131</a:t>
            </a:r>
            <a:endParaRPr lang="en-US" b="1" dirty="0"/>
          </a:p>
        </p:txBody>
      </p:sp>
      <p:sp>
        <p:nvSpPr>
          <p:cNvPr id="24" name="Right Arrow 23"/>
          <p:cNvSpPr/>
          <p:nvPr/>
        </p:nvSpPr>
        <p:spPr>
          <a:xfrm>
            <a:off x="6335688" y="2336061"/>
            <a:ext cx="647725" cy="576263"/>
          </a:xfrm>
          <a:prstGeom prst="rightArrow">
            <a:avLst>
              <a:gd name="adj1" fmla="val 72054"/>
              <a:gd name="adj2" fmla="val 6068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100" b="1" dirty="0" smtClean="0">
                <a:solidFill>
                  <a:schemeClr val="tx1"/>
                </a:solidFill>
              </a:rPr>
              <a:t>   </a:t>
            </a:r>
            <a:endParaRPr lang="en-GB" sz="1100" b="1" dirty="0">
              <a:solidFill>
                <a:schemeClr val="tx1"/>
              </a:solidFill>
            </a:endParaRPr>
          </a:p>
        </p:txBody>
      </p:sp>
      <p:sp>
        <p:nvSpPr>
          <p:cNvPr id="28" name="Right Arrow 27"/>
          <p:cNvSpPr/>
          <p:nvPr/>
        </p:nvSpPr>
        <p:spPr>
          <a:xfrm>
            <a:off x="4967288" y="2336061"/>
            <a:ext cx="647700" cy="576263"/>
          </a:xfrm>
          <a:prstGeom prst="rightArrow">
            <a:avLst>
              <a:gd name="adj1" fmla="val 72054"/>
              <a:gd name="adj2" fmla="val 6068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100" b="1" dirty="0" smtClean="0">
                <a:solidFill>
                  <a:schemeClr val="tx1"/>
                </a:solidFill>
              </a:rPr>
              <a:t>  </a:t>
            </a:r>
            <a:endParaRPr lang="en-GB" sz="1100" b="1" dirty="0">
              <a:solidFill>
                <a:schemeClr val="tx1"/>
              </a:solidFill>
            </a:endParaRPr>
          </a:p>
        </p:txBody>
      </p:sp>
      <p:sp>
        <p:nvSpPr>
          <p:cNvPr id="4" name="Rectangular Callout 3"/>
          <p:cNvSpPr/>
          <p:nvPr/>
        </p:nvSpPr>
        <p:spPr>
          <a:xfrm>
            <a:off x="5040313" y="3162454"/>
            <a:ext cx="3117060" cy="1808911"/>
          </a:xfrm>
          <a:prstGeom prst="wedgeRectCallout">
            <a:avLst>
              <a:gd name="adj1" fmla="val 19948"/>
              <a:gd name="adj2" fmla="val -82732"/>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b="1" dirty="0">
                <a:solidFill>
                  <a:schemeClr val="tx1"/>
                </a:solidFill>
              </a:rPr>
              <a:t>Technology Coordination Board (</a:t>
            </a:r>
            <a:r>
              <a:rPr lang="en-GB" b="1" dirty="0" smtClean="0">
                <a:solidFill>
                  <a:schemeClr val="tx1"/>
                </a:solidFill>
              </a:rPr>
              <a:t>TCB) process</a:t>
            </a:r>
            <a:endParaRPr lang="en-GB" b="1" dirty="0">
              <a:solidFill>
                <a:schemeClr val="tx1"/>
              </a:solidFill>
            </a:endParaRPr>
          </a:p>
        </p:txBody>
      </p:sp>
    </p:spTree>
    <p:extLst>
      <p:ext uri="{BB962C8B-B14F-4D97-AF65-F5344CB8AC3E}">
        <p14:creationId xmlns:p14="http://schemas.microsoft.com/office/powerpoint/2010/main" val="41434159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par>
                                <p:cTn id="7" presetID="10"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TCB catalog of requirements</a:t>
            </a:r>
            <a:endParaRPr lang="en-US" sz="2800" dirty="0"/>
          </a:p>
        </p:txBody>
      </p:sp>
      <p:sp>
        <p:nvSpPr>
          <p:cNvPr id="4" name="Date Placeholder 3"/>
          <p:cNvSpPr>
            <a:spLocks noGrp="1"/>
          </p:cNvSpPr>
          <p:nvPr>
            <p:ph type="dt" sz="half" idx="10"/>
          </p:nvPr>
        </p:nvSpPr>
        <p:spPr/>
        <p:txBody>
          <a:bodyPr/>
          <a:lstStyle/>
          <a:p>
            <a:pPr>
              <a:defRPr/>
            </a:pPr>
            <a:fld id="{B73C8DB4-B70D-4CC6-8334-FBF47B8B0DDA}" type="datetime1">
              <a:rPr lang="en-GB" smtClean="0"/>
              <a:pPr>
                <a:defRPr/>
              </a:pPr>
              <a:t>27/03/2012</a:t>
            </a:fld>
            <a:endParaRPr lang="en-US"/>
          </a:p>
        </p:txBody>
      </p:sp>
      <p:sp>
        <p:nvSpPr>
          <p:cNvPr id="5" name="Slide Number Placeholder 4"/>
          <p:cNvSpPr>
            <a:spLocks noGrp="1"/>
          </p:cNvSpPr>
          <p:nvPr>
            <p:ph type="sldNum" sz="quarter" idx="12"/>
          </p:nvPr>
        </p:nvSpPr>
        <p:spPr/>
        <p:txBody>
          <a:bodyPr/>
          <a:lstStyle/>
          <a:p>
            <a:pPr>
              <a:defRPr/>
            </a:pPr>
            <a:fld id="{F35EAE03-69BD-4C08-B18E-8C9F5694E65D}" type="slidenum">
              <a:rPr lang="en-US" smtClean="0"/>
              <a:pPr>
                <a:defRPr/>
              </a:pPr>
              <a:t>12</a:t>
            </a:fld>
            <a:endParaRPr lang="en-US" dirty="0"/>
          </a:p>
        </p:txBody>
      </p:sp>
      <p:sp>
        <p:nvSpPr>
          <p:cNvPr id="14" name="Rectangle 13"/>
          <p:cNvSpPr/>
          <p:nvPr/>
        </p:nvSpPr>
        <p:spPr>
          <a:xfrm>
            <a:off x="1574" y="5733256"/>
            <a:ext cx="7090705" cy="400110"/>
          </a:xfrm>
          <a:prstGeom prst="rect">
            <a:avLst/>
          </a:prstGeom>
        </p:spPr>
        <p:txBody>
          <a:bodyPr wrap="square">
            <a:spAutoFit/>
          </a:bodyPr>
          <a:lstStyle/>
          <a:p>
            <a:r>
              <a:rPr lang="en-US" sz="2000" b="1" dirty="0" smtClean="0"/>
              <a:t>Accessible from </a:t>
            </a:r>
            <a:r>
              <a:rPr lang="en-US" sz="2000" b="1" dirty="0">
                <a:hlinkClick r:id="rId3"/>
              </a:rPr>
              <a:t>http://</a:t>
            </a:r>
            <a:r>
              <a:rPr lang="en-US" sz="2000" b="1" dirty="0" smtClean="0">
                <a:hlinkClick r:id="rId3"/>
              </a:rPr>
              <a:t>go.egi.eu/requirements</a:t>
            </a:r>
            <a:endParaRPr lang="en-GB" sz="2000" b="1" dirty="0"/>
          </a:p>
        </p:txBody>
      </p:sp>
      <p:sp>
        <p:nvSpPr>
          <p:cNvPr id="16" name="Rectangle 15"/>
          <p:cNvSpPr/>
          <p:nvPr/>
        </p:nvSpPr>
        <p:spPr>
          <a:xfrm>
            <a:off x="832248" y="1187460"/>
            <a:ext cx="1476672" cy="369332"/>
          </a:xfrm>
          <a:prstGeom prst="rect">
            <a:avLst/>
          </a:prstGeom>
        </p:spPr>
        <p:txBody>
          <a:bodyPr wrap="square">
            <a:spAutoFit/>
          </a:bodyPr>
          <a:lstStyle/>
          <a:p>
            <a:pPr marL="0" indent="0">
              <a:buNone/>
            </a:pPr>
            <a:r>
              <a:rPr lang="en-US" dirty="0" smtClean="0"/>
              <a:t>Submitted</a:t>
            </a:r>
            <a:endParaRPr lang="en-US" dirty="0"/>
          </a:p>
        </p:txBody>
      </p:sp>
      <p:pic>
        <p:nvPicPr>
          <p:cNvPr id="8" name="Content Placeholder 7"/>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323528" y="1464915"/>
            <a:ext cx="2181225" cy="4124325"/>
          </a:xfr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39752" y="1636365"/>
            <a:ext cx="1838325" cy="3952875"/>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67944" y="1755998"/>
            <a:ext cx="1724025" cy="3905250"/>
          </a:xfrm>
          <a:prstGeom prst="rect">
            <a:avLst/>
          </a:prstGeom>
        </p:spPr>
      </p:pic>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83721" y="1916832"/>
            <a:ext cx="1552575" cy="3895725"/>
          </a:xfrm>
          <a:prstGeom prst="rect">
            <a:avLst/>
          </a:prstGeom>
        </p:spPr>
      </p:pic>
      <p:pic>
        <p:nvPicPr>
          <p:cNvPr id="12" name="Picture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092280" y="2132856"/>
            <a:ext cx="1771650" cy="3933825"/>
          </a:xfrm>
          <a:prstGeom prst="rect">
            <a:avLst/>
          </a:prstGeom>
        </p:spPr>
      </p:pic>
      <p:sp>
        <p:nvSpPr>
          <p:cNvPr id="15" name="Rectangle 14"/>
          <p:cNvSpPr/>
          <p:nvPr/>
        </p:nvSpPr>
        <p:spPr>
          <a:xfrm>
            <a:off x="2591272" y="1331476"/>
            <a:ext cx="1476672" cy="369332"/>
          </a:xfrm>
          <a:prstGeom prst="rect">
            <a:avLst/>
          </a:prstGeom>
        </p:spPr>
        <p:txBody>
          <a:bodyPr wrap="square">
            <a:spAutoFit/>
          </a:bodyPr>
          <a:lstStyle/>
          <a:p>
            <a:pPr marL="0" indent="0">
              <a:buNone/>
            </a:pPr>
            <a:r>
              <a:rPr lang="en-US" dirty="0" smtClean="0"/>
              <a:t>Endorsed</a:t>
            </a:r>
            <a:endParaRPr lang="en-US" dirty="0"/>
          </a:p>
        </p:txBody>
      </p:sp>
      <p:sp>
        <p:nvSpPr>
          <p:cNvPr id="17" name="Rectangle 16"/>
          <p:cNvSpPr/>
          <p:nvPr/>
        </p:nvSpPr>
        <p:spPr>
          <a:xfrm>
            <a:off x="4175448" y="1475492"/>
            <a:ext cx="1476672" cy="369332"/>
          </a:xfrm>
          <a:prstGeom prst="rect">
            <a:avLst/>
          </a:prstGeom>
        </p:spPr>
        <p:txBody>
          <a:bodyPr wrap="square">
            <a:spAutoFit/>
          </a:bodyPr>
          <a:lstStyle/>
          <a:p>
            <a:pPr marL="0" indent="0">
              <a:buNone/>
            </a:pPr>
            <a:r>
              <a:rPr lang="en-US" dirty="0" smtClean="0"/>
              <a:t>Assessed</a:t>
            </a:r>
            <a:endParaRPr lang="en-US" dirty="0"/>
          </a:p>
        </p:txBody>
      </p:sp>
      <p:sp>
        <p:nvSpPr>
          <p:cNvPr id="18" name="Rectangle 17"/>
          <p:cNvSpPr/>
          <p:nvPr/>
        </p:nvSpPr>
        <p:spPr>
          <a:xfrm>
            <a:off x="5791969" y="1619508"/>
            <a:ext cx="1476672" cy="369332"/>
          </a:xfrm>
          <a:prstGeom prst="rect">
            <a:avLst/>
          </a:prstGeom>
        </p:spPr>
        <p:txBody>
          <a:bodyPr wrap="square">
            <a:spAutoFit/>
          </a:bodyPr>
          <a:lstStyle/>
          <a:p>
            <a:pPr marL="0" indent="0">
              <a:buNone/>
            </a:pPr>
            <a:r>
              <a:rPr lang="en-US" dirty="0" smtClean="0"/>
              <a:t>Planned</a:t>
            </a:r>
            <a:endParaRPr lang="en-US" dirty="0"/>
          </a:p>
        </p:txBody>
      </p:sp>
      <p:sp>
        <p:nvSpPr>
          <p:cNvPr id="19" name="Rectangle 18"/>
          <p:cNvSpPr/>
          <p:nvPr/>
        </p:nvSpPr>
        <p:spPr>
          <a:xfrm>
            <a:off x="7292677" y="1835532"/>
            <a:ext cx="1476672" cy="369332"/>
          </a:xfrm>
          <a:prstGeom prst="rect">
            <a:avLst/>
          </a:prstGeom>
        </p:spPr>
        <p:txBody>
          <a:bodyPr wrap="square">
            <a:spAutoFit/>
          </a:bodyPr>
          <a:lstStyle/>
          <a:p>
            <a:pPr marL="0" indent="0">
              <a:buNone/>
            </a:pPr>
            <a:r>
              <a:rPr lang="en-US" dirty="0" smtClean="0"/>
              <a:t>Delivered</a:t>
            </a:r>
            <a:endParaRPr lang="en-US" dirty="0"/>
          </a:p>
        </p:txBody>
      </p:sp>
    </p:spTree>
    <p:extLst>
      <p:ext uri="{BB962C8B-B14F-4D97-AF65-F5344CB8AC3E}">
        <p14:creationId xmlns:p14="http://schemas.microsoft.com/office/powerpoint/2010/main" val="6391248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TCB process</a:t>
            </a:r>
            <a:endParaRPr lang="en-US" dirty="0"/>
          </a:p>
        </p:txBody>
      </p:sp>
      <p:sp>
        <p:nvSpPr>
          <p:cNvPr id="4" name="Date Placeholder 3"/>
          <p:cNvSpPr>
            <a:spLocks noGrp="1"/>
          </p:cNvSpPr>
          <p:nvPr>
            <p:ph type="dt" sz="half" idx="10"/>
          </p:nvPr>
        </p:nvSpPr>
        <p:spPr/>
        <p:txBody>
          <a:bodyPr/>
          <a:lstStyle/>
          <a:p>
            <a:pPr>
              <a:defRPr/>
            </a:pPr>
            <a:fld id="{B73C8DB4-B70D-4CC6-8334-FBF47B8B0DDA}" type="datetime1">
              <a:rPr lang="en-GB" smtClean="0"/>
              <a:pPr>
                <a:defRPr/>
              </a:pPr>
              <a:t>27/03/2012</a:t>
            </a:fld>
            <a:endParaRPr lang="en-US"/>
          </a:p>
        </p:txBody>
      </p:sp>
      <p:sp>
        <p:nvSpPr>
          <p:cNvPr id="5" name="Slide Number Placeholder 4"/>
          <p:cNvSpPr>
            <a:spLocks noGrp="1"/>
          </p:cNvSpPr>
          <p:nvPr>
            <p:ph type="sldNum" sz="quarter" idx="12"/>
          </p:nvPr>
        </p:nvSpPr>
        <p:spPr/>
        <p:txBody>
          <a:bodyPr/>
          <a:lstStyle/>
          <a:p>
            <a:pPr>
              <a:defRPr/>
            </a:pPr>
            <a:fld id="{F35EAE03-69BD-4C08-B18E-8C9F5694E65D}" type="slidenum">
              <a:rPr lang="en-US" smtClean="0"/>
              <a:pPr>
                <a:defRPr/>
              </a:pPr>
              <a:t>13</a:t>
            </a:fld>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988840"/>
            <a:ext cx="8424936" cy="3673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6"/>
          <p:cNvSpPr/>
          <p:nvPr/>
        </p:nvSpPr>
        <p:spPr>
          <a:xfrm>
            <a:off x="35496" y="1988840"/>
            <a:ext cx="865188" cy="86518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sz="1200" b="1" dirty="0" smtClean="0">
                <a:solidFill>
                  <a:schemeClr val="tx1"/>
                </a:solidFill>
              </a:rPr>
              <a:t>User </a:t>
            </a:r>
            <a:r>
              <a:rPr lang="en-US" sz="1200" b="1" dirty="0" err="1" smtClean="0">
                <a:solidFill>
                  <a:schemeClr val="tx1"/>
                </a:solidFill>
              </a:rPr>
              <a:t>Comm</a:t>
            </a:r>
            <a:r>
              <a:rPr lang="en-US" sz="1200" b="1" dirty="0" smtClean="0">
                <a:solidFill>
                  <a:schemeClr val="tx1"/>
                </a:solidFill>
              </a:rPr>
              <a:t>- unity Board</a:t>
            </a:r>
            <a:endParaRPr lang="en-US" sz="1200" b="1" dirty="0">
              <a:solidFill>
                <a:schemeClr val="tx1"/>
              </a:solidFill>
            </a:endParaRPr>
          </a:p>
        </p:txBody>
      </p:sp>
      <p:sp>
        <p:nvSpPr>
          <p:cNvPr id="8" name="Right Arrow 7"/>
          <p:cNvSpPr/>
          <p:nvPr/>
        </p:nvSpPr>
        <p:spPr>
          <a:xfrm>
            <a:off x="829221" y="2133302"/>
            <a:ext cx="647725" cy="576263"/>
          </a:xfrm>
          <a:prstGeom prst="rightArrow">
            <a:avLst>
              <a:gd name="adj1" fmla="val 72054"/>
              <a:gd name="adj2" fmla="val 6068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100" b="1" dirty="0" smtClean="0">
                <a:solidFill>
                  <a:schemeClr val="tx1"/>
                </a:solidFill>
              </a:rPr>
              <a:t>   </a:t>
            </a:r>
            <a:endParaRPr lang="en-GB" sz="1100" b="1" dirty="0">
              <a:solidFill>
                <a:schemeClr val="tx1"/>
              </a:solidFill>
            </a:endParaRPr>
          </a:p>
        </p:txBody>
      </p:sp>
      <p:sp>
        <p:nvSpPr>
          <p:cNvPr id="11" name="Oval 10"/>
          <p:cNvSpPr/>
          <p:nvPr/>
        </p:nvSpPr>
        <p:spPr>
          <a:xfrm>
            <a:off x="7596336" y="4653851"/>
            <a:ext cx="865188" cy="86518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sz="2000" b="1" dirty="0" smtClean="0">
                <a:solidFill>
                  <a:schemeClr val="tx1"/>
                </a:solidFill>
              </a:rPr>
              <a:t>User</a:t>
            </a:r>
            <a:endParaRPr lang="en-US" sz="2000" b="1" dirty="0">
              <a:solidFill>
                <a:schemeClr val="tx1"/>
              </a:solidFill>
            </a:endParaRPr>
          </a:p>
        </p:txBody>
      </p:sp>
    </p:spTree>
    <p:extLst>
      <p:ext uri="{BB962C8B-B14F-4D97-AF65-F5344CB8AC3E}">
        <p14:creationId xmlns:p14="http://schemas.microsoft.com/office/powerpoint/2010/main" val="6407154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TCB process</a:t>
            </a:r>
            <a:endParaRPr lang="en-US" dirty="0"/>
          </a:p>
        </p:txBody>
      </p:sp>
      <p:sp>
        <p:nvSpPr>
          <p:cNvPr id="4" name="Date Placeholder 3"/>
          <p:cNvSpPr>
            <a:spLocks noGrp="1"/>
          </p:cNvSpPr>
          <p:nvPr>
            <p:ph type="dt" sz="half" idx="10"/>
          </p:nvPr>
        </p:nvSpPr>
        <p:spPr/>
        <p:txBody>
          <a:bodyPr/>
          <a:lstStyle/>
          <a:p>
            <a:pPr>
              <a:defRPr/>
            </a:pPr>
            <a:fld id="{B73C8DB4-B70D-4CC6-8334-FBF47B8B0DDA}" type="datetime1">
              <a:rPr lang="en-GB" smtClean="0"/>
              <a:pPr>
                <a:defRPr/>
              </a:pPr>
              <a:t>27/03/2012</a:t>
            </a:fld>
            <a:endParaRPr lang="en-US"/>
          </a:p>
        </p:txBody>
      </p:sp>
      <p:sp>
        <p:nvSpPr>
          <p:cNvPr id="5" name="Slide Number Placeholder 4"/>
          <p:cNvSpPr>
            <a:spLocks noGrp="1"/>
          </p:cNvSpPr>
          <p:nvPr>
            <p:ph type="sldNum" sz="quarter" idx="12"/>
          </p:nvPr>
        </p:nvSpPr>
        <p:spPr/>
        <p:txBody>
          <a:bodyPr/>
          <a:lstStyle/>
          <a:p>
            <a:pPr>
              <a:defRPr/>
            </a:pPr>
            <a:fld id="{F35EAE03-69BD-4C08-B18E-8C9F5694E65D}" type="slidenum">
              <a:rPr lang="en-US" smtClean="0"/>
              <a:pPr>
                <a:defRPr/>
              </a:pPr>
              <a:t>14</a:t>
            </a:fld>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124744"/>
            <a:ext cx="8424936" cy="3673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6"/>
          <p:cNvSpPr/>
          <p:nvPr/>
        </p:nvSpPr>
        <p:spPr>
          <a:xfrm>
            <a:off x="35496" y="1124744"/>
            <a:ext cx="865188" cy="86518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sz="1200" b="1" dirty="0" smtClean="0">
                <a:solidFill>
                  <a:schemeClr val="tx1"/>
                </a:solidFill>
              </a:rPr>
              <a:t>User </a:t>
            </a:r>
            <a:r>
              <a:rPr lang="en-US" sz="1200" b="1" dirty="0" err="1" smtClean="0">
                <a:solidFill>
                  <a:schemeClr val="tx1"/>
                </a:solidFill>
              </a:rPr>
              <a:t>Comm</a:t>
            </a:r>
            <a:r>
              <a:rPr lang="en-US" sz="1200" b="1" dirty="0" smtClean="0">
                <a:solidFill>
                  <a:schemeClr val="tx1"/>
                </a:solidFill>
              </a:rPr>
              <a:t>- unity Board</a:t>
            </a:r>
            <a:endParaRPr lang="en-US" sz="1200" b="1" dirty="0">
              <a:solidFill>
                <a:schemeClr val="tx1"/>
              </a:solidFill>
            </a:endParaRPr>
          </a:p>
        </p:txBody>
      </p:sp>
      <p:sp>
        <p:nvSpPr>
          <p:cNvPr id="8" name="Right Arrow 7"/>
          <p:cNvSpPr/>
          <p:nvPr/>
        </p:nvSpPr>
        <p:spPr>
          <a:xfrm>
            <a:off x="829221" y="1269206"/>
            <a:ext cx="647725" cy="576263"/>
          </a:xfrm>
          <a:prstGeom prst="rightArrow">
            <a:avLst>
              <a:gd name="adj1" fmla="val 72054"/>
              <a:gd name="adj2" fmla="val 6068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100" b="1" dirty="0" smtClean="0">
                <a:solidFill>
                  <a:schemeClr val="tx1"/>
                </a:solidFill>
              </a:rPr>
              <a:t>   </a:t>
            </a:r>
            <a:endParaRPr lang="en-GB" sz="1100" b="1" dirty="0">
              <a:solidFill>
                <a:schemeClr val="tx1"/>
              </a:solidFill>
            </a:endParaRPr>
          </a:p>
        </p:txBody>
      </p:sp>
      <p:sp>
        <p:nvSpPr>
          <p:cNvPr id="3" name="Rectangular Callout 2"/>
          <p:cNvSpPr/>
          <p:nvPr/>
        </p:nvSpPr>
        <p:spPr>
          <a:xfrm>
            <a:off x="1403648" y="1985154"/>
            <a:ext cx="1944216" cy="1452780"/>
          </a:xfrm>
          <a:prstGeom prst="wedgeRectCallout">
            <a:avLst>
              <a:gd name="adj1" fmla="val -23505"/>
              <a:gd name="adj2" fmla="val -68389"/>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Requirement is submitted to the TCB</a:t>
            </a:r>
            <a:endParaRPr lang="en-US" sz="2000" dirty="0">
              <a:solidFill>
                <a:schemeClr val="tx1"/>
              </a:solidFill>
            </a:endParaRPr>
          </a:p>
        </p:txBody>
      </p:sp>
      <p:sp>
        <p:nvSpPr>
          <p:cNvPr id="9" name="Rounded Rectangle 8"/>
          <p:cNvSpPr/>
          <p:nvPr/>
        </p:nvSpPr>
        <p:spPr>
          <a:xfrm>
            <a:off x="61323" y="3487841"/>
            <a:ext cx="8975173" cy="274947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US" dirty="0">
              <a:solidFill>
                <a:schemeClr val="tx1"/>
              </a:solidFill>
            </a:endParaRPr>
          </a:p>
          <a:p>
            <a:pPr marL="342900" lvl="0" indent="-342900">
              <a:buFont typeface="Arial" pitchFamily="34" charset="0"/>
              <a:buChar char="•"/>
            </a:pPr>
            <a:r>
              <a:rPr lang="en-GB" sz="2000" dirty="0">
                <a:solidFill>
                  <a:schemeClr val="tx1"/>
                </a:solidFill>
              </a:rPr>
              <a:t>2 requirements were submitted to the TCB in February 2012. </a:t>
            </a:r>
          </a:p>
          <a:p>
            <a:pPr lvl="1"/>
            <a:r>
              <a:rPr lang="en-GB" dirty="0">
                <a:solidFill>
                  <a:schemeClr val="tx1"/>
                </a:solidFill>
              </a:rPr>
              <a:t>REF:</a:t>
            </a:r>
            <a:r>
              <a:rPr lang="en-US" dirty="0">
                <a:solidFill>
                  <a:schemeClr val="tx1"/>
                </a:solidFill>
                <a:hlinkClick r:id="rId3"/>
              </a:rPr>
              <a:t>#3230 6.4 Data lifetime management (topic/container)</a:t>
            </a:r>
            <a:endParaRPr lang="en-US" dirty="0">
              <a:solidFill>
                <a:schemeClr val="tx1"/>
              </a:solidFill>
            </a:endParaRPr>
          </a:p>
          <a:p>
            <a:pPr lvl="1"/>
            <a:r>
              <a:rPr lang="en-US" dirty="0">
                <a:solidFill>
                  <a:schemeClr val="tx1"/>
                </a:solidFill>
              </a:rPr>
              <a:t>REF: </a:t>
            </a:r>
            <a:r>
              <a:rPr lang="en-US" dirty="0">
                <a:solidFill>
                  <a:schemeClr val="tx1"/>
                </a:solidFill>
                <a:hlinkClick r:id="rId4"/>
              </a:rPr>
              <a:t>#926 Distributed relational data management (Community: LSGC)</a:t>
            </a:r>
            <a:endParaRPr lang="en-US" dirty="0">
              <a:solidFill>
                <a:schemeClr val="tx1"/>
              </a:solidFill>
            </a:endParaRPr>
          </a:p>
          <a:p>
            <a:pPr marL="0" indent="0">
              <a:buNone/>
            </a:pPr>
            <a:endParaRPr lang="en-US" dirty="0">
              <a:solidFill>
                <a:schemeClr val="tx1"/>
              </a:solidFill>
            </a:endParaRPr>
          </a:p>
          <a:p>
            <a:pPr marL="0" indent="0">
              <a:buNone/>
            </a:pPr>
            <a:r>
              <a:rPr lang="en-US" sz="2000" dirty="0">
                <a:solidFill>
                  <a:schemeClr val="tx1"/>
                </a:solidFill>
              </a:rPr>
              <a:t>Feedback and new status should be provided by TCB F2F meeting in April, 2012.</a:t>
            </a:r>
          </a:p>
          <a:p>
            <a:pPr marL="0" indent="0">
              <a:buNone/>
            </a:pPr>
            <a:r>
              <a:rPr lang="en-US" sz="2000" dirty="0">
                <a:solidFill>
                  <a:schemeClr val="tx1"/>
                </a:solidFill>
              </a:rPr>
              <a:t>Link to the agenda - </a:t>
            </a:r>
            <a:r>
              <a:rPr lang="en-US" sz="2000" dirty="0">
                <a:solidFill>
                  <a:schemeClr val="tx1"/>
                </a:solidFill>
                <a:hlinkClick r:id="rId5"/>
              </a:rPr>
              <a:t>http://go.egi.eu/TCB_F2F_April_2012</a:t>
            </a:r>
            <a:endParaRPr lang="en-US" sz="2000" dirty="0">
              <a:solidFill>
                <a:schemeClr val="tx1"/>
              </a:solidFill>
            </a:endParaRPr>
          </a:p>
          <a:p>
            <a:pPr marL="0" indent="0">
              <a:buNone/>
            </a:pPr>
            <a:endParaRPr lang="en-US" sz="2000"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algn="ctr"/>
            <a:endParaRPr lang="en-US" dirty="0">
              <a:solidFill>
                <a:schemeClr val="tx1"/>
              </a:solidFill>
            </a:endParaRPr>
          </a:p>
        </p:txBody>
      </p:sp>
    </p:spTree>
    <p:extLst>
      <p:ext uri="{BB962C8B-B14F-4D97-AF65-F5344CB8AC3E}">
        <p14:creationId xmlns:p14="http://schemas.microsoft.com/office/powerpoint/2010/main" val="17471564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TCB process</a:t>
            </a:r>
            <a:endParaRPr lang="en-US" dirty="0"/>
          </a:p>
        </p:txBody>
      </p:sp>
      <p:sp>
        <p:nvSpPr>
          <p:cNvPr id="4" name="Date Placeholder 3"/>
          <p:cNvSpPr>
            <a:spLocks noGrp="1"/>
          </p:cNvSpPr>
          <p:nvPr>
            <p:ph type="dt" sz="half" idx="10"/>
          </p:nvPr>
        </p:nvSpPr>
        <p:spPr/>
        <p:txBody>
          <a:bodyPr/>
          <a:lstStyle/>
          <a:p>
            <a:pPr>
              <a:defRPr/>
            </a:pPr>
            <a:fld id="{B73C8DB4-B70D-4CC6-8334-FBF47B8B0DDA}" type="datetime1">
              <a:rPr lang="en-GB" smtClean="0"/>
              <a:pPr>
                <a:defRPr/>
              </a:pPr>
              <a:t>27/03/2012</a:t>
            </a:fld>
            <a:endParaRPr lang="en-US"/>
          </a:p>
        </p:txBody>
      </p:sp>
      <p:sp>
        <p:nvSpPr>
          <p:cNvPr id="5" name="Slide Number Placeholder 4"/>
          <p:cNvSpPr>
            <a:spLocks noGrp="1"/>
          </p:cNvSpPr>
          <p:nvPr>
            <p:ph type="sldNum" sz="quarter" idx="12"/>
          </p:nvPr>
        </p:nvSpPr>
        <p:spPr/>
        <p:txBody>
          <a:bodyPr/>
          <a:lstStyle/>
          <a:p>
            <a:pPr>
              <a:defRPr/>
            </a:pPr>
            <a:fld id="{F35EAE03-69BD-4C08-B18E-8C9F5694E65D}" type="slidenum">
              <a:rPr lang="en-US" smtClean="0"/>
              <a:pPr>
                <a:defRPr/>
              </a:pPr>
              <a:t>15</a:t>
            </a:fld>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124744"/>
            <a:ext cx="8424936" cy="3673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6"/>
          <p:cNvSpPr/>
          <p:nvPr/>
        </p:nvSpPr>
        <p:spPr>
          <a:xfrm>
            <a:off x="35496" y="1124744"/>
            <a:ext cx="865188" cy="86518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sz="1200" b="1" dirty="0" smtClean="0">
                <a:solidFill>
                  <a:schemeClr val="tx1"/>
                </a:solidFill>
              </a:rPr>
              <a:t>User </a:t>
            </a:r>
            <a:r>
              <a:rPr lang="en-US" sz="1200" b="1" dirty="0" err="1" smtClean="0">
                <a:solidFill>
                  <a:schemeClr val="tx1"/>
                </a:solidFill>
              </a:rPr>
              <a:t>Comm</a:t>
            </a:r>
            <a:r>
              <a:rPr lang="en-US" sz="1200" b="1" dirty="0" smtClean="0">
                <a:solidFill>
                  <a:schemeClr val="tx1"/>
                </a:solidFill>
              </a:rPr>
              <a:t>- unity Board</a:t>
            </a:r>
            <a:endParaRPr lang="en-US" sz="1200" b="1" dirty="0">
              <a:solidFill>
                <a:schemeClr val="tx1"/>
              </a:solidFill>
            </a:endParaRPr>
          </a:p>
        </p:txBody>
      </p:sp>
      <p:sp>
        <p:nvSpPr>
          <p:cNvPr id="8" name="Right Arrow 7"/>
          <p:cNvSpPr/>
          <p:nvPr/>
        </p:nvSpPr>
        <p:spPr>
          <a:xfrm>
            <a:off x="829221" y="1269206"/>
            <a:ext cx="647725" cy="576263"/>
          </a:xfrm>
          <a:prstGeom prst="rightArrow">
            <a:avLst>
              <a:gd name="adj1" fmla="val 72054"/>
              <a:gd name="adj2" fmla="val 6068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100" b="1" dirty="0" smtClean="0">
                <a:solidFill>
                  <a:schemeClr val="tx1"/>
                </a:solidFill>
              </a:rPr>
              <a:t>   </a:t>
            </a:r>
            <a:endParaRPr lang="en-GB" sz="1100" b="1" dirty="0">
              <a:solidFill>
                <a:schemeClr val="tx1"/>
              </a:solidFill>
            </a:endParaRPr>
          </a:p>
        </p:txBody>
      </p:sp>
      <p:sp>
        <p:nvSpPr>
          <p:cNvPr id="3" name="Rectangular Callout 2"/>
          <p:cNvSpPr/>
          <p:nvPr/>
        </p:nvSpPr>
        <p:spPr>
          <a:xfrm>
            <a:off x="3275856" y="1985154"/>
            <a:ext cx="1944216" cy="1452780"/>
          </a:xfrm>
          <a:prstGeom prst="wedgeRectCallout">
            <a:avLst>
              <a:gd name="adj1" fmla="val -23505"/>
              <a:gd name="adj2" fmla="val -68389"/>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The need of the requirement is recognized by the TCB</a:t>
            </a:r>
            <a:endParaRPr lang="en-US" sz="2000" dirty="0">
              <a:solidFill>
                <a:schemeClr val="tx1"/>
              </a:solidFill>
            </a:endParaRPr>
          </a:p>
        </p:txBody>
      </p:sp>
      <p:sp>
        <p:nvSpPr>
          <p:cNvPr id="9" name="Rounded Rectangle 8"/>
          <p:cNvSpPr/>
          <p:nvPr/>
        </p:nvSpPr>
        <p:spPr>
          <a:xfrm>
            <a:off x="61323" y="3487841"/>
            <a:ext cx="8975173" cy="274947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US" dirty="0">
              <a:solidFill>
                <a:schemeClr val="tx1"/>
              </a:solidFill>
            </a:endParaRPr>
          </a:p>
          <a:p>
            <a:pPr marL="342900" lvl="0" indent="-342900">
              <a:buFont typeface="Arial" pitchFamily="34" charset="0"/>
              <a:buChar char="•"/>
            </a:pPr>
            <a:r>
              <a:rPr lang="en-GB" sz="2000" dirty="0">
                <a:solidFill>
                  <a:schemeClr val="tx1"/>
                </a:solidFill>
              </a:rPr>
              <a:t>4 requirements were endorsed by TCB and are waiting for technology providers to assess </a:t>
            </a:r>
            <a:r>
              <a:rPr lang="en-GB" sz="2000" dirty="0" smtClean="0">
                <a:solidFill>
                  <a:schemeClr val="tx1"/>
                </a:solidFill>
              </a:rPr>
              <a:t>the requirement. </a:t>
            </a:r>
            <a:endParaRPr lang="en-GB" sz="2000" dirty="0">
              <a:solidFill>
                <a:schemeClr val="tx1"/>
              </a:solidFill>
            </a:endParaRPr>
          </a:p>
          <a:p>
            <a:pPr lvl="1"/>
            <a:r>
              <a:rPr lang="en-GB" sz="1600" dirty="0" smtClean="0">
                <a:solidFill>
                  <a:schemeClr val="tx1"/>
                </a:solidFill>
              </a:rPr>
              <a:t>REF</a:t>
            </a:r>
            <a:r>
              <a:rPr lang="en-GB" sz="1600" dirty="0" smtClean="0"/>
              <a:t>: </a:t>
            </a:r>
            <a:r>
              <a:rPr lang="en-US" sz="1600" dirty="0">
                <a:hlinkClick r:id="rId3"/>
              </a:rPr>
              <a:t>#1778 2.Better (more verbose and informative) error messages (topic / container)</a:t>
            </a:r>
            <a:endParaRPr lang="en-US" sz="1600" dirty="0"/>
          </a:p>
          <a:p>
            <a:pPr lvl="1"/>
            <a:r>
              <a:rPr lang="en-US" sz="1600" dirty="0">
                <a:solidFill>
                  <a:schemeClr val="tx1"/>
                </a:solidFill>
              </a:rPr>
              <a:t>REF: </a:t>
            </a:r>
            <a:r>
              <a:rPr lang="en-US" sz="1600" dirty="0">
                <a:solidFill>
                  <a:schemeClr val="tx1"/>
                </a:solidFill>
                <a:hlinkClick r:id="rId4"/>
              </a:rPr>
              <a:t>#1780 4. Coherency of command line commands, parameters and APIs (topic / container)</a:t>
            </a:r>
            <a:endParaRPr lang="en-US" sz="1600" dirty="0">
              <a:solidFill>
                <a:schemeClr val="tx1"/>
              </a:solidFill>
            </a:endParaRPr>
          </a:p>
          <a:p>
            <a:pPr lvl="1"/>
            <a:r>
              <a:rPr lang="en-US" sz="1600" dirty="0">
                <a:solidFill>
                  <a:schemeClr val="tx1"/>
                </a:solidFill>
              </a:rPr>
              <a:t>REF: </a:t>
            </a:r>
            <a:r>
              <a:rPr lang="en-US" sz="1600" dirty="0">
                <a:solidFill>
                  <a:schemeClr val="tx1"/>
                </a:solidFill>
                <a:hlinkClick r:id="rId5"/>
              </a:rPr>
              <a:t>#2731 6.1 Access rights </a:t>
            </a:r>
            <a:r>
              <a:rPr lang="en-US" sz="1600" dirty="0" err="1">
                <a:solidFill>
                  <a:schemeClr val="tx1"/>
                </a:solidFill>
                <a:hlinkClick r:id="rId5"/>
              </a:rPr>
              <a:t>synchronisation</a:t>
            </a:r>
            <a:r>
              <a:rPr lang="en-US" sz="1600" dirty="0">
                <a:solidFill>
                  <a:schemeClr val="tx1"/>
                </a:solidFill>
                <a:hlinkClick r:id="rId5"/>
              </a:rPr>
              <a:t> (topic/container)</a:t>
            </a:r>
            <a:endParaRPr lang="en-US" sz="1600" dirty="0">
              <a:solidFill>
                <a:schemeClr val="tx1"/>
              </a:solidFill>
            </a:endParaRPr>
          </a:p>
          <a:p>
            <a:pPr lvl="1"/>
            <a:r>
              <a:rPr lang="en-US" sz="1600" dirty="0">
                <a:solidFill>
                  <a:schemeClr val="tx1"/>
                </a:solidFill>
              </a:rPr>
              <a:t>REF: </a:t>
            </a:r>
            <a:r>
              <a:rPr lang="en-US" sz="1600" dirty="0">
                <a:solidFill>
                  <a:schemeClr val="tx1"/>
                </a:solidFill>
                <a:hlinkClick r:id="rId6"/>
              </a:rPr>
              <a:t>#1626 Request for </a:t>
            </a:r>
            <a:r>
              <a:rPr lang="en-US" sz="1600" dirty="0" err="1">
                <a:solidFill>
                  <a:schemeClr val="tx1"/>
                </a:solidFill>
                <a:hlinkClick r:id="rId6"/>
              </a:rPr>
              <a:t>WebDav</a:t>
            </a:r>
            <a:r>
              <a:rPr lang="en-US" sz="1600" dirty="0">
                <a:solidFill>
                  <a:schemeClr val="tx1"/>
                </a:solidFill>
                <a:hlinkClick r:id="rId6"/>
              </a:rPr>
              <a:t> interface to </a:t>
            </a:r>
            <a:r>
              <a:rPr lang="en-US" sz="1600" dirty="0" smtClean="0">
                <a:solidFill>
                  <a:schemeClr val="tx1"/>
                </a:solidFill>
                <a:hlinkClick r:id="rId6"/>
              </a:rPr>
              <a:t>LFC</a:t>
            </a:r>
            <a:endParaRPr lang="en-US" sz="1600" dirty="0" smtClean="0">
              <a:solidFill>
                <a:schemeClr val="tx1"/>
              </a:solidFill>
            </a:endParaRPr>
          </a:p>
          <a:p>
            <a:pPr lvl="1"/>
            <a:endParaRPr lang="en-US" sz="2000" dirty="0" smtClean="0">
              <a:solidFill>
                <a:schemeClr val="tx1"/>
              </a:solidFill>
            </a:endParaRPr>
          </a:p>
          <a:p>
            <a:pPr marL="0" indent="0">
              <a:buNone/>
            </a:pPr>
            <a:r>
              <a:rPr lang="en-US" sz="2000" dirty="0" smtClean="0">
                <a:solidFill>
                  <a:schemeClr val="tx1"/>
                </a:solidFill>
              </a:rPr>
              <a:t>Feedback </a:t>
            </a:r>
            <a:r>
              <a:rPr lang="en-US" sz="2000" dirty="0">
                <a:solidFill>
                  <a:schemeClr val="tx1"/>
                </a:solidFill>
              </a:rPr>
              <a:t>and new status should be provided by TCB F2F meeting in April, 2012.</a:t>
            </a:r>
          </a:p>
          <a:p>
            <a:pPr marL="0" indent="0">
              <a:buNone/>
            </a:pPr>
            <a:r>
              <a:rPr lang="en-US" sz="2000" dirty="0">
                <a:solidFill>
                  <a:schemeClr val="tx1"/>
                </a:solidFill>
              </a:rPr>
              <a:t>Link to the agenda - </a:t>
            </a:r>
            <a:r>
              <a:rPr lang="en-US" sz="2000" dirty="0">
                <a:solidFill>
                  <a:schemeClr val="tx1"/>
                </a:solidFill>
                <a:hlinkClick r:id="rId7"/>
              </a:rPr>
              <a:t>http://go.egi.eu/TCB_F2F_April_2012</a:t>
            </a:r>
            <a:endParaRPr lang="en-US" sz="2000" dirty="0">
              <a:solidFill>
                <a:schemeClr val="tx1"/>
              </a:solidFill>
            </a:endParaRPr>
          </a:p>
          <a:p>
            <a:pPr algn="ctr"/>
            <a:endParaRPr lang="en-US" dirty="0">
              <a:solidFill>
                <a:schemeClr val="tx1"/>
              </a:solidFill>
            </a:endParaRPr>
          </a:p>
        </p:txBody>
      </p:sp>
    </p:spTree>
    <p:extLst>
      <p:ext uri="{BB962C8B-B14F-4D97-AF65-F5344CB8AC3E}">
        <p14:creationId xmlns:p14="http://schemas.microsoft.com/office/powerpoint/2010/main" val="2372726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TCB process</a:t>
            </a:r>
            <a:endParaRPr lang="en-US" dirty="0"/>
          </a:p>
        </p:txBody>
      </p:sp>
      <p:sp>
        <p:nvSpPr>
          <p:cNvPr id="4" name="Date Placeholder 3"/>
          <p:cNvSpPr>
            <a:spLocks noGrp="1"/>
          </p:cNvSpPr>
          <p:nvPr>
            <p:ph type="dt" sz="half" idx="10"/>
          </p:nvPr>
        </p:nvSpPr>
        <p:spPr/>
        <p:txBody>
          <a:bodyPr/>
          <a:lstStyle/>
          <a:p>
            <a:pPr>
              <a:defRPr/>
            </a:pPr>
            <a:fld id="{B73C8DB4-B70D-4CC6-8334-FBF47B8B0DDA}" type="datetime1">
              <a:rPr lang="en-GB" smtClean="0"/>
              <a:pPr>
                <a:defRPr/>
              </a:pPr>
              <a:t>27/03/2012</a:t>
            </a:fld>
            <a:endParaRPr lang="en-US"/>
          </a:p>
        </p:txBody>
      </p:sp>
      <p:sp>
        <p:nvSpPr>
          <p:cNvPr id="5" name="Slide Number Placeholder 4"/>
          <p:cNvSpPr>
            <a:spLocks noGrp="1"/>
          </p:cNvSpPr>
          <p:nvPr>
            <p:ph type="sldNum" sz="quarter" idx="12"/>
          </p:nvPr>
        </p:nvSpPr>
        <p:spPr/>
        <p:txBody>
          <a:bodyPr/>
          <a:lstStyle/>
          <a:p>
            <a:pPr>
              <a:defRPr/>
            </a:pPr>
            <a:fld id="{F35EAE03-69BD-4C08-B18E-8C9F5694E65D}" type="slidenum">
              <a:rPr lang="en-US" smtClean="0"/>
              <a:pPr>
                <a:defRPr/>
              </a:pPr>
              <a:t>16</a:t>
            </a:fld>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124744"/>
            <a:ext cx="8424936" cy="3673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6"/>
          <p:cNvSpPr/>
          <p:nvPr/>
        </p:nvSpPr>
        <p:spPr>
          <a:xfrm>
            <a:off x="35496" y="1124744"/>
            <a:ext cx="865188" cy="86518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sz="1200" b="1" dirty="0" smtClean="0">
                <a:solidFill>
                  <a:schemeClr val="tx1"/>
                </a:solidFill>
              </a:rPr>
              <a:t>User </a:t>
            </a:r>
            <a:r>
              <a:rPr lang="en-US" sz="1200" b="1" dirty="0" err="1" smtClean="0">
                <a:solidFill>
                  <a:schemeClr val="tx1"/>
                </a:solidFill>
              </a:rPr>
              <a:t>Comm</a:t>
            </a:r>
            <a:r>
              <a:rPr lang="en-US" sz="1200" b="1" dirty="0" smtClean="0">
                <a:solidFill>
                  <a:schemeClr val="tx1"/>
                </a:solidFill>
              </a:rPr>
              <a:t>- unity Board</a:t>
            </a:r>
            <a:endParaRPr lang="en-US" sz="1200" b="1" dirty="0">
              <a:solidFill>
                <a:schemeClr val="tx1"/>
              </a:solidFill>
            </a:endParaRPr>
          </a:p>
        </p:txBody>
      </p:sp>
      <p:sp>
        <p:nvSpPr>
          <p:cNvPr id="8" name="Right Arrow 7"/>
          <p:cNvSpPr/>
          <p:nvPr/>
        </p:nvSpPr>
        <p:spPr>
          <a:xfrm>
            <a:off x="829221" y="1269206"/>
            <a:ext cx="647725" cy="576263"/>
          </a:xfrm>
          <a:prstGeom prst="rightArrow">
            <a:avLst>
              <a:gd name="adj1" fmla="val 72054"/>
              <a:gd name="adj2" fmla="val 6068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100" b="1" dirty="0" smtClean="0">
                <a:solidFill>
                  <a:schemeClr val="tx1"/>
                </a:solidFill>
              </a:rPr>
              <a:t>   </a:t>
            </a:r>
            <a:endParaRPr lang="en-GB" sz="1100" b="1" dirty="0">
              <a:solidFill>
                <a:schemeClr val="tx1"/>
              </a:solidFill>
            </a:endParaRPr>
          </a:p>
        </p:txBody>
      </p:sp>
      <p:sp>
        <p:nvSpPr>
          <p:cNvPr id="3" name="Rectangular Callout 2"/>
          <p:cNvSpPr/>
          <p:nvPr/>
        </p:nvSpPr>
        <p:spPr>
          <a:xfrm>
            <a:off x="5220072" y="1985154"/>
            <a:ext cx="1944216" cy="1452780"/>
          </a:xfrm>
          <a:prstGeom prst="wedgeRectCallout">
            <a:avLst>
              <a:gd name="adj1" fmla="val -23505"/>
              <a:gd name="adj2" fmla="val -68389"/>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Technology provider provides and assessment of requirement</a:t>
            </a:r>
            <a:endParaRPr lang="en-US" sz="2000" dirty="0">
              <a:solidFill>
                <a:schemeClr val="tx1"/>
              </a:solidFill>
            </a:endParaRPr>
          </a:p>
        </p:txBody>
      </p:sp>
      <p:sp>
        <p:nvSpPr>
          <p:cNvPr id="9" name="Rounded Rectangle 8"/>
          <p:cNvSpPr/>
          <p:nvPr/>
        </p:nvSpPr>
        <p:spPr>
          <a:xfrm>
            <a:off x="61323" y="3487841"/>
            <a:ext cx="8975173" cy="274947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US" dirty="0">
              <a:solidFill>
                <a:schemeClr val="tx1"/>
              </a:solidFill>
            </a:endParaRPr>
          </a:p>
          <a:p>
            <a:pPr marL="342900" lvl="0" indent="-342900">
              <a:buFont typeface="Arial" pitchFamily="34" charset="0"/>
              <a:buChar char="•"/>
            </a:pPr>
            <a:r>
              <a:rPr lang="en-US" sz="2000" dirty="0">
                <a:solidFill>
                  <a:schemeClr val="tx1"/>
                </a:solidFill>
              </a:rPr>
              <a:t>3 requirements submitted in November 2011 were recently assessed by TCB:</a:t>
            </a:r>
          </a:p>
          <a:p>
            <a:pPr lvl="1"/>
            <a:r>
              <a:rPr lang="en-US" sz="1600" dirty="0">
                <a:solidFill>
                  <a:schemeClr val="tx1"/>
                </a:solidFill>
              </a:rPr>
              <a:t>REF: </a:t>
            </a:r>
            <a:r>
              <a:rPr lang="en-US" sz="1600" dirty="0">
                <a:solidFill>
                  <a:schemeClr val="tx1"/>
                </a:solidFill>
                <a:hlinkClick r:id="rId3"/>
              </a:rPr>
              <a:t>#2733 6.2 Stability and scalability of Data Management Services (topic/container)</a:t>
            </a:r>
            <a:endParaRPr lang="en-US" sz="1600" dirty="0">
              <a:solidFill>
                <a:schemeClr val="tx1"/>
              </a:solidFill>
            </a:endParaRPr>
          </a:p>
          <a:p>
            <a:pPr lvl="1"/>
            <a:r>
              <a:rPr lang="en-US" sz="1600" dirty="0">
                <a:solidFill>
                  <a:schemeClr val="tx1"/>
                </a:solidFill>
              </a:rPr>
              <a:t>REF: </a:t>
            </a:r>
            <a:r>
              <a:rPr lang="en-US" sz="1600" dirty="0">
                <a:solidFill>
                  <a:schemeClr val="tx1"/>
                </a:solidFill>
                <a:hlinkClick r:id="rId4"/>
              </a:rPr>
              <a:t>#924 File updates (Community: LSGC)</a:t>
            </a:r>
            <a:endParaRPr lang="en-US" sz="1600" dirty="0">
              <a:solidFill>
                <a:schemeClr val="tx1"/>
              </a:solidFill>
            </a:endParaRPr>
          </a:p>
          <a:p>
            <a:pPr lvl="1"/>
            <a:r>
              <a:rPr lang="en-US" sz="1600" dirty="0">
                <a:solidFill>
                  <a:schemeClr val="tx1"/>
                </a:solidFill>
              </a:rPr>
              <a:t>REF: </a:t>
            </a:r>
            <a:r>
              <a:rPr lang="en-US" sz="1600" dirty="0">
                <a:solidFill>
                  <a:schemeClr val="tx1"/>
                </a:solidFill>
                <a:hlinkClick r:id="rId5"/>
              </a:rPr>
              <a:t>#910 Disk space management (Community: LSGC)</a:t>
            </a:r>
            <a:endParaRPr lang="en-US" sz="1600" dirty="0">
              <a:solidFill>
                <a:schemeClr val="tx1"/>
              </a:solidFill>
            </a:endParaRPr>
          </a:p>
          <a:p>
            <a:pPr lvl="1"/>
            <a:endParaRPr lang="en-US" sz="2000" dirty="0" smtClean="0">
              <a:solidFill>
                <a:schemeClr val="tx1"/>
              </a:solidFill>
            </a:endParaRPr>
          </a:p>
          <a:p>
            <a:pPr marL="0" indent="0">
              <a:buNone/>
            </a:pPr>
            <a:r>
              <a:rPr lang="en-US" sz="2000" dirty="0" smtClean="0">
                <a:solidFill>
                  <a:schemeClr val="tx1"/>
                </a:solidFill>
              </a:rPr>
              <a:t>Feedback </a:t>
            </a:r>
            <a:r>
              <a:rPr lang="en-US" sz="2000" dirty="0">
                <a:solidFill>
                  <a:schemeClr val="tx1"/>
                </a:solidFill>
              </a:rPr>
              <a:t>and new status should be provided by TCB F2F meeting in April, 2012.</a:t>
            </a:r>
          </a:p>
          <a:p>
            <a:pPr marL="0" indent="0">
              <a:buNone/>
            </a:pPr>
            <a:r>
              <a:rPr lang="en-US" sz="2000" dirty="0">
                <a:solidFill>
                  <a:schemeClr val="tx1"/>
                </a:solidFill>
              </a:rPr>
              <a:t>Link to the agenda - </a:t>
            </a:r>
            <a:r>
              <a:rPr lang="en-US" sz="2000" dirty="0">
                <a:solidFill>
                  <a:schemeClr val="tx1"/>
                </a:solidFill>
                <a:hlinkClick r:id="rId6"/>
              </a:rPr>
              <a:t>http://go.egi.eu/TCB_F2F_April_2012</a:t>
            </a:r>
            <a:endParaRPr lang="en-US" sz="2000" dirty="0">
              <a:solidFill>
                <a:schemeClr val="tx1"/>
              </a:solidFill>
            </a:endParaRPr>
          </a:p>
          <a:p>
            <a:pPr algn="ctr"/>
            <a:endParaRPr lang="en-US" dirty="0">
              <a:solidFill>
                <a:schemeClr val="tx1"/>
              </a:solidFill>
            </a:endParaRPr>
          </a:p>
        </p:txBody>
      </p:sp>
    </p:spTree>
    <p:extLst>
      <p:ext uri="{BB962C8B-B14F-4D97-AF65-F5344CB8AC3E}">
        <p14:creationId xmlns:p14="http://schemas.microsoft.com/office/powerpoint/2010/main" val="6939283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TCB process</a:t>
            </a:r>
            <a:endParaRPr lang="en-US" dirty="0"/>
          </a:p>
        </p:txBody>
      </p:sp>
      <p:sp>
        <p:nvSpPr>
          <p:cNvPr id="4" name="Date Placeholder 3"/>
          <p:cNvSpPr>
            <a:spLocks noGrp="1"/>
          </p:cNvSpPr>
          <p:nvPr>
            <p:ph type="dt" sz="half" idx="10"/>
          </p:nvPr>
        </p:nvSpPr>
        <p:spPr/>
        <p:txBody>
          <a:bodyPr/>
          <a:lstStyle/>
          <a:p>
            <a:pPr>
              <a:defRPr/>
            </a:pPr>
            <a:fld id="{B73C8DB4-B70D-4CC6-8334-FBF47B8B0DDA}" type="datetime1">
              <a:rPr lang="en-GB" smtClean="0"/>
              <a:pPr>
                <a:defRPr/>
              </a:pPr>
              <a:t>27/03/2012</a:t>
            </a:fld>
            <a:endParaRPr lang="en-US"/>
          </a:p>
        </p:txBody>
      </p:sp>
      <p:sp>
        <p:nvSpPr>
          <p:cNvPr id="5" name="Slide Number Placeholder 4"/>
          <p:cNvSpPr>
            <a:spLocks noGrp="1"/>
          </p:cNvSpPr>
          <p:nvPr>
            <p:ph type="sldNum" sz="quarter" idx="12"/>
          </p:nvPr>
        </p:nvSpPr>
        <p:spPr/>
        <p:txBody>
          <a:bodyPr/>
          <a:lstStyle/>
          <a:p>
            <a:pPr>
              <a:defRPr/>
            </a:pPr>
            <a:fld id="{F35EAE03-69BD-4C08-B18E-8C9F5694E65D}" type="slidenum">
              <a:rPr lang="en-US" smtClean="0"/>
              <a:pPr>
                <a:defRPr/>
              </a:pPr>
              <a:t>17</a:t>
            </a:fld>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124744"/>
            <a:ext cx="8424936" cy="3673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6"/>
          <p:cNvSpPr/>
          <p:nvPr/>
        </p:nvSpPr>
        <p:spPr>
          <a:xfrm>
            <a:off x="35496" y="1124744"/>
            <a:ext cx="865188" cy="86518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sz="1200" b="1" dirty="0" smtClean="0">
                <a:solidFill>
                  <a:schemeClr val="tx1"/>
                </a:solidFill>
              </a:rPr>
              <a:t>User </a:t>
            </a:r>
            <a:r>
              <a:rPr lang="en-US" sz="1200" b="1" dirty="0" err="1" smtClean="0">
                <a:solidFill>
                  <a:schemeClr val="tx1"/>
                </a:solidFill>
              </a:rPr>
              <a:t>Comm</a:t>
            </a:r>
            <a:r>
              <a:rPr lang="en-US" sz="1200" b="1" dirty="0" smtClean="0">
                <a:solidFill>
                  <a:schemeClr val="tx1"/>
                </a:solidFill>
              </a:rPr>
              <a:t>- unity Board</a:t>
            </a:r>
            <a:endParaRPr lang="en-US" sz="1200" b="1" dirty="0">
              <a:solidFill>
                <a:schemeClr val="tx1"/>
              </a:solidFill>
            </a:endParaRPr>
          </a:p>
        </p:txBody>
      </p:sp>
      <p:sp>
        <p:nvSpPr>
          <p:cNvPr id="8" name="Right Arrow 7"/>
          <p:cNvSpPr/>
          <p:nvPr/>
        </p:nvSpPr>
        <p:spPr>
          <a:xfrm>
            <a:off x="829221" y="1269206"/>
            <a:ext cx="647725" cy="576263"/>
          </a:xfrm>
          <a:prstGeom prst="rightArrow">
            <a:avLst>
              <a:gd name="adj1" fmla="val 72054"/>
              <a:gd name="adj2" fmla="val 6068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100" b="1" dirty="0" smtClean="0">
                <a:solidFill>
                  <a:schemeClr val="tx1"/>
                </a:solidFill>
              </a:rPr>
              <a:t>   </a:t>
            </a:r>
            <a:endParaRPr lang="en-GB" sz="1100" b="1" dirty="0">
              <a:solidFill>
                <a:schemeClr val="tx1"/>
              </a:solidFill>
            </a:endParaRPr>
          </a:p>
        </p:txBody>
      </p:sp>
      <p:sp>
        <p:nvSpPr>
          <p:cNvPr id="3" name="Rectangular Callout 2"/>
          <p:cNvSpPr/>
          <p:nvPr/>
        </p:nvSpPr>
        <p:spPr>
          <a:xfrm>
            <a:off x="7164288" y="1985154"/>
            <a:ext cx="1944216" cy="1452780"/>
          </a:xfrm>
          <a:prstGeom prst="wedgeRectCallout">
            <a:avLst>
              <a:gd name="adj1" fmla="val -23505"/>
              <a:gd name="adj2" fmla="val -68389"/>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The requirement is included in the technology provider’s plan</a:t>
            </a:r>
            <a:endParaRPr lang="en-US" sz="2000" dirty="0">
              <a:solidFill>
                <a:schemeClr val="tx1"/>
              </a:solidFill>
            </a:endParaRPr>
          </a:p>
        </p:txBody>
      </p:sp>
      <p:sp>
        <p:nvSpPr>
          <p:cNvPr id="9" name="Rounded Rectangle 8"/>
          <p:cNvSpPr/>
          <p:nvPr/>
        </p:nvSpPr>
        <p:spPr>
          <a:xfrm>
            <a:off x="61323" y="3487841"/>
            <a:ext cx="8975173" cy="274947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US" dirty="0">
              <a:solidFill>
                <a:schemeClr val="tx1"/>
              </a:solidFill>
            </a:endParaRPr>
          </a:p>
          <a:p>
            <a:pPr marL="342900" lvl="0" indent="-342900">
              <a:buFont typeface="Arial" pitchFamily="34" charset="0"/>
              <a:buChar char="•"/>
            </a:pPr>
            <a:r>
              <a:rPr lang="en-GB" sz="2000" dirty="0">
                <a:solidFill>
                  <a:schemeClr val="tx1"/>
                </a:solidFill>
              </a:rPr>
              <a:t>The delivery of “documentation about WMS recommended configuration” (a topic considered as priority by the UCB in 2010) was already delayed twice, and it is now promised to come as part of EMI-2 release in April, 2012. </a:t>
            </a:r>
          </a:p>
          <a:p>
            <a:pPr lvl="1"/>
            <a:r>
              <a:rPr lang="en-GB" dirty="0">
                <a:solidFill>
                  <a:schemeClr val="tx1"/>
                </a:solidFill>
              </a:rPr>
              <a:t>REF: </a:t>
            </a:r>
            <a:r>
              <a:rPr lang="en-US" dirty="0">
                <a:solidFill>
                  <a:schemeClr val="tx1"/>
                </a:solidFill>
                <a:hlinkClick r:id="rId3"/>
              </a:rPr>
              <a:t>#1777 1.Increased stability and scalability for </a:t>
            </a:r>
            <a:r>
              <a:rPr lang="en-US" dirty="0" err="1">
                <a:solidFill>
                  <a:schemeClr val="tx1"/>
                </a:solidFill>
                <a:hlinkClick r:id="rId3"/>
              </a:rPr>
              <a:t>gLite</a:t>
            </a:r>
            <a:r>
              <a:rPr lang="en-US" dirty="0">
                <a:solidFill>
                  <a:schemeClr val="tx1"/>
                </a:solidFill>
                <a:hlinkClick r:id="rId3"/>
              </a:rPr>
              <a:t> WMS (topic / container)</a:t>
            </a:r>
            <a:r>
              <a:rPr lang="en-US" dirty="0">
                <a:solidFill>
                  <a:schemeClr val="tx1"/>
                </a:solidFill>
              </a:rPr>
              <a:t> </a:t>
            </a:r>
          </a:p>
          <a:p>
            <a:pPr lvl="1"/>
            <a:endParaRPr lang="en-US" sz="2000" dirty="0" smtClean="0">
              <a:solidFill>
                <a:schemeClr val="tx1"/>
              </a:solidFill>
            </a:endParaRPr>
          </a:p>
          <a:p>
            <a:pPr marL="0" indent="0">
              <a:buNone/>
            </a:pPr>
            <a:r>
              <a:rPr lang="en-US" sz="2000" dirty="0" smtClean="0">
                <a:solidFill>
                  <a:schemeClr val="tx1"/>
                </a:solidFill>
              </a:rPr>
              <a:t>Feedback </a:t>
            </a:r>
            <a:r>
              <a:rPr lang="en-US" sz="2000" dirty="0">
                <a:solidFill>
                  <a:schemeClr val="tx1"/>
                </a:solidFill>
              </a:rPr>
              <a:t>and new status should be provided by TCB F2F meeting in April, 2012.</a:t>
            </a:r>
          </a:p>
          <a:p>
            <a:pPr marL="0" indent="0">
              <a:buNone/>
            </a:pPr>
            <a:r>
              <a:rPr lang="en-US" sz="2000" dirty="0">
                <a:solidFill>
                  <a:schemeClr val="tx1"/>
                </a:solidFill>
              </a:rPr>
              <a:t>Link to the agenda - </a:t>
            </a:r>
            <a:r>
              <a:rPr lang="en-US" sz="2000" dirty="0">
                <a:solidFill>
                  <a:schemeClr val="tx1"/>
                </a:solidFill>
                <a:hlinkClick r:id="rId4"/>
              </a:rPr>
              <a:t>http://go.egi.eu/TCB_F2F_April_2012</a:t>
            </a:r>
            <a:endParaRPr lang="en-US" sz="2000" dirty="0">
              <a:solidFill>
                <a:schemeClr val="tx1"/>
              </a:solidFill>
            </a:endParaRPr>
          </a:p>
          <a:p>
            <a:pPr algn="ctr"/>
            <a:endParaRPr lang="en-US" dirty="0">
              <a:solidFill>
                <a:schemeClr val="tx1"/>
              </a:solidFill>
            </a:endParaRPr>
          </a:p>
        </p:txBody>
      </p:sp>
    </p:spTree>
    <p:extLst>
      <p:ext uri="{BB962C8B-B14F-4D97-AF65-F5344CB8AC3E}">
        <p14:creationId xmlns:p14="http://schemas.microsoft.com/office/powerpoint/2010/main" val="20972958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TCB process</a:t>
            </a:r>
            <a:endParaRPr lang="en-US" dirty="0"/>
          </a:p>
        </p:txBody>
      </p:sp>
      <p:sp>
        <p:nvSpPr>
          <p:cNvPr id="4" name="Date Placeholder 3"/>
          <p:cNvSpPr>
            <a:spLocks noGrp="1"/>
          </p:cNvSpPr>
          <p:nvPr>
            <p:ph type="dt" sz="half" idx="10"/>
          </p:nvPr>
        </p:nvSpPr>
        <p:spPr/>
        <p:txBody>
          <a:bodyPr/>
          <a:lstStyle/>
          <a:p>
            <a:pPr>
              <a:defRPr/>
            </a:pPr>
            <a:fld id="{B73C8DB4-B70D-4CC6-8334-FBF47B8B0DDA}" type="datetime1">
              <a:rPr lang="en-GB" smtClean="0"/>
              <a:pPr>
                <a:defRPr/>
              </a:pPr>
              <a:t>27/03/2012</a:t>
            </a:fld>
            <a:endParaRPr lang="en-US"/>
          </a:p>
        </p:txBody>
      </p:sp>
      <p:sp>
        <p:nvSpPr>
          <p:cNvPr id="5" name="Slide Number Placeholder 4"/>
          <p:cNvSpPr>
            <a:spLocks noGrp="1"/>
          </p:cNvSpPr>
          <p:nvPr>
            <p:ph type="sldNum" sz="quarter" idx="12"/>
          </p:nvPr>
        </p:nvSpPr>
        <p:spPr/>
        <p:txBody>
          <a:bodyPr/>
          <a:lstStyle/>
          <a:p>
            <a:pPr>
              <a:defRPr/>
            </a:pPr>
            <a:fld id="{F35EAE03-69BD-4C08-B18E-8C9F5694E65D}" type="slidenum">
              <a:rPr lang="en-US" smtClean="0"/>
              <a:pPr>
                <a:defRPr/>
              </a:pPr>
              <a:t>18</a:t>
            </a:fld>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124744"/>
            <a:ext cx="8424936" cy="3673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6"/>
          <p:cNvSpPr/>
          <p:nvPr/>
        </p:nvSpPr>
        <p:spPr>
          <a:xfrm>
            <a:off x="35496" y="1124744"/>
            <a:ext cx="865188" cy="86518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sz="1200" b="1" dirty="0" smtClean="0">
                <a:solidFill>
                  <a:schemeClr val="tx1"/>
                </a:solidFill>
              </a:rPr>
              <a:t>User </a:t>
            </a:r>
            <a:r>
              <a:rPr lang="en-US" sz="1200" b="1" dirty="0" err="1" smtClean="0">
                <a:solidFill>
                  <a:schemeClr val="tx1"/>
                </a:solidFill>
              </a:rPr>
              <a:t>Comm</a:t>
            </a:r>
            <a:r>
              <a:rPr lang="en-US" sz="1200" b="1" dirty="0" smtClean="0">
                <a:solidFill>
                  <a:schemeClr val="tx1"/>
                </a:solidFill>
              </a:rPr>
              <a:t>- unity Board</a:t>
            </a:r>
            <a:endParaRPr lang="en-US" sz="1200" b="1" dirty="0">
              <a:solidFill>
                <a:schemeClr val="tx1"/>
              </a:solidFill>
            </a:endParaRPr>
          </a:p>
        </p:txBody>
      </p:sp>
      <p:sp>
        <p:nvSpPr>
          <p:cNvPr id="8" name="Right Arrow 7"/>
          <p:cNvSpPr/>
          <p:nvPr/>
        </p:nvSpPr>
        <p:spPr>
          <a:xfrm>
            <a:off x="829221" y="1269206"/>
            <a:ext cx="647725" cy="576263"/>
          </a:xfrm>
          <a:prstGeom prst="rightArrow">
            <a:avLst>
              <a:gd name="adj1" fmla="val 72054"/>
              <a:gd name="adj2" fmla="val 6068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100" b="1" dirty="0" smtClean="0">
                <a:solidFill>
                  <a:schemeClr val="tx1"/>
                </a:solidFill>
              </a:rPr>
              <a:t>   </a:t>
            </a:r>
            <a:endParaRPr lang="en-GB" sz="1100" b="1" dirty="0">
              <a:solidFill>
                <a:schemeClr val="tx1"/>
              </a:solidFill>
            </a:endParaRPr>
          </a:p>
        </p:txBody>
      </p:sp>
      <p:sp>
        <p:nvSpPr>
          <p:cNvPr id="9" name="Rounded Rectangle 8"/>
          <p:cNvSpPr/>
          <p:nvPr/>
        </p:nvSpPr>
        <p:spPr>
          <a:xfrm>
            <a:off x="61323" y="3487841"/>
            <a:ext cx="8975173" cy="274947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US" sz="2000" dirty="0">
              <a:solidFill>
                <a:schemeClr val="tx1"/>
              </a:solidFill>
            </a:endParaRPr>
          </a:p>
          <a:p>
            <a:pPr lvl="1"/>
            <a:r>
              <a:rPr lang="en-US" sz="2400" dirty="0">
                <a:solidFill>
                  <a:schemeClr val="tx1"/>
                </a:solidFill>
              </a:rPr>
              <a:t>5 </a:t>
            </a:r>
            <a:r>
              <a:rPr lang="en-US" sz="2400" dirty="0" smtClean="0">
                <a:solidFill>
                  <a:schemeClr val="tx1"/>
                </a:solidFill>
              </a:rPr>
              <a:t>requirements were delivered by technology providers:</a:t>
            </a:r>
            <a:endParaRPr lang="en-US" sz="2400" dirty="0">
              <a:solidFill>
                <a:schemeClr val="tx1"/>
              </a:solidFill>
            </a:endParaRPr>
          </a:p>
          <a:p>
            <a:pPr lvl="2"/>
            <a:r>
              <a:rPr lang="en-US" dirty="0">
                <a:solidFill>
                  <a:schemeClr val="tx1"/>
                </a:solidFill>
              </a:rPr>
              <a:t>REF:</a:t>
            </a:r>
            <a:r>
              <a:rPr lang="en-US" dirty="0">
                <a:solidFill>
                  <a:schemeClr val="tx1"/>
                </a:solidFill>
                <a:hlinkClick r:id="rId3"/>
              </a:rPr>
              <a:t> #1391 Support for parallel jobs in JDL</a:t>
            </a:r>
            <a:r>
              <a:rPr lang="en-US" dirty="0">
                <a:solidFill>
                  <a:schemeClr val="tx1"/>
                </a:solidFill>
              </a:rPr>
              <a:t> </a:t>
            </a:r>
          </a:p>
          <a:p>
            <a:pPr lvl="2"/>
            <a:r>
              <a:rPr lang="en-US" dirty="0">
                <a:solidFill>
                  <a:schemeClr val="tx1"/>
                </a:solidFill>
              </a:rPr>
              <a:t>REF: </a:t>
            </a:r>
            <a:r>
              <a:rPr lang="en-US" dirty="0">
                <a:solidFill>
                  <a:schemeClr val="tx1"/>
                </a:solidFill>
                <a:hlinkClick r:id="rId4"/>
              </a:rPr>
              <a:t>#920 Parallel jobs submission</a:t>
            </a:r>
            <a:r>
              <a:rPr lang="en-US" dirty="0">
                <a:solidFill>
                  <a:schemeClr val="tx1"/>
                </a:solidFill>
              </a:rPr>
              <a:t> </a:t>
            </a:r>
          </a:p>
          <a:p>
            <a:pPr lvl="2"/>
            <a:r>
              <a:rPr lang="en-US" dirty="0">
                <a:solidFill>
                  <a:schemeClr val="tx1"/>
                </a:solidFill>
              </a:rPr>
              <a:t>REF: </a:t>
            </a:r>
            <a:r>
              <a:rPr lang="en-US" dirty="0">
                <a:solidFill>
                  <a:schemeClr val="tx1"/>
                </a:solidFill>
                <a:hlinkClick r:id="rId5"/>
              </a:rPr>
              <a:t>#727 Proper MPI support</a:t>
            </a:r>
            <a:r>
              <a:rPr lang="en-US" dirty="0">
                <a:solidFill>
                  <a:schemeClr val="tx1"/>
                </a:solidFill>
              </a:rPr>
              <a:t> </a:t>
            </a:r>
          </a:p>
          <a:p>
            <a:pPr lvl="2"/>
            <a:r>
              <a:rPr lang="en-US" dirty="0">
                <a:solidFill>
                  <a:schemeClr val="tx1"/>
                </a:solidFill>
              </a:rPr>
              <a:t>REF: </a:t>
            </a:r>
            <a:r>
              <a:rPr lang="en-US" dirty="0">
                <a:solidFill>
                  <a:schemeClr val="tx1"/>
                </a:solidFill>
                <a:hlinkClick r:id="rId6"/>
              </a:rPr>
              <a:t>#1779 3. Fixing the known bugs before adding new features (topic / container)</a:t>
            </a:r>
            <a:r>
              <a:rPr lang="en-US" dirty="0">
                <a:solidFill>
                  <a:schemeClr val="tx1"/>
                </a:solidFill>
              </a:rPr>
              <a:t> </a:t>
            </a:r>
          </a:p>
          <a:p>
            <a:pPr lvl="2"/>
            <a:r>
              <a:rPr lang="en-US" dirty="0">
                <a:solidFill>
                  <a:schemeClr val="tx1"/>
                </a:solidFill>
              </a:rPr>
              <a:t>REF: </a:t>
            </a:r>
            <a:r>
              <a:rPr lang="en-US" dirty="0">
                <a:solidFill>
                  <a:schemeClr val="tx1"/>
                </a:solidFill>
                <a:hlinkClick r:id="rId7"/>
              </a:rPr>
              <a:t>#1781 5. Better feedback about jobs, automated resubmission of jobs that are stuck on sites (topic / container)</a:t>
            </a:r>
            <a:endParaRPr lang="en-US" dirty="0">
              <a:solidFill>
                <a:schemeClr val="tx1"/>
              </a:solidFill>
            </a:endParaRPr>
          </a:p>
          <a:p>
            <a:pPr algn="ctr"/>
            <a:endParaRPr lang="en-US" sz="2000" dirty="0">
              <a:solidFill>
                <a:schemeClr val="tx1"/>
              </a:solidFill>
            </a:endParaRPr>
          </a:p>
        </p:txBody>
      </p:sp>
      <p:sp>
        <p:nvSpPr>
          <p:cNvPr id="10" name="Rectangular Callout 9"/>
          <p:cNvSpPr/>
          <p:nvPr/>
        </p:nvSpPr>
        <p:spPr>
          <a:xfrm>
            <a:off x="4788024" y="1985154"/>
            <a:ext cx="1944216" cy="1452780"/>
          </a:xfrm>
          <a:prstGeom prst="wedgeRectCallout">
            <a:avLst>
              <a:gd name="adj1" fmla="val 79110"/>
              <a:gd name="adj2" fmla="val 15294"/>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Technology provider delivers the solution</a:t>
            </a:r>
            <a:endParaRPr lang="en-US" sz="2000" dirty="0">
              <a:solidFill>
                <a:schemeClr val="tx1"/>
              </a:solidFill>
            </a:endParaRPr>
          </a:p>
        </p:txBody>
      </p:sp>
    </p:spTree>
    <p:extLst>
      <p:ext uri="{BB962C8B-B14F-4D97-AF65-F5344CB8AC3E}">
        <p14:creationId xmlns:p14="http://schemas.microsoft.com/office/powerpoint/2010/main" val="26670080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 be submitted to TCB</a:t>
            </a:r>
            <a:endParaRPr lang="en-US" dirty="0"/>
          </a:p>
        </p:txBody>
      </p:sp>
      <p:sp>
        <p:nvSpPr>
          <p:cNvPr id="3" name="Content Placeholder 2"/>
          <p:cNvSpPr>
            <a:spLocks noGrp="1"/>
          </p:cNvSpPr>
          <p:nvPr>
            <p:ph idx="1"/>
          </p:nvPr>
        </p:nvSpPr>
        <p:spPr/>
        <p:txBody>
          <a:bodyPr/>
          <a:lstStyle/>
          <a:p>
            <a:pPr lvl="0"/>
            <a:r>
              <a:rPr lang="en-GB" sz="2800" dirty="0"/>
              <a:t>3</a:t>
            </a:r>
            <a:r>
              <a:rPr lang="en-GB" sz="2800" dirty="0" smtClean="0"/>
              <a:t> requirements will be submitted to </a:t>
            </a:r>
            <a:r>
              <a:rPr lang="en-GB" sz="2800" dirty="0"/>
              <a:t>the next TCB </a:t>
            </a:r>
            <a:r>
              <a:rPr lang="en-GB" sz="2800" dirty="0" smtClean="0"/>
              <a:t>F2F </a:t>
            </a:r>
            <a:r>
              <a:rPr lang="en-GB" sz="2800" dirty="0"/>
              <a:t>in </a:t>
            </a:r>
            <a:r>
              <a:rPr lang="en-GB" sz="2800" dirty="0" smtClean="0"/>
              <a:t>April, 2012:</a:t>
            </a:r>
          </a:p>
          <a:p>
            <a:pPr lvl="1"/>
            <a:r>
              <a:rPr lang="en-US" sz="2000" dirty="0"/>
              <a:t>REF: </a:t>
            </a:r>
            <a:r>
              <a:rPr lang="en-US" sz="2000" dirty="0" smtClean="0">
                <a:hlinkClick r:id="rId3"/>
              </a:rPr>
              <a:t>#3406 </a:t>
            </a:r>
            <a:r>
              <a:rPr lang="en-US" sz="2000" dirty="0">
                <a:hlinkClick r:id="rId3"/>
              </a:rPr>
              <a:t>implementation of realistic cyclic and dynamic </a:t>
            </a:r>
            <a:r>
              <a:rPr lang="en-US" sz="2000" dirty="0" smtClean="0">
                <a:hlinkClick r:id="rId3"/>
              </a:rPr>
              <a:t>Workflows</a:t>
            </a:r>
            <a:endParaRPr lang="en-US" sz="2000" dirty="0" smtClean="0"/>
          </a:p>
          <a:p>
            <a:pPr lvl="1"/>
            <a:r>
              <a:rPr lang="en-US" sz="2000" dirty="0"/>
              <a:t>REF: </a:t>
            </a:r>
            <a:r>
              <a:rPr lang="en-US" sz="2000" dirty="0" smtClean="0">
                <a:hlinkClick r:id="rId4"/>
              </a:rPr>
              <a:t>#</a:t>
            </a:r>
            <a:r>
              <a:rPr lang="en-US" sz="2000" dirty="0">
                <a:hlinkClick r:id="rId4"/>
              </a:rPr>
              <a:t>3404 CE/batch information discovery about </a:t>
            </a:r>
            <a:r>
              <a:rPr lang="en-US" sz="2000" dirty="0" err="1">
                <a:hlinkClick r:id="rId4"/>
              </a:rPr>
              <a:t>fairshares</a:t>
            </a:r>
            <a:r>
              <a:rPr lang="en-US" sz="2000" dirty="0">
                <a:hlinkClick r:id="rId4"/>
              </a:rPr>
              <a:t> policy for the </a:t>
            </a:r>
            <a:r>
              <a:rPr lang="en-US" sz="2000" dirty="0" smtClean="0">
                <a:hlinkClick r:id="rId4"/>
              </a:rPr>
              <a:t>VO/user</a:t>
            </a:r>
            <a:endParaRPr lang="en-US" sz="2000" dirty="0" smtClean="0"/>
          </a:p>
          <a:p>
            <a:pPr lvl="1"/>
            <a:r>
              <a:rPr lang="en-US" sz="2000" dirty="0"/>
              <a:t>REF: </a:t>
            </a:r>
            <a:r>
              <a:rPr lang="en-US" sz="2000" dirty="0" smtClean="0">
                <a:hlinkClick r:id="rId5"/>
              </a:rPr>
              <a:t>#</a:t>
            </a:r>
            <a:r>
              <a:rPr lang="en-US" sz="2000" dirty="0">
                <a:hlinkClick r:id="rId5"/>
              </a:rPr>
              <a:t>3563 Full support for PCKS8 private keys</a:t>
            </a:r>
            <a:endParaRPr lang="en-US" sz="2000" dirty="0" smtClean="0"/>
          </a:p>
          <a:p>
            <a:pPr marL="457200" lvl="1" indent="0">
              <a:buNone/>
            </a:pPr>
            <a:endParaRPr lang="en-US" sz="2000" dirty="0"/>
          </a:p>
        </p:txBody>
      </p:sp>
      <p:sp>
        <p:nvSpPr>
          <p:cNvPr id="4" name="Date Placeholder 3"/>
          <p:cNvSpPr>
            <a:spLocks noGrp="1"/>
          </p:cNvSpPr>
          <p:nvPr>
            <p:ph type="dt" sz="half" idx="10"/>
          </p:nvPr>
        </p:nvSpPr>
        <p:spPr/>
        <p:txBody>
          <a:bodyPr/>
          <a:lstStyle/>
          <a:p>
            <a:pPr>
              <a:defRPr/>
            </a:pPr>
            <a:fld id="{B73C8DB4-B70D-4CC6-8334-FBF47B8B0DDA}" type="datetime1">
              <a:rPr lang="en-GB" smtClean="0"/>
              <a:pPr>
                <a:defRPr/>
              </a:pPr>
              <a:t>27/03/2012</a:t>
            </a:fld>
            <a:endParaRPr lang="en-US"/>
          </a:p>
        </p:txBody>
      </p:sp>
      <p:sp>
        <p:nvSpPr>
          <p:cNvPr id="5" name="Slide Number Placeholder 4"/>
          <p:cNvSpPr>
            <a:spLocks noGrp="1"/>
          </p:cNvSpPr>
          <p:nvPr>
            <p:ph type="sldNum" sz="quarter" idx="12"/>
          </p:nvPr>
        </p:nvSpPr>
        <p:spPr/>
        <p:txBody>
          <a:bodyPr/>
          <a:lstStyle/>
          <a:p>
            <a:pPr>
              <a:defRPr/>
            </a:pPr>
            <a:fld id="{F35EAE03-69BD-4C08-B18E-8C9F5694E65D}" type="slidenum">
              <a:rPr lang="en-US" smtClean="0"/>
              <a:pPr>
                <a:defRPr/>
              </a:pPr>
              <a:t>19</a:t>
            </a:fld>
            <a:endParaRPr lang="en-US" dirty="0"/>
          </a:p>
        </p:txBody>
      </p:sp>
    </p:spTree>
    <p:extLst>
      <p:ext uri="{BB962C8B-B14F-4D97-AF65-F5344CB8AC3E}">
        <p14:creationId xmlns:p14="http://schemas.microsoft.com/office/powerpoint/2010/main" val="2777993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Overview</a:t>
            </a:r>
            <a:endParaRPr lang="en-GB" sz="3600" dirty="0"/>
          </a:p>
        </p:txBody>
      </p:sp>
      <p:sp>
        <p:nvSpPr>
          <p:cNvPr id="3" name="Date Placeholder 2"/>
          <p:cNvSpPr>
            <a:spLocks noGrp="1"/>
          </p:cNvSpPr>
          <p:nvPr>
            <p:ph type="dt" sz="half" idx="10"/>
          </p:nvPr>
        </p:nvSpPr>
        <p:spPr/>
        <p:txBody>
          <a:bodyPr/>
          <a:lstStyle/>
          <a:p>
            <a:fld id="{E61FFF59-8002-46C8-86C4-211EE22B39B7}" type="datetime1">
              <a:rPr lang="en-GB" smtClean="0"/>
              <a:pPr/>
              <a:t>27/03/2012</a:t>
            </a:fld>
            <a:endParaRPr lang="en-GB"/>
          </a:p>
        </p:txBody>
      </p:sp>
      <p:sp>
        <p:nvSpPr>
          <p:cNvPr id="4" name="Slide Number Placeholder 3"/>
          <p:cNvSpPr>
            <a:spLocks noGrp="1"/>
          </p:cNvSpPr>
          <p:nvPr>
            <p:ph type="sldNum" sz="quarter" idx="12"/>
          </p:nvPr>
        </p:nvSpPr>
        <p:spPr/>
        <p:txBody>
          <a:bodyPr/>
          <a:lstStyle/>
          <a:p>
            <a:fld id="{DF03BA7E-98DB-430E-AE39-8AE2A08777D6}" type="slidenum">
              <a:rPr lang="en-GB" smtClean="0"/>
              <a:pPr/>
              <a:t>2</a:t>
            </a:fld>
            <a:endParaRPr lang="en-GB"/>
          </a:p>
        </p:txBody>
      </p:sp>
      <p:sp>
        <p:nvSpPr>
          <p:cNvPr id="5" name="Content Placeholder 4"/>
          <p:cNvSpPr>
            <a:spLocks noGrp="1"/>
          </p:cNvSpPr>
          <p:nvPr>
            <p:ph idx="4294967295"/>
          </p:nvPr>
        </p:nvSpPr>
        <p:spPr>
          <a:xfrm>
            <a:off x="251520" y="1412875"/>
            <a:ext cx="8604448" cy="4525963"/>
          </a:xfrm>
        </p:spPr>
        <p:txBody>
          <a:bodyPr/>
          <a:lstStyle/>
          <a:p>
            <a:r>
              <a:rPr lang="en-GB" sz="2400" dirty="0" smtClean="0"/>
              <a:t>Processes and achievements</a:t>
            </a:r>
          </a:p>
          <a:p>
            <a:pPr lvl="1"/>
            <a:r>
              <a:rPr lang="en-GB" sz="2400" dirty="0" smtClean="0"/>
              <a:t>EGI Ecosystem</a:t>
            </a:r>
          </a:p>
          <a:p>
            <a:pPr lvl="1"/>
            <a:r>
              <a:rPr lang="en-GB" sz="2400" dirty="0" smtClean="0"/>
              <a:t>Requirements process </a:t>
            </a:r>
          </a:p>
          <a:p>
            <a:pPr lvl="1"/>
            <a:r>
              <a:rPr lang="en-GB" sz="2400" dirty="0" smtClean="0"/>
              <a:t>Statistics about requirements</a:t>
            </a:r>
          </a:p>
          <a:p>
            <a:pPr marL="457200" lvl="1" indent="0">
              <a:buNone/>
            </a:pPr>
            <a:endParaRPr lang="en-GB" sz="2400" dirty="0" smtClean="0"/>
          </a:p>
          <a:p>
            <a:r>
              <a:rPr lang="en-GB" sz="2400" dirty="0" smtClean="0"/>
              <a:t>Requirements tools (tracking and submitting)</a:t>
            </a:r>
            <a:endParaRPr lang="en-GB" sz="2400" dirty="0"/>
          </a:p>
          <a:p>
            <a:pPr lvl="1"/>
            <a:r>
              <a:rPr lang="en-GB" sz="2400" dirty="0" smtClean="0"/>
              <a:t>Requirements system</a:t>
            </a:r>
            <a:endParaRPr lang="en-GB" sz="2400" dirty="0"/>
          </a:p>
          <a:p>
            <a:pPr lvl="1"/>
            <a:r>
              <a:rPr lang="en-GB" sz="2400" dirty="0" smtClean="0"/>
              <a:t>Wiki pages</a:t>
            </a:r>
          </a:p>
          <a:p>
            <a:pPr lvl="1"/>
            <a:r>
              <a:rPr lang="en-GB" sz="2400" dirty="0" smtClean="0"/>
              <a:t>Web gadgets</a:t>
            </a:r>
            <a:endParaRPr lang="en-GB" sz="2400" dirty="0"/>
          </a:p>
          <a:p>
            <a:pPr lvl="1"/>
            <a:endParaRPr lang="en-GB" sz="2400" dirty="0"/>
          </a:p>
          <a:p>
            <a:pPr marL="457200" lvl="1" indent="0">
              <a:buNone/>
            </a:pPr>
            <a:endParaRPr lang="en-GB" sz="2400" dirty="0" smtClean="0"/>
          </a:p>
        </p:txBody>
      </p:sp>
    </p:spTree>
    <p:extLst>
      <p:ext uri="{BB962C8B-B14F-4D97-AF65-F5344CB8AC3E}">
        <p14:creationId xmlns:p14="http://schemas.microsoft.com/office/powerpoint/2010/main" val="20160253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Complex topics (1)</a:t>
            </a:r>
            <a:endParaRPr lang="en-US" sz="3600" dirty="0"/>
          </a:p>
        </p:txBody>
      </p:sp>
      <p:sp>
        <p:nvSpPr>
          <p:cNvPr id="4" name="Date Placeholder 3"/>
          <p:cNvSpPr>
            <a:spLocks noGrp="1"/>
          </p:cNvSpPr>
          <p:nvPr>
            <p:ph type="dt" sz="half" idx="10"/>
          </p:nvPr>
        </p:nvSpPr>
        <p:spPr>
          <a:xfrm>
            <a:off x="61913" y="5728916"/>
            <a:ext cx="2133600" cy="365125"/>
          </a:xfrm>
        </p:spPr>
        <p:txBody>
          <a:bodyPr/>
          <a:lstStyle/>
          <a:p>
            <a:pPr>
              <a:defRPr/>
            </a:pPr>
            <a:fld id="{B73C8DB4-B70D-4CC6-8334-FBF47B8B0DDA}" type="datetime1">
              <a:rPr lang="en-GB" smtClean="0"/>
              <a:pPr>
                <a:defRPr/>
              </a:pPr>
              <a:t>27/03/2012</a:t>
            </a:fld>
            <a:endParaRPr lang="en-US"/>
          </a:p>
        </p:txBody>
      </p:sp>
      <p:sp>
        <p:nvSpPr>
          <p:cNvPr id="5" name="Slide Number Placeholder 4"/>
          <p:cNvSpPr>
            <a:spLocks noGrp="1"/>
          </p:cNvSpPr>
          <p:nvPr>
            <p:ph type="sldNum" sz="quarter" idx="12"/>
          </p:nvPr>
        </p:nvSpPr>
        <p:spPr>
          <a:xfrm>
            <a:off x="7019925" y="5708278"/>
            <a:ext cx="2133600" cy="365125"/>
          </a:xfrm>
        </p:spPr>
        <p:txBody>
          <a:bodyPr/>
          <a:lstStyle/>
          <a:p>
            <a:pPr>
              <a:defRPr/>
            </a:pPr>
            <a:fld id="{F35EAE03-69BD-4C08-B18E-8C9F5694E65D}" type="slidenum">
              <a:rPr lang="en-US" smtClean="0"/>
              <a:pPr>
                <a:defRPr/>
              </a:pPr>
              <a:t>20</a:t>
            </a:fld>
            <a:endParaRPr lang="en-US" dirty="0"/>
          </a:p>
        </p:txBody>
      </p:sp>
      <p:sp>
        <p:nvSpPr>
          <p:cNvPr id="6" name="Content Placeholder 2"/>
          <p:cNvSpPr txBox="1">
            <a:spLocks/>
          </p:cNvSpPr>
          <p:nvPr/>
        </p:nvSpPr>
        <p:spPr bwMode="auto">
          <a:xfrm>
            <a:off x="4355976" y="1520789"/>
            <a:ext cx="4421768" cy="1188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b="1" dirty="0" smtClean="0"/>
              <a:t>No </a:t>
            </a:r>
            <a:r>
              <a:rPr lang="en-US" sz="2400" b="1" smtClean="0"/>
              <a:t>single technical solution</a:t>
            </a:r>
            <a:endParaRPr lang="en-US" sz="2400" b="1" dirty="0" smtClean="0"/>
          </a:p>
          <a:p>
            <a:pPr marL="0" indent="0">
              <a:buNone/>
            </a:pPr>
            <a:r>
              <a:rPr lang="en-US" sz="2400" b="1" dirty="0" smtClean="0"/>
              <a:t>exist</a:t>
            </a:r>
            <a:endParaRPr lang="en-US" sz="2400" b="1" dirty="0" smtClean="0">
              <a:solidFill>
                <a:srgbClr val="FF0000"/>
              </a:solidFill>
            </a:endParaRPr>
          </a:p>
          <a:p>
            <a:pPr marL="0" indent="0">
              <a:buFont typeface="Arial" pitchFamily="34" charset="0"/>
              <a:buNone/>
            </a:pPr>
            <a:endParaRPr lang="en-US" sz="2400" b="1" dirty="0" smtClean="0"/>
          </a:p>
          <a:p>
            <a:pPr marL="0" indent="0">
              <a:buFont typeface="Arial" pitchFamily="34" charset="0"/>
              <a:buNone/>
            </a:pPr>
            <a:endParaRPr lang="en-US" sz="1400" dirty="0" smtClean="0"/>
          </a:p>
          <a:p>
            <a:pPr marL="0" indent="0">
              <a:buFont typeface="Arial" pitchFamily="34" charset="0"/>
              <a:buNone/>
            </a:pPr>
            <a:endParaRPr lang="en-US" sz="2400" dirty="0" smtClean="0">
              <a:solidFill>
                <a:srgbClr val="FF0000"/>
              </a:solidFill>
            </a:endParaRPr>
          </a:p>
          <a:p>
            <a:pPr marL="0" indent="0">
              <a:buFont typeface="Arial" pitchFamily="34" charset="0"/>
              <a:buNone/>
            </a:pPr>
            <a:r>
              <a:rPr lang="en-US" sz="1800" dirty="0" smtClean="0"/>
              <a:t>.</a:t>
            </a:r>
            <a:endParaRPr lang="en-US" sz="1800" dirty="0"/>
          </a:p>
        </p:txBody>
      </p:sp>
      <p:sp>
        <p:nvSpPr>
          <p:cNvPr id="7" name="Content Placeholder 2"/>
          <p:cNvSpPr txBox="1">
            <a:spLocks/>
          </p:cNvSpPr>
          <p:nvPr/>
        </p:nvSpPr>
        <p:spPr bwMode="auto">
          <a:xfrm>
            <a:off x="323528" y="2564904"/>
            <a:ext cx="8424936" cy="2344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800" b="1" smtClean="0"/>
              <a:t>EGI therefore</a:t>
            </a:r>
            <a:endParaRPr lang="en-US" sz="2000" b="1" dirty="0" smtClean="0"/>
          </a:p>
          <a:p>
            <a:r>
              <a:rPr lang="en-US" sz="2400" smtClean="0"/>
              <a:t>Links to and mobilise support through </a:t>
            </a:r>
            <a:r>
              <a:rPr lang="en-US" sz="2400"/>
              <a:t>external </a:t>
            </a:r>
            <a:r>
              <a:rPr lang="en-US" sz="2400" smtClean="0"/>
              <a:t>projects, </a:t>
            </a:r>
          </a:p>
          <a:p>
            <a:pPr lvl="1"/>
            <a:r>
              <a:rPr lang="en-US" sz="1800" smtClean="0"/>
              <a:t>e.g.SHIWA</a:t>
            </a:r>
            <a:r>
              <a:rPr lang="en-US" sz="1800" dirty="0"/>
              <a:t>, SCI-BUS, </a:t>
            </a:r>
            <a:r>
              <a:rPr lang="en-US" sz="1800" dirty="0" err="1"/>
              <a:t>Scalalife</a:t>
            </a:r>
            <a:r>
              <a:rPr lang="en-US" sz="1800" dirty="0"/>
              <a:t>,…</a:t>
            </a:r>
          </a:p>
          <a:p>
            <a:r>
              <a:rPr lang="en-US" sz="2400" smtClean="0">
                <a:hlinkClick r:id="rId3"/>
              </a:rPr>
              <a:t>Training </a:t>
            </a:r>
            <a:r>
              <a:rPr lang="en-US" sz="2400" dirty="0" smtClean="0">
                <a:hlinkClick r:id="rId3"/>
              </a:rPr>
              <a:t>marketplace</a:t>
            </a:r>
            <a:r>
              <a:rPr lang="en-US" sz="2400" smtClean="0"/>
              <a:t>: </a:t>
            </a:r>
          </a:p>
          <a:p>
            <a:pPr lvl="1"/>
            <a:r>
              <a:rPr lang="en-US" sz="2000" smtClean="0"/>
              <a:t>events</a:t>
            </a:r>
            <a:r>
              <a:rPr lang="en-US" sz="2000" dirty="0" smtClean="0"/>
              <a:t>, trainings, </a:t>
            </a:r>
            <a:r>
              <a:rPr lang="en-US" sz="2000" smtClean="0"/>
              <a:t>best practices</a:t>
            </a:r>
          </a:p>
          <a:p>
            <a:r>
              <a:rPr lang="en-US" sz="2400" smtClean="0"/>
              <a:t>Topical workshops: </a:t>
            </a:r>
          </a:p>
          <a:p>
            <a:pPr lvl="1"/>
            <a:r>
              <a:rPr lang="en-US" sz="2000" smtClean="0"/>
              <a:t>portals, workflows, data management</a:t>
            </a:r>
            <a:endParaRPr lang="en-US" sz="2000" dirty="0" smtClean="0"/>
          </a:p>
          <a:p>
            <a:r>
              <a:rPr lang="en-US" sz="2400" smtClean="0">
                <a:hlinkClick r:id="rId4"/>
              </a:rPr>
              <a:t>Applications </a:t>
            </a:r>
            <a:r>
              <a:rPr lang="en-US" sz="2400" dirty="0" smtClean="0">
                <a:hlinkClick r:id="rId4"/>
              </a:rPr>
              <a:t>database</a:t>
            </a:r>
            <a:r>
              <a:rPr lang="en-US" sz="2400" smtClean="0"/>
              <a:t>: </a:t>
            </a:r>
          </a:p>
          <a:p>
            <a:pPr lvl="1"/>
            <a:r>
              <a:rPr lang="en-US" sz="2000" smtClean="0"/>
              <a:t>Registry of applications, tools, gateways, etc. </a:t>
            </a:r>
            <a:endParaRPr lang="en-US" sz="2400" dirty="0"/>
          </a:p>
        </p:txBody>
      </p:sp>
      <p:sp>
        <p:nvSpPr>
          <p:cNvPr id="10" name="Rectangular Callout 9"/>
          <p:cNvSpPr/>
          <p:nvPr/>
        </p:nvSpPr>
        <p:spPr>
          <a:xfrm>
            <a:off x="395536" y="1196752"/>
            <a:ext cx="3534607" cy="1224136"/>
          </a:xfrm>
          <a:prstGeom prst="wedgeRectCallout">
            <a:avLst>
              <a:gd name="adj1" fmla="val 62016"/>
              <a:gd name="adj2" fmla="val 1783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en-US" sz="2400" b="1" dirty="0">
                <a:solidFill>
                  <a:srgbClr val="FF0000"/>
                </a:solidFill>
              </a:rPr>
              <a:t>Data management tools</a:t>
            </a:r>
          </a:p>
          <a:p>
            <a:pPr marL="285750" indent="-285750">
              <a:buFont typeface="Arial" pitchFamily="34" charset="0"/>
              <a:buChar char="•"/>
            </a:pPr>
            <a:r>
              <a:rPr lang="en-US" sz="2400" b="1" dirty="0">
                <a:solidFill>
                  <a:srgbClr val="FF0000"/>
                </a:solidFill>
              </a:rPr>
              <a:t>Scientific data flows</a:t>
            </a:r>
          </a:p>
          <a:p>
            <a:pPr marL="285750" indent="-285750">
              <a:buFont typeface="Arial" pitchFamily="34" charset="0"/>
              <a:buChar char="•"/>
            </a:pPr>
            <a:r>
              <a:rPr lang="en-US" sz="2400" b="1" dirty="0">
                <a:solidFill>
                  <a:srgbClr val="FF0000"/>
                </a:solidFill>
              </a:rPr>
              <a:t>Pilot job frameworks</a:t>
            </a:r>
          </a:p>
        </p:txBody>
      </p:sp>
    </p:spTree>
    <p:extLst>
      <p:ext uri="{BB962C8B-B14F-4D97-AF65-F5344CB8AC3E}">
        <p14:creationId xmlns:p14="http://schemas.microsoft.com/office/powerpoint/2010/main" val="8459385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Applications and tools database</a:t>
            </a:r>
            <a:endParaRPr lang="en-US" sz="3600" dirty="0"/>
          </a:p>
        </p:txBody>
      </p:sp>
      <p:sp>
        <p:nvSpPr>
          <p:cNvPr id="4" name="Date Placeholder 3"/>
          <p:cNvSpPr>
            <a:spLocks noGrp="1"/>
          </p:cNvSpPr>
          <p:nvPr>
            <p:ph type="dt" sz="half" idx="10"/>
          </p:nvPr>
        </p:nvSpPr>
        <p:spPr/>
        <p:txBody>
          <a:bodyPr/>
          <a:lstStyle/>
          <a:p>
            <a:pPr>
              <a:defRPr/>
            </a:pPr>
            <a:fld id="{B73C8DB4-B70D-4CC6-8334-FBF47B8B0DDA}" type="datetime1">
              <a:rPr lang="en-GB" smtClean="0"/>
              <a:pPr>
                <a:defRPr/>
              </a:pPr>
              <a:t>27/03/2012</a:t>
            </a:fld>
            <a:endParaRPr lang="en-US"/>
          </a:p>
        </p:txBody>
      </p:sp>
      <p:sp>
        <p:nvSpPr>
          <p:cNvPr id="5" name="Slide Number Placeholder 4"/>
          <p:cNvSpPr>
            <a:spLocks noGrp="1"/>
          </p:cNvSpPr>
          <p:nvPr>
            <p:ph type="sldNum" sz="quarter" idx="12"/>
          </p:nvPr>
        </p:nvSpPr>
        <p:spPr/>
        <p:txBody>
          <a:bodyPr/>
          <a:lstStyle/>
          <a:p>
            <a:pPr>
              <a:defRPr/>
            </a:pPr>
            <a:fld id="{F35EAE03-69BD-4C08-B18E-8C9F5694E65D}" type="slidenum">
              <a:rPr lang="en-US" smtClean="0"/>
              <a:pPr>
                <a:defRPr/>
              </a:pPr>
              <a:t>21</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074301"/>
            <a:ext cx="9144000" cy="4709397"/>
          </a:xfrm>
          <a:prstGeom prst="rect">
            <a:avLst/>
          </a:prstGeom>
        </p:spPr>
      </p:pic>
      <p:sp>
        <p:nvSpPr>
          <p:cNvPr id="7" name="TextBox 6"/>
          <p:cNvSpPr txBox="1"/>
          <p:nvPr/>
        </p:nvSpPr>
        <p:spPr>
          <a:xfrm>
            <a:off x="2987824" y="5810160"/>
            <a:ext cx="2547492" cy="400110"/>
          </a:xfrm>
          <a:prstGeom prst="rect">
            <a:avLst/>
          </a:prstGeom>
          <a:noFill/>
        </p:spPr>
        <p:txBody>
          <a:bodyPr wrap="none" rtlCol="0">
            <a:spAutoFit/>
          </a:bodyPr>
          <a:lstStyle/>
          <a:p>
            <a:r>
              <a:rPr lang="en-US" sz="2000" b="1" dirty="0">
                <a:hlinkClick r:id="rId4"/>
              </a:rPr>
              <a:t>http://appdb.egi.eu/</a:t>
            </a:r>
            <a:endParaRPr lang="en-US" sz="2000" b="1" dirty="0"/>
          </a:p>
        </p:txBody>
      </p:sp>
    </p:spTree>
    <p:extLst>
      <p:ext uri="{BB962C8B-B14F-4D97-AF65-F5344CB8AC3E}">
        <p14:creationId xmlns:p14="http://schemas.microsoft.com/office/powerpoint/2010/main" val="17384748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Complex topics (1)</a:t>
            </a:r>
            <a:endParaRPr lang="en-US" sz="3600" dirty="0"/>
          </a:p>
        </p:txBody>
      </p:sp>
      <p:sp>
        <p:nvSpPr>
          <p:cNvPr id="4" name="Date Placeholder 3"/>
          <p:cNvSpPr>
            <a:spLocks noGrp="1"/>
          </p:cNvSpPr>
          <p:nvPr>
            <p:ph type="dt" sz="half" idx="10"/>
          </p:nvPr>
        </p:nvSpPr>
        <p:spPr/>
        <p:txBody>
          <a:bodyPr/>
          <a:lstStyle/>
          <a:p>
            <a:pPr>
              <a:defRPr/>
            </a:pPr>
            <a:fld id="{B73C8DB4-B70D-4CC6-8334-FBF47B8B0DDA}" type="datetime1">
              <a:rPr lang="en-GB" smtClean="0"/>
              <a:pPr>
                <a:defRPr/>
              </a:pPr>
              <a:t>27/03/2012</a:t>
            </a:fld>
            <a:endParaRPr lang="en-US"/>
          </a:p>
        </p:txBody>
      </p:sp>
      <p:sp>
        <p:nvSpPr>
          <p:cNvPr id="5" name="Slide Number Placeholder 4"/>
          <p:cNvSpPr>
            <a:spLocks noGrp="1"/>
          </p:cNvSpPr>
          <p:nvPr>
            <p:ph type="sldNum" sz="quarter" idx="12"/>
          </p:nvPr>
        </p:nvSpPr>
        <p:spPr/>
        <p:txBody>
          <a:bodyPr/>
          <a:lstStyle/>
          <a:p>
            <a:pPr>
              <a:defRPr/>
            </a:pPr>
            <a:fld id="{F35EAE03-69BD-4C08-B18E-8C9F5694E65D}" type="slidenum">
              <a:rPr lang="en-US" smtClean="0"/>
              <a:pPr>
                <a:defRPr/>
              </a:pPr>
              <a:t>22</a:t>
            </a:fld>
            <a:endParaRPr lang="en-US" dirty="0"/>
          </a:p>
        </p:txBody>
      </p:sp>
      <p:sp>
        <p:nvSpPr>
          <p:cNvPr id="7" name="Content Placeholder 2"/>
          <p:cNvSpPr txBox="1">
            <a:spLocks/>
          </p:cNvSpPr>
          <p:nvPr/>
        </p:nvSpPr>
        <p:spPr bwMode="auto">
          <a:xfrm>
            <a:off x="107504" y="1196752"/>
            <a:ext cx="8928992" cy="4464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b="1" dirty="0" smtClean="0"/>
              <a:t>Dedicated workshops:</a:t>
            </a:r>
          </a:p>
          <a:p>
            <a:pPr lvl="1"/>
            <a:r>
              <a:rPr lang="en-US" sz="1600" b="1" dirty="0" smtClean="0"/>
              <a:t>SHIWA Workflow Simulation Platform Tutorial, Munich.</a:t>
            </a:r>
          </a:p>
          <a:p>
            <a:pPr marL="457200" lvl="1" indent="0">
              <a:buNone/>
            </a:pPr>
            <a:r>
              <a:rPr lang="en-US" sz="1600" b="1" dirty="0">
                <a:hlinkClick r:id="rId3"/>
              </a:rPr>
              <a:t>https://www.egi.eu/indico/sessionDisplay.py?sessionId=25&amp;confId=679#20120330</a:t>
            </a:r>
            <a:endParaRPr lang="en-US" sz="1600" b="1" dirty="0" smtClean="0"/>
          </a:p>
          <a:p>
            <a:pPr lvl="1"/>
            <a:r>
              <a:rPr lang="en-US" sz="1600" b="1" dirty="0" smtClean="0"/>
              <a:t>Data technologies, Munich.</a:t>
            </a:r>
          </a:p>
          <a:p>
            <a:pPr marL="457200" lvl="1" indent="0">
              <a:buNone/>
            </a:pPr>
            <a:r>
              <a:rPr lang="en-US" sz="1600" b="1" dirty="0" smtClean="0">
                <a:hlinkClick r:id="rId4"/>
              </a:rPr>
              <a:t>https</a:t>
            </a:r>
            <a:r>
              <a:rPr lang="en-US" sz="1600" b="1" dirty="0">
                <a:hlinkClick r:id="rId4"/>
              </a:rPr>
              <a:t>://www.egi.eu/indico/sessionDisplay.py?sessionId=52&amp;confId=679#20120327</a:t>
            </a:r>
            <a:endParaRPr lang="en-US" sz="1600" b="1" dirty="0" smtClean="0"/>
          </a:p>
          <a:p>
            <a:pPr lvl="1"/>
            <a:r>
              <a:rPr lang="en-US" sz="1600" b="1" dirty="0" err="1" smtClean="0"/>
              <a:t>Kepler</a:t>
            </a:r>
            <a:r>
              <a:rPr lang="en-US" sz="1600" b="1" dirty="0" smtClean="0"/>
              <a:t> tutorial (workshop), Munich.</a:t>
            </a:r>
          </a:p>
          <a:p>
            <a:pPr marL="457200" lvl="1" indent="0">
              <a:buNone/>
            </a:pPr>
            <a:r>
              <a:rPr lang="en-US" sz="1600" b="1" dirty="0">
                <a:hlinkClick r:id="rId5"/>
              </a:rPr>
              <a:t>https://www.egi.eu/indico/sessionDisplay.py?sessionId=7&amp;confId=679#20120327</a:t>
            </a:r>
            <a:endParaRPr lang="en-US" sz="1600" b="1" dirty="0" smtClean="0"/>
          </a:p>
          <a:p>
            <a:pPr lvl="1"/>
            <a:r>
              <a:rPr lang="en-US" sz="1600" b="1" dirty="0" smtClean="0"/>
              <a:t>Workflow systems – workshop, Munich.</a:t>
            </a:r>
          </a:p>
          <a:p>
            <a:pPr marL="457200" lvl="1" indent="0">
              <a:buNone/>
            </a:pPr>
            <a:r>
              <a:rPr lang="en-US" sz="1600" b="1" dirty="0">
                <a:hlinkClick r:id="rId6"/>
              </a:rPr>
              <a:t>https://www.egi.eu/indico/sessionDisplay.py?sessionId=66&amp;confId=679#20120328</a:t>
            </a:r>
            <a:endParaRPr lang="en-US" sz="1600" b="1" dirty="0" smtClean="0"/>
          </a:p>
          <a:p>
            <a:pPr lvl="1"/>
            <a:r>
              <a:rPr lang="en-US" sz="1600" b="1" dirty="0" smtClean="0"/>
              <a:t>Workflows: solutions currently in use, Munich.</a:t>
            </a:r>
          </a:p>
          <a:p>
            <a:pPr marL="457200" lvl="1" indent="0">
              <a:buNone/>
            </a:pPr>
            <a:r>
              <a:rPr lang="en-US" sz="1600" b="1" dirty="0">
                <a:hlinkClick r:id="rId7"/>
              </a:rPr>
              <a:t>https://</a:t>
            </a:r>
            <a:r>
              <a:rPr lang="en-US" sz="1600" b="1" dirty="0" smtClean="0">
                <a:hlinkClick r:id="rId7"/>
              </a:rPr>
              <a:t>www.egi.eu/indico/sessionDisplay.py?sessionId=26&amp;confId=679#20120328</a:t>
            </a:r>
            <a:endParaRPr lang="en-US" sz="1600" b="1" dirty="0"/>
          </a:p>
          <a:p>
            <a:pPr lvl="1"/>
            <a:r>
              <a:rPr lang="en-US" sz="1600" b="1" dirty="0" smtClean="0"/>
              <a:t>e-Science Workflows in Budapest.</a:t>
            </a:r>
          </a:p>
          <a:p>
            <a:pPr marL="457200" lvl="1" indent="0">
              <a:buNone/>
            </a:pPr>
            <a:r>
              <a:rPr lang="en-US" sz="1600" b="1" dirty="0" smtClean="0">
                <a:hlinkClick r:id="rId8"/>
              </a:rPr>
              <a:t>https</a:t>
            </a:r>
            <a:r>
              <a:rPr lang="en-US" sz="1600" b="1" dirty="0">
                <a:hlinkClick r:id="rId8"/>
              </a:rPr>
              <a:t>://www.egi.eu/indico/conferenceTimeTable.py?confId=656#20120209</a:t>
            </a:r>
            <a:endParaRPr lang="en-US" sz="1600" b="1" dirty="0" smtClean="0"/>
          </a:p>
          <a:p>
            <a:pPr lvl="1"/>
            <a:r>
              <a:rPr lang="en-US" sz="1600" b="1" dirty="0" smtClean="0"/>
              <a:t>Data management in Lyon.</a:t>
            </a:r>
          </a:p>
          <a:p>
            <a:pPr marL="457200" lvl="1" indent="0">
              <a:buNone/>
            </a:pPr>
            <a:r>
              <a:rPr lang="en-US" sz="1600" b="1" dirty="0" smtClean="0">
                <a:hlinkClick r:id="rId9"/>
              </a:rPr>
              <a:t>https</a:t>
            </a:r>
            <a:r>
              <a:rPr lang="en-US" sz="1600" b="1" dirty="0">
                <a:hlinkClick r:id="rId9"/>
              </a:rPr>
              <a:t>://www.egi.eu/indico/sessionDisplay.py?sessionId=14&amp;confId=452#20110919</a:t>
            </a:r>
            <a:endParaRPr lang="en-US" sz="1600" b="1" dirty="0" smtClean="0"/>
          </a:p>
          <a:p>
            <a:endParaRPr lang="en-US" sz="1600" b="1" dirty="0" smtClean="0"/>
          </a:p>
          <a:p>
            <a:endParaRPr lang="en-US" sz="2400" b="1" dirty="0" smtClean="0"/>
          </a:p>
          <a:p>
            <a:pPr marL="0" indent="0">
              <a:buFont typeface="Arial" pitchFamily="34" charset="0"/>
              <a:buNone/>
            </a:pPr>
            <a:endParaRPr lang="en-US" sz="2400" b="1" dirty="0" smtClean="0"/>
          </a:p>
          <a:p>
            <a:pPr marL="0" indent="0">
              <a:buFont typeface="Arial" pitchFamily="34" charset="0"/>
              <a:buNone/>
            </a:pPr>
            <a:endParaRPr lang="en-US" sz="1400" dirty="0" smtClean="0"/>
          </a:p>
          <a:p>
            <a:pPr marL="0" indent="0">
              <a:buFont typeface="Arial" pitchFamily="34" charset="0"/>
              <a:buNone/>
            </a:pPr>
            <a:endParaRPr lang="en-US" sz="2400" dirty="0" smtClean="0">
              <a:solidFill>
                <a:srgbClr val="FF0000"/>
              </a:solidFill>
            </a:endParaRPr>
          </a:p>
          <a:p>
            <a:pPr marL="0" indent="0">
              <a:buFont typeface="Arial" pitchFamily="34" charset="0"/>
              <a:buNone/>
            </a:pPr>
            <a:r>
              <a:rPr lang="en-US" sz="1800" dirty="0" smtClean="0"/>
              <a:t>.</a:t>
            </a:r>
            <a:endParaRPr lang="en-US" sz="1800" dirty="0"/>
          </a:p>
        </p:txBody>
      </p:sp>
    </p:spTree>
    <p:extLst>
      <p:ext uri="{BB962C8B-B14F-4D97-AF65-F5344CB8AC3E}">
        <p14:creationId xmlns:p14="http://schemas.microsoft.com/office/powerpoint/2010/main" val="3228979533"/>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Complex topics </a:t>
            </a:r>
            <a:r>
              <a:rPr lang="en-US" sz="3600" dirty="0" smtClean="0"/>
              <a:t>(2)</a:t>
            </a:r>
            <a:endParaRPr lang="en-US" sz="3600" dirty="0"/>
          </a:p>
        </p:txBody>
      </p:sp>
      <p:sp>
        <p:nvSpPr>
          <p:cNvPr id="3" name="Content Placeholder 2"/>
          <p:cNvSpPr>
            <a:spLocks noGrp="1"/>
          </p:cNvSpPr>
          <p:nvPr>
            <p:ph idx="1"/>
          </p:nvPr>
        </p:nvSpPr>
        <p:spPr/>
        <p:txBody>
          <a:bodyPr/>
          <a:lstStyle/>
          <a:p>
            <a:r>
              <a:rPr lang="en-US" sz="2400" b="1" dirty="0">
                <a:solidFill>
                  <a:srgbClr val="FF0000"/>
                </a:solidFill>
              </a:rPr>
              <a:t>R</a:t>
            </a:r>
            <a:r>
              <a:rPr lang="en-US" sz="2400" b="1" dirty="0" smtClean="0">
                <a:solidFill>
                  <a:srgbClr val="FF0000"/>
                </a:solidFill>
              </a:rPr>
              <a:t>obot </a:t>
            </a:r>
            <a:r>
              <a:rPr lang="en-US" sz="2400" b="1" dirty="0">
                <a:solidFill>
                  <a:srgbClr val="FF0000"/>
                </a:solidFill>
              </a:rPr>
              <a:t>certificates supporting CAs</a:t>
            </a:r>
          </a:p>
          <a:p>
            <a:pPr marL="0" indent="0">
              <a:buNone/>
            </a:pPr>
            <a:endParaRPr lang="en-US" sz="1600" dirty="0" smtClean="0"/>
          </a:p>
          <a:p>
            <a:pPr marL="0" indent="0">
              <a:buNone/>
            </a:pPr>
            <a:r>
              <a:rPr lang="en-US" sz="2000" dirty="0" smtClean="0"/>
              <a:t>Robot certificates are used mostly by scientific gateways and portals to simplify access to the grid for the users.</a:t>
            </a:r>
            <a:endParaRPr lang="en-US" sz="2000" dirty="0"/>
          </a:p>
          <a:p>
            <a:pPr marL="0" indent="0">
              <a:buNone/>
            </a:pPr>
            <a:endParaRPr lang="en-US" sz="2000" dirty="0" smtClean="0"/>
          </a:p>
          <a:p>
            <a:pPr marL="0" indent="0">
              <a:buNone/>
            </a:pPr>
            <a:r>
              <a:rPr lang="en-US" sz="2000" dirty="0" smtClean="0"/>
              <a:t>Currently these CAs support robot certificates:</a:t>
            </a:r>
          </a:p>
          <a:p>
            <a:pPr lvl="1"/>
            <a:r>
              <a:rPr lang="en-US" sz="1600" dirty="0"/>
              <a:t>CERN IT/IS </a:t>
            </a:r>
          </a:p>
          <a:p>
            <a:pPr lvl="1"/>
            <a:r>
              <a:rPr lang="en-US" sz="1600" dirty="0"/>
              <a:t>CESNET </a:t>
            </a:r>
            <a:endParaRPr lang="en-US" sz="1600" dirty="0" smtClean="0"/>
          </a:p>
          <a:p>
            <a:pPr lvl="1"/>
            <a:r>
              <a:rPr lang="en-US" sz="1600" dirty="0" smtClean="0"/>
              <a:t>DFN-PCA </a:t>
            </a:r>
            <a:r>
              <a:rPr lang="en-US" sz="1600" dirty="0"/>
              <a:t>Grid Germany CAs</a:t>
            </a:r>
          </a:p>
          <a:p>
            <a:pPr lvl="1"/>
            <a:r>
              <a:rPr lang="en-US" sz="1600" dirty="0" err="1"/>
              <a:t>DutchGrid</a:t>
            </a:r>
            <a:r>
              <a:rPr lang="en-US" sz="1600" dirty="0"/>
              <a:t> </a:t>
            </a:r>
          </a:p>
          <a:p>
            <a:pPr lvl="1"/>
            <a:r>
              <a:rPr lang="en-US" sz="1600" dirty="0" smtClean="0"/>
              <a:t>INFN (Italy)</a:t>
            </a:r>
            <a:endParaRPr lang="en-US" sz="1600" dirty="0"/>
          </a:p>
          <a:p>
            <a:pPr lvl="1"/>
            <a:r>
              <a:rPr lang="en-US" sz="1600" dirty="0" smtClean="0"/>
              <a:t>IRAN-GRID  </a:t>
            </a:r>
            <a:endParaRPr lang="en-US" sz="1600" dirty="0"/>
          </a:p>
          <a:p>
            <a:pPr lvl="1"/>
            <a:r>
              <a:rPr lang="en-US" sz="1600" dirty="0"/>
              <a:t>FNAL SLCS </a:t>
            </a:r>
          </a:p>
          <a:p>
            <a:pPr lvl="1"/>
            <a:r>
              <a:rPr lang="en-US" sz="1600" dirty="0"/>
              <a:t>Grid-Ireland </a:t>
            </a:r>
          </a:p>
          <a:p>
            <a:pPr lvl="1"/>
            <a:r>
              <a:rPr lang="en-US" sz="1600" dirty="0"/>
              <a:t>UK </a:t>
            </a:r>
            <a:r>
              <a:rPr lang="en-US" sz="1600" dirty="0" err="1"/>
              <a:t>eScience</a:t>
            </a:r>
            <a:r>
              <a:rPr lang="en-US" sz="1600" dirty="0"/>
              <a:t> </a:t>
            </a:r>
          </a:p>
          <a:p>
            <a:pPr marL="0" indent="0">
              <a:buNone/>
            </a:pPr>
            <a:endParaRPr lang="en-US" sz="1600" dirty="0"/>
          </a:p>
          <a:p>
            <a:pPr marL="0" indent="0">
              <a:buNone/>
            </a:pPr>
            <a:endParaRPr lang="en-US" sz="1600" dirty="0" smtClean="0"/>
          </a:p>
          <a:p>
            <a:pPr marL="0" indent="0">
              <a:buNone/>
            </a:pPr>
            <a:r>
              <a:rPr lang="en-US" sz="1600" dirty="0"/>
              <a:t/>
            </a:r>
            <a:br>
              <a:rPr lang="en-US" sz="1600" dirty="0"/>
            </a:br>
            <a:endParaRPr lang="en-US" sz="1600" dirty="0"/>
          </a:p>
        </p:txBody>
      </p:sp>
      <p:sp>
        <p:nvSpPr>
          <p:cNvPr id="4" name="Date Placeholder 3"/>
          <p:cNvSpPr>
            <a:spLocks noGrp="1"/>
          </p:cNvSpPr>
          <p:nvPr>
            <p:ph type="dt" sz="half" idx="10"/>
          </p:nvPr>
        </p:nvSpPr>
        <p:spPr/>
        <p:txBody>
          <a:bodyPr/>
          <a:lstStyle/>
          <a:p>
            <a:pPr>
              <a:defRPr/>
            </a:pPr>
            <a:fld id="{B73C8DB4-B70D-4CC6-8334-FBF47B8B0DDA}" type="datetime1">
              <a:rPr lang="en-GB" smtClean="0"/>
              <a:pPr>
                <a:defRPr/>
              </a:pPr>
              <a:t>27/03/2012</a:t>
            </a:fld>
            <a:endParaRPr lang="en-US"/>
          </a:p>
        </p:txBody>
      </p:sp>
      <p:sp>
        <p:nvSpPr>
          <p:cNvPr id="5" name="Slide Number Placeholder 4"/>
          <p:cNvSpPr>
            <a:spLocks noGrp="1"/>
          </p:cNvSpPr>
          <p:nvPr>
            <p:ph type="sldNum" sz="quarter" idx="12"/>
          </p:nvPr>
        </p:nvSpPr>
        <p:spPr/>
        <p:txBody>
          <a:bodyPr/>
          <a:lstStyle/>
          <a:p>
            <a:pPr>
              <a:defRPr/>
            </a:pPr>
            <a:fld id="{F35EAE03-69BD-4C08-B18E-8C9F5694E65D}" type="slidenum">
              <a:rPr lang="en-US" smtClean="0"/>
              <a:pPr>
                <a:defRPr/>
              </a:pPr>
              <a:t>23</a:t>
            </a:fld>
            <a:endParaRPr lang="en-US" dirty="0"/>
          </a:p>
        </p:txBody>
      </p:sp>
    </p:spTree>
    <p:extLst>
      <p:ext uri="{BB962C8B-B14F-4D97-AF65-F5344CB8AC3E}">
        <p14:creationId xmlns:p14="http://schemas.microsoft.com/office/powerpoint/2010/main" val="2717043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Complex topics </a:t>
            </a:r>
            <a:r>
              <a:rPr lang="en-US" sz="3600" dirty="0" smtClean="0"/>
              <a:t>(2)</a:t>
            </a:r>
            <a:endParaRPr lang="en-US" sz="3600" dirty="0"/>
          </a:p>
        </p:txBody>
      </p:sp>
      <p:sp>
        <p:nvSpPr>
          <p:cNvPr id="3" name="Content Placeholder 2"/>
          <p:cNvSpPr>
            <a:spLocks noGrp="1"/>
          </p:cNvSpPr>
          <p:nvPr>
            <p:ph idx="1"/>
          </p:nvPr>
        </p:nvSpPr>
        <p:spPr/>
        <p:txBody>
          <a:bodyPr/>
          <a:lstStyle/>
          <a:p>
            <a:pPr marL="0" indent="0">
              <a:buNone/>
            </a:pPr>
            <a:r>
              <a:rPr lang="en-US" sz="2000" dirty="0" smtClean="0"/>
              <a:t>We talk with local NGIs and ask them to submit the requests to their CAs.</a:t>
            </a:r>
          </a:p>
          <a:p>
            <a:pPr marL="0" indent="0">
              <a:buNone/>
            </a:pPr>
            <a:endParaRPr lang="en-US" sz="2000" dirty="0" smtClean="0"/>
          </a:p>
          <a:p>
            <a:pPr marL="0" indent="0">
              <a:buNone/>
            </a:pPr>
            <a:r>
              <a:rPr lang="en-US" sz="2000" dirty="0"/>
              <a:t>There is a process defined by </a:t>
            </a:r>
            <a:r>
              <a:rPr lang="en-US" sz="2000" dirty="0" smtClean="0"/>
              <a:t>The </a:t>
            </a:r>
            <a:r>
              <a:rPr lang="en-US" sz="2000" dirty="0"/>
              <a:t>International Grid Trust </a:t>
            </a:r>
            <a:r>
              <a:rPr lang="en-US" sz="2000" dirty="0" smtClean="0"/>
              <a:t>Federation</a:t>
            </a:r>
            <a:r>
              <a:rPr lang="en-US" sz="2000" dirty="0"/>
              <a:t> </a:t>
            </a:r>
            <a:r>
              <a:rPr lang="en-US" sz="2000" dirty="0" smtClean="0"/>
              <a:t>(IGTF) </a:t>
            </a:r>
            <a:r>
              <a:rPr lang="en-US" sz="2000" dirty="0"/>
              <a:t>how to implement robot certificates in the national CAs.</a:t>
            </a:r>
          </a:p>
          <a:p>
            <a:pPr marL="0" indent="0">
              <a:buNone/>
            </a:pPr>
            <a:endParaRPr lang="en-US" sz="2000" dirty="0"/>
          </a:p>
          <a:p>
            <a:pPr marL="0" indent="0">
              <a:buNone/>
            </a:pPr>
            <a:r>
              <a:rPr lang="en-US" sz="2000" dirty="0" smtClean="0"/>
              <a:t>e.g. for Germany it worked.</a:t>
            </a:r>
          </a:p>
          <a:p>
            <a:pPr marL="0" indent="0">
              <a:buNone/>
            </a:pPr>
            <a:endParaRPr lang="en-US" sz="1600" dirty="0"/>
          </a:p>
          <a:p>
            <a:pPr marL="0" indent="0">
              <a:buNone/>
            </a:pPr>
            <a:r>
              <a:rPr lang="en-US" sz="2000" dirty="0" smtClean="0"/>
              <a:t>List </a:t>
            </a:r>
            <a:r>
              <a:rPr lang="en-US" sz="2000" dirty="0"/>
              <a:t>of CAs supporting robot certificates - </a:t>
            </a:r>
            <a:r>
              <a:rPr lang="en-US" sz="2000" dirty="0">
                <a:hlinkClick r:id="rId3"/>
              </a:rPr>
              <a:t>https://</a:t>
            </a:r>
            <a:r>
              <a:rPr lang="en-US" sz="2000" dirty="0" smtClean="0">
                <a:hlinkClick r:id="rId3"/>
              </a:rPr>
              <a:t>wiki.egi.eu/wiki/Robot_certificates</a:t>
            </a:r>
            <a:endParaRPr lang="en-US" sz="2000" dirty="0" smtClean="0"/>
          </a:p>
          <a:p>
            <a:pPr marL="0" indent="0">
              <a:buNone/>
            </a:pPr>
            <a:endParaRPr lang="en-US" sz="2000" dirty="0" smtClean="0"/>
          </a:p>
          <a:p>
            <a:pPr marL="0" indent="0">
              <a:buNone/>
            </a:pPr>
            <a:r>
              <a:rPr lang="en-US" sz="2000" dirty="0" smtClean="0"/>
              <a:t>List </a:t>
            </a:r>
            <a:r>
              <a:rPr lang="en-US" sz="2000" dirty="0"/>
              <a:t>of known users/VOs using robot certificates </a:t>
            </a:r>
            <a:r>
              <a:rPr lang="en-US" sz="2000" dirty="0">
                <a:hlinkClick r:id="rId4"/>
              </a:rPr>
              <a:t>https://wiki.egi.eu/wiki/EGI_robot_certificate_users</a:t>
            </a:r>
            <a:endParaRPr lang="en-US" sz="2000" dirty="0"/>
          </a:p>
          <a:p>
            <a:pPr marL="0" indent="0">
              <a:buNone/>
            </a:pPr>
            <a:endParaRPr lang="en-US" sz="1600" dirty="0"/>
          </a:p>
        </p:txBody>
      </p:sp>
      <p:sp>
        <p:nvSpPr>
          <p:cNvPr id="4" name="Date Placeholder 3"/>
          <p:cNvSpPr>
            <a:spLocks noGrp="1"/>
          </p:cNvSpPr>
          <p:nvPr>
            <p:ph type="dt" sz="half" idx="10"/>
          </p:nvPr>
        </p:nvSpPr>
        <p:spPr/>
        <p:txBody>
          <a:bodyPr/>
          <a:lstStyle/>
          <a:p>
            <a:pPr>
              <a:defRPr/>
            </a:pPr>
            <a:fld id="{B73C8DB4-B70D-4CC6-8334-FBF47B8B0DDA}" type="datetime1">
              <a:rPr lang="en-GB" smtClean="0"/>
              <a:pPr>
                <a:defRPr/>
              </a:pPr>
              <a:t>27/03/2012</a:t>
            </a:fld>
            <a:endParaRPr lang="en-US"/>
          </a:p>
        </p:txBody>
      </p:sp>
      <p:sp>
        <p:nvSpPr>
          <p:cNvPr id="5" name="Slide Number Placeholder 4"/>
          <p:cNvSpPr>
            <a:spLocks noGrp="1"/>
          </p:cNvSpPr>
          <p:nvPr>
            <p:ph type="sldNum" sz="quarter" idx="12"/>
          </p:nvPr>
        </p:nvSpPr>
        <p:spPr/>
        <p:txBody>
          <a:bodyPr/>
          <a:lstStyle/>
          <a:p>
            <a:pPr>
              <a:defRPr/>
            </a:pPr>
            <a:fld id="{F35EAE03-69BD-4C08-B18E-8C9F5694E65D}" type="slidenum">
              <a:rPr lang="en-US" smtClean="0"/>
              <a:pPr>
                <a:defRPr/>
              </a:pPr>
              <a:t>24</a:t>
            </a:fld>
            <a:endParaRPr lang="en-US" dirty="0"/>
          </a:p>
        </p:txBody>
      </p:sp>
    </p:spTree>
    <p:extLst>
      <p:ext uri="{BB962C8B-B14F-4D97-AF65-F5344CB8AC3E}">
        <p14:creationId xmlns:p14="http://schemas.microsoft.com/office/powerpoint/2010/main" val="19018869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Complex topics </a:t>
            </a:r>
            <a:r>
              <a:rPr lang="en-US" sz="3600" dirty="0" smtClean="0"/>
              <a:t>(3)</a:t>
            </a:r>
            <a:endParaRPr lang="en-US" sz="3600" dirty="0"/>
          </a:p>
        </p:txBody>
      </p:sp>
      <p:sp>
        <p:nvSpPr>
          <p:cNvPr id="3" name="Content Placeholder 2"/>
          <p:cNvSpPr>
            <a:spLocks noGrp="1"/>
          </p:cNvSpPr>
          <p:nvPr>
            <p:ph idx="1"/>
          </p:nvPr>
        </p:nvSpPr>
        <p:spPr>
          <a:xfrm>
            <a:off x="539552" y="1268760"/>
            <a:ext cx="8075612" cy="4525963"/>
          </a:xfrm>
        </p:spPr>
        <p:txBody>
          <a:bodyPr/>
          <a:lstStyle/>
          <a:p>
            <a:r>
              <a:rPr lang="en-US" sz="2800" b="1" dirty="0">
                <a:solidFill>
                  <a:srgbClr val="FF0000"/>
                </a:solidFill>
              </a:rPr>
              <a:t>H</a:t>
            </a:r>
            <a:r>
              <a:rPr lang="en-US" sz="2800" b="1" dirty="0" smtClean="0">
                <a:solidFill>
                  <a:srgbClr val="FF0000"/>
                </a:solidFill>
              </a:rPr>
              <a:t>omogeneous </a:t>
            </a:r>
            <a:r>
              <a:rPr lang="en-US" sz="2800" b="1" dirty="0">
                <a:solidFill>
                  <a:srgbClr val="FF0000"/>
                </a:solidFill>
              </a:rPr>
              <a:t>APIs to all middleware </a:t>
            </a:r>
            <a:r>
              <a:rPr lang="en-US" sz="2800" b="1" dirty="0" smtClean="0">
                <a:solidFill>
                  <a:srgbClr val="FF0000"/>
                </a:solidFill>
              </a:rPr>
              <a:t>services</a:t>
            </a:r>
            <a:endParaRPr lang="en-US" sz="2800" b="1" dirty="0"/>
          </a:p>
          <a:p>
            <a:pPr marL="0" indent="0">
              <a:buNone/>
            </a:pPr>
            <a:endParaRPr lang="en-US" sz="2800" dirty="0"/>
          </a:p>
          <a:p>
            <a:pPr marL="0" indent="0">
              <a:buNone/>
            </a:pPr>
            <a:r>
              <a:rPr lang="en-US" sz="2400" dirty="0" smtClean="0"/>
              <a:t>We investigated the APIs for middleware services.</a:t>
            </a:r>
            <a:endParaRPr lang="en-US" sz="2400" dirty="0"/>
          </a:p>
          <a:p>
            <a:pPr marL="0" indent="0">
              <a:buNone/>
            </a:pPr>
            <a:endParaRPr lang="en-US" sz="2400" dirty="0" smtClean="0"/>
          </a:p>
          <a:p>
            <a:pPr marL="0" indent="0">
              <a:buNone/>
            </a:pPr>
            <a:r>
              <a:rPr lang="en-US" sz="2400" dirty="0"/>
              <a:t>List of APIs of middleware services - </a:t>
            </a:r>
            <a:r>
              <a:rPr lang="en-US" sz="2400" dirty="0">
                <a:hlinkClick r:id="rId3"/>
              </a:rPr>
              <a:t>https://wiki.egi.eu/wiki/Service_APIs</a:t>
            </a:r>
            <a:endParaRPr lang="en-US" sz="2400" dirty="0"/>
          </a:p>
          <a:p>
            <a:pPr marL="0" indent="0">
              <a:buNone/>
            </a:pPr>
            <a:endParaRPr lang="en-US" sz="2400" dirty="0"/>
          </a:p>
          <a:p>
            <a:pPr marL="0" lvl="1" indent="0">
              <a:buNone/>
            </a:pPr>
            <a:r>
              <a:rPr lang="en-GB" sz="2400" dirty="0" smtClean="0"/>
              <a:t>It </a:t>
            </a:r>
            <a:r>
              <a:rPr lang="en-GB" sz="2400" dirty="0"/>
              <a:t>will be finalised by EMI project as part of EMI-2 release (April 2012)</a:t>
            </a:r>
            <a:br>
              <a:rPr lang="en-GB" sz="2400" dirty="0"/>
            </a:br>
            <a:r>
              <a:rPr lang="en-GB" sz="2400" dirty="0"/>
              <a:t>(</a:t>
            </a:r>
            <a:r>
              <a:rPr lang="en-GB" sz="2400" dirty="0" err="1"/>
              <a:t>gLite</a:t>
            </a:r>
            <a:r>
              <a:rPr lang="en-GB" sz="2400" dirty="0"/>
              <a:t>, ARC, </a:t>
            </a:r>
            <a:r>
              <a:rPr lang="en-GB" sz="2400" dirty="0" err="1"/>
              <a:t>Unicore</a:t>
            </a:r>
            <a:r>
              <a:rPr lang="en-GB" sz="2400" dirty="0"/>
              <a:t>, </a:t>
            </a:r>
            <a:r>
              <a:rPr lang="en-GB" sz="2400" dirty="0" err="1"/>
              <a:t>dCache</a:t>
            </a:r>
            <a:r>
              <a:rPr lang="en-GB" sz="2400" dirty="0"/>
              <a:t>)</a:t>
            </a:r>
          </a:p>
          <a:p>
            <a:pPr marL="0" indent="0">
              <a:buNone/>
            </a:pPr>
            <a:endParaRPr lang="en-US" sz="2400" dirty="0"/>
          </a:p>
          <a:p>
            <a:pPr marL="0" indent="0">
              <a:buNone/>
            </a:pPr>
            <a:endParaRPr lang="en-US" sz="2000" dirty="0" smtClean="0"/>
          </a:p>
        </p:txBody>
      </p:sp>
      <p:sp>
        <p:nvSpPr>
          <p:cNvPr id="4" name="Date Placeholder 3"/>
          <p:cNvSpPr>
            <a:spLocks noGrp="1"/>
          </p:cNvSpPr>
          <p:nvPr>
            <p:ph type="dt" sz="half" idx="10"/>
          </p:nvPr>
        </p:nvSpPr>
        <p:spPr/>
        <p:txBody>
          <a:bodyPr/>
          <a:lstStyle/>
          <a:p>
            <a:pPr>
              <a:defRPr/>
            </a:pPr>
            <a:fld id="{B73C8DB4-B70D-4CC6-8334-FBF47B8B0DDA}" type="datetime1">
              <a:rPr lang="en-GB" smtClean="0"/>
              <a:pPr>
                <a:defRPr/>
              </a:pPr>
              <a:t>27/03/2012</a:t>
            </a:fld>
            <a:endParaRPr lang="en-US"/>
          </a:p>
        </p:txBody>
      </p:sp>
      <p:sp>
        <p:nvSpPr>
          <p:cNvPr id="5" name="Slide Number Placeholder 4"/>
          <p:cNvSpPr>
            <a:spLocks noGrp="1"/>
          </p:cNvSpPr>
          <p:nvPr>
            <p:ph type="sldNum" sz="quarter" idx="12"/>
          </p:nvPr>
        </p:nvSpPr>
        <p:spPr/>
        <p:txBody>
          <a:bodyPr/>
          <a:lstStyle/>
          <a:p>
            <a:pPr>
              <a:defRPr/>
            </a:pPr>
            <a:fld id="{F35EAE03-69BD-4C08-B18E-8C9F5694E65D}" type="slidenum">
              <a:rPr lang="en-US" smtClean="0"/>
              <a:pPr>
                <a:defRPr/>
              </a:pPr>
              <a:t>25</a:t>
            </a:fld>
            <a:endParaRPr lang="en-US" dirty="0"/>
          </a:p>
        </p:txBody>
      </p:sp>
    </p:spTree>
    <p:extLst>
      <p:ext uri="{BB962C8B-B14F-4D97-AF65-F5344CB8AC3E}">
        <p14:creationId xmlns:p14="http://schemas.microsoft.com/office/powerpoint/2010/main" val="22235810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tools</a:t>
            </a:r>
            <a:endParaRPr lang="en-US" dirty="0"/>
          </a:p>
        </p:txBody>
      </p:sp>
      <p:sp>
        <p:nvSpPr>
          <p:cNvPr id="3" name="Content Placeholder 2"/>
          <p:cNvSpPr>
            <a:spLocks noGrp="1"/>
          </p:cNvSpPr>
          <p:nvPr>
            <p:ph idx="1"/>
          </p:nvPr>
        </p:nvSpPr>
        <p:spPr/>
        <p:txBody>
          <a:bodyPr/>
          <a:lstStyle/>
          <a:p>
            <a:endParaRPr lang="en-US" sz="2800" dirty="0" smtClean="0"/>
          </a:p>
          <a:p>
            <a:r>
              <a:rPr lang="en-US" sz="2800" dirty="0" smtClean="0"/>
              <a:t>Requirements </a:t>
            </a:r>
            <a:r>
              <a:rPr lang="en-US" sz="2800" dirty="0"/>
              <a:t>tracker (RT) native interface</a:t>
            </a:r>
          </a:p>
          <a:p>
            <a:pPr marL="0" indent="0">
              <a:buNone/>
            </a:pPr>
            <a:endParaRPr lang="en-US" sz="2800" dirty="0"/>
          </a:p>
          <a:p>
            <a:r>
              <a:rPr lang="en-US" sz="2800" dirty="0"/>
              <a:t>RT Dashboards lists only your requirements</a:t>
            </a:r>
          </a:p>
          <a:p>
            <a:endParaRPr lang="en-US" sz="2800" dirty="0"/>
          </a:p>
          <a:p>
            <a:r>
              <a:rPr lang="en-US" sz="2800" dirty="0"/>
              <a:t>Wiki pages and RT gadgets: not part of requirements tracker. </a:t>
            </a:r>
          </a:p>
        </p:txBody>
      </p:sp>
      <p:sp>
        <p:nvSpPr>
          <p:cNvPr id="4" name="Date Placeholder 3"/>
          <p:cNvSpPr>
            <a:spLocks noGrp="1"/>
          </p:cNvSpPr>
          <p:nvPr>
            <p:ph type="dt" sz="half" idx="10"/>
          </p:nvPr>
        </p:nvSpPr>
        <p:spPr/>
        <p:txBody>
          <a:bodyPr/>
          <a:lstStyle/>
          <a:p>
            <a:pPr>
              <a:defRPr/>
            </a:pPr>
            <a:fld id="{B73C8DB4-B70D-4CC6-8334-FBF47B8B0DDA}" type="datetime1">
              <a:rPr lang="en-GB" smtClean="0"/>
              <a:pPr>
                <a:defRPr/>
              </a:pPr>
              <a:t>27/03/2012</a:t>
            </a:fld>
            <a:endParaRPr lang="en-US"/>
          </a:p>
        </p:txBody>
      </p:sp>
      <p:sp>
        <p:nvSpPr>
          <p:cNvPr id="5" name="Slide Number Placeholder 4"/>
          <p:cNvSpPr>
            <a:spLocks noGrp="1"/>
          </p:cNvSpPr>
          <p:nvPr>
            <p:ph type="sldNum" sz="quarter" idx="12"/>
          </p:nvPr>
        </p:nvSpPr>
        <p:spPr/>
        <p:txBody>
          <a:bodyPr/>
          <a:lstStyle/>
          <a:p>
            <a:pPr>
              <a:defRPr/>
            </a:pPr>
            <a:fld id="{F35EAE03-69BD-4C08-B18E-8C9F5694E65D}" type="slidenum">
              <a:rPr lang="en-US" smtClean="0"/>
              <a:pPr>
                <a:defRPr/>
              </a:pPr>
              <a:t>26</a:t>
            </a:fld>
            <a:endParaRPr lang="en-US" dirty="0"/>
          </a:p>
        </p:txBody>
      </p:sp>
    </p:spTree>
    <p:extLst>
      <p:ext uri="{BB962C8B-B14F-4D97-AF65-F5344CB8AC3E}">
        <p14:creationId xmlns:p14="http://schemas.microsoft.com/office/powerpoint/2010/main" val="42889002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Requirements tracker native web interface</a:t>
            </a:r>
            <a:endParaRPr lang="en-US" sz="3200" dirty="0"/>
          </a:p>
        </p:txBody>
      </p:sp>
      <p:sp>
        <p:nvSpPr>
          <p:cNvPr id="4" name="Date Placeholder 3"/>
          <p:cNvSpPr>
            <a:spLocks noGrp="1"/>
          </p:cNvSpPr>
          <p:nvPr>
            <p:ph type="dt" sz="half" idx="10"/>
          </p:nvPr>
        </p:nvSpPr>
        <p:spPr/>
        <p:txBody>
          <a:bodyPr/>
          <a:lstStyle/>
          <a:p>
            <a:pPr>
              <a:defRPr/>
            </a:pPr>
            <a:fld id="{B73C8DB4-B70D-4CC6-8334-FBF47B8B0DDA}" type="datetime1">
              <a:rPr lang="en-GB" smtClean="0"/>
              <a:pPr>
                <a:defRPr/>
              </a:pPr>
              <a:t>27/03/2012</a:t>
            </a:fld>
            <a:endParaRPr lang="en-US"/>
          </a:p>
        </p:txBody>
      </p:sp>
      <p:sp>
        <p:nvSpPr>
          <p:cNvPr id="5" name="Slide Number Placeholder 4"/>
          <p:cNvSpPr>
            <a:spLocks noGrp="1"/>
          </p:cNvSpPr>
          <p:nvPr>
            <p:ph type="sldNum" sz="quarter" idx="12"/>
          </p:nvPr>
        </p:nvSpPr>
        <p:spPr/>
        <p:txBody>
          <a:bodyPr/>
          <a:lstStyle/>
          <a:p>
            <a:pPr>
              <a:defRPr/>
            </a:pPr>
            <a:fld id="{F35EAE03-69BD-4C08-B18E-8C9F5694E65D}" type="slidenum">
              <a:rPr lang="en-US" smtClean="0"/>
              <a:pPr>
                <a:defRPr/>
              </a:pPr>
              <a:t>27</a:t>
            </a:fld>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1104478"/>
            <a:ext cx="3863523" cy="5132834"/>
          </a:xfrm>
          <a:prstGeom prst="rect">
            <a:avLst/>
          </a:prstGeom>
        </p:spPr>
      </p:pic>
      <p:sp>
        <p:nvSpPr>
          <p:cNvPr id="8" name="TextBox 7"/>
          <p:cNvSpPr txBox="1"/>
          <p:nvPr/>
        </p:nvSpPr>
        <p:spPr>
          <a:xfrm>
            <a:off x="4860479" y="2492896"/>
            <a:ext cx="4104009" cy="1938992"/>
          </a:xfrm>
          <a:prstGeom prst="rect">
            <a:avLst/>
          </a:prstGeom>
          <a:noFill/>
        </p:spPr>
        <p:txBody>
          <a:bodyPr wrap="none" rtlCol="0">
            <a:spAutoFit/>
          </a:bodyPr>
          <a:lstStyle/>
          <a:p>
            <a:r>
              <a:rPr lang="en-US" sz="2400" dirty="0" smtClean="0"/>
              <a:t>Many users did not find it </a:t>
            </a:r>
          </a:p>
          <a:p>
            <a:r>
              <a:rPr lang="en-US" sz="2400" dirty="0" smtClean="0"/>
              <a:t>Comfortable to search for </a:t>
            </a:r>
          </a:p>
          <a:p>
            <a:r>
              <a:rPr lang="en-US" sz="2400" dirty="0" smtClean="0"/>
              <a:t>their requirements</a:t>
            </a:r>
          </a:p>
          <a:p>
            <a:endParaRPr lang="en-US" sz="2400" dirty="0"/>
          </a:p>
          <a:p>
            <a:r>
              <a:rPr lang="en-US" sz="2400" dirty="0" smtClean="0">
                <a:hlinkClick r:id="rId3"/>
              </a:rPr>
              <a:t>http</a:t>
            </a:r>
            <a:r>
              <a:rPr lang="en-US" sz="2400" dirty="0">
                <a:hlinkClick r:id="rId3"/>
              </a:rPr>
              <a:t>://</a:t>
            </a:r>
            <a:r>
              <a:rPr lang="en-US" sz="2400" dirty="0" smtClean="0">
                <a:hlinkClick r:id="rId3"/>
              </a:rPr>
              <a:t>go.egi.eu/requirements</a:t>
            </a:r>
            <a:endParaRPr lang="en-US" sz="2400" dirty="0"/>
          </a:p>
        </p:txBody>
      </p:sp>
    </p:spTree>
    <p:extLst>
      <p:ext uri="{BB962C8B-B14F-4D97-AF65-F5344CB8AC3E}">
        <p14:creationId xmlns:p14="http://schemas.microsoft.com/office/powerpoint/2010/main" val="41324275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21" y="1133698"/>
            <a:ext cx="9144000" cy="2367310"/>
          </a:xfrm>
          <a:prstGeom prst="rect">
            <a:avLst/>
          </a:prstGeom>
        </p:spPr>
      </p:pic>
      <p:sp>
        <p:nvSpPr>
          <p:cNvPr id="2" name="Title 1"/>
          <p:cNvSpPr>
            <a:spLocks noGrp="1"/>
          </p:cNvSpPr>
          <p:nvPr>
            <p:ph type="title"/>
          </p:nvPr>
        </p:nvSpPr>
        <p:spPr/>
        <p:txBody>
          <a:bodyPr/>
          <a:lstStyle/>
          <a:p>
            <a:r>
              <a:rPr lang="en-US" sz="2800" dirty="0" smtClean="0"/>
              <a:t>RT dashboards</a:t>
            </a:r>
            <a:endParaRPr lang="en-US" sz="2800" dirty="0"/>
          </a:p>
        </p:txBody>
      </p:sp>
      <p:sp>
        <p:nvSpPr>
          <p:cNvPr id="4" name="Date Placeholder 3"/>
          <p:cNvSpPr>
            <a:spLocks noGrp="1"/>
          </p:cNvSpPr>
          <p:nvPr>
            <p:ph type="dt" sz="half" idx="10"/>
          </p:nvPr>
        </p:nvSpPr>
        <p:spPr/>
        <p:txBody>
          <a:bodyPr/>
          <a:lstStyle/>
          <a:p>
            <a:pPr>
              <a:defRPr/>
            </a:pPr>
            <a:fld id="{B73C8DB4-B70D-4CC6-8334-FBF47B8B0DDA}" type="datetime1">
              <a:rPr lang="en-GB" smtClean="0"/>
              <a:pPr>
                <a:defRPr/>
              </a:pPr>
              <a:t>27/03/2012</a:t>
            </a:fld>
            <a:endParaRPr lang="en-US"/>
          </a:p>
        </p:txBody>
      </p:sp>
      <p:sp>
        <p:nvSpPr>
          <p:cNvPr id="5" name="Slide Number Placeholder 4"/>
          <p:cNvSpPr>
            <a:spLocks noGrp="1"/>
          </p:cNvSpPr>
          <p:nvPr>
            <p:ph type="sldNum" sz="quarter" idx="12"/>
          </p:nvPr>
        </p:nvSpPr>
        <p:spPr/>
        <p:txBody>
          <a:bodyPr/>
          <a:lstStyle/>
          <a:p>
            <a:pPr>
              <a:defRPr/>
            </a:pPr>
            <a:fld id="{F35EAE03-69BD-4C08-B18E-8C9F5694E65D}" type="slidenum">
              <a:rPr lang="en-US" smtClean="0"/>
              <a:pPr>
                <a:defRPr/>
              </a:pPr>
              <a:t>28</a:t>
            </a:fld>
            <a:endParaRPr lang="en-US" dirty="0"/>
          </a:p>
        </p:txBody>
      </p:sp>
      <p:sp>
        <p:nvSpPr>
          <p:cNvPr id="12" name="Rectangle 11"/>
          <p:cNvSpPr/>
          <p:nvPr/>
        </p:nvSpPr>
        <p:spPr>
          <a:xfrm>
            <a:off x="41176" y="3501008"/>
            <a:ext cx="6840760" cy="2369880"/>
          </a:xfrm>
          <a:prstGeom prst="rect">
            <a:avLst/>
          </a:prstGeom>
        </p:spPr>
        <p:txBody>
          <a:bodyPr wrap="square">
            <a:spAutoFit/>
          </a:bodyPr>
          <a:lstStyle/>
          <a:p>
            <a:pPr marL="0" indent="0">
              <a:buNone/>
            </a:pPr>
            <a:endParaRPr lang="en-US" sz="3200" dirty="0"/>
          </a:p>
          <a:p>
            <a:pPr marL="0" indent="0">
              <a:buNone/>
            </a:pPr>
            <a:r>
              <a:rPr lang="en-US" sz="2400" dirty="0" smtClean="0"/>
              <a:t>Requirements tracker (RT) native </a:t>
            </a:r>
          </a:p>
          <a:p>
            <a:pPr marL="0" indent="0">
              <a:buNone/>
            </a:pPr>
            <a:r>
              <a:rPr lang="en-US" sz="2400" dirty="0" smtClean="0"/>
              <a:t>web interface with </a:t>
            </a:r>
          </a:p>
          <a:p>
            <a:pPr marL="0" indent="0">
              <a:buNone/>
            </a:pPr>
            <a:r>
              <a:rPr lang="en-US" sz="2400" dirty="0"/>
              <a:t>p</a:t>
            </a:r>
            <a:r>
              <a:rPr lang="en-US" sz="2400" dirty="0" smtClean="0"/>
              <a:t>re-defined dashboards</a:t>
            </a:r>
          </a:p>
          <a:p>
            <a:endParaRPr lang="en-US" sz="2000" dirty="0">
              <a:hlinkClick r:id="rId4"/>
            </a:endParaRPr>
          </a:p>
          <a:p>
            <a:r>
              <a:rPr lang="en-US" sz="2400" dirty="0" smtClean="0">
                <a:hlinkClick r:id="rId4"/>
              </a:rPr>
              <a:t>http</a:t>
            </a:r>
            <a:r>
              <a:rPr lang="en-US" sz="2400" dirty="0">
                <a:hlinkClick r:id="rId4"/>
              </a:rPr>
              <a:t>://</a:t>
            </a:r>
            <a:r>
              <a:rPr lang="en-US" sz="2400" dirty="0" smtClean="0">
                <a:hlinkClick r:id="rId4"/>
              </a:rPr>
              <a:t>go.egi.eu/requirements</a:t>
            </a:r>
            <a:endParaRPr lang="en-US" sz="2000" dirty="0" smtClean="0"/>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27665" y="1601688"/>
            <a:ext cx="3276600" cy="4419600"/>
          </a:xfrm>
          <a:prstGeom prst="rect">
            <a:avLst/>
          </a:prstGeom>
        </p:spPr>
      </p:pic>
    </p:spTree>
    <p:extLst>
      <p:ext uri="{BB962C8B-B14F-4D97-AF65-F5344CB8AC3E}">
        <p14:creationId xmlns:p14="http://schemas.microsoft.com/office/powerpoint/2010/main" val="41202635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List of user community requirements</a:t>
            </a:r>
            <a:endParaRPr lang="en-US" sz="2800" dirty="0"/>
          </a:p>
        </p:txBody>
      </p:sp>
      <p:sp>
        <p:nvSpPr>
          <p:cNvPr id="4" name="Date Placeholder 3"/>
          <p:cNvSpPr>
            <a:spLocks noGrp="1"/>
          </p:cNvSpPr>
          <p:nvPr>
            <p:ph type="dt" sz="half" idx="10"/>
          </p:nvPr>
        </p:nvSpPr>
        <p:spPr/>
        <p:txBody>
          <a:bodyPr/>
          <a:lstStyle/>
          <a:p>
            <a:pPr>
              <a:defRPr/>
            </a:pPr>
            <a:fld id="{B73C8DB4-B70D-4CC6-8334-FBF47B8B0DDA}" type="datetime1">
              <a:rPr lang="en-GB" smtClean="0"/>
              <a:pPr>
                <a:defRPr/>
              </a:pPr>
              <a:t>27/03/2012</a:t>
            </a:fld>
            <a:endParaRPr lang="en-US"/>
          </a:p>
        </p:txBody>
      </p:sp>
      <p:sp>
        <p:nvSpPr>
          <p:cNvPr id="5" name="Slide Number Placeholder 4"/>
          <p:cNvSpPr>
            <a:spLocks noGrp="1"/>
          </p:cNvSpPr>
          <p:nvPr>
            <p:ph type="sldNum" sz="quarter" idx="12"/>
          </p:nvPr>
        </p:nvSpPr>
        <p:spPr/>
        <p:txBody>
          <a:bodyPr/>
          <a:lstStyle/>
          <a:p>
            <a:pPr>
              <a:defRPr/>
            </a:pPr>
            <a:fld id="{F35EAE03-69BD-4C08-B18E-8C9F5694E65D}" type="slidenum">
              <a:rPr lang="en-US" smtClean="0"/>
              <a:pPr>
                <a:defRPr/>
              </a:pPr>
              <a:t>29</a:t>
            </a:fld>
            <a:endParaRPr lang="en-US" dirty="0"/>
          </a:p>
        </p:txBody>
      </p:sp>
      <p:sp>
        <p:nvSpPr>
          <p:cNvPr id="12" name="Rectangle 11"/>
          <p:cNvSpPr/>
          <p:nvPr/>
        </p:nvSpPr>
        <p:spPr>
          <a:xfrm>
            <a:off x="107504" y="1624052"/>
            <a:ext cx="8892480" cy="400110"/>
          </a:xfrm>
          <a:prstGeom prst="rect">
            <a:avLst/>
          </a:prstGeom>
        </p:spPr>
        <p:txBody>
          <a:bodyPr wrap="square">
            <a:spAutoFit/>
          </a:bodyPr>
          <a:lstStyle/>
          <a:p>
            <a:pPr marL="0" indent="0">
              <a:buNone/>
            </a:pPr>
            <a:r>
              <a:rPr lang="en-US" sz="2000" dirty="0" smtClean="0"/>
              <a:t>Accessible from </a:t>
            </a:r>
            <a:r>
              <a:rPr lang="en-US" sz="2000" dirty="0" smtClean="0">
                <a:hlinkClick r:id="rId3"/>
              </a:rPr>
              <a:t>http</a:t>
            </a:r>
            <a:r>
              <a:rPr lang="en-US" sz="2000" dirty="0">
                <a:hlinkClick r:id="rId3"/>
              </a:rPr>
              <a:t>://</a:t>
            </a:r>
            <a:r>
              <a:rPr lang="en-US" sz="2000" dirty="0" smtClean="0">
                <a:hlinkClick r:id="rId3"/>
              </a:rPr>
              <a:t>go.egi.eu/requirements</a:t>
            </a:r>
            <a:endParaRPr lang="en-US" sz="2000" dirty="0"/>
          </a:p>
        </p:txBody>
      </p:sp>
      <p:sp>
        <p:nvSpPr>
          <p:cNvPr id="13" name="Rectangle 12"/>
          <p:cNvSpPr/>
          <p:nvPr/>
        </p:nvSpPr>
        <p:spPr>
          <a:xfrm>
            <a:off x="107504" y="1196752"/>
            <a:ext cx="8892480" cy="400110"/>
          </a:xfrm>
          <a:prstGeom prst="rect">
            <a:avLst/>
          </a:prstGeom>
        </p:spPr>
        <p:txBody>
          <a:bodyPr wrap="square">
            <a:spAutoFit/>
          </a:bodyPr>
          <a:lstStyle/>
          <a:p>
            <a:pPr marL="0" indent="0">
              <a:buNone/>
            </a:pPr>
            <a:r>
              <a:rPr lang="en-US" sz="2000" dirty="0" smtClean="0"/>
              <a:t>Detailed view of currently open user requirements</a:t>
            </a:r>
            <a:endParaRPr lang="en-US" sz="2000"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9712" y="2297159"/>
            <a:ext cx="7020272" cy="3580113"/>
          </a:xfrm>
          <a:prstGeom prst="rect">
            <a:avLst/>
          </a:prstGeom>
        </p:spPr>
      </p:pic>
      <p:pic>
        <p:nvPicPr>
          <p:cNvPr id="10" name="Content Placeholder 9"/>
          <p:cNvPicPr>
            <a:picLocks noGrp="1" noChangeAspect="1"/>
          </p:cNvPicPr>
          <p:nvPr>
            <p:ph idx="1"/>
          </p:nvPr>
        </p:nvPicPr>
        <p:blipFill>
          <a:blip r:embed="rId5" cstate="print">
            <a:extLst>
              <a:ext uri="{28A0092B-C50C-407E-A947-70E740481C1C}">
                <a14:useLocalDpi xmlns:a14="http://schemas.microsoft.com/office/drawing/2010/main" val="0"/>
              </a:ext>
            </a:extLst>
          </a:blip>
          <a:stretch>
            <a:fillRect/>
          </a:stretch>
        </p:blipFill>
        <p:spPr>
          <a:xfrm>
            <a:off x="179512" y="4365104"/>
            <a:ext cx="5040560" cy="991449"/>
          </a:xfrm>
        </p:spPr>
      </p:pic>
    </p:spTree>
    <p:extLst>
      <p:ext uri="{BB962C8B-B14F-4D97-AF65-F5344CB8AC3E}">
        <p14:creationId xmlns:p14="http://schemas.microsoft.com/office/powerpoint/2010/main" val="13688192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EGI Ecosystem</a:t>
            </a:r>
            <a:endParaRPr lang="en-GB"/>
          </a:p>
        </p:txBody>
      </p:sp>
      <p:sp>
        <p:nvSpPr>
          <p:cNvPr id="4" name="Date Placeholder 3"/>
          <p:cNvSpPr>
            <a:spLocks noGrp="1"/>
          </p:cNvSpPr>
          <p:nvPr>
            <p:ph type="dt" sz="half" idx="10"/>
          </p:nvPr>
        </p:nvSpPr>
        <p:spPr/>
        <p:txBody>
          <a:bodyPr/>
          <a:lstStyle/>
          <a:p>
            <a:pPr>
              <a:defRPr/>
            </a:pPr>
            <a:fld id="{FCDE62C6-D1EF-4B99-989A-B9519A5E871F}" type="datetime1">
              <a:rPr lang="en-GB" smtClean="0"/>
              <a:pPr>
                <a:defRPr/>
              </a:pPr>
              <a:t>27/03/2012</a:t>
            </a:fld>
            <a:endParaRPr lang="en-US"/>
          </a:p>
        </p:txBody>
      </p:sp>
      <p:sp>
        <p:nvSpPr>
          <p:cNvPr id="5" name="Slide Number Placeholder 4"/>
          <p:cNvSpPr>
            <a:spLocks noGrp="1"/>
          </p:cNvSpPr>
          <p:nvPr>
            <p:ph type="sldNum" sz="quarter" idx="12"/>
          </p:nvPr>
        </p:nvSpPr>
        <p:spPr/>
        <p:txBody>
          <a:bodyPr/>
          <a:lstStyle/>
          <a:p>
            <a:pPr>
              <a:defRPr/>
            </a:pPr>
            <a:fld id="{F35EAE03-69BD-4C08-B18E-8C9F5694E65D}" type="slidenum">
              <a:rPr lang="en-US" smtClean="0"/>
              <a:pPr>
                <a:defRPr/>
              </a:pPr>
              <a:t>3</a:t>
            </a:fld>
            <a:endParaRPr lang="en-US" dirty="0"/>
          </a:p>
        </p:txBody>
      </p:sp>
      <p:grpSp>
        <p:nvGrpSpPr>
          <p:cNvPr id="3" name="Group 7"/>
          <p:cNvGrpSpPr/>
          <p:nvPr/>
        </p:nvGrpSpPr>
        <p:grpSpPr>
          <a:xfrm>
            <a:off x="3208450" y="3206229"/>
            <a:ext cx="4816518" cy="2988798"/>
            <a:chOff x="3208450" y="3206229"/>
            <a:chExt cx="4816518" cy="2988798"/>
          </a:xfrm>
        </p:grpSpPr>
        <p:sp>
          <p:nvSpPr>
            <p:cNvPr id="9" name="TextBox 8"/>
            <p:cNvSpPr txBox="1"/>
            <p:nvPr/>
          </p:nvSpPr>
          <p:spPr>
            <a:xfrm>
              <a:off x="5727544" y="3206229"/>
              <a:ext cx="2297424" cy="523220"/>
            </a:xfrm>
            <a:prstGeom prst="rect">
              <a:avLst/>
            </a:prstGeom>
            <a:noFill/>
          </p:spPr>
          <p:txBody>
            <a:bodyPr wrap="none" rtlCol="0">
              <a:spAutoFit/>
            </a:bodyPr>
            <a:lstStyle/>
            <a:p>
              <a:r>
                <a:rPr lang="en-GB" sz="2800" dirty="0" smtClean="0"/>
                <a:t>EGI-</a:t>
              </a:r>
              <a:r>
                <a:rPr lang="en-GB" sz="2800" dirty="0" err="1" smtClean="0"/>
                <a:t>InSPIRE</a:t>
              </a:r>
              <a:endParaRPr lang="en-GB" sz="2800" dirty="0"/>
            </a:p>
          </p:txBody>
        </p:sp>
        <p:sp>
          <p:nvSpPr>
            <p:cNvPr id="10" name="Oval 9"/>
            <p:cNvSpPr/>
            <p:nvPr/>
          </p:nvSpPr>
          <p:spPr>
            <a:xfrm rot="1820012">
              <a:off x="3208450" y="3225027"/>
              <a:ext cx="2968666" cy="2970000"/>
            </a:xfrm>
            <a:prstGeom prst="ellipse">
              <a:avLst/>
            </a:prstGeom>
            <a:solidFill>
              <a:srgbClr val="FFC000"/>
            </a:solidFill>
            <a:ln w="76200">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grpSp>
      <p:sp>
        <p:nvSpPr>
          <p:cNvPr id="11" name="Rounded Rectangle 10"/>
          <p:cNvSpPr/>
          <p:nvPr/>
        </p:nvSpPr>
        <p:spPr>
          <a:xfrm>
            <a:off x="395776" y="4221088"/>
            <a:ext cx="2160000" cy="1980000"/>
          </a:xfrm>
          <a:prstGeom prst="roundRect">
            <a:avLst/>
          </a:prstGeom>
          <a:solidFill>
            <a:schemeClr val="bg1">
              <a:lumMod val="65000"/>
            </a:schemeClr>
          </a:solidFill>
        </p:spPr>
        <p:style>
          <a:lnRef idx="0">
            <a:schemeClr val="dk1"/>
          </a:lnRef>
          <a:fillRef idx="3">
            <a:schemeClr val="dk1"/>
          </a:fillRef>
          <a:effectRef idx="3">
            <a:schemeClr val="dk1"/>
          </a:effectRef>
          <a:fontRef idx="minor">
            <a:schemeClr val="lt1"/>
          </a:fontRef>
        </p:style>
        <p:txBody>
          <a:bodyPr rtlCol="0" anchor="b"/>
          <a:lstStyle/>
          <a:p>
            <a:pPr algn="ctr"/>
            <a:r>
              <a:rPr lang="en-US" sz="1400" b="1" dirty="0" smtClean="0">
                <a:solidFill>
                  <a:srgbClr val="000000"/>
                </a:solidFill>
              </a:rPr>
              <a:t>Public Funding Bodies</a:t>
            </a:r>
            <a:endParaRPr lang="en-US" sz="1400" b="1" dirty="0">
              <a:solidFill>
                <a:srgbClr val="000000"/>
              </a:solidFill>
            </a:endParaRPr>
          </a:p>
        </p:txBody>
      </p:sp>
      <p:sp>
        <p:nvSpPr>
          <p:cNvPr id="12" name="Rounded Rectangle 11"/>
          <p:cNvSpPr/>
          <p:nvPr/>
        </p:nvSpPr>
        <p:spPr>
          <a:xfrm>
            <a:off x="539552" y="4365104"/>
            <a:ext cx="1851429" cy="6480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dirty="0" smtClean="0">
                <a:solidFill>
                  <a:prstClr val="white"/>
                </a:solidFill>
              </a:rPr>
              <a:t>European Commission</a:t>
            </a:r>
            <a:endParaRPr lang="en-US" sz="1600" dirty="0">
              <a:solidFill>
                <a:prstClr val="white"/>
              </a:solidFill>
            </a:endParaRPr>
          </a:p>
        </p:txBody>
      </p:sp>
      <p:sp>
        <p:nvSpPr>
          <p:cNvPr id="13" name="Rounded Rectangle 12"/>
          <p:cNvSpPr/>
          <p:nvPr/>
        </p:nvSpPr>
        <p:spPr>
          <a:xfrm>
            <a:off x="550062" y="5092288"/>
            <a:ext cx="1851429" cy="6480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dirty="0" smtClean="0">
                <a:solidFill>
                  <a:prstClr val="white"/>
                </a:solidFill>
              </a:rPr>
              <a:t>National Research Councils</a:t>
            </a:r>
            <a:endParaRPr lang="en-US" sz="1600" dirty="0">
              <a:solidFill>
                <a:prstClr val="white"/>
              </a:solidFill>
            </a:endParaRPr>
          </a:p>
        </p:txBody>
      </p:sp>
      <p:sp>
        <p:nvSpPr>
          <p:cNvPr id="14" name="Rounded Rectangle 13"/>
          <p:cNvSpPr/>
          <p:nvPr/>
        </p:nvSpPr>
        <p:spPr>
          <a:xfrm>
            <a:off x="3491880" y="3645024"/>
            <a:ext cx="2160000" cy="2124048"/>
          </a:xfrm>
          <a:prstGeom prst="roundRect">
            <a:avLst/>
          </a:prstGeom>
          <a:solidFill>
            <a:schemeClr val="bg1">
              <a:lumMod val="65000"/>
            </a:schemeClr>
          </a:solidFill>
        </p:spPr>
        <p:style>
          <a:lnRef idx="0">
            <a:schemeClr val="dk1"/>
          </a:lnRef>
          <a:fillRef idx="3">
            <a:schemeClr val="dk1"/>
          </a:fillRef>
          <a:effectRef idx="3">
            <a:schemeClr val="dk1"/>
          </a:effectRef>
          <a:fontRef idx="minor">
            <a:schemeClr val="lt1"/>
          </a:fontRef>
        </p:style>
        <p:txBody>
          <a:bodyPr lIns="0" tIns="46800" rIns="0" rtlCol="0" anchor="t"/>
          <a:lstStyle/>
          <a:p>
            <a:pPr algn="ctr"/>
            <a:r>
              <a:rPr lang="en-US" b="1" dirty="0" smtClean="0">
                <a:solidFill>
                  <a:srgbClr val="000000"/>
                </a:solidFill>
              </a:rPr>
              <a:t>Service  &amp; Resource Providers</a:t>
            </a:r>
            <a:endParaRPr lang="en-US" b="1" dirty="0">
              <a:solidFill>
                <a:srgbClr val="000000"/>
              </a:solidFill>
            </a:endParaRPr>
          </a:p>
        </p:txBody>
      </p:sp>
      <p:sp>
        <p:nvSpPr>
          <p:cNvPr id="15" name="Rounded Rectangle 14"/>
          <p:cNvSpPr/>
          <p:nvPr/>
        </p:nvSpPr>
        <p:spPr>
          <a:xfrm>
            <a:off x="3707904" y="4401112"/>
            <a:ext cx="1728190" cy="540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500" dirty="0" smtClean="0">
                <a:solidFill>
                  <a:prstClr val="white"/>
                </a:solidFill>
              </a:rPr>
              <a:t>EGI.eu</a:t>
            </a:r>
            <a:endParaRPr lang="en-US" sz="1500" dirty="0">
              <a:solidFill>
                <a:prstClr val="white"/>
              </a:solidFill>
            </a:endParaRPr>
          </a:p>
        </p:txBody>
      </p:sp>
      <p:sp>
        <p:nvSpPr>
          <p:cNvPr id="16" name="Rounded Rectangle 15"/>
          <p:cNvSpPr/>
          <p:nvPr/>
        </p:nvSpPr>
        <p:spPr>
          <a:xfrm>
            <a:off x="3707904" y="4994134"/>
            <a:ext cx="1728190" cy="72007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dirty="0" smtClean="0">
                <a:solidFill>
                  <a:prstClr val="white"/>
                </a:solidFill>
              </a:rPr>
              <a:t>Resource Infrastructure Providers</a:t>
            </a:r>
            <a:endParaRPr lang="en-US" sz="1400" dirty="0">
              <a:solidFill>
                <a:prstClr val="white"/>
              </a:solidFill>
            </a:endParaRPr>
          </a:p>
        </p:txBody>
      </p:sp>
      <p:sp>
        <p:nvSpPr>
          <p:cNvPr id="17" name="Rounded Rectangle 16"/>
          <p:cNvSpPr/>
          <p:nvPr/>
        </p:nvSpPr>
        <p:spPr>
          <a:xfrm>
            <a:off x="6732480" y="4293096"/>
            <a:ext cx="2160000" cy="1980000"/>
          </a:xfrm>
          <a:prstGeom prst="roundRect">
            <a:avLst/>
          </a:prstGeom>
          <a:solidFill>
            <a:schemeClr val="bg1">
              <a:lumMod val="65000"/>
            </a:schemeClr>
          </a:solidFill>
        </p:spPr>
        <p:style>
          <a:lnRef idx="0">
            <a:schemeClr val="dk1"/>
          </a:lnRef>
          <a:fillRef idx="3">
            <a:schemeClr val="dk1"/>
          </a:fillRef>
          <a:effectRef idx="3">
            <a:schemeClr val="dk1"/>
          </a:effectRef>
          <a:fontRef idx="minor">
            <a:schemeClr val="lt1"/>
          </a:fontRef>
        </p:style>
        <p:txBody>
          <a:bodyPr rtlCol="0" anchor="t"/>
          <a:lstStyle/>
          <a:p>
            <a:pPr algn="ctr"/>
            <a:r>
              <a:rPr lang="en-US" sz="1400" b="1" dirty="0" smtClean="0">
                <a:solidFill>
                  <a:srgbClr val="000000"/>
                </a:solidFill>
              </a:rPr>
              <a:t>Technology Providers</a:t>
            </a:r>
          </a:p>
          <a:p>
            <a:pPr algn="ctr"/>
            <a:endParaRPr lang="en-US" sz="1400" b="1" dirty="0">
              <a:solidFill>
                <a:srgbClr val="000000"/>
              </a:solidFill>
            </a:endParaRPr>
          </a:p>
          <a:p>
            <a:pPr algn="ctr"/>
            <a:r>
              <a:rPr lang="en-US" sz="1400" b="1" dirty="0" smtClean="0">
                <a:solidFill>
                  <a:srgbClr val="000000"/>
                </a:solidFill>
              </a:rPr>
              <a:t>Currently:</a:t>
            </a:r>
          </a:p>
          <a:p>
            <a:pPr algn="ctr"/>
            <a:endParaRPr lang="en-US" sz="1400" b="1" dirty="0">
              <a:solidFill>
                <a:srgbClr val="000000"/>
              </a:solidFill>
            </a:endParaRPr>
          </a:p>
          <a:p>
            <a:pPr algn="ctr"/>
            <a:r>
              <a:rPr lang="en-US" sz="1400" b="1" dirty="0" smtClean="0">
                <a:solidFill>
                  <a:srgbClr val="000000"/>
                </a:solidFill>
              </a:rPr>
              <a:t>EMI</a:t>
            </a:r>
          </a:p>
          <a:p>
            <a:pPr algn="ctr"/>
            <a:r>
              <a:rPr lang="en-US" sz="1400" b="1" dirty="0" smtClean="0">
                <a:solidFill>
                  <a:srgbClr val="000000"/>
                </a:solidFill>
              </a:rPr>
              <a:t>IGE</a:t>
            </a:r>
          </a:p>
          <a:p>
            <a:pPr algn="ctr"/>
            <a:r>
              <a:rPr lang="en-US" sz="1400" b="1" dirty="0" smtClean="0">
                <a:solidFill>
                  <a:srgbClr val="000000"/>
                </a:solidFill>
              </a:rPr>
              <a:t>SAGA</a:t>
            </a:r>
            <a:endParaRPr lang="en-US" sz="1400" b="1" dirty="0">
              <a:solidFill>
                <a:srgbClr val="000000"/>
              </a:solidFill>
            </a:endParaRPr>
          </a:p>
        </p:txBody>
      </p:sp>
      <p:cxnSp>
        <p:nvCxnSpPr>
          <p:cNvPr id="20" name="Straight Arrow Connector 19"/>
          <p:cNvCxnSpPr/>
          <p:nvPr/>
        </p:nvCxnSpPr>
        <p:spPr>
          <a:xfrm flipV="1">
            <a:off x="1475776" y="2060848"/>
            <a:ext cx="2016344" cy="2178352"/>
          </a:xfrm>
          <a:prstGeom prst="straightConnector1">
            <a:avLst/>
          </a:prstGeom>
          <a:ln>
            <a:solidFill>
              <a:srgbClr val="1F497D"/>
            </a:solidFill>
            <a:tailEnd type="arrow"/>
          </a:ln>
        </p:spPr>
        <p:style>
          <a:lnRef idx="3">
            <a:schemeClr val="accent1"/>
          </a:lnRef>
          <a:fillRef idx="0">
            <a:schemeClr val="accent1"/>
          </a:fillRef>
          <a:effectRef idx="2">
            <a:schemeClr val="accent1"/>
          </a:effectRef>
          <a:fontRef idx="minor">
            <a:schemeClr val="tx1"/>
          </a:fontRef>
        </p:style>
      </p:cxnSp>
      <p:cxnSp>
        <p:nvCxnSpPr>
          <p:cNvPr id="21" name="Straight Arrow Connector 20"/>
          <p:cNvCxnSpPr>
            <a:stCxn id="28" idx="3"/>
            <a:endCxn id="17" idx="0"/>
          </p:cNvCxnSpPr>
          <p:nvPr/>
        </p:nvCxnSpPr>
        <p:spPr>
          <a:xfrm>
            <a:off x="5652120" y="2042736"/>
            <a:ext cx="2160360" cy="2250360"/>
          </a:xfrm>
          <a:prstGeom prst="straightConnector1">
            <a:avLst/>
          </a:prstGeom>
          <a:ln>
            <a:solidFill>
              <a:srgbClr val="1F497D"/>
            </a:solidFill>
            <a:prstDash val="dash"/>
            <a:tailEnd type="arrow"/>
          </a:ln>
        </p:spPr>
        <p:style>
          <a:lnRef idx="3">
            <a:schemeClr val="accent1"/>
          </a:lnRef>
          <a:fillRef idx="0">
            <a:schemeClr val="accent1"/>
          </a:fillRef>
          <a:effectRef idx="2">
            <a:schemeClr val="accent1"/>
          </a:effectRef>
          <a:fontRef idx="minor">
            <a:schemeClr val="tx1"/>
          </a:fontRef>
        </p:style>
      </p:cxnSp>
      <p:sp>
        <p:nvSpPr>
          <p:cNvPr id="22" name="TextBox 21"/>
          <p:cNvSpPr txBox="1"/>
          <p:nvPr/>
        </p:nvSpPr>
        <p:spPr>
          <a:xfrm>
            <a:off x="5547405" y="4149080"/>
            <a:ext cx="1472867" cy="523220"/>
          </a:xfrm>
          <a:prstGeom prst="rect">
            <a:avLst/>
          </a:prstGeom>
          <a:noFill/>
        </p:spPr>
        <p:txBody>
          <a:bodyPr wrap="square" rtlCol="0">
            <a:spAutoFit/>
          </a:bodyPr>
          <a:lstStyle/>
          <a:p>
            <a:pPr algn="ctr"/>
            <a:r>
              <a:rPr lang="en-US" sz="1400" b="1" dirty="0" smtClean="0">
                <a:solidFill>
                  <a:srgbClr val="FF0000"/>
                </a:solidFill>
                <a:latin typeface="Arial" pitchFamily="34" charset="0"/>
                <a:cs typeface="Arial" pitchFamily="34" charset="0"/>
              </a:rPr>
              <a:t>Requirements + Feedback</a:t>
            </a:r>
            <a:endParaRPr lang="en-US" sz="1400" b="1" dirty="0">
              <a:solidFill>
                <a:srgbClr val="FF0000"/>
              </a:solidFill>
              <a:latin typeface="Arial" pitchFamily="34" charset="0"/>
              <a:cs typeface="Arial" pitchFamily="34" charset="0"/>
            </a:endParaRPr>
          </a:p>
        </p:txBody>
      </p:sp>
      <p:sp>
        <p:nvSpPr>
          <p:cNvPr id="23" name="TextBox 22"/>
          <p:cNvSpPr txBox="1"/>
          <p:nvPr/>
        </p:nvSpPr>
        <p:spPr>
          <a:xfrm>
            <a:off x="2555728" y="4221088"/>
            <a:ext cx="1080168" cy="523220"/>
          </a:xfrm>
          <a:prstGeom prst="rect">
            <a:avLst/>
          </a:prstGeom>
          <a:noFill/>
        </p:spPr>
        <p:txBody>
          <a:bodyPr wrap="square" rtlCol="0">
            <a:spAutoFit/>
          </a:bodyPr>
          <a:lstStyle/>
          <a:p>
            <a:r>
              <a:rPr lang="en-US" sz="1400" dirty="0" smtClean="0">
                <a:solidFill>
                  <a:prstClr val="black"/>
                </a:solidFill>
                <a:latin typeface="Arial" pitchFamily="34" charset="0"/>
                <a:cs typeface="Arial" pitchFamily="34" charset="0"/>
              </a:rPr>
              <a:t>Policies + Funding</a:t>
            </a:r>
            <a:endParaRPr lang="en-US" sz="1400" dirty="0">
              <a:solidFill>
                <a:prstClr val="black"/>
              </a:solidFill>
              <a:latin typeface="Arial" pitchFamily="34" charset="0"/>
              <a:cs typeface="Arial" pitchFamily="34" charset="0"/>
            </a:endParaRPr>
          </a:p>
        </p:txBody>
      </p:sp>
      <p:sp>
        <p:nvSpPr>
          <p:cNvPr id="24" name="TextBox 23"/>
          <p:cNvSpPr txBox="1"/>
          <p:nvPr/>
        </p:nvSpPr>
        <p:spPr>
          <a:xfrm>
            <a:off x="4860032" y="5909210"/>
            <a:ext cx="1944216" cy="307777"/>
          </a:xfrm>
          <a:prstGeom prst="rect">
            <a:avLst/>
          </a:prstGeom>
          <a:noFill/>
        </p:spPr>
        <p:txBody>
          <a:bodyPr wrap="square" rtlCol="0">
            <a:spAutoFit/>
          </a:bodyPr>
          <a:lstStyle/>
          <a:p>
            <a:pPr algn="r"/>
            <a:r>
              <a:rPr lang="en-US" sz="1400" dirty="0" smtClean="0">
                <a:solidFill>
                  <a:prstClr val="black"/>
                </a:solidFill>
                <a:latin typeface="Arial" pitchFamily="34" charset="0"/>
                <a:cs typeface="Arial" pitchFamily="34" charset="0"/>
              </a:rPr>
              <a:t>Policies + Funding</a:t>
            </a:r>
            <a:endParaRPr lang="en-US" sz="1400" dirty="0">
              <a:solidFill>
                <a:prstClr val="black"/>
              </a:solidFill>
              <a:latin typeface="Arial" pitchFamily="34" charset="0"/>
              <a:cs typeface="Arial" pitchFamily="34" charset="0"/>
            </a:endParaRPr>
          </a:p>
        </p:txBody>
      </p:sp>
      <p:sp>
        <p:nvSpPr>
          <p:cNvPr id="25" name="TextBox 24"/>
          <p:cNvSpPr txBox="1"/>
          <p:nvPr/>
        </p:nvSpPr>
        <p:spPr>
          <a:xfrm>
            <a:off x="2483768" y="1628800"/>
            <a:ext cx="1080168" cy="523220"/>
          </a:xfrm>
          <a:prstGeom prst="rect">
            <a:avLst/>
          </a:prstGeom>
          <a:noFill/>
        </p:spPr>
        <p:txBody>
          <a:bodyPr wrap="square" rtlCol="0">
            <a:spAutoFit/>
          </a:bodyPr>
          <a:lstStyle/>
          <a:p>
            <a:r>
              <a:rPr lang="en-US" sz="1400" dirty="0" smtClean="0">
                <a:solidFill>
                  <a:prstClr val="black"/>
                </a:solidFill>
                <a:latin typeface="Arial" pitchFamily="34" charset="0"/>
                <a:cs typeface="Arial" pitchFamily="34" charset="0"/>
              </a:rPr>
              <a:t>Policies + Funding</a:t>
            </a:r>
            <a:endParaRPr lang="en-US" sz="1400" dirty="0">
              <a:solidFill>
                <a:prstClr val="black"/>
              </a:solidFill>
              <a:latin typeface="Arial" pitchFamily="34" charset="0"/>
              <a:cs typeface="Arial" pitchFamily="34" charset="0"/>
            </a:endParaRPr>
          </a:p>
        </p:txBody>
      </p:sp>
      <p:sp>
        <p:nvSpPr>
          <p:cNvPr id="26" name="TextBox 25"/>
          <p:cNvSpPr txBox="1"/>
          <p:nvPr/>
        </p:nvSpPr>
        <p:spPr>
          <a:xfrm>
            <a:off x="2575435" y="5261138"/>
            <a:ext cx="1276485" cy="523220"/>
          </a:xfrm>
          <a:prstGeom prst="rect">
            <a:avLst/>
          </a:prstGeom>
          <a:noFill/>
        </p:spPr>
        <p:txBody>
          <a:bodyPr wrap="square" rtlCol="0">
            <a:spAutoFit/>
          </a:bodyPr>
          <a:lstStyle/>
          <a:p>
            <a:r>
              <a:rPr lang="en-US" sz="1400" dirty="0" smtClean="0">
                <a:solidFill>
                  <a:prstClr val="black"/>
                </a:solidFill>
                <a:latin typeface="Arial" pitchFamily="34" charset="0"/>
                <a:cs typeface="Arial" pitchFamily="34" charset="0"/>
              </a:rPr>
              <a:t>Strategic Feedback</a:t>
            </a:r>
            <a:endParaRPr lang="en-US" sz="1400" dirty="0">
              <a:solidFill>
                <a:prstClr val="black"/>
              </a:solidFill>
              <a:latin typeface="Arial" pitchFamily="34" charset="0"/>
              <a:cs typeface="Arial" pitchFamily="34" charset="0"/>
            </a:endParaRPr>
          </a:p>
        </p:txBody>
      </p:sp>
      <p:sp>
        <p:nvSpPr>
          <p:cNvPr id="27" name="TextBox 26"/>
          <p:cNvSpPr txBox="1"/>
          <p:nvPr/>
        </p:nvSpPr>
        <p:spPr>
          <a:xfrm>
            <a:off x="7678196" y="3717032"/>
            <a:ext cx="1718340" cy="523220"/>
          </a:xfrm>
          <a:prstGeom prst="rect">
            <a:avLst/>
          </a:prstGeom>
          <a:noFill/>
        </p:spPr>
        <p:txBody>
          <a:bodyPr wrap="square" rtlCol="0">
            <a:spAutoFit/>
          </a:bodyPr>
          <a:lstStyle/>
          <a:p>
            <a:r>
              <a:rPr lang="en-US" sz="1400" dirty="0" smtClean="0">
                <a:latin typeface="Arial" pitchFamily="34" charset="0"/>
                <a:cs typeface="Arial" pitchFamily="34" charset="0"/>
              </a:rPr>
              <a:t>Requirements + Feedback</a:t>
            </a:r>
            <a:endParaRPr lang="en-US" sz="1400" dirty="0">
              <a:latin typeface="Arial" pitchFamily="34" charset="0"/>
              <a:cs typeface="Arial" pitchFamily="34" charset="0"/>
            </a:endParaRPr>
          </a:p>
        </p:txBody>
      </p:sp>
      <p:sp>
        <p:nvSpPr>
          <p:cNvPr id="28" name="Rounded Rectangle 27"/>
          <p:cNvSpPr/>
          <p:nvPr/>
        </p:nvSpPr>
        <p:spPr>
          <a:xfrm>
            <a:off x="3492120" y="1052736"/>
            <a:ext cx="2160000" cy="1980000"/>
          </a:xfrm>
          <a:prstGeom prst="roundRect">
            <a:avLst/>
          </a:prstGeom>
          <a:solidFill>
            <a:schemeClr val="bg1">
              <a:lumMod val="65000"/>
            </a:schemeClr>
          </a:solidFill>
        </p:spPr>
        <p:style>
          <a:lnRef idx="0">
            <a:schemeClr val="dk1"/>
          </a:lnRef>
          <a:fillRef idx="3">
            <a:schemeClr val="dk1"/>
          </a:fillRef>
          <a:effectRef idx="3">
            <a:schemeClr val="dk1"/>
          </a:effectRef>
          <a:fontRef idx="minor">
            <a:schemeClr val="lt1"/>
          </a:fontRef>
        </p:style>
        <p:txBody>
          <a:bodyPr rtlCol="0" anchor="b"/>
          <a:lstStyle/>
          <a:p>
            <a:pPr algn="ctr"/>
            <a:endParaRPr lang="en-US" sz="1600" b="1" dirty="0" smtClean="0">
              <a:solidFill>
                <a:srgbClr val="000000"/>
              </a:solidFill>
            </a:endParaRPr>
          </a:p>
          <a:p>
            <a:pPr algn="ctr"/>
            <a:r>
              <a:rPr lang="en-US" sz="1600" b="1" dirty="0" smtClean="0">
                <a:solidFill>
                  <a:srgbClr val="000000"/>
                </a:solidFill>
              </a:rPr>
              <a:t>User Community</a:t>
            </a:r>
            <a:endParaRPr lang="en-US" sz="1600" b="1" dirty="0">
              <a:solidFill>
                <a:srgbClr val="000000"/>
              </a:solidFill>
            </a:endParaRPr>
          </a:p>
        </p:txBody>
      </p:sp>
      <p:cxnSp>
        <p:nvCxnSpPr>
          <p:cNvPr id="29" name="Straight Arrow Connector 28"/>
          <p:cNvCxnSpPr/>
          <p:nvPr/>
        </p:nvCxnSpPr>
        <p:spPr>
          <a:xfrm>
            <a:off x="2555776" y="5877272"/>
            <a:ext cx="4176464" cy="0"/>
          </a:xfrm>
          <a:prstGeom prst="straightConnector1">
            <a:avLst/>
          </a:prstGeom>
          <a:ln>
            <a:solidFill>
              <a:srgbClr val="1F497D"/>
            </a:solidFill>
            <a:tailEnd type="arrow"/>
          </a:ln>
        </p:spPr>
        <p:style>
          <a:lnRef idx="3">
            <a:schemeClr val="accent1"/>
          </a:lnRef>
          <a:fillRef idx="0">
            <a:schemeClr val="accent1"/>
          </a:fillRef>
          <a:effectRef idx="2">
            <a:schemeClr val="accent1"/>
          </a:effectRef>
          <a:fontRef idx="minor">
            <a:schemeClr val="tx1"/>
          </a:fontRef>
        </p:style>
      </p:cxnSp>
      <p:sp>
        <p:nvSpPr>
          <p:cNvPr id="30" name="TextBox 29"/>
          <p:cNvSpPr txBox="1"/>
          <p:nvPr/>
        </p:nvSpPr>
        <p:spPr>
          <a:xfrm>
            <a:off x="4797856" y="3121804"/>
            <a:ext cx="1080168" cy="523220"/>
          </a:xfrm>
          <a:prstGeom prst="rect">
            <a:avLst/>
          </a:prstGeom>
          <a:noFill/>
        </p:spPr>
        <p:txBody>
          <a:bodyPr wrap="square" rtlCol="0">
            <a:spAutoFit/>
          </a:bodyPr>
          <a:lstStyle/>
          <a:p>
            <a:r>
              <a:rPr lang="en-US" sz="1400" dirty="0" smtClean="0">
                <a:solidFill>
                  <a:prstClr val="black"/>
                </a:solidFill>
                <a:latin typeface="Arial" pitchFamily="34" charset="0"/>
                <a:cs typeface="Arial" pitchFamily="34" charset="0"/>
              </a:rPr>
              <a:t>Services + Support</a:t>
            </a:r>
            <a:endParaRPr lang="en-US" sz="1400" dirty="0">
              <a:solidFill>
                <a:prstClr val="black"/>
              </a:solidFill>
              <a:latin typeface="Arial" pitchFamily="34" charset="0"/>
              <a:cs typeface="Arial" pitchFamily="34" charset="0"/>
            </a:endParaRPr>
          </a:p>
        </p:txBody>
      </p:sp>
      <p:sp>
        <p:nvSpPr>
          <p:cNvPr id="31" name="TextBox 30"/>
          <p:cNvSpPr txBox="1"/>
          <p:nvPr/>
        </p:nvSpPr>
        <p:spPr>
          <a:xfrm>
            <a:off x="2718348" y="3096256"/>
            <a:ext cx="1718340" cy="523220"/>
          </a:xfrm>
          <a:prstGeom prst="rect">
            <a:avLst/>
          </a:prstGeom>
          <a:noFill/>
        </p:spPr>
        <p:txBody>
          <a:bodyPr wrap="square" rtlCol="0">
            <a:spAutoFit/>
          </a:bodyPr>
          <a:lstStyle/>
          <a:p>
            <a:pPr algn="r"/>
            <a:r>
              <a:rPr lang="en-US" sz="1400" b="1" dirty="0" smtClean="0">
                <a:solidFill>
                  <a:srgbClr val="FF0000"/>
                </a:solidFill>
                <a:latin typeface="Arial" pitchFamily="34" charset="0"/>
                <a:cs typeface="Arial" pitchFamily="34" charset="0"/>
              </a:rPr>
              <a:t>Requirements + Feedback</a:t>
            </a:r>
            <a:endParaRPr lang="en-US" sz="1400" b="1" dirty="0">
              <a:solidFill>
                <a:srgbClr val="FF0000"/>
              </a:solidFill>
              <a:latin typeface="Arial" pitchFamily="34" charset="0"/>
              <a:cs typeface="Arial" pitchFamily="34" charset="0"/>
            </a:endParaRPr>
          </a:p>
        </p:txBody>
      </p:sp>
      <p:sp>
        <p:nvSpPr>
          <p:cNvPr id="32" name="TextBox 31"/>
          <p:cNvSpPr txBox="1"/>
          <p:nvPr/>
        </p:nvSpPr>
        <p:spPr>
          <a:xfrm>
            <a:off x="5550681" y="5282044"/>
            <a:ext cx="1325575" cy="523220"/>
          </a:xfrm>
          <a:prstGeom prst="rect">
            <a:avLst/>
          </a:prstGeom>
          <a:noFill/>
        </p:spPr>
        <p:txBody>
          <a:bodyPr wrap="square" rtlCol="0">
            <a:spAutoFit/>
          </a:bodyPr>
          <a:lstStyle/>
          <a:p>
            <a:pPr algn="ctr"/>
            <a:r>
              <a:rPr lang="en-US" sz="1400" dirty="0" smtClean="0">
                <a:solidFill>
                  <a:prstClr val="black"/>
                </a:solidFill>
                <a:latin typeface="Arial" pitchFamily="34" charset="0"/>
                <a:cs typeface="Arial" pitchFamily="34" charset="0"/>
              </a:rPr>
              <a:t>Technology + Support</a:t>
            </a:r>
            <a:endParaRPr lang="en-US" sz="1400" dirty="0">
              <a:solidFill>
                <a:prstClr val="black"/>
              </a:solidFill>
              <a:latin typeface="Arial" pitchFamily="34" charset="0"/>
              <a:cs typeface="Arial" pitchFamily="34" charset="0"/>
            </a:endParaRPr>
          </a:p>
        </p:txBody>
      </p:sp>
      <p:cxnSp>
        <p:nvCxnSpPr>
          <p:cNvPr id="33" name="Straight Arrow Connector 32"/>
          <p:cNvCxnSpPr/>
          <p:nvPr/>
        </p:nvCxnSpPr>
        <p:spPr>
          <a:xfrm flipV="1">
            <a:off x="4644008" y="3032736"/>
            <a:ext cx="240" cy="612288"/>
          </a:xfrm>
          <a:prstGeom prst="straightConnector1">
            <a:avLst/>
          </a:prstGeom>
          <a:ln>
            <a:solidFill>
              <a:srgbClr val="1F497D"/>
            </a:solidFill>
            <a:tailEnd type="arrow"/>
          </a:ln>
        </p:spPr>
        <p:style>
          <a:lnRef idx="3">
            <a:schemeClr val="accent1"/>
          </a:lnRef>
          <a:fillRef idx="0">
            <a:schemeClr val="accent1"/>
          </a:fillRef>
          <a:effectRef idx="2">
            <a:schemeClr val="accent1"/>
          </a:effectRef>
          <a:fontRef idx="minor">
            <a:schemeClr val="tx1"/>
          </a:fontRef>
        </p:style>
      </p:cxnSp>
      <p:cxnSp>
        <p:nvCxnSpPr>
          <p:cNvPr id="34" name="Straight Arrow Connector 33"/>
          <p:cNvCxnSpPr/>
          <p:nvPr/>
        </p:nvCxnSpPr>
        <p:spPr>
          <a:xfrm flipH="1" flipV="1">
            <a:off x="5651880" y="4725144"/>
            <a:ext cx="1080600" cy="648072"/>
          </a:xfrm>
          <a:prstGeom prst="straightConnector1">
            <a:avLst/>
          </a:prstGeom>
          <a:ln>
            <a:solidFill>
              <a:srgbClr val="1F497D"/>
            </a:solidFill>
            <a:tailEnd type="arrow"/>
          </a:ln>
        </p:spPr>
        <p:style>
          <a:lnRef idx="3">
            <a:schemeClr val="accent1"/>
          </a:lnRef>
          <a:fillRef idx="0">
            <a:schemeClr val="accent1"/>
          </a:fillRef>
          <a:effectRef idx="2">
            <a:schemeClr val="accent1"/>
          </a:effectRef>
          <a:fontRef idx="minor">
            <a:schemeClr val="tx1"/>
          </a:fontRef>
        </p:style>
      </p:cxnSp>
      <p:cxnSp>
        <p:nvCxnSpPr>
          <p:cNvPr id="35" name="Straight Arrow Connector 34"/>
          <p:cNvCxnSpPr/>
          <p:nvPr/>
        </p:nvCxnSpPr>
        <p:spPr>
          <a:xfrm>
            <a:off x="5651880" y="4581128"/>
            <a:ext cx="1080600" cy="648072"/>
          </a:xfrm>
          <a:prstGeom prst="straightConnector1">
            <a:avLst/>
          </a:prstGeom>
          <a:ln>
            <a:solidFill>
              <a:srgbClr val="1F497D"/>
            </a:solidFill>
            <a:tailEnd type="arrow"/>
          </a:ln>
        </p:spPr>
        <p:style>
          <a:lnRef idx="3">
            <a:schemeClr val="accent1"/>
          </a:lnRef>
          <a:fillRef idx="0">
            <a:schemeClr val="accent1"/>
          </a:fillRef>
          <a:effectRef idx="2">
            <a:schemeClr val="accent1"/>
          </a:effectRef>
          <a:fontRef idx="minor">
            <a:schemeClr val="tx1"/>
          </a:fontRef>
        </p:style>
      </p:cxnSp>
      <p:cxnSp>
        <p:nvCxnSpPr>
          <p:cNvPr id="36" name="Straight Arrow Connector 35"/>
          <p:cNvCxnSpPr/>
          <p:nvPr/>
        </p:nvCxnSpPr>
        <p:spPr>
          <a:xfrm flipV="1">
            <a:off x="2555776" y="4581128"/>
            <a:ext cx="936104" cy="576064"/>
          </a:xfrm>
          <a:prstGeom prst="straightConnector1">
            <a:avLst/>
          </a:prstGeom>
          <a:ln>
            <a:solidFill>
              <a:srgbClr val="1F497D"/>
            </a:solidFill>
            <a:tailEnd type="arrow"/>
          </a:ln>
        </p:spPr>
        <p:style>
          <a:lnRef idx="3">
            <a:schemeClr val="accent1"/>
          </a:lnRef>
          <a:fillRef idx="0">
            <a:schemeClr val="accent1"/>
          </a:fillRef>
          <a:effectRef idx="2">
            <a:schemeClr val="accent1"/>
          </a:effectRef>
          <a:fontRef idx="minor">
            <a:schemeClr val="tx1"/>
          </a:fontRef>
        </p:style>
      </p:cxnSp>
      <p:cxnSp>
        <p:nvCxnSpPr>
          <p:cNvPr id="37" name="Straight Arrow Connector 36"/>
          <p:cNvCxnSpPr/>
          <p:nvPr/>
        </p:nvCxnSpPr>
        <p:spPr>
          <a:xfrm>
            <a:off x="4499992" y="3033024"/>
            <a:ext cx="0" cy="612000"/>
          </a:xfrm>
          <a:prstGeom prst="straightConnector1">
            <a:avLst/>
          </a:prstGeom>
          <a:ln>
            <a:solidFill>
              <a:srgbClr val="1F497D"/>
            </a:solidFill>
            <a:tailEnd type="arrow"/>
          </a:ln>
        </p:spPr>
        <p:style>
          <a:lnRef idx="3">
            <a:schemeClr val="accent1"/>
          </a:lnRef>
          <a:fillRef idx="0">
            <a:schemeClr val="accent1"/>
          </a:fillRef>
          <a:effectRef idx="2">
            <a:schemeClr val="accent1"/>
          </a:effectRef>
          <a:fontRef idx="minor">
            <a:schemeClr val="tx1"/>
          </a:fontRef>
        </p:style>
      </p:cxnSp>
      <p:cxnSp>
        <p:nvCxnSpPr>
          <p:cNvPr id="38" name="Straight Arrow Connector 37"/>
          <p:cNvCxnSpPr/>
          <p:nvPr/>
        </p:nvCxnSpPr>
        <p:spPr>
          <a:xfrm flipH="1">
            <a:off x="2555776" y="4725144"/>
            <a:ext cx="936104" cy="576064"/>
          </a:xfrm>
          <a:prstGeom prst="straightConnector1">
            <a:avLst/>
          </a:prstGeom>
          <a:ln>
            <a:solidFill>
              <a:srgbClr val="1F497D"/>
            </a:solidFill>
            <a:tailEnd type="arrow"/>
          </a:ln>
        </p:spPr>
        <p:style>
          <a:lnRef idx="3">
            <a:schemeClr val="accent1"/>
          </a:lnRef>
          <a:fillRef idx="0">
            <a:schemeClr val="accent1"/>
          </a:fillRef>
          <a:effectRef idx="2">
            <a:schemeClr val="accent1"/>
          </a:effectRef>
          <a:fontRef idx="minor">
            <a:schemeClr val="tx1"/>
          </a:fontRef>
        </p:style>
      </p:cxnSp>
      <p:pic>
        <p:nvPicPr>
          <p:cNvPr id="39" name="Picture 3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60132" y="908720"/>
            <a:ext cx="2069596" cy="2170180"/>
          </a:xfrm>
          <a:prstGeom prst="rect">
            <a:avLst/>
          </a:prstGeom>
        </p:spPr>
      </p:pic>
      <p:sp>
        <p:nvSpPr>
          <p:cNvPr id="40" name="Oval 39"/>
          <p:cNvSpPr/>
          <p:nvPr/>
        </p:nvSpPr>
        <p:spPr>
          <a:xfrm>
            <a:off x="3707904" y="1196752"/>
            <a:ext cx="792088" cy="79208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en-GB" sz="1100" smtClean="0"/>
              <a:t>Project 1: SHIWA</a:t>
            </a:r>
            <a:endParaRPr lang="en-GB" sz="1100"/>
          </a:p>
        </p:txBody>
      </p:sp>
      <p:sp>
        <p:nvSpPr>
          <p:cNvPr id="43" name="Oval 42"/>
          <p:cNvSpPr/>
          <p:nvPr/>
        </p:nvSpPr>
        <p:spPr>
          <a:xfrm>
            <a:off x="3563888" y="2060848"/>
            <a:ext cx="792088" cy="79208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en-GB" sz="1100" smtClean="0"/>
              <a:t>Project 2: BioVel</a:t>
            </a:r>
            <a:endParaRPr lang="en-GB" sz="1100"/>
          </a:p>
        </p:txBody>
      </p:sp>
      <p:sp>
        <p:nvSpPr>
          <p:cNvPr id="48" name="Rectangle 47"/>
          <p:cNvSpPr/>
          <p:nvPr/>
        </p:nvSpPr>
        <p:spPr>
          <a:xfrm>
            <a:off x="6591938" y="1439198"/>
            <a:ext cx="934871" cy="276999"/>
          </a:xfrm>
          <a:prstGeom prst="rect">
            <a:avLst/>
          </a:prstGeom>
        </p:spPr>
        <p:txBody>
          <a:bodyPr wrap="none">
            <a:spAutoFit/>
          </a:bodyPr>
          <a:lstStyle/>
          <a:p>
            <a:pPr algn="ctr"/>
            <a:r>
              <a:rPr lang="en-GB" sz="1200" smtClean="0">
                <a:solidFill>
                  <a:schemeClr val="bg1"/>
                </a:solidFill>
                <a:latin typeface="+mn-lt"/>
              </a:rPr>
              <a:t>TRANSfoRm</a:t>
            </a:r>
            <a:endParaRPr lang="en-GB" sz="1200">
              <a:solidFill>
                <a:schemeClr val="bg1"/>
              </a:solidFill>
              <a:latin typeface="+mn-lt"/>
            </a:endParaRPr>
          </a:p>
        </p:txBody>
      </p:sp>
      <p:sp>
        <p:nvSpPr>
          <p:cNvPr id="46" name="Oval 45"/>
          <p:cNvSpPr/>
          <p:nvPr/>
        </p:nvSpPr>
        <p:spPr>
          <a:xfrm>
            <a:off x="4572000" y="1124744"/>
            <a:ext cx="792088" cy="79208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en-GB" sz="1100" smtClean="0"/>
              <a:t>Project 3: CLARIN</a:t>
            </a:r>
            <a:endParaRPr lang="en-GB" sz="1100"/>
          </a:p>
        </p:txBody>
      </p:sp>
      <p:sp>
        <p:nvSpPr>
          <p:cNvPr id="51" name="Oval 50"/>
          <p:cNvSpPr/>
          <p:nvPr/>
        </p:nvSpPr>
        <p:spPr>
          <a:xfrm>
            <a:off x="4483224" y="2060848"/>
            <a:ext cx="792088" cy="79208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en-GB" sz="1100" smtClean="0"/>
              <a:t>Project X: ...</a:t>
            </a:r>
            <a:endParaRPr lang="en-GB" sz="1100"/>
          </a:p>
        </p:txBody>
      </p:sp>
      <p:sp>
        <p:nvSpPr>
          <p:cNvPr id="52" name="Oval 51"/>
          <p:cNvSpPr/>
          <p:nvPr/>
        </p:nvSpPr>
        <p:spPr>
          <a:xfrm>
            <a:off x="4635624" y="2060848"/>
            <a:ext cx="792088" cy="79208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en-GB" sz="1100" smtClean="0"/>
              <a:t>Project X: ...</a:t>
            </a:r>
            <a:endParaRPr lang="en-GB" sz="1100"/>
          </a:p>
        </p:txBody>
      </p:sp>
      <p:sp>
        <p:nvSpPr>
          <p:cNvPr id="53" name="Oval 52"/>
          <p:cNvSpPr/>
          <p:nvPr/>
        </p:nvSpPr>
        <p:spPr>
          <a:xfrm>
            <a:off x="4788024" y="2077616"/>
            <a:ext cx="792088" cy="79208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en-GB" sz="1100" smtClean="0"/>
              <a:t>Project X: ...</a:t>
            </a:r>
            <a:endParaRPr lang="en-GB" sz="11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3" grpId="0" animBg="1"/>
      <p:bldP spid="46" grpId="0" animBg="1"/>
      <p:bldP spid="51" grpId="0" animBg="1"/>
      <p:bldP spid="52" grpId="0" animBg="1"/>
      <p:bldP spid="5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User community requirements (solved)</a:t>
            </a:r>
            <a:endParaRPr lang="en-US" sz="2800" dirty="0"/>
          </a:p>
        </p:txBody>
      </p:sp>
      <p:sp>
        <p:nvSpPr>
          <p:cNvPr id="4" name="Date Placeholder 3"/>
          <p:cNvSpPr>
            <a:spLocks noGrp="1"/>
          </p:cNvSpPr>
          <p:nvPr>
            <p:ph type="dt" sz="half" idx="10"/>
          </p:nvPr>
        </p:nvSpPr>
        <p:spPr/>
        <p:txBody>
          <a:bodyPr/>
          <a:lstStyle/>
          <a:p>
            <a:pPr>
              <a:defRPr/>
            </a:pPr>
            <a:fld id="{B73C8DB4-B70D-4CC6-8334-FBF47B8B0DDA}" type="datetime1">
              <a:rPr lang="en-GB" smtClean="0"/>
              <a:pPr>
                <a:defRPr/>
              </a:pPr>
              <a:t>27/03/2012</a:t>
            </a:fld>
            <a:endParaRPr lang="en-US"/>
          </a:p>
        </p:txBody>
      </p:sp>
      <p:sp>
        <p:nvSpPr>
          <p:cNvPr id="5" name="Slide Number Placeholder 4"/>
          <p:cNvSpPr>
            <a:spLocks noGrp="1"/>
          </p:cNvSpPr>
          <p:nvPr>
            <p:ph type="sldNum" sz="quarter" idx="12"/>
          </p:nvPr>
        </p:nvSpPr>
        <p:spPr/>
        <p:txBody>
          <a:bodyPr/>
          <a:lstStyle/>
          <a:p>
            <a:pPr>
              <a:defRPr/>
            </a:pPr>
            <a:fld id="{F35EAE03-69BD-4C08-B18E-8C9F5694E65D}" type="slidenum">
              <a:rPr lang="en-US" smtClean="0"/>
              <a:pPr>
                <a:defRPr/>
              </a:pPr>
              <a:t>30</a:t>
            </a:fld>
            <a:endParaRPr lang="en-US" dirty="0"/>
          </a:p>
        </p:txBody>
      </p:sp>
      <p:sp>
        <p:nvSpPr>
          <p:cNvPr id="12" name="Rectangle 11"/>
          <p:cNvSpPr/>
          <p:nvPr/>
        </p:nvSpPr>
        <p:spPr>
          <a:xfrm>
            <a:off x="611560" y="5117122"/>
            <a:ext cx="8568952" cy="400110"/>
          </a:xfrm>
          <a:prstGeom prst="rect">
            <a:avLst/>
          </a:prstGeom>
        </p:spPr>
        <p:txBody>
          <a:bodyPr wrap="square">
            <a:spAutoFit/>
          </a:bodyPr>
          <a:lstStyle/>
          <a:p>
            <a:pPr marL="0" indent="0">
              <a:buNone/>
            </a:pPr>
            <a:r>
              <a:rPr lang="en-US" sz="2000" dirty="0" smtClean="0"/>
              <a:t>Accessible from </a:t>
            </a:r>
            <a:r>
              <a:rPr lang="en-US" sz="2000" dirty="0">
                <a:hlinkClick r:id="rId3"/>
              </a:rPr>
              <a:t>http://</a:t>
            </a:r>
            <a:r>
              <a:rPr lang="en-US" sz="2000" dirty="0" smtClean="0">
                <a:hlinkClick r:id="rId3"/>
              </a:rPr>
              <a:t>go.egi.eu/requirements</a:t>
            </a:r>
            <a:r>
              <a:rPr lang="en-US" sz="2000" dirty="0" smtClean="0"/>
              <a:t> page</a:t>
            </a:r>
            <a:endParaRPr lang="en-US" sz="2000" dirty="0"/>
          </a:p>
        </p:txBody>
      </p:sp>
      <p:pic>
        <p:nvPicPr>
          <p:cNvPr id="6" name="Content Placeholder 5"/>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179511" y="2420888"/>
            <a:ext cx="8815395" cy="2232248"/>
          </a:xfrm>
        </p:spPr>
      </p:pic>
      <p:sp>
        <p:nvSpPr>
          <p:cNvPr id="14" name="Rectangle 13"/>
          <p:cNvSpPr/>
          <p:nvPr/>
        </p:nvSpPr>
        <p:spPr>
          <a:xfrm>
            <a:off x="143508" y="1628800"/>
            <a:ext cx="8784976" cy="461665"/>
          </a:xfrm>
          <a:prstGeom prst="rect">
            <a:avLst/>
          </a:prstGeom>
        </p:spPr>
        <p:txBody>
          <a:bodyPr wrap="square">
            <a:spAutoFit/>
          </a:bodyPr>
          <a:lstStyle/>
          <a:p>
            <a:pPr marL="342900" indent="-342900">
              <a:buFont typeface="Arial" pitchFamily="34" charset="0"/>
              <a:buChar char="•"/>
            </a:pPr>
            <a:r>
              <a:rPr lang="en-US" sz="2400" dirty="0" smtClean="0"/>
              <a:t>Quarterly statistics about solved and created requirements</a:t>
            </a:r>
            <a:endParaRPr lang="en-US" sz="2400" dirty="0"/>
          </a:p>
        </p:txBody>
      </p:sp>
    </p:spTree>
    <p:extLst>
      <p:ext uri="{BB962C8B-B14F-4D97-AF65-F5344CB8AC3E}">
        <p14:creationId xmlns:p14="http://schemas.microsoft.com/office/powerpoint/2010/main" val="5857793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TCB catalog of requirements</a:t>
            </a:r>
            <a:endParaRPr lang="en-US" sz="2800" dirty="0"/>
          </a:p>
        </p:txBody>
      </p:sp>
      <p:sp>
        <p:nvSpPr>
          <p:cNvPr id="4" name="Date Placeholder 3"/>
          <p:cNvSpPr>
            <a:spLocks noGrp="1"/>
          </p:cNvSpPr>
          <p:nvPr>
            <p:ph type="dt" sz="half" idx="10"/>
          </p:nvPr>
        </p:nvSpPr>
        <p:spPr/>
        <p:txBody>
          <a:bodyPr/>
          <a:lstStyle/>
          <a:p>
            <a:pPr>
              <a:defRPr/>
            </a:pPr>
            <a:fld id="{B73C8DB4-B70D-4CC6-8334-FBF47B8B0DDA}" type="datetime1">
              <a:rPr lang="en-GB" smtClean="0"/>
              <a:pPr>
                <a:defRPr/>
              </a:pPr>
              <a:t>27/03/2012</a:t>
            </a:fld>
            <a:endParaRPr lang="en-US"/>
          </a:p>
        </p:txBody>
      </p:sp>
      <p:sp>
        <p:nvSpPr>
          <p:cNvPr id="5" name="Slide Number Placeholder 4"/>
          <p:cNvSpPr>
            <a:spLocks noGrp="1"/>
          </p:cNvSpPr>
          <p:nvPr>
            <p:ph type="sldNum" sz="quarter" idx="12"/>
          </p:nvPr>
        </p:nvSpPr>
        <p:spPr/>
        <p:txBody>
          <a:bodyPr/>
          <a:lstStyle/>
          <a:p>
            <a:pPr>
              <a:defRPr/>
            </a:pPr>
            <a:fld id="{F35EAE03-69BD-4C08-B18E-8C9F5694E65D}" type="slidenum">
              <a:rPr lang="en-US" smtClean="0"/>
              <a:pPr>
                <a:defRPr/>
              </a:pPr>
              <a:t>31</a:t>
            </a:fld>
            <a:endParaRPr lang="en-US" dirty="0"/>
          </a:p>
        </p:txBody>
      </p:sp>
      <p:sp>
        <p:nvSpPr>
          <p:cNvPr id="14" name="Rectangle 13"/>
          <p:cNvSpPr/>
          <p:nvPr/>
        </p:nvSpPr>
        <p:spPr>
          <a:xfrm>
            <a:off x="1574" y="5733256"/>
            <a:ext cx="7090705" cy="400110"/>
          </a:xfrm>
          <a:prstGeom prst="rect">
            <a:avLst/>
          </a:prstGeom>
        </p:spPr>
        <p:txBody>
          <a:bodyPr wrap="square">
            <a:spAutoFit/>
          </a:bodyPr>
          <a:lstStyle/>
          <a:p>
            <a:r>
              <a:rPr lang="en-US" sz="2000" dirty="0" smtClean="0"/>
              <a:t>Accessible from </a:t>
            </a:r>
            <a:r>
              <a:rPr lang="en-US" sz="2000" dirty="0">
                <a:hlinkClick r:id="rId3"/>
              </a:rPr>
              <a:t>http://</a:t>
            </a:r>
            <a:r>
              <a:rPr lang="en-US" sz="2000" dirty="0" smtClean="0">
                <a:hlinkClick r:id="rId3"/>
              </a:rPr>
              <a:t>go.egi.eu/requirements</a:t>
            </a:r>
            <a:endParaRPr lang="en-GB" sz="2000" dirty="0"/>
          </a:p>
        </p:txBody>
      </p:sp>
      <p:sp>
        <p:nvSpPr>
          <p:cNvPr id="16" name="Rectangle 15"/>
          <p:cNvSpPr/>
          <p:nvPr/>
        </p:nvSpPr>
        <p:spPr>
          <a:xfrm>
            <a:off x="832248" y="1187460"/>
            <a:ext cx="1476672" cy="369332"/>
          </a:xfrm>
          <a:prstGeom prst="rect">
            <a:avLst/>
          </a:prstGeom>
        </p:spPr>
        <p:txBody>
          <a:bodyPr wrap="square">
            <a:spAutoFit/>
          </a:bodyPr>
          <a:lstStyle/>
          <a:p>
            <a:pPr marL="0" indent="0">
              <a:buNone/>
            </a:pPr>
            <a:r>
              <a:rPr lang="en-US" dirty="0" smtClean="0"/>
              <a:t>Submitted</a:t>
            </a:r>
            <a:endParaRPr lang="en-US" dirty="0"/>
          </a:p>
        </p:txBody>
      </p:sp>
      <p:pic>
        <p:nvPicPr>
          <p:cNvPr id="8" name="Content Placeholder 7"/>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323528" y="1464915"/>
            <a:ext cx="2181225" cy="4124325"/>
          </a:xfr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39752" y="1636365"/>
            <a:ext cx="1838325" cy="3952875"/>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67944" y="1755998"/>
            <a:ext cx="1724025" cy="3905250"/>
          </a:xfrm>
          <a:prstGeom prst="rect">
            <a:avLst/>
          </a:prstGeom>
        </p:spPr>
      </p:pic>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83721" y="1916832"/>
            <a:ext cx="1552575" cy="3895725"/>
          </a:xfrm>
          <a:prstGeom prst="rect">
            <a:avLst/>
          </a:prstGeom>
        </p:spPr>
      </p:pic>
      <p:pic>
        <p:nvPicPr>
          <p:cNvPr id="12" name="Picture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092280" y="2132856"/>
            <a:ext cx="1771650" cy="3933825"/>
          </a:xfrm>
          <a:prstGeom prst="rect">
            <a:avLst/>
          </a:prstGeom>
        </p:spPr>
      </p:pic>
      <p:sp>
        <p:nvSpPr>
          <p:cNvPr id="15" name="Rectangle 14"/>
          <p:cNvSpPr/>
          <p:nvPr/>
        </p:nvSpPr>
        <p:spPr>
          <a:xfrm>
            <a:off x="2591272" y="1331476"/>
            <a:ext cx="1476672" cy="369332"/>
          </a:xfrm>
          <a:prstGeom prst="rect">
            <a:avLst/>
          </a:prstGeom>
        </p:spPr>
        <p:txBody>
          <a:bodyPr wrap="square">
            <a:spAutoFit/>
          </a:bodyPr>
          <a:lstStyle/>
          <a:p>
            <a:pPr marL="0" indent="0">
              <a:buNone/>
            </a:pPr>
            <a:r>
              <a:rPr lang="en-US" dirty="0" smtClean="0"/>
              <a:t>Endorsed</a:t>
            </a:r>
            <a:endParaRPr lang="en-US" dirty="0"/>
          </a:p>
        </p:txBody>
      </p:sp>
      <p:sp>
        <p:nvSpPr>
          <p:cNvPr id="17" name="Rectangle 16"/>
          <p:cNvSpPr/>
          <p:nvPr/>
        </p:nvSpPr>
        <p:spPr>
          <a:xfrm>
            <a:off x="4175448" y="1475492"/>
            <a:ext cx="1476672" cy="369332"/>
          </a:xfrm>
          <a:prstGeom prst="rect">
            <a:avLst/>
          </a:prstGeom>
        </p:spPr>
        <p:txBody>
          <a:bodyPr wrap="square">
            <a:spAutoFit/>
          </a:bodyPr>
          <a:lstStyle/>
          <a:p>
            <a:pPr marL="0" indent="0">
              <a:buNone/>
            </a:pPr>
            <a:r>
              <a:rPr lang="en-US" dirty="0" smtClean="0"/>
              <a:t>Assessed</a:t>
            </a:r>
            <a:endParaRPr lang="en-US" dirty="0"/>
          </a:p>
        </p:txBody>
      </p:sp>
      <p:sp>
        <p:nvSpPr>
          <p:cNvPr id="18" name="Rectangle 17"/>
          <p:cNvSpPr/>
          <p:nvPr/>
        </p:nvSpPr>
        <p:spPr>
          <a:xfrm>
            <a:off x="5791969" y="1619508"/>
            <a:ext cx="1476672" cy="369332"/>
          </a:xfrm>
          <a:prstGeom prst="rect">
            <a:avLst/>
          </a:prstGeom>
        </p:spPr>
        <p:txBody>
          <a:bodyPr wrap="square">
            <a:spAutoFit/>
          </a:bodyPr>
          <a:lstStyle/>
          <a:p>
            <a:pPr marL="0" indent="0">
              <a:buNone/>
            </a:pPr>
            <a:r>
              <a:rPr lang="en-US" dirty="0" smtClean="0"/>
              <a:t>Planned</a:t>
            </a:r>
            <a:endParaRPr lang="en-US" dirty="0"/>
          </a:p>
        </p:txBody>
      </p:sp>
      <p:sp>
        <p:nvSpPr>
          <p:cNvPr id="19" name="Rectangle 18"/>
          <p:cNvSpPr/>
          <p:nvPr/>
        </p:nvSpPr>
        <p:spPr>
          <a:xfrm>
            <a:off x="7292677" y="1835532"/>
            <a:ext cx="1476672" cy="369332"/>
          </a:xfrm>
          <a:prstGeom prst="rect">
            <a:avLst/>
          </a:prstGeom>
        </p:spPr>
        <p:txBody>
          <a:bodyPr wrap="square">
            <a:spAutoFit/>
          </a:bodyPr>
          <a:lstStyle/>
          <a:p>
            <a:pPr marL="0" indent="0">
              <a:buNone/>
            </a:pPr>
            <a:r>
              <a:rPr lang="en-US" dirty="0" smtClean="0"/>
              <a:t>Delivered</a:t>
            </a:r>
            <a:endParaRPr lang="en-US" dirty="0"/>
          </a:p>
        </p:txBody>
      </p:sp>
    </p:spTree>
    <p:extLst>
      <p:ext uri="{BB962C8B-B14F-4D97-AF65-F5344CB8AC3E}">
        <p14:creationId xmlns:p14="http://schemas.microsoft.com/office/powerpoint/2010/main" val="25985977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Requirements web gadgets</a:t>
            </a:r>
          </a:p>
        </p:txBody>
      </p:sp>
      <p:sp>
        <p:nvSpPr>
          <p:cNvPr id="3" name="Content Placeholder 2"/>
          <p:cNvSpPr>
            <a:spLocks noGrp="1"/>
          </p:cNvSpPr>
          <p:nvPr>
            <p:ph idx="1"/>
          </p:nvPr>
        </p:nvSpPr>
        <p:spPr/>
        <p:txBody>
          <a:bodyPr/>
          <a:lstStyle/>
          <a:p>
            <a:r>
              <a:rPr lang="en-US" sz="2800" dirty="0" smtClean="0"/>
              <a:t>What you can do with requirements web gadgets?</a:t>
            </a:r>
          </a:p>
          <a:p>
            <a:pPr marL="0" indent="0">
              <a:buNone/>
            </a:pPr>
            <a:endParaRPr lang="en-US" dirty="0" smtClean="0"/>
          </a:p>
          <a:p>
            <a:pPr lvl="1"/>
            <a:r>
              <a:rPr lang="en-US" sz="2400" dirty="0" smtClean="0"/>
              <a:t>Embed Your requirements into Your website.</a:t>
            </a:r>
          </a:p>
          <a:p>
            <a:pPr lvl="1"/>
            <a:r>
              <a:rPr lang="en-US" sz="2400" dirty="0" smtClean="0"/>
              <a:t>You can list your requirements e.g. per VRC, per VO, per NGI.</a:t>
            </a:r>
          </a:p>
          <a:p>
            <a:pPr lvl="1"/>
            <a:r>
              <a:rPr lang="en-US" sz="2400" dirty="0" smtClean="0"/>
              <a:t>You can submit requirements through the gadget</a:t>
            </a:r>
          </a:p>
          <a:p>
            <a:pPr lvl="1"/>
            <a:endParaRPr lang="en-US" sz="2400" dirty="0" smtClean="0"/>
          </a:p>
          <a:p>
            <a:pPr marL="457200" lvl="1" indent="0">
              <a:buNone/>
            </a:pPr>
            <a:r>
              <a:rPr lang="en-US" sz="2400" dirty="0" smtClean="0"/>
              <a:t>Examples and information about how to request is accessible at </a:t>
            </a:r>
            <a:r>
              <a:rPr lang="en-US" sz="2400" dirty="0">
                <a:hlinkClick r:id="rId3"/>
              </a:rPr>
              <a:t>http://</a:t>
            </a:r>
            <a:r>
              <a:rPr lang="en-US" sz="2400" dirty="0" smtClean="0">
                <a:hlinkClick r:id="rId3"/>
              </a:rPr>
              <a:t>go.egi.eu/requirements</a:t>
            </a:r>
            <a:r>
              <a:rPr lang="en-US" sz="2400" dirty="0" smtClean="0"/>
              <a:t> </a:t>
            </a:r>
            <a:endParaRPr lang="en-US" sz="2400" dirty="0"/>
          </a:p>
          <a:p>
            <a:pPr lvl="1"/>
            <a:endParaRPr lang="en-US" dirty="0" smtClean="0"/>
          </a:p>
          <a:p>
            <a:pPr marL="457200" lvl="1" indent="0">
              <a:buNone/>
            </a:pPr>
            <a:endParaRPr lang="en-US" dirty="0" smtClean="0"/>
          </a:p>
          <a:p>
            <a:pPr marL="0" indent="0">
              <a:buNone/>
            </a:pPr>
            <a:endParaRPr lang="en-US" dirty="0"/>
          </a:p>
          <a:p>
            <a:endParaRPr lang="en-US" dirty="0"/>
          </a:p>
        </p:txBody>
      </p:sp>
      <p:sp>
        <p:nvSpPr>
          <p:cNvPr id="4" name="Date Placeholder 3"/>
          <p:cNvSpPr>
            <a:spLocks noGrp="1"/>
          </p:cNvSpPr>
          <p:nvPr>
            <p:ph type="dt" sz="half" idx="10"/>
          </p:nvPr>
        </p:nvSpPr>
        <p:spPr/>
        <p:txBody>
          <a:bodyPr/>
          <a:lstStyle/>
          <a:p>
            <a:pPr>
              <a:defRPr/>
            </a:pPr>
            <a:fld id="{B73C8DB4-B70D-4CC6-8334-FBF47B8B0DDA}" type="datetime1">
              <a:rPr lang="en-GB" smtClean="0"/>
              <a:pPr>
                <a:defRPr/>
              </a:pPr>
              <a:t>27/03/2012</a:t>
            </a:fld>
            <a:endParaRPr lang="en-US"/>
          </a:p>
        </p:txBody>
      </p:sp>
      <p:sp>
        <p:nvSpPr>
          <p:cNvPr id="5" name="Slide Number Placeholder 4"/>
          <p:cNvSpPr>
            <a:spLocks noGrp="1"/>
          </p:cNvSpPr>
          <p:nvPr>
            <p:ph type="sldNum" sz="quarter" idx="12"/>
          </p:nvPr>
        </p:nvSpPr>
        <p:spPr/>
        <p:txBody>
          <a:bodyPr/>
          <a:lstStyle/>
          <a:p>
            <a:pPr>
              <a:defRPr/>
            </a:pPr>
            <a:fld id="{F35EAE03-69BD-4C08-B18E-8C9F5694E65D}" type="slidenum">
              <a:rPr lang="en-US" smtClean="0"/>
              <a:pPr>
                <a:defRPr/>
              </a:pPr>
              <a:t>32</a:t>
            </a:fld>
            <a:endParaRPr lang="en-US" dirty="0"/>
          </a:p>
        </p:txBody>
      </p:sp>
    </p:spTree>
    <p:extLst>
      <p:ext uri="{BB962C8B-B14F-4D97-AF65-F5344CB8AC3E}">
        <p14:creationId xmlns:p14="http://schemas.microsoft.com/office/powerpoint/2010/main" val="12457342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W</a:t>
            </a:r>
            <a:r>
              <a:rPr lang="en-US" sz="3600" dirty="0" smtClean="0"/>
              <a:t>eb gadgets in use</a:t>
            </a:r>
            <a:endParaRPr lang="en-US" sz="3600" dirty="0"/>
          </a:p>
        </p:txBody>
      </p:sp>
      <p:sp>
        <p:nvSpPr>
          <p:cNvPr id="3" name="Content Placeholder 2"/>
          <p:cNvSpPr>
            <a:spLocks noGrp="1"/>
          </p:cNvSpPr>
          <p:nvPr>
            <p:ph idx="1"/>
          </p:nvPr>
        </p:nvSpPr>
        <p:spPr>
          <a:xfrm>
            <a:off x="611188" y="1268760"/>
            <a:ext cx="8075612" cy="4669979"/>
          </a:xfrm>
        </p:spPr>
        <p:txBody>
          <a:bodyPr/>
          <a:lstStyle/>
          <a:p>
            <a:pPr marL="0" indent="0">
              <a:buNone/>
            </a:pPr>
            <a:r>
              <a:rPr lang="en-US" sz="1400" b="1" dirty="0" err="1" smtClean="0"/>
              <a:t>WeNMR</a:t>
            </a:r>
            <a:r>
              <a:rPr lang="en-US" sz="1400" b="1" dirty="0" smtClean="0"/>
              <a:t> Grid Community			Life Sciences Grid Community</a:t>
            </a:r>
          </a:p>
          <a:p>
            <a:pPr marL="0" indent="0">
              <a:buNone/>
            </a:pPr>
            <a:endParaRPr lang="en-US" sz="1400" dirty="0" smtClean="0"/>
          </a:p>
          <a:p>
            <a:pPr marL="0" indent="0">
              <a:buNone/>
            </a:pPr>
            <a:endParaRPr lang="en-US" sz="1400" dirty="0" smtClean="0"/>
          </a:p>
          <a:p>
            <a:pPr marL="0" indent="0">
              <a:buNone/>
            </a:pPr>
            <a:endParaRPr lang="en-US" sz="1400" dirty="0" smtClean="0"/>
          </a:p>
          <a:p>
            <a:pPr marL="0" indent="0">
              <a:buNone/>
            </a:pPr>
            <a:endParaRPr lang="en-US" sz="1400" dirty="0"/>
          </a:p>
          <a:p>
            <a:pPr marL="0" indent="0">
              <a:buNone/>
            </a:pPr>
            <a:endParaRPr lang="en-US" sz="1400" dirty="0" smtClean="0"/>
          </a:p>
          <a:p>
            <a:pPr marL="0" indent="0">
              <a:buNone/>
            </a:pPr>
            <a:endParaRPr lang="en-US" sz="1400" dirty="0" smtClean="0"/>
          </a:p>
          <a:p>
            <a:pPr marL="0" indent="0">
              <a:buNone/>
            </a:pPr>
            <a:endParaRPr lang="en-US" sz="1400" dirty="0"/>
          </a:p>
          <a:p>
            <a:pPr marL="0" indent="0">
              <a:buNone/>
            </a:pPr>
            <a:endParaRPr lang="en-US" sz="1400" dirty="0" smtClean="0"/>
          </a:p>
          <a:p>
            <a:pPr marL="0" indent="0">
              <a:buNone/>
            </a:pPr>
            <a:endParaRPr lang="en-US" sz="1400" dirty="0" smtClean="0"/>
          </a:p>
          <a:p>
            <a:pPr marL="0" indent="0">
              <a:buNone/>
            </a:pPr>
            <a:endParaRPr lang="en-US" sz="1400" dirty="0"/>
          </a:p>
          <a:p>
            <a:pPr marL="0" indent="0">
              <a:buNone/>
            </a:pPr>
            <a:endParaRPr lang="en-US" sz="1400" dirty="0" smtClean="0"/>
          </a:p>
          <a:p>
            <a:pPr marL="0" indent="0">
              <a:buNone/>
            </a:pPr>
            <a:endParaRPr lang="en-US" sz="1400" dirty="0"/>
          </a:p>
          <a:p>
            <a:pPr marL="0" indent="0">
              <a:buNone/>
            </a:pPr>
            <a:r>
              <a:rPr lang="en-US" sz="1400" dirty="0" smtClean="0"/>
              <a:t/>
            </a:r>
            <a:br>
              <a:rPr lang="en-US" sz="1400" dirty="0" smtClean="0"/>
            </a:br>
            <a:endParaRPr lang="en-US" sz="1400" dirty="0" smtClean="0"/>
          </a:p>
          <a:p>
            <a:pPr marL="0" indent="0">
              <a:buNone/>
            </a:pPr>
            <a:endParaRPr lang="en-US" sz="1400" dirty="0"/>
          </a:p>
          <a:p>
            <a:pPr marL="0" indent="0">
              <a:buNone/>
            </a:pPr>
            <a:r>
              <a:rPr lang="en-US" sz="1400" dirty="0" smtClean="0">
                <a:hlinkClick r:id="rId3"/>
              </a:rPr>
              <a:t>/</a:t>
            </a:r>
            <a:endParaRPr lang="en-US" sz="1400" dirty="0" smtClean="0"/>
          </a:p>
          <a:p>
            <a:pPr marL="0" indent="0">
              <a:buNone/>
            </a:pPr>
            <a:endParaRPr lang="en-US" dirty="0"/>
          </a:p>
        </p:txBody>
      </p:sp>
      <p:sp>
        <p:nvSpPr>
          <p:cNvPr id="4" name="Date Placeholder 3"/>
          <p:cNvSpPr>
            <a:spLocks noGrp="1"/>
          </p:cNvSpPr>
          <p:nvPr>
            <p:ph type="dt" sz="half" idx="10"/>
          </p:nvPr>
        </p:nvSpPr>
        <p:spPr/>
        <p:txBody>
          <a:bodyPr/>
          <a:lstStyle/>
          <a:p>
            <a:pPr>
              <a:defRPr/>
            </a:pPr>
            <a:fld id="{B73C8DB4-B70D-4CC6-8334-FBF47B8B0DDA}" type="datetime1">
              <a:rPr lang="en-GB" smtClean="0"/>
              <a:pPr>
                <a:defRPr/>
              </a:pPr>
              <a:t>27/03/2012</a:t>
            </a:fld>
            <a:endParaRPr lang="en-US"/>
          </a:p>
        </p:txBody>
      </p:sp>
      <p:sp>
        <p:nvSpPr>
          <p:cNvPr id="5" name="Slide Number Placeholder 4"/>
          <p:cNvSpPr>
            <a:spLocks noGrp="1"/>
          </p:cNvSpPr>
          <p:nvPr>
            <p:ph type="sldNum" sz="quarter" idx="12"/>
          </p:nvPr>
        </p:nvSpPr>
        <p:spPr/>
        <p:txBody>
          <a:bodyPr/>
          <a:lstStyle/>
          <a:p>
            <a:pPr>
              <a:defRPr/>
            </a:pPr>
            <a:fld id="{F35EAE03-69BD-4C08-B18E-8C9F5694E65D}" type="slidenum">
              <a:rPr lang="en-US" smtClean="0"/>
              <a:pPr>
                <a:defRPr/>
              </a:pPr>
              <a:t>33</a:t>
            </a:fld>
            <a:endParaRPr lang="en-US"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2014" y="1728192"/>
            <a:ext cx="2913882" cy="400506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53091" y="1700808"/>
            <a:ext cx="4488005" cy="4104456"/>
          </a:xfrm>
          <a:prstGeom prst="rect">
            <a:avLst/>
          </a:prstGeom>
        </p:spPr>
      </p:pic>
    </p:spTree>
    <p:extLst>
      <p:ext uri="{BB962C8B-B14F-4D97-AF65-F5344CB8AC3E}">
        <p14:creationId xmlns:p14="http://schemas.microsoft.com/office/powerpoint/2010/main" val="26618857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GB" smtClean="0"/>
              <a:t>Questions?</a:t>
            </a:r>
            <a:endParaRPr lang="en-GB"/>
          </a:p>
        </p:txBody>
      </p:sp>
      <p:sp>
        <p:nvSpPr>
          <p:cNvPr id="7" name="Subtitle 6"/>
          <p:cNvSpPr>
            <a:spLocks noGrp="1"/>
          </p:cNvSpPr>
          <p:nvPr>
            <p:ph type="subTitle" idx="1"/>
          </p:nvPr>
        </p:nvSpPr>
        <p:spPr/>
        <p:txBody>
          <a:bodyPr/>
          <a:lstStyle/>
          <a:p>
            <a:r>
              <a:rPr lang="en-GB" smtClean="0">
                <a:hlinkClick r:id="rId2"/>
              </a:rPr>
              <a:t>ucst@egi.eu</a:t>
            </a:r>
            <a:r>
              <a:rPr lang="en-GB" smtClean="0"/>
              <a:t> </a:t>
            </a:r>
            <a:endParaRPr lang="en-GB" dirty="0" smtClean="0"/>
          </a:p>
        </p:txBody>
      </p:sp>
      <p:sp>
        <p:nvSpPr>
          <p:cNvPr id="4" name="Date Placeholder 3"/>
          <p:cNvSpPr>
            <a:spLocks noGrp="1"/>
          </p:cNvSpPr>
          <p:nvPr>
            <p:ph type="dt" sz="half" idx="10"/>
          </p:nvPr>
        </p:nvSpPr>
        <p:spPr/>
        <p:txBody>
          <a:bodyPr/>
          <a:lstStyle/>
          <a:p>
            <a:pPr>
              <a:defRPr/>
            </a:pPr>
            <a:fld id="{B73C8DB4-B70D-4CC6-8334-FBF47B8B0DDA}" type="datetime1">
              <a:rPr lang="en-GB" smtClean="0"/>
              <a:pPr>
                <a:defRPr/>
              </a:pPr>
              <a:t>27/03/2012</a:t>
            </a:fld>
            <a:endParaRPr lang="en-US"/>
          </a:p>
        </p:txBody>
      </p:sp>
      <p:sp>
        <p:nvSpPr>
          <p:cNvPr id="5" name="Slide Number Placeholder 4"/>
          <p:cNvSpPr>
            <a:spLocks noGrp="1"/>
          </p:cNvSpPr>
          <p:nvPr>
            <p:ph type="sldNum" sz="quarter" idx="12"/>
          </p:nvPr>
        </p:nvSpPr>
        <p:spPr/>
        <p:txBody>
          <a:bodyPr/>
          <a:lstStyle/>
          <a:p>
            <a:pPr>
              <a:defRPr/>
            </a:pPr>
            <a:fld id="{F35EAE03-69BD-4C08-B18E-8C9F5694E65D}" type="slidenum">
              <a:rPr lang="en-US" smtClean="0"/>
              <a:pPr>
                <a:defRPr/>
              </a:pPr>
              <a:t>34</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Cloud 30"/>
          <p:cNvSpPr/>
          <p:nvPr/>
        </p:nvSpPr>
        <p:spPr>
          <a:xfrm>
            <a:off x="1671762" y="4971365"/>
            <a:ext cx="1332656" cy="1296144"/>
          </a:xfrm>
          <a:prstGeom prst="clou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b="1" dirty="0" smtClean="0">
                <a:solidFill>
                  <a:schemeClr val="bg1"/>
                </a:solidFill>
              </a:rPr>
              <a:t>The EGI Community</a:t>
            </a:r>
            <a:endParaRPr lang="en-GB" sz="1400" b="1" dirty="0">
              <a:solidFill>
                <a:schemeClr val="bg1"/>
              </a:solidFill>
            </a:endParaRPr>
          </a:p>
        </p:txBody>
      </p:sp>
      <p:sp>
        <p:nvSpPr>
          <p:cNvPr id="2" name="Title 1"/>
          <p:cNvSpPr>
            <a:spLocks noGrp="1"/>
          </p:cNvSpPr>
          <p:nvPr>
            <p:ph type="title"/>
          </p:nvPr>
        </p:nvSpPr>
        <p:spPr/>
        <p:txBody>
          <a:bodyPr/>
          <a:lstStyle/>
          <a:p>
            <a:r>
              <a:rPr lang="en-GB" sz="3600" dirty="0" smtClean="0"/>
              <a:t>The EGI requirement </a:t>
            </a:r>
            <a:br>
              <a:rPr lang="en-GB" sz="3600" dirty="0" smtClean="0"/>
            </a:br>
            <a:r>
              <a:rPr lang="en-GB" sz="3600" dirty="0" smtClean="0"/>
              <a:t>gathering and tracking process</a:t>
            </a:r>
            <a:endParaRPr lang="en-GB" sz="3600" dirty="0"/>
          </a:p>
        </p:txBody>
      </p:sp>
      <p:sp>
        <p:nvSpPr>
          <p:cNvPr id="6" name="Slide Number Placeholder 5"/>
          <p:cNvSpPr>
            <a:spLocks noGrp="1"/>
          </p:cNvSpPr>
          <p:nvPr>
            <p:ph type="sldNum" sz="quarter" idx="12"/>
          </p:nvPr>
        </p:nvSpPr>
        <p:spPr>
          <a:xfrm>
            <a:off x="6983413" y="5209059"/>
            <a:ext cx="2133600" cy="365125"/>
          </a:xfrm>
        </p:spPr>
        <p:txBody>
          <a:bodyPr/>
          <a:lstStyle/>
          <a:p>
            <a:pPr>
              <a:defRPr/>
            </a:pPr>
            <a:fld id="{F35EAE03-69BD-4C08-B18E-8C9F5694E65D}" type="slidenum">
              <a:rPr lang="en-US" smtClean="0"/>
              <a:pPr>
                <a:defRPr/>
              </a:pPr>
              <a:t>4</a:t>
            </a:fld>
            <a:endParaRPr lang="en-US" dirty="0"/>
          </a:p>
        </p:txBody>
      </p:sp>
      <p:sp>
        <p:nvSpPr>
          <p:cNvPr id="8" name="Rounded Rectangle 7"/>
          <p:cNvSpPr/>
          <p:nvPr/>
        </p:nvSpPr>
        <p:spPr>
          <a:xfrm>
            <a:off x="6911977" y="2119913"/>
            <a:ext cx="647848" cy="100798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GB" sz="1100" b="1" dirty="0" err="1" smtClean="0">
                <a:solidFill>
                  <a:schemeClr val="tx1"/>
                </a:solidFill>
              </a:rPr>
              <a:t>Techn</a:t>
            </a:r>
            <a:r>
              <a:rPr lang="en-GB" sz="1100" b="1" dirty="0" smtClean="0">
                <a:solidFill>
                  <a:schemeClr val="tx1"/>
                </a:solidFill>
              </a:rPr>
              <a:t>. </a:t>
            </a:r>
            <a:r>
              <a:rPr lang="en-GB" sz="1100" b="1" dirty="0" err="1" smtClean="0">
                <a:solidFill>
                  <a:schemeClr val="tx1"/>
                </a:solidFill>
              </a:rPr>
              <a:t>Coord</a:t>
            </a:r>
            <a:r>
              <a:rPr lang="en-GB" sz="1100" b="1" dirty="0" smtClean="0">
                <a:solidFill>
                  <a:schemeClr val="tx1"/>
                </a:solidFill>
              </a:rPr>
              <a:t>. Board</a:t>
            </a:r>
            <a:endParaRPr lang="en-GB" sz="1100" b="1" dirty="0">
              <a:solidFill>
                <a:schemeClr val="tx1"/>
              </a:solidFill>
            </a:endParaRPr>
          </a:p>
        </p:txBody>
      </p:sp>
      <p:sp>
        <p:nvSpPr>
          <p:cNvPr id="9" name="Rectangle 8"/>
          <p:cNvSpPr/>
          <p:nvPr/>
        </p:nvSpPr>
        <p:spPr>
          <a:xfrm>
            <a:off x="2735288" y="2047136"/>
            <a:ext cx="2305025" cy="130985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a:defRPr/>
            </a:pPr>
            <a:r>
              <a:rPr lang="en-GB" sz="2000" b="1" dirty="0" smtClean="0">
                <a:solidFill>
                  <a:schemeClr val="tx1"/>
                </a:solidFill>
              </a:rPr>
              <a:t>EGI</a:t>
            </a:r>
            <a:br>
              <a:rPr lang="en-GB" sz="2000" b="1" dirty="0" smtClean="0">
                <a:solidFill>
                  <a:schemeClr val="tx1"/>
                </a:solidFill>
              </a:rPr>
            </a:br>
            <a:r>
              <a:rPr lang="en-GB" sz="2000" b="1" dirty="0" smtClean="0">
                <a:solidFill>
                  <a:schemeClr val="tx1"/>
                </a:solidFill>
              </a:rPr>
              <a:t>Requirements Tracker</a:t>
            </a:r>
            <a:endParaRPr lang="en-GB" sz="2000" b="1" dirty="0">
              <a:solidFill>
                <a:schemeClr val="tx1"/>
              </a:solidFill>
            </a:endParaRPr>
          </a:p>
        </p:txBody>
      </p:sp>
      <p:sp>
        <p:nvSpPr>
          <p:cNvPr id="13" name="TextBox 15"/>
          <p:cNvSpPr txBox="1">
            <a:spLocks noChangeArrowheads="1"/>
          </p:cNvSpPr>
          <p:nvPr/>
        </p:nvSpPr>
        <p:spPr bwMode="auto">
          <a:xfrm>
            <a:off x="127108" y="2874422"/>
            <a:ext cx="663964" cy="338554"/>
          </a:xfrm>
          <a:prstGeom prst="rect">
            <a:avLst/>
          </a:prstGeom>
          <a:noFill/>
          <a:ln w="9525">
            <a:noFill/>
            <a:miter lim="800000"/>
            <a:headEnd/>
            <a:tailEnd/>
          </a:ln>
        </p:spPr>
        <p:txBody>
          <a:bodyPr wrap="none">
            <a:spAutoFit/>
          </a:bodyPr>
          <a:lstStyle/>
          <a:p>
            <a:pPr algn="ctr"/>
            <a:r>
              <a:rPr lang="en-US" sz="1600" b="1" dirty="0"/>
              <a:t>NGIs</a:t>
            </a:r>
          </a:p>
        </p:txBody>
      </p:sp>
      <p:sp>
        <p:nvSpPr>
          <p:cNvPr id="16" name="TextBox 15"/>
          <p:cNvSpPr txBox="1">
            <a:spLocks noChangeArrowheads="1"/>
          </p:cNvSpPr>
          <p:nvPr/>
        </p:nvSpPr>
        <p:spPr bwMode="auto">
          <a:xfrm>
            <a:off x="143000" y="2276872"/>
            <a:ext cx="729687" cy="338554"/>
          </a:xfrm>
          <a:prstGeom prst="rect">
            <a:avLst/>
          </a:prstGeom>
          <a:noFill/>
          <a:ln w="9525">
            <a:noFill/>
            <a:miter lim="800000"/>
            <a:headEnd/>
            <a:tailEnd/>
          </a:ln>
        </p:spPr>
        <p:txBody>
          <a:bodyPr wrap="none">
            <a:spAutoFit/>
          </a:bodyPr>
          <a:lstStyle/>
          <a:p>
            <a:pPr algn="ctr"/>
            <a:r>
              <a:rPr lang="en-US" sz="1600" b="1" smtClean="0"/>
              <a:t>VRCs</a:t>
            </a:r>
            <a:endParaRPr lang="en-US" sz="1600" b="1" dirty="0"/>
          </a:p>
        </p:txBody>
      </p:sp>
      <p:sp>
        <p:nvSpPr>
          <p:cNvPr id="17" name="TextBox 15"/>
          <p:cNvSpPr txBox="1">
            <a:spLocks noChangeArrowheads="1"/>
          </p:cNvSpPr>
          <p:nvPr/>
        </p:nvSpPr>
        <p:spPr bwMode="auto">
          <a:xfrm>
            <a:off x="340053" y="1988840"/>
            <a:ext cx="595035" cy="338554"/>
          </a:xfrm>
          <a:prstGeom prst="rect">
            <a:avLst/>
          </a:prstGeom>
          <a:noFill/>
          <a:ln w="9525">
            <a:noFill/>
            <a:miter lim="800000"/>
            <a:headEnd/>
            <a:tailEnd/>
          </a:ln>
        </p:spPr>
        <p:txBody>
          <a:bodyPr wrap="none">
            <a:spAutoFit/>
          </a:bodyPr>
          <a:lstStyle/>
          <a:p>
            <a:pPr algn="ctr"/>
            <a:r>
              <a:rPr lang="en-US" sz="1600" b="1" dirty="0"/>
              <a:t>VOs</a:t>
            </a:r>
          </a:p>
        </p:txBody>
      </p:sp>
      <p:cxnSp>
        <p:nvCxnSpPr>
          <p:cNvPr id="19" name="Straight Arrow Connector 18"/>
          <p:cNvCxnSpPr/>
          <p:nvPr/>
        </p:nvCxnSpPr>
        <p:spPr>
          <a:xfrm rot="5400000">
            <a:off x="3250017" y="5038830"/>
            <a:ext cx="648072" cy="813430"/>
          </a:xfrm>
          <a:prstGeom prst="bentConnector2">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4297409" y="1412702"/>
            <a:ext cx="865187" cy="7921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1200" b="1" dirty="0" smtClean="0"/>
              <a:t>User Support Team of EGI.eu</a:t>
            </a:r>
            <a:endParaRPr lang="en-US" sz="1200" b="1" dirty="0"/>
          </a:p>
        </p:txBody>
      </p:sp>
      <p:sp>
        <p:nvSpPr>
          <p:cNvPr id="25" name="Oval 24"/>
          <p:cNvSpPr/>
          <p:nvPr/>
        </p:nvSpPr>
        <p:spPr>
          <a:xfrm>
            <a:off x="5541963" y="2191599"/>
            <a:ext cx="865188" cy="86518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sz="1200" b="1" dirty="0" smtClean="0">
                <a:solidFill>
                  <a:schemeClr val="tx1"/>
                </a:solidFill>
              </a:rPr>
              <a:t>User </a:t>
            </a:r>
            <a:r>
              <a:rPr lang="en-US" sz="1200" b="1" dirty="0" err="1" smtClean="0">
                <a:solidFill>
                  <a:schemeClr val="tx1"/>
                </a:solidFill>
              </a:rPr>
              <a:t>Comm</a:t>
            </a:r>
            <a:r>
              <a:rPr lang="en-US" sz="1200" b="1" dirty="0" smtClean="0">
                <a:solidFill>
                  <a:schemeClr val="tx1"/>
                </a:solidFill>
              </a:rPr>
              <a:t>- unity Board</a:t>
            </a:r>
            <a:endParaRPr lang="en-US" sz="1200" b="1" dirty="0">
              <a:solidFill>
                <a:schemeClr val="tx1"/>
              </a:solidFill>
            </a:endParaRPr>
          </a:p>
        </p:txBody>
      </p:sp>
      <p:sp>
        <p:nvSpPr>
          <p:cNvPr id="26" name="Rounded Rectangle 25"/>
          <p:cNvSpPr/>
          <p:nvPr/>
        </p:nvSpPr>
        <p:spPr>
          <a:xfrm>
            <a:off x="8064501" y="1723425"/>
            <a:ext cx="935037" cy="1777583"/>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1400" b="1" dirty="0" smtClean="0">
                <a:solidFill>
                  <a:schemeClr val="bg1"/>
                </a:solidFill>
              </a:rPr>
              <a:t>Technology </a:t>
            </a:r>
            <a:r>
              <a:rPr lang="en-US" sz="1400" b="1" dirty="0">
                <a:solidFill>
                  <a:schemeClr val="bg1"/>
                </a:solidFill>
              </a:rPr>
              <a:t>providers</a:t>
            </a:r>
          </a:p>
        </p:txBody>
      </p:sp>
      <p:sp>
        <p:nvSpPr>
          <p:cNvPr id="27" name="Left-Right Arrow 26"/>
          <p:cNvSpPr/>
          <p:nvPr/>
        </p:nvSpPr>
        <p:spPr>
          <a:xfrm>
            <a:off x="7487816" y="2354789"/>
            <a:ext cx="576262" cy="557212"/>
          </a:xfrm>
          <a:prstGeom prst="leftRightArrow">
            <a:avLst>
              <a:gd name="adj1" fmla="val 50415"/>
              <a:gd name="adj2" fmla="val 3577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100" b="1" dirty="0">
              <a:solidFill>
                <a:schemeClr val="tx1"/>
              </a:solidFill>
            </a:endParaRPr>
          </a:p>
        </p:txBody>
      </p:sp>
      <p:sp>
        <p:nvSpPr>
          <p:cNvPr id="30" name="Right Arrow 29"/>
          <p:cNvSpPr/>
          <p:nvPr/>
        </p:nvSpPr>
        <p:spPr>
          <a:xfrm rot="2769559">
            <a:off x="1387419" y="1240753"/>
            <a:ext cx="1901342" cy="1364203"/>
          </a:xfrm>
          <a:prstGeom prst="rightArrow">
            <a:avLst>
              <a:gd name="adj1" fmla="val 72054"/>
              <a:gd name="adj2" fmla="val 71304"/>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GB" sz="1200" dirty="0" smtClean="0">
                <a:solidFill>
                  <a:schemeClr val="tx1"/>
                </a:solidFill>
              </a:rPr>
              <a:t>Channels </a:t>
            </a:r>
            <a:r>
              <a:rPr lang="en-GB" sz="1200" dirty="0">
                <a:solidFill>
                  <a:schemeClr val="tx1"/>
                </a:solidFill>
              </a:rPr>
              <a:t>for </a:t>
            </a:r>
            <a:r>
              <a:rPr lang="en-GB" sz="1200" dirty="0" smtClean="0">
                <a:solidFill>
                  <a:schemeClr val="tx1"/>
                </a:solidFill>
              </a:rPr>
              <a:t>Operation requirements</a:t>
            </a:r>
          </a:p>
        </p:txBody>
      </p:sp>
      <p:sp>
        <p:nvSpPr>
          <p:cNvPr id="32" name="Up-Down Arrow 31"/>
          <p:cNvSpPr/>
          <p:nvPr/>
        </p:nvSpPr>
        <p:spPr>
          <a:xfrm>
            <a:off x="3599384" y="3442648"/>
            <a:ext cx="612576" cy="922456"/>
          </a:xfrm>
          <a:prstGeom prst="upDownArrow">
            <a:avLst>
              <a:gd name="adj1" fmla="val 50000"/>
              <a:gd name="adj2" fmla="val 40380"/>
            </a:avLst>
          </a:prstGeom>
          <a:solidFill>
            <a:schemeClr val="bg1"/>
          </a:solidFill>
          <a:ln>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p:cNvSpPr txBox="1"/>
          <p:nvPr/>
        </p:nvSpPr>
        <p:spPr>
          <a:xfrm>
            <a:off x="8013241" y="3545721"/>
            <a:ext cx="1130759" cy="1323439"/>
          </a:xfrm>
          <a:prstGeom prst="rect">
            <a:avLst/>
          </a:prstGeom>
          <a:noFill/>
        </p:spPr>
        <p:txBody>
          <a:bodyPr wrap="none" rtlCol="0">
            <a:spAutoFit/>
          </a:bodyPr>
          <a:lstStyle/>
          <a:p>
            <a:pPr indent="90488">
              <a:buFont typeface="Arial" pitchFamily="34" charset="0"/>
              <a:buChar char="•"/>
            </a:pPr>
            <a:r>
              <a:rPr lang="en-GB" sz="2000" dirty="0" smtClean="0"/>
              <a:t>EMI</a:t>
            </a:r>
          </a:p>
          <a:p>
            <a:pPr indent="90488">
              <a:buFont typeface="Arial" pitchFamily="34" charset="0"/>
              <a:buChar char="•"/>
            </a:pPr>
            <a:r>
              <a:rPr lang="en-GB" sz="2000" dirty="0" smtClean="0"/>
              <a:t>IGE</a:t>
            </a:r>
          </a:p>
          <a:p>
            <a:pPr indent="90488">
              <a:buFont typeface="Arial" pitchFamily="34" charset="0"/>
              <a:buChar char="•"/>
            </a:pPr>
            <a:r>
              <a:rPr lang="en-GB" sz="2000" dirty="0" smtClean="0"/>
              <a:t>SAGA, </a:t>
            </a:r>
          </a:p>
          <a:p>
            <a:pPr indent="90488">
              <a:buFont typeface="Arial" pitchFamily="34" charset="0"/>
              <a:buChar char="•"/>
            </a:pPr>
            <a:r>
              <a:rPr lang="en-GB" sz="2000" dirty="0" smtClean="0"/>
              <a:t>...</a:t>
            </a:r>
            <a:endParaRPr lang="en-GB" sz="2000" dirty="0"/>
          </a:p>
        </p:txBody>
      </p:sp>
      <p:sp>
        <p:nvSpPr>
          <p:cNvPr id="37" name="Up-Down Arrow 36"/>
          <p:cNvSpPr/>
          <p:nvPr/>
        </p:nvSpPr>
        <p:spPr>
          <a:xfrm rot="5400000">
            <a:off x="6227676" y="2888940"/>
            <a:ext cx="432048" cy="3240360"/>
          </a:xfrm>
          <a:prstGeom prst="upDownArrow">
            <a:avLst/>
          </a:pr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TextBox 15"/>
          <p:cNvSpPr txBox="1">
            <a:spLocks noChangeArrowheads="1"/>
          </p:cNvSpPr>
          <p:nvPr/>
        </p:nvSpPr>
        <p:spPr bwMode="auto">
          <a:xfrm>
            <a:off x="-36512" y="2564904"/>
            <a:ext cx="982962" cy="338554"/>
          </a:xfrm>
          <a:prstGeom prst="rect">
            <a:avLst/>
          </a:prstGeom>
          <a:noFill/>
          <a:ln w="9525">
            <a:noFill/>
            <a:miter lim="800000"/>
            <a:headEnd/>
            <a:tailEnd/>
          </a:ln>
        </p:spPr>
        <p:txBody>
          <a:bodyPr wrap="none">
            <a:spAutoFit/>
          </a:bodyPr>
          <a:lstStyle/>
          <a:p>
            <a:pPr algn="ctr"/>
            <a:r>
              <a:rPr lang="en-US" sz="1600" b="1" dirty="0" smtClean="0"/>
              <a:t>projects</a:t>
            </a:r>
            <a:endParaRPr lang="en-US" sz="1600" b="1" dirty="0"/>
          </a:p>
        </p:txBody>
      </p:sp>
      <p:sp>
        <p:nvSpPr>
          <p:cNvPr id="40" name="Left-Up Arrow 39"/>
          <p:cNvSpPr/>
          <p:nvPr/>
        </p:nvSpPr>
        <p:spPr>
          <a:xfrm flipH="1">
            <a:off x="647056" y="3861048"/>
            <a:ext cx="2520280" cy="936104"/>
          </a:xfrm>
          <a:prstGeom prst="leftUpArrow">
            <a:avLst/>
          </a:pr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TextBox 15"/>
          <p:cNvSpPr txBox="1">
            <a:spLocks noChangeArrowheads="1"/>
          </p:cNvSpPr>
          <p:nvPr/>
        </p:nvSpPr>
        <p:spPr bwMode="auto">
          <a:xfrm>
            <a:off x="215008" y="3162454"/>
            <a:ext cx="833883" cy="338554"/>
          </a:xfrm>
          <a:prstGeom prst="rect">
            <a:avLst/>
          </a:prstGeom>
          <a:noFill/>
          <a:ln w="9525">
            <a:noFill/>
            <a:miter lim="800000"/>
            <a:headEnd/>
            <a:tailEnd/>
          </a:ln>
        </p:spPr>
        <p:txBody>
          <a:bodyPr wrap="none">
            <a:spAutoFit/>
          </a:bodyPr>
          <a:lstStyle/>
          <a:p>
            <a:pPr algn="ctr"/>
            <a:r>
              <a:rPr lang="en-US" sz="1600" b="1" dirty="0" smtClean="0"/>
              <a:t>events</a:t>
            </a:r>
            <a:endParaRPr lang="en-US" sz="1600" b="1" dirty="0"/>
          </a:p>
        </p:txBody>
      </p:sp>
      <p:sp>
        <p:nvSpPr>
          <p:cNvPr id="41" name="Rectangle 40"/>
          <p:cNvSpPr/>
          <p:nvPr/>
        </p:nvSpPr>
        <p:spPr>
          <a:xfrm>
            <a:off x="5040313" y="5232227"/>
            <a:ext cx="3996952" cy="954107"/>
          </a:xfrm>
          <a:prstGeom prst="rect">
            <a:avLst/>
          </a:prstGeom>
        </p:spPr>
        <p:txBody>
          <a:bodyPr wrap="square">
            <a:spAutoFit/>
          </a:bodyPr>
          <a:lstStyle/>
          <a:p>
            <a:pPr>
              <a:buFont typeface="Arial" pitchFamily="34" charset="0"/>
              <a:buChar char="•"/>
            </a:pPr>
            <a:r>
              <a:rPr lang="en-GB" sz="1400" dirty="0" smtClean="0"/>
              <a:t> Submit your requirements</a:t>
            </a:r>
          </a:p>
          <a:p>
            <a:pPr>
              <a:buFont typeface="Arial" pitchFamily="34" charset="0"/>
              <a:buChar char="•"/>
            </a:pPr>
            <a:r>
              <a:rPr lang="en-GB" sz="1400" dirty="0" smtClean="0"/>
              <a:t> Browse requirements</a:t>
            </a:r>
          </a:p>
          <a:p>
            <a:pPr>
              <a:buFont typeface="Arial" pitchFamily="34" charset="0"/>
              <a:buChar char="•"/>
            </a:pPr>
            <a:r>
              <a:rPr lang="en-GB" sz="1400" dirty="0" smtClean="0"/>
              <a:t> Offer solution to requirements: </a:t>
            </a:r>
          </a:p>
          <a:p>
            <a:pPr marL="0" indent="0">
              <a:buNone/>
            </a:pPr>
            <a:r>
              <a:rPr lang="en-US" sz="1400" b="1" dirty="0">
                <a:hlinkClick r:id="rId3"/>
              </a:rPr>
              <a:t>http://</a:t>
            </a:r>
            <a:r>
              <a:rPr lang="en-US" sz="1400" b="1" dirty="0" smtClean="0">
                <a:hlinkClick r:id="rId3"/>
              </a:rPr>
              <a:t>go.egi.eu/requirements</a:t>
            </a:r>
            <a:endParaRPr lang="en-GB" sz="1400" b="1" dirty="0" smtClean="0"/>
          </a:p>
        </p:txBody>
      </p:sp>
      <p:sp>
        <p:nvSpPr>
          <p:cNvPr id="12" name="Right Arrow 11"/>
          <p:cNvSpPr/>
          <p:nvPr/>
        </p:nvSpPr>
        <p:spPr>
          <a:xfrm>
            <a:off x="935088" y="1988840"/>
            <a:ext cx="2088232" cy="1368152"/>
          </a:xfrm>
          <a:prstGeom prst="rightArrow">
            <a:avLst>
              <a:gd name="adj1" fmla="val 72054"/>
              <a:gd name="adj2" fmla="val 3242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00" b="1" dirty="0" smtClean="0">
                <a:solidFill>
                  <a:schemeClr val="tx1"/>
                </a:solidFill>
              </a:rPr>
              <a:t>Channels </a:t>
            </a:r>
            <a:r>
              <a:rPr lang="en-GB" sz="1600" b="1">
                <a:solidFill>
                  <a:schemeClr val="tx1"/>
                </a:solidFill>
              </a:rPr>
              <a:t>for </a:t>
            </a:r>
            <a:r>
              <a:rPr lang="en-GB" sz="1600" b="1" smtClean="0">
                <a:solidFill>
                  <a:schemeClr val="tx1"/>
                </a:solidFill>
              </a:rPr>
              <a:t/>
            </a:r>
            <a:br>
              <a:rPr lang="en-GB" sz="1600" b="1" smtClean="0">
                <a:solidFill>
                  <a:schemeClr val="tx1"/>
                </a:solidFill>
              </a:rPr>
            </a:br>
            <a:r>
              <a:rPr lang="en-GB" sz="1600" b="1" smtClean="0">
                <a:solidFill>
                  <a:srgbClr val="C00000"/>
                </a:solidFill>
              </a:rPr>
              <a:t>User &amp; community requirements</a:t>
            </a:r>
            <a:endParaRPr lang="en-GB" sz="1600" b="1" dirty="0">
              <a:solidFill>
                <a:srgbClr val="C00000"/>
              </a:solidFill>
            </a:endParaRPr>
          </a:p>
        </p:txBody>
      </p:sp>
      <p:sp>
        <p:nvSpPr>
          <p:cNvPr id="33" name="TextBox 32"/>
          <p:cNvSpPr txBox="1"/>
          <p:nvPr/>
        </p:nvSpPr>
        <p:spPr>
          <a:xfrm>
            <a:off x="3052469" y="4386590"/>
            <a:ext cx="1856598" cy="584775"/>
          </a:xfrm>
          <a:prstGeom prst="rect">
            <a:avLst/>
          </a:prstGeom>
          <a:noFill/>
        </p:spPr>
        <p:txBody>
          <a:bodyPr wrap="none" rtlCol="0">
            <a:spAutoFit/>
          </a:bodyPr>
          <a:lstStyle/>
          <a:p>
            <a:pPr algn="ctr"/>
            <a:r>
              <a:rPr lang="en-GB" sz="2000" b="1" dirty="0" smtClean="0">
                <a:solidFill>
                  <a:schemeClr val="accent2"/>
                </a:solidFill>
              </a:rPr>
              <a:t>Helpdesks</a:t>
            </a:r>
          </a:p>
          <a:p>
            <a:pPr algn="ctr"/>
            <a:r>
              <a:rPr lang="en-GB" sz="1200" b="1" dirty="0" smtClean="0">
                <a:solidFill>
                  <a:schemeClr val="accent2"/>
                </a:solidFill>
              </a:rPr>
              <a:t>(EGI, NGIs, projects,...)</a:t>
            </a:r>
            <a:endParaRPr lang="en-GB" sz="1200" b="1" dirty="0">
              <a:solidFill>
                <a:schemeClr val="accent2"/>
              </a:solidFill>
            </a:endParaRPr>
          </a:p>
        </p:txBody>
      </p:sp>
      <p:sp>
        <p:nvSpPr>
          <p:cNvPr id="24" name="Right Arrow 23"/>
          <p:cNvSpPr/>
          <p:nvPr/>
        </p:nvSpPr>
        <p:spPr>
          <a:xfrm>
            <a:off x="6335688" y="2336061"/>
            <a:ext cx="647725" cy="576263"/>
          </a:xfrm>
          <a:prstGeom prst="rightArrow">
            <a:avLst>
              <a:gd name="adj1" fmla="val 72054"/>
              <a:gd name="adj2" fmla="val 6068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100" b="1" dirty="0" smtClean="0">
                <a:solidFill>
                  <a:schemeClr val="tx1"/>
                </a:solidFill>
              </a:rPr>
              <a:t>   </a:t>
            </a:r>
            <a:endParaRPr lang="en-GB" sz="1100" b="1" dirty="0">
              <a:solidFill>
                <a:schemeClr val="tx1"/>
              </a:solidFill>
            </a:endParaRPr>
          </a:p>
        </p:txBody>
      </p:sp>
      <p:sp>
        <p:nvSpPr>
          <p:cNvPr id="28" name="Right Arrow 27"/>
          <p:cNvSpPr/>
          <p:nvPr/>
        </p:nvSpPr>
        <p:spPr>
          <a:xfrm>
            <a:off x="4967288" y="2336061"/>
            <a:ext cx="647700" cy="576263"/>
          </a:xfrm>
          <a:prstGeom prst="rightArrow">
            <a:avLst>
              <a:gd name="adj1" fmla="val 72054"/>
              <a:gd name="adj2" fmla="val 6068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100" b="1" dirty="0" smtClean="0">
                <a:solidFill>
                  <a:schemeClr val="tx1"/>
                </a:solidFill>
              </a:rPr>
              <a:t>  </a:t>
            </a:r>
            <a:endParaRPr lang="en-GB" sz="1100" b="1" dirty="0">
              <a:solidFill>
                <a:schemeClr val="tx1"/>
              </a:solidFill>
            </a:endParaRPr>
          </a:p>
        </p:txBody>
      </p:sp>
    </p:spTree>
    <p:extLst>
      <p:ext uri="{BB962C8B-B14F-4D97-AF65-F5344CB8AC3E}">
        <p14:creationId xmlns:p14="http://schemas.microsoft.com/office/powerpoint/2010/main" val="98016987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List of user community requirements</a:t>
            </a:r>
            <a:endParaRPr lang="en-US" sz="2800" dirty="0"/>
          </a:p>
        </p:txBody>
      </p:sp>
      <p:sp>
        <p:nvSpPr>
          <p:cNvPr id="4" name="Date Placeholder 3"/>
          <p:cNvSpPr>
            <a:spLocks noGrp="1"/>
          </p:cNvSpPr>
          <p:nvPr>
            <p:ph type="dt" sz="half" idx="10"/>
          </p:nvPr>
        </p:nvSpPr>
        <p:spPr/>
        <p:txBody>
          <a:bodyPr/>
          <a:lstStyle/>
          <a:p>
            <a:pPr>
              <a:defRPr/>
            </a:pPr>
            <a:fld id="{B73C8DB4-B70D-4CC6-8334-FBF47B8B0DDA}" type="datetime1">
              <a:rPr lang="en-GB" smtClean="0"/>
              <a:pPr>
                <a:defRPr/>
              </a:pPr>
              <a:t>27/03/2012</a:t>
            </a:fld>
            <a:endParaRPr lang="en-US"/>
          </a:p>
        </p:txBody>
      </p:sp>
      <p:sp>
        <p:nvSpPr>
          <p:cNvPr id="5" name="Slide Number Placeholder 4"/>
          <p:cNvSpPr>
            <a:spLocks noGrp="1"/>
          </p:cNvSpPr>
          <p:nvPr>
            <p:ph type="sldNum" sz="quarter" idx="12"/>
          </p:nvPr>
        </p:nvSpPr>
        <p:spPr/>
        <p:txBody>
          <a:bodyPr/>
          <a:lstStyle/>
          <a:p>
            <a:pPr>
              <a:defRPr/>
            </a:pPr>
            <a:fld id="{F35EAE03-69BD-4C08-B18E-8C9F5694E65D}" type="slidenum">
              <a:rPr lang="en-US" smtClean="0"/>
              <a:pPr>
                <a:defRPr/>
              </a:pPr>
              <a:t>5</a:t>
            </a:fld>
            <a:endParaRPr lang="en-US" dirty="0"/>
          </a:p>
        </p:txBody>
      </p:sp>
      <p:sp>
        <p:nvSpPr>
          <p:cNvPr id="13" name="Rectangle 12"/>
          <p:cNvSpPr/>
          <p:nvPr/>
        </p:nvSpPr>
        <p:spPr>
          <a:xfrm>
            <a:off x="107504" y="1196752"/>
            <a:ext cx="8892480" cy="400110"/>
          </a:xfrm>
          <a:prstGeom prst="rect">
            <a:avLst/>
          </a:prstGeom>
        </p:spPr>
        <p:txBody>
          <a:bodyPr wrap="square">
            <a:spAutoFit/>
          </a:bodyPr>
          <a:lstStyle/>
          <a:p>
            <a:pPr marL="0" indent="0">
              <a:buNone/>
            </a:pPr>
            <a:r>
              <a:rPr lang="en-US" sz="2000" dirty="0" smtClean="0"/>
              <a:t>Detailed view of currently open user requirements</a:t>
            </a:r>
            <a:endParaRPr lang="en-US" sz="2000"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79712" y="2297159"/>
            <a:ext cx="7020272" cy="3580113"/>
          </a:xfrm>
          <a:prstGeom prst="rect">
            <a:avLst/>
          </a:prstGeom>
        </p:spPr>
      </p:pic>
      <p:pic>
        <p:nvPicPr>
          <p:cNvPr id="10" name="Content Placeholder 9"/>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179512" y="4365104"/>
            <a:ext cx="5040560" cy="991449"/>
          </a:xfrm>
        </p:spPr>
      </p:pic>
      <p:sp>
        <p:nvSpPr>
          <p:cNvPr id="9" name="Rectangle 8"/>
          <p:cNvSpPr/>
          <p:nvPr/>
        </p:nvSpPr>
        <p:spPr>
          <a:xfrm>
            <a:off x="107504" y="1624052"/>
            <a:ext cx="8892480" cy="400110"/>
          </a:xfrm>
          <a:prstGeom prst="rect">
            <a:avLst/>
          </a:prstGeom>
        </p:spPr>
        <p:txBody>
          <a:bodyPr wrap="square">
            <a:spAutoFit/>
          </a:bodyPr>
          <a:lstStyle/>
          <a:p>
            <a:pPr marL="0" indent="0">
              <a:buNone/>
            </a:pPr>
            <a:r>
              <a:rPr lang="en-US" sz="2000" dirty="0" smtClean="0"/>
              <a:t>Accessible from </a:t>
            </a:r>
            <a:r>
              <a:rPr lang="en-US" sz="2000" dirty="0" smtClean="0">
                <a:hlinkClick r:id="rId5"/>
              </a:rPr>
              <a:t>http</a:t>
            </a:r>
            <a:r>
              <a:rPr lang="en-US" sz="2000" dirty="0">
                <a:hlinkClick r:id="rId5"/>
              </a:rPr>
              <a:t>://</a:t>
            </a:r>
            <a:r>
              <a:rPr lang="en-US" sz="2000" dirty="0" smtClean="0">
                <a:hlinkClick r:id="rId5"/>
              </a:rPr>
              <a:t>go.egi.eu/requirements</a:t>
            </a:r>
            <a:endParaRPr lang="en-US" sz="2000" dirty="0"/>
          </a:p>
        </p:txBody>
      </p:sp>
    </p:spTree>
    <p:extLst>
      <p:ext uri="{BB962C8B-B14F-4D97-AF65-F5344CB8AC3E}">
        <p14:creationId xmlns:p14="http://schemas.microsoft.com/office/powerpoint/2010/main" val="11881805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User community requirements (solved)</a:t>
            </a:r>
            <a:endParaRPr lang="en-US" sz="2800" dirty="0"/>
          </a:p>
        </p:txBody>
      </p:sp>
      <p:sp>
        <p:nvSpPr>
          <p:cNvPr id="4" name="Date Placeholder 3"/>
          <p:cNvSpPr>
            <a:spLocks noGrp="1"/>
          </p:cNvSpPr>
          <p:nvPr>
            <p:ph type="dt" sz="half" idx="10"/>
          </p:nvPr>
        </p:nvSpPr>
        <p:spPr/>
        <p:txBody>
          <a:bodyPr/>
          <a:lstStyle/>
          <a:p>
            <a:pPr>
              <a:defRPr/>
            </a:pPr>
            <a:fld id="{B73C8DB4-B70D-4CC6-8334-FBF47B8B0DDA}" type="datetime1">
              <a:rPr lang="en-GB" smtClean="0"/>
              <a:pPr>
                <a:defRPr/>
              </a:pPr>
              <a:t>27/03/2012</a:t>
            </a:fld>
            <a:endParaRPr lang="en-US"/>
          </a:p>
        </p:txBody>
      </p:sp>
      <p:sp>
        <p:nvSpPr>
          <p:cNvPr id="5" name="Slide Number Placeholder 4"/>
          <p:cNvSpPr>
            <a:spLocks noGrp="1"/>
          </p:cNvSpPr>
          <p:nvPr>
            <p:ph type="sldNum" sz="quarter" idx="12"/>
          </p:nvPr>
        </p:nvSpPr>
        <p:spPr/>
        <p:txBody>
          <a:bodyPr/>
          <a:lstStyle/>
          <a:p>
            <a:pPr>
              <a:defRPr/>
            </a:pPr>
            <a:fld id="{F35EAE03-69BD-4C08-B18E-8C9F5694E65D}" type="slidenum">
              <a:rPr lang="en-US" smtClean="0"/>
              <a:pPr>
                <a:defRPr/>
              </a:pPr>
              <a:t>6</a:t>
            </a:fld>
            <a:endParaRPr lang="en-US" dirty="0"/>
          </a:p>
        </p:txBody>
      </p:sp>
      <p:sp>
        <p:nvSpPr>
          <p:cNvPr id="12" name="Rectangle 11"/>
          <p:cNvSpPr/>
          <p:nvPr/>
        </p:nvSpPr>
        <p:spPr>
          <a:xfrm>
            <a:off x="251520" y="5078823"/>
            <a:ext cx="8568952" cy="400110"/>
          </a:xfrm>
          <a:prstGeom prst="rect">
            <a:avLst/>
          </a:prstGeom>
        </p:spPr>
        <p:txBody>
          <a:bodyPr wrap="square">
            <a:spAutoFit/>
          </a:bodyPr>
          <a:lstStyle/>
          <a:p>
            <a:pPr marL="0" indent="0">
              <a:buNone/>
            </a:pPr>
            <a:r>
              <a:rPr lang="en-US" sz="2000" b="1" dirty="0" smtClean="0"/>
              <a:t>Accessible from </a:t>
            </a:r>
            <a:r>
              <a:rPr lang="en-US" sz="2000" b="1" dirty="0" smtClean="0">
                <a:hlinkClick r:id="rId3"/>
              </a:rPr>
              <a:t>http</a:t>
            </a:r>
            <a:r>
              <a:rPr lang="en-US" sz="2000" b="1" dirty="0">
                <a:hlinkClick r:id="rId3"/>
              </a:rPr>
              <a:t>://</a:t>
            </a:r>
            <a:r>
              <a:rPr lang="en-US" sz="2000" b="1" dirty="0" smtClean="0">
                <a:hlinkClick r:id="rId3"/>
              </a:rPr>
              <a:t>go.egi.eu/requirements</a:t>
            </a:r>
            <a:r>
              <a:rPr lang="en-US" sz="2000" b="1" dirty="0" smtClean="0"/>
              <a:t> page</a:t>
            </a:r>
            <a:endParaRPr lang="en-US" sz="2000" b="1" dirty="0"/>
          </a:p>
        </p:txBody>
      </p:sp>
      <p:pic>
        <p:nvPicPr>
          <p:cNvPr id="6" name="Content Placeholder 5"/>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179511" y="2420888"/>
            <a:ext cx="8815395" cy="2232248"/>
          </a:xfrm>
        </p:spPr>
      </p:pic>
      <p:sp>
        <p:nvSpPr>
          <p:cNvPr id="14" name="Rectangle 13"/>
          <p:cNvSpPr/>
          <p:nvPr/>
        </p:nvSpPr>
        <p:spPr>
          <a:xfrm>
            <a:off x="143508" y="1628800"/>
            <a:ext cx="8784976" cy="461665"/>
          </a:xfrm>
          <a:prstGeom prst="rect">
            <a:avLst/>
          </a:prstGeom>
        </p:spPr>
        <p:txBody>
          <a:bodyPr wrap="square">
            <a:spAutoFit/>
          </a:bodyPr>
          <a:lstStyle/>
          <a:p>
            <a:pPr marL="0" indent="0">
              <a:buNone/>
            </a:pPr>
            <a:r>
              <a:rPr lang="en-US" sz="2400" dirty="0" smtClean="0"/>
              <a:t>Quarterly statistics about solved and created requirements</a:t>
            </a:r>
            <a:endParaRPr lang="en-US" sz="2400" dirty="0"/>
          </a:p>
        </p:txBody>
      </p:sp>
    </p:spTree>
    <p:extLst>
      <p:ext uri="{BB962C8B-B14F-4D97-AF65-F5344CB8AC3E}">
        <p14:creationId xmlns:p14="http://schemas.microsoft.com/office/powerpoint/2010/main" val="3353720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EGI requirements </a:t>
            </a:r>
            <a:r>
              <a:rPr lang="en-US" sz="3600" dirty="0" smtClean="0"/>
              <a:t>statistics</a:t>
            </a:r>
            <a:r>
              <a:rPr lang="en-US" sz="3600" smtClean="0"/>
              <a:t>: </a:t>
            </a:r>
            <a:br>
              <a:rPr lang="en-US" sz="3600" smtClean="0"/>
            </a:br>
            <a:r>
              <a:rPr lang="en-US" sz="3600" smtClean="0"/>
              <a:t>user </a:t>
            </a:r>
            <a:r>
              <a:rPr lang="en-US" sz="3600" dirty="0" smtClean="0"/>
              <a:t>requirements</a:t>
            </a:r>
            <a:endParaRPr lang="en-US" sz="3600" dirty="0"/>
          </a:p>
        </p:txBody>
      </p:sp>
      <p:sp>
        <p:nvSpPr>
          <p:cNvPr id="3" name="Date Placeholder 2"/>
          <p:cNvSpPr>
            <a:spLocks noGrp="1"/>
          </p:cNvSpPr>
          <p:nvPr>
            <p:ph type="dt" sz="half" idx="10"/>
          </p:nvPr>
        </p:nvSpPr>
        <p:spPr/>
        <p:txBody>
          <a:bodyPr/>
          <a:lstStyle/>
          <a:p>
            <a:pPr>
              <a:defRPr/>
            </a:pPr>
            <a:fld id="{7D9978D5-D72A-4623-A9C8-7EA007951FE5}" type="datetime1">
              <a:rPr lang="en-GB" smtClean="0"/>
              <a:pPr>
                <a:defRPr/>
              </a:pPr>
              <a:t>27/03/2012</a:t>
            </a:fld>
            <a:endParaRPr lang="en-US"/>
          </a:p>
        </p:txBody>
      </p:sp>
      <p:sp>
        <p:nvSpPr>
          <p:cNvPr id="4" name="Slide Number Placeholder 3"/>
          <p:cNvSpPr>
            <a:spLocks noGrp="1"/>
          </p:cNvSpPr>
          <p:nvPr>
            <p:ph type="sldNum" sz="quarter" idx="12"/>
          </p:nvPr>
        </p:nvSpPr>
        <p:spPr/>
        <p:txBody>
          <a:bodyPr/>
          <a:lstStyle/>
          <a:p>
            <a:pPr>
              <a:defRPr/>
            </a:pPr>
            <a:fld id="{1D53C9E4-42E2-402A-B0B1-17451789FE1F}" type="slidenum">
              <a:rPr lang="en-US" smtClean="0"/>
              <a:pPr>
                <a:defRPr/>
              </a:pPr>
              <a:t>7</a:t>
            </a:fld>
            <a:endParaRPr lang="en-US" dirty="0"/>
          </a:p>
        </p:txBody>
      </p:sp>
      <p:sp>
        <p:nvSpPr>
          <p:cNvPr id="6" name="Content Placeholder 4"/>
          <p:cNvSpPr txBox="1">
            <a:spLocks/>
          </p:cNvSpPr>
          <p:nvPr/>
        </p:nvSpPr>
        <p:spPr bwMode="auto">
          <a:xfrm>
            <a:off x="251520" y="1412875"/>
            <a:ext cx="860444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1600" dirty="0"/>
          </a:p>
          <a:p>
            <a:pPr marL="0" indent="0">
              <a:buNone/>
            </a:pPr>
            <a:endParaRPr lang="en-US" sz="1600" dirty="0" smtClean="0"/>
          </a:p>
        </p:txBody>
      </p:sp>
      <p:graphicFrame>
        <p:nvGraphicFramePr>
          <p:cNvPr id="7" name="Chart 6"/>
          <p:cNvGraphicFramePr/>
          <p:nvPr>
            <p:extLst>
              <p:ext uri="{D42A27DB-BD31-4B8C-83A1-F6EECF244321}">
                <p14:modId xmlns:p14="http://schemas.microsoft.com/office/powerpoint/2010/main" val="654841061"/>
              </p:ext>
            </p:extLst>
          </p:nvPr>
        </p:nvGraphicFramePr>
        <p:xfrm>
          <a:off x="1403648" y="1643856"/>
          <a:ext cx="6720408"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125252" y="5754172"/>
            <a:ext cx="8856984" cy="369332"/>
          </a:xfrm>
          <a:prstGeom prst="rect">
            <a:avLst/>
          </a:prstGeom>
        </p:spPr>
        <p:txBody>
          <a:bodyPr wrap="square">
            <a:spAutoFit/>
          </a:bodyPr>
          <a:lstStyle/>
          <a:p>
            <a:pPr marL="0" indent="0">
              <a:buNone/>
            </a:pPr>
            <a:r>
              <a:rPr lang="en-US" dirty="0"/>
              <a:t>Total number of requirements (</a:t>
            </a:r>
            <a:r>
              <a:rPr lang="en-US" dirty="0" smtClean="0"/>
              <a:t>users </a:t>
            </a:r>
            <a:r>
              <a:rPr lang="en-US" dirty="0"/>
              <a:t>and operations) in the system: </a:t>
            </a:r>
            <a:r>
              <a:rPr lang="en-US" dirty="0">
                <a:solidFill>
                  <a:srgbClr val="FF0000"/>
                </a:solidFill>
              </a:rPr>
              <a:t>546</a:t>
            </a:r>
            <a:endParaRPr lang="en-US" b="1" dirty="0"/>
          </a:p>
        </p:txBody>
      </p:sp>
      <p:sp>
        <p:nvSpPr>
          <p:cNvPr id="10" name="Rectangle 9"/>
          <p:cNvSpPr/>
          <p:nvPr/>
        </p:nvSpPr>
        <p:spPr>
          <a:xfrm>
            <a:off x="2267744" y="1196752"/>
            <a:ext cx="4572000" cy="757130"/>
          </a:xfrm>
          <a:prstGeom prst="rect">
            <a:avLst/>
          </a:prstGeom>
        </p:spPr>
        <p:txBody>
          <a:bodyPr>
            <a:spAutoFit/>
          </a:bodyPr>
          <a:lstStyle/>
          <a:p>
            <a:pPr algn="ctr">
              <a:defRPr sz="2160" b="1" i="0" u="none" strike="noStrike" kern="1200" baseline="0">
                <a:solidFill>
                  <a:prstClr val="black"/>
                </a:solidFill>
                <a:latin typeface="+mn-lt"/>
                <a:ea typeface="+mn-ea"/>
                <a:cs typeface="+mn-cs"/>
              </a:defRPr>
            </a:pPr>
            <a:r>
              <a:rPr lang="en-US" b="1" dirty="0" smtClean="0">
                <a:solidFill>
                  <a:prstClr val="black"/>
                </a:solidFill>
              </a:rPr>
              <a:t>EGI requirements: submitted since </a:t>
            </a:r>
            <a:r>
              <a:rPr lang="en-US" b="1" dirty="0">
                <a:solidFill>
                  <a:prstClr val="black"/>
                </a:solidFill>
              </a:rPr>
              <a:t>May 2010</a:t>
            </a:r>
          </a:p>
        </p:txBody>
      </p:sp>
    </p:spTree>
    <p:extLst>
      <p:ext uri="{BB962C8B-B14F-4D97-AF65-F5344CB8AC3E}">
        <p14:creationId xmlns:p14="http://schemas.microsoft.com/office/powerpoint/2010/main" val="370934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EGI requirements </a:t>
            </a:r>
            <a:r>
              <a:rPr lang="en-US" sz="3600" dirty="0" smtClean="0"/>
              <a:t>statistics: solved user requirements</a:t>
            </a:r>
            <a:endParaRPr lang="en-US" sz="3600" dirty="0"/>
          </a:p>
        </p:txBody>
      </p:sp>
      <p:sp>
        <p:nvSpPr>
          <p:cNvPr id="3" name="Date Placeholder 2"/>
          <p:cNvSpPr>
            <a:spLocks noGrp="1"/>
          </p:cNvSpPr>
          <p:nvPr>
            <p:ph type="dt" sz="half" idx="10"/>
          </p:nvPr>
        </p:nvSpPr>
        <p:spPr/>
        <p:txBody>
          <a:bodyPr/>
          <a:lstStyle/>
          <a:p>
            <a:pPr>
              <a:defRPr/>
            </a:pPr>
            <a:fld id="{7D9978D5-D72A-4623-A9C8-7EA007951FE5}" type="datetime1">
              <a:rPr lang="en-GB" smtClean="0"/>
              <a:pPr>
                <a:defRPr/>
              </a:pPr>
              <a:t>27/03/2012</a:t>
            </a:fld>
            <a:endParaRPr lang="en-US"/>
          </a:p>
        </p:txBody>
      </p:sp>
      <p:sp>
        <p:nvSpPr>
          <p:cNvPr id="4" name="Slide Number Placeholder 3"/>
          <p:cNvSpPr>
            <a:spLocks noGrp="1"/>
          </p:cNvSpPr>
          <p:nvPr>
            <p:ph type="sldNum" sz="quarter" idx="12"/>
          </p:nvPr>
        </p:nvSpPr>
        <p:spPr/>
        <p:txBody>
          <a:bodyPr/>
          <a:lstStyle/>
          <a:p>
            <a:pPr>
              <a:defRPr/>
            </a:pPr>
            <a:fld id="{1D53C9E4-42E2-402A-B0B1-17451789FE1F}" type="slidenum">
              <a:rPr lang="en-US" smtClean="0"/>
              <a:pPr>
                <a:defRPr/>
              </a:pPr>
              <a:t>8</a:t>
            </a:fld>
            <a:endParaRPr lang="en-US" dirty="0"/>
          </a:p>
        </p:txBody>
      </p:sp>
      <p:sp>
        <p:nvSpPr>
          <p:cNvPr id="6" name="Content Placeholder 4"/>
          <p:cNvSpPr txBox="1">
            <a:spLocks/>
          </p:cNvSpPr>
          <p:nvPr/>
        </p:nvSpPr>
        <p:spPr bwMode="auto">
          <a:xfrm>
            <a:off x="251520" y="1412875"/>
            <a:ext cx="860444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1600" dirty="0" smtClean="0"/>
          </a:p>
          <a:p>
            <a:pPr marL="0" indent="0">
              <a:buNone/>
            </a:pPr>
            <a:endParaRPr lang="en-US" sz="1600" dirty="0" smtClean="0"/>
          </a:p>
        </p:txBody>
      </p:sp>
      <p:graphicFrame>
        <p:nvGraphicFramePr>
          <p:cNvPr id="5" name="Chart 4"/>
          <p:cNvGraphicFramePr/>
          <p:nvPr>
            <p:extLst>
              <p:ext uri="{D42A27DB-BD31-4B8C-83A1-F6EECF244321}">
                <p14:modId xmlns:p14="http://schemas.microsoft.com/office/powerpoint/2010/main" val="744921602"/>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161256" y="5373216"/>
            <a:ext cx="7579096" cy="646331"/>
          </a:xfrm>
          <a:prstGeom prst="rect">
            <a:avLst/>
          </a:prstGeom>
        </p:spPr>
        <p:txBody>
          <a:bodyPr wrap="square">
            <a:spAutoFit/>
          </a:bodyPr>
          <a:lstStyle/>
          <a:p>
            <a:r>
              <a:rPr lang="en-US" b="1" dirty="0" smtClean="0"/>
              <a:t>Total number of submitted user </a:t>
            </a:r>
            <a:r>
              <a:rPr lang="en-US" b="1" dirty="0"/>
              <a:t>community requirements including </a:t>
            </a:r>
            <a:r>
              <a:rPr lang="en-US" b="1" dirty="0" smtClean="0"/>
              <a:t>VRCs, VOs and others: </a:t>
            </a:r>
            <a:r>
              <a:rPr lang="en-US" b="1" dirty="0" smtClean="0">
                <a:solidFill>
                  <a:srgbClr val="FF0000"/>
                </a:solidFill>
              </a:rPr>
              <a:t>188</a:t>
            </a:r>
            <a:endParaRPr lang="en-US" b="1" dirty="0">
              <a:solidFill>
                <a:srgbClr val="FF0000"/>
              </a:solidFill>
            </a:endParaRPr>
          </a:p>
        </p:txBody>
      </p:sp>
    </p:spTree>
    <p:extLst>
      <p:ext uri="{BB962C8B-B14F-4D97-AF65-F5344CB8AC3E}">
        <p14:creationId xmlns:p14="http://schemas.microsoft.com/office/powerpoint/2010/main" val="1264052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EGI requirements </a:t>
            </a:r>
            <a:r>
              <a:rPr lang="en-US" sz="3600" dirty="0" smtClean="0"/>
              <a:t>statistics</a:t>
            </a:r>
            <a:r>
              <a:rPr lang="en-US" sz="3600" smtClean="0"/>
              <a:t>: </a:t>
            </a:r>
            <a:br>
              <a:rPr lang="en-US" sz="3600" smtClean="0"/>
            </a:br>
            <a:r>
              <a:rPr lang="en-US" sz="3600" smtClean="0"/>
              <a:t>user </a:t>
            </a:r>
            <a:r>
              <a:rPr lang="en-US" sz="3600" dirty="0" smtClean="0"/>
              <a:t>requirements per VRCs</a:t>
            </a:r>
            <a:endParaRPr lang="en-US" sz="3600" dirty="0"/>
          </a:p>
        </p:txBody>
      </p:sp>
      <p:sp>
        <p:nvSpPr>
          <p:cNvPr id="3" name="Date Placeholder 2"/>
          <p:cNvSpPr>
            <a:spLocks noGrp="1"/>
          </p:cNvSpPr>
          <p:nvPr>
            <p:ph type="dt" sz="half" idx="10"/>
          </p:nvPr>
        </p:nvSpPr>
        <p:spPr/>
        <p:txBody>
          <a:bodyPr/>
          <a:lstStyle/>
          <a:p>
            <a:pPr>
              <a:defRPr/>
            </a:pPr>
            <a:fld id="{7D9978D5-D72A-4623-A9C8-7EA007951FE5}" type="datetime1">
              <a:rPr lang="en-GB" smtClean="0"/>
              <a:pPr>
                <a:defRPr/>
              </a:pPr>
              <a:t>27/03/2012</a:t>
            </a:fld>
            <a:endParaRPr lang="en-US"/>
          </a:p>
        </p:txBody>
      </p:sp>
      <p:sp>
        <p:nvSpPr>
          <p:cNvPr id="4" name="Slide Number Placeholder 3"/>
          <p:cNvSpPr>
            <a:spLocks noGrp="1"/>
          </p:cNvSpPr>
          <p:nvPr>
            <p:ph type="sldNum" sz="quarter" idx="12"/>
          </p:nvPr>
        </p:nvSpPr>
        <p:spPr/>
        <p:txBody>
          <a:bodyPr/>
          <a:lstStyle/>
          <a:p>
            <a:pPr>
              <a:defRPr/>
            </a:pPr>
            <a:fld id="{1D53C9E4-42E2-402A-B0B1-17451789FE1F}" type="slidenum">
              <a:rPr lang="en-US" smtClean="0"/>
              <a:pPr>
                <a:defRPr/>
              </a:pPr>
              <a:t>9</a:t>
            </a:fld>
            <a:endParaRPr lang="en-US" dirty="0"/>
          </a:p>
        </p:txBody>
      </p:sp>
      <p:sp>
        <p:nvSpPr>
          <p:cNvPr id="6" name="Content Placeholder 4"/>
          <p:cNvSpPr txBox="1">
            <a:spLocks/>
          </p:cNvSpPr>
          <p:nvPr/>
        </p:nvSpPr>
        <p:spPr bwMode="auto">
          <a:xfrm>
            <a:off x="251520" y="1412875"/>
            <a:ext cx="860444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1600" dirty="0" smtClean="0"/>
          </a:p>
          <a:p>
            <a:pPr marL="0" indent="0">
              <a:buNone/>
            </a:pPr>
            <a:endParaRPr lang="en-US" sz="1600" dirty="0" smtClean="0"/>
          </a:p>
        </p:txBody>
      </p:sp>
      <p:graphicFrame>
        <p:nvGraphicFramePr>
          <p:cNvPr id="5" name="Chart 4"/>
          <p:cNvGraphicFramePr/>
          <p:nvPr>
            <p:extLst>
              <p:ext uri="{D42A27DB-BD31-4B8C-83A1-F6EECF244321}">
                <p14:modId xmlns:p14="http://schemas.microsoft.com/office/powerpoint/2010/main" val="3088695828"/>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161256" y="5373216"/>
            <a:ext cx="7579096" cy="369332"/>
          </a:xfrm>
          <a:prstGeom prst="rect">
            <a:avLst/>
          </a:prstGeom>
        </p:spPr>
        <p:txBody>
          <a:bodyPr wrap="square">
            <a:spAutoFit/>
          </a:bodyPr>
          <a:lstStyle/>
          <a:p>
            <a:r>
              <a:rPr lang="en-US" b="1" dirty="0" smtClean="0"/>
              <a:t>Total number of requirements submitted by VRCs: </a:t>
            </a:r>
            <a:r>
              <a:rPr lang="en-US" b="1" dirty="0" smtClean="0">
                <a:solidFill>
                  <a:srgbClr val="FF0000"/>
                </a:solidFill>
              </a:rPr>
              <a:t>63</a:t>
            </a:r>
            <a:endParaRPr lang="en-US" b="1" dirty="0">
              <a:solidFill>
                <a:srgbClr val="FF0000"/>
              </a:solidFill>
            </a:endParaRPr>
          </a:p>
        </p:txBody>
      </p:sp>
    </p:spTree>
    <p:extLst>
      <p:ext uri="{BB962C8B-B14F-4D97-AF65-F5344CB8AC3E}">
        <p14:creationId xmlns:p14="http://schemas.microsoft.com/office/powerpoint/2010/main" val="2837500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EGI-InSPIR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G-InSPI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EG-InSPI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1523</Words>
  <Application>Microsoft Office PowerPoint</Application>
  <PresentationFormat>On-screen Show (4:3)</PresentationFormat>
  <Paragraphs>427</Paragraphs>
  <Slides>34</Slides>
  <Notes>25</Notes>
  <HiddenSlides>1</HiddenSlides>
  <MMClips>0</MMClips>
  <ScaleCrop>false</ScaleCrop>
  <HeadingPairs>
    <vt:vector size="4" baseType="variant">
      <vt:variant>
        <vt:lpstr>Theme</vt:lpstr>
      </vt:variant>
      <vt:variant>
        <vt:i4>3</vt:i4>
      </vt:variant>
      <vt:variant>
        <vt:lpstr>Slide Titles</vt:lpstr>
      </vt:variant>
      <vt:variant>
        <vt:i4>34</vt:i4>
      </vt:variant>
    </vt:vector>
  </HeadingPairs>
  <TitlesOfParts>
    <vt:vector size="37" baseType="lpstr">
      <vt:lpstr>EGI-InSPIRE 2</vt:lpstr>
      <vt:lpstr>EG-InSPIRE</vt:lpstr>
      <vt:lpstr>1_EG-InSPIRE</vt:lpstr>
      <vt:lpstr>EGI user requirements – processes, tools and achievements</vt:lpstr>
      <vt:lpstr>Overview</vt:lpstr>
      <vt:lpstr>EGI Ecosystem</vt:lpstr>
      <vt:lpstr>The EGI requirement  gathering and tracking process</vt:lpstr>
      <vt:lpstr>List of user community requirements</vt:lpstr>
      <vt:lpstr>User community requirements (solved)</vt:lpstr>
      <vt:lpstr>EGI requirements statistics:  user requirements</vt:lpstr>
      <vt:lpstr>EGI requirements statistics: solved user requirements</vt:lpstr>
      <vt:lpstr>EGI requirements statistics:  user requirements per VRCs</vt:lpstr>
      <vt:lpstr>EGI requirements statistics:  user requirements per VO disciplines</vt:lpstr>
      <vt:lpstr>The EGI requirement  gathering and tracking process</vt:lpstr>
      <vt:lpstr>TCB catalog of requirements</vt:lpstr>
      <vt:lpstr>TCB process</vt:lpstr>
      <vt:lpstr>TCB process</vt:lpstr>
      <vt:lpstr>TCB process</vt:lpstr>
      <vt:lpstr>TCB process</vt:lpstr>
      <vt:lpstr>TCB process</vt:lpstr>
      <vt:lpstr>TCB process</vt:lpstr>
      <vt:lpstr>Will be submitted to TCB</vt:lpstr>
      <vt:lpstr>Complex topics (1)</vt:lpstr>
      <vt:lpstr>Applications and tools database</vt:lpstr>
      <vt:lpstr>Complex topics (1)</vt:lpstr>
      <vt:lpstr>Complex topics (2)</vt:lpstr>
      <vt:lpstr>Complex topics (2)</vt:lpstr>
      <vt:lpstr>Complex topics (3)</vt:lpstr>
      <vt:lpstr>Requirements tools</vt:lpstr>
      <vt:lpstr>Requirements tracker native web interface</vt:lpstr>
      <vt:lpstr>RT dashboards</vt:lpstr>
      <vt:lpstr>List of user community requirements</vt:lpstr>
      <vt:lpstr>User community requirements (solved)</vt:lpstr>
      <vt:lpstr>TCB catalog of requirements</vt:lpstr>
      <vt:lpstr>Requirements web gadgets</vt:lpstr>
      <vt:lpstr>Web gadgets in use</vt:lpstr>
      <vt:lpstr>Questions?</vt:lpstr>
    </vt:vector>
  </TitlesOfParts>
  <Company>Nikhef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EGI-InSPIRE Project Office</dc:creator>
  <cp:lastModifiedBy>ekar</cp:lastModifiedBy>
  <cp:revision>1085</cp:revision>
  <dcterms:created xsi:type="dcterms:W3CDTF">2010-09-03T12:01:03Z</dcterms:created>
  <dcterms:modified xsi:type="dcterms:W3CDTF">2012-03-27T21:13:12Z</dcterms:modified>
</cp:coreProperties>
</file>