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5"/>
  </p:notesMasterIdLst>
  <p:sldIdLst>
    <p:sldId id="431" r:id="rId4"/>
    <p:sldId id="446" r:id="rId5"/>
    <p:sldId id="452" r:id="rId6"/>
    <p:sldId id="454" r:id="rId7"/>
    <p:sldId id="455" r:id="rId8"/>
    <p:sldId id="457" r:id="rId9"/>
    <p:sldId id="458" r:id="rId10"/>
    <p:sldId id="459" r:id="rId11"/>
    <p:sldId id="460" r:id="rId12"/>
    <p:sldId id="461" r:id="rId13"/>
    <p:sldId id="4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 varScale="1">
        <p:scale>
          <a:sx n="113" d="100"/>
          <a:sy n="113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3/23/2012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272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23/03/2012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23/03/2012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23/03/2012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Community Forum 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http://cf2012.egi.eu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Community Forum 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http://cf2012.egi.eu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Community Forum 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http://cf2012.egi.eu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23/03/2012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RM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668344" cy="2450703"/>
          </a:xfrm>
        </p:spPr>
        <p:txBody>
          <a:bodyPr/>
          <a:lstStyle/>
          <a:p>
            <a:r>
              <a:rPr lang="en-GB" sz="4000" smtClean="0"/>
              <a:t>Intelligence </a:t>
            </a:r>
            <a:r>
              <a:rPr lang="en-GB" sz="4000" smtClean="0"/>
              <a:t>Collection </a:t>
            </a: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and </a:t>
            </a:r>
            <a:r>
              <a:rPr lang="en-GB" sz="4000" smtClean="0"/>
              <a:t>Analysis </a:t>
            </a:r>
            <a:r>
              <a:rPr lang="en-GB" sz="4000" smtClean="0"/>
              <a:t>Process </a:t>
            </a: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&amp;</a:t>
            </a:r>
            <a:br>
              <a:rPr lang="en-GB" sz="4000" smtClean="0"/>
            </a:br>
            <a:r>
              <a:rPr lang="en-GB" sz="4000" smtClean="0"/>
              <a:t>ESFRI </a:t>
            </a:r>
            <a:r>
              <a:rPr lang="en-GB" sz="4000" smtClean="0"/>
              <a:t>Contact </a:t>
            </a:r>
            <a:r>
              <a:rPr lang="en-GB" sz="4000" smtClean="0"/>
              <a:t>list</a:t>
            </a:r>
            <a:endParaRPr lang="en-GB" sz="3600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23/03/2012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4462264"/>
            <a:ext cx="5832648" cy="1343000"/>
          </a:xfrm>
        </p:spPr>
        <p:txBody>
          <a:bodyPr/>
          <a:lstStyle/>
          <a:p>
            <a:r>
              <a:rPr lang="en-GB" sz="2800" smtClean="0"/>
              <a:t>Gergely Sipos</a:t>
            </a:r>
          </a:p>
          <a:p>
            <a:r>
              <a:rPr lang="en-GB" sz="2400" smtClean="0">
                <a:hlinkClick r:id="rId3"/>
              </a:rPr>
              <a:t>gergely.sipos@egi.eu</a:t>
            </a:r>
            <a:r>
              <a:rPr lang="en-GB" sz="2800" smtClean="0"/>
              <a:t>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mtClean="0"/>
              <a:t>VTs delivered </a:t>
            </a:r>
            <a:r>
              <a:rPr lang="en-GB" smtClean="0"/>
              <a:t>what </a:t>
            </a:r>
            <a:r>
              <a:rPr lang="en-GB" smtClean="0"/>
              <a:t>promised</a:t>
            </a:r>
          </a:p>
          <a:p>
            <a:pPr lvl="1"/>
            <a:r>
              <a:rPr lang="en-GB" sz="2400" smtClean="0"/>
              <a:t>Processes to capture and analyse information about potential users of EGI – about projects, institutes, communities, persons</a:t>
            </a:r>
          </a:p>
          <a:p>
            <a:pPr lvl="1"/>
            <a:r>
              <a:rPr lang="en-GB" sz="2400" smtClean="0"/>
              <a:t>ESFRI contacts from a number of countries: Czech Republic, Hungary, Italy, Spain, Switzerland, UK</a:t>
            </a:r>
          </a:p>
          <a:p>
            <a:r>
              <a:rPr lang="en-GB" sz="2800" smtClean="0"/>
              <a:t>It’s time to populate the CRM with leads and with key findings we learn from them</a:t>
            </a:r>
          </a:p>
          <a:p>
            <a:pPr lvl="1"/>
            <a:r>
              <a:rPr lang="en-GB" sz="2400" smtClean="0">
                <a:solidFill>
                  <a:srgbClr val="FF0000"/>
                </a:solidFill>
              </a:rPr>
              <a:t>It needs involvement from all NGIs!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Questions?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gergely.sipos@egi.eu</a:t>
            </a:r>
            <a:r>
              <a:rPr lang="en-GB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1309"/>
            <a:ext cx="8712968" cy="4525963"/>
          </a:xfrm>
        </p:spPr>
        <p:txBody>
          <a:bodyPr>
            <a:normAutofit/>
          </a:bodyPr>
          <a:lstStyle/>
          <a:p>
            <a:r>
              <a:rPr lang="en-GB" sz="2800" smtClean="0"/>
              <a:t>Support EGI outreach to new communities by</a:t>
            </a:r>
          </a:p>
          <a:p>
            <a:pPr marL="971550" lvl="1" indent="-514350">
              <a:buFont typeface="+mj-lt"/>
              <a:buAutoNum type="arabicPeriod"/>
            </a:pPr>
            <a:endParaRPr lang="en-GB" sz="240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2400" smtClean="0"/>
              <a:t>Establishing processes for NGIs and EGI.eu to collect, record and analyse information about potential new user communities and their needs.</a:t>
            </a:r>
          </a:p>
          <a:p>
            <a:pPr marL="971550" lvl="1" indent="-514350">
              <a:buFont typeface="+mj-lt"/>
              <a:buAutoNum type="arabicPeriod"/>
            </a:pPr>
            <a:endParaRPr lang="en-GB" sz="240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2400" smtClean="0"/>
              <a:t>Gathering </a:t>
            </a:r>
            <a:r>
              <a:rPr lang="en-GB" sz="2400" smtClean="0"/>
              <a:t>and </a:t>
            </a:r>
            <a:r>
              <a:rPr lang="en-GB" sz="2400" smtClean="0"/>
              <a:t>distributing </a:t>
            </a:r>
            <a:r>
              <a:rPr lang="en-GB" sz="2400" smtClean="0"/>
              <a:t>within EGI-InSPIRE a comprehensive list of relevant ESFRI project </a:t>
            </a:r>
            <a:r>
              <a:rPr lang="en-GB" sz="2400" smtClean="0"/>
              <a:t>contact </a:t>
            </a:r>
            <a:r>
              <a:rPr lang="en-GB" sz="2400" smtClean="0"/>
              <a:t>points. </a:t>
            </a:r>
          </a:p>
          <a:p>
            <a:pPr marL="971550" lvl="1" indent="-514350">
              <a:buNone/>
            </a:pPr>
            <a:endParaRPr lang="en-GB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51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Intelligence collection processes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GB" sz="2800" smtClean="0"/>
              <a:t>Key questions that the VT answered</a:t>
            </a:r>
          </a:p>
          <a:p>
            <a:pPr lvl="1"/>
            <a:r>
              <a:rPr lang="en-GB" sz="2400" smtClean="0"/>
              <a:t>What do we want to know?</a:t>
            </a:r>
          </a:p>
          <a:p>
            <a:pPr lvl="1"/>
            <a:r>
              <a:rPr lang="en-GB" sz="2400" smtClean="0"/>
              <a:t>Where and how to record it?</a:t>
            </a:r>
          </a:p>
          <a:p>
            <a:pPr lvl="1"/>
            <a:r>
              <a:rPr lang="en-GB" sz="2400" smtClean="0"/>
              <a:t>How to analyse it so a European-wide picture can emerge? </a:t>
            </a:r>
          </a:p>
          <a:p>
            <a:r>
              <a:rPr lang="en-GB" sz="2800" smtClean="0"/>
              <a:t>Answers emerged through a series of surveys and telcons with VT members: </a:t>
            </a:r>
          </a:p>
          <a:p>
            <a:r>
              <a:rPr lang="en-GB" sz="2800" smtClean="0"/>
              <a:t>Processes and questions </a:t>
            </a:r>
            <a:r>
              <a:rPr lang="en-GB" sz="2800" smtClean="0"/>
              <a:t>got </a:t>
            </a:r>
            <a:r>
              <a:rPr lang="en-GB" sz="2800" smtClean="0"/>
              <a:t>implemented </a:t>
            </a:r>
            <a:r>
              <a:rPr lang="en-GB" sz="2800" smtClean="0"/>
              <a:t>in the </a:t>
            </a:r>
            <a:r>
              <a:rPr lang="en-GB" sz="2800" smtClean="0"/>
              <a:t>EGI </a:t>
            </a:r>
            <a:r>
              <a:rPr lang="en-GB" sz="2800" smtClean="0"/>
              <a:t>CRM: </a:t>
            </a:r>
            <a:r>
              <a:rPr lang="en-GB" sz="2800" smtClean="0">
                <a:hlinkClick r:id="rId2"/>
              </a:rPr>
              <a:t>https</a:t>
            </a:r>
            <a:r>
              <a:rPr lang="en-GB" sz="2800" smtClean="0">
                <a:hlinkClick r:id="rId2"/>
              </a:rPr>
              <a:t>://</a:t>
            </a:r>
            <a:r>
              <a:rPr lang="en-GB" sz="2800" smtClean="0">
                <a:hlinkClick r:id="rId2"/>
              </a:rPr>
              <a:t>wiki.egi.eu/wiki/CRM</a:t>
            </a:r>
            <a:r>
              <a:rPr lang="en-GB" sz="2800" smtClean="0"/>
              <a:t> </a:t>
            </a:r>
          </a:p>
          <a:p>
            <a:pPr lvl="2"/>
            <a:r>
              <a:rPr lang="en-GB" smtClean="0">
                <a:solidFill>
                  <a:srgbClr val="FF0000"/>
                </a:solidFill>
              </a:rPr>
              <a:t>CRM is a new service from Ibergrid to all NGIs</a:t>
            </a:r>
          </a:p>
          <a:p>
            <a:pPr lvl="2"/>
            <a:r>
              <a:rPr lang="en-GB" smtClean="0">
                <a:solidFill>
                  <a:srgbClr val="FF0000"/>
                </a:solidFill>
              </a:rPr>
              <a:t>Try and use it! 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ESFRI contact list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In 2011 EGI.eu put together a list of ESFRI institutes from accross all the ESFRI projects</a:t>
            </a:r>
          </a:p>
          <a:p>
            <a:pPr lvl="1"/>
            <a:r>
              <a:rPr lang="en-GB" sz="2400" smtClean="0"/>
              <a:t>Data was collected from project homepages</a:t>
            </a:r>
          </a:p>
          <a:p>
            <a:pPr lvl="1"/>
            <a:r>
              <a:rPr lang="en-GB" sz="2400" smtClean="0"/>
              <a:t>~56 projects with ~600 institutes </a:t>
            </a:r>
            <a:br>
              <a:rPr lang="en-GB" sz="2400" smtClean="0"/>
            </a:br>
            <a:r>
              <a:rPr lang="en-GB" sz="2400" smtClean="0"/>
              <a:t>(some also in EGI-InSPIRE!)</a:t>
            </a:r>
          </a:p>
          <a:p>
            <a:r>
              <a:rPr lang="en-GB" sz="2800" smtClean="0"/>
              <a:t>Key question that the VT answered:</a:t>
            </a:r>
          </a:p>
          <a:p>
            <a:pPr lvl="1"/>
            <a:r>
              <a:rPr lang="en-GB" sz="2400" smtClean="0"/>
              <a:t>Who are the people at these institutes who we should talk to about collaboration?</a:t>
            </a:r>
          </a:p>
          <a:p>
            <a:pPr lvl="2"/>
            <a:r>
              <a:rPr lang="en-GB" sz="2000" smtClean="0"/>
              <a:t>In Czech </a:t>
            </a:r>
            <a:r>
              <a:rPr lang="en-GB" sz="2000" smtClean="0"/>
              <a:t>Republic, Hungary, Italy, Spain, Switzerland, UK</a:t>
            </a:r>
            <a:endParaRPr lang="en-GB" sz="2000" smtClean="0"/>
          </a:p>
          <a:p>
            <a:pPr lvl="1"/>
            <a:r>
              <a:rPr lang="en-GB" sz="2400" smtClean="0"/>
              <a:t>What should we record about these leads? </a:t>
            </a:r>
          </a:p>
          <a:p>
            <a:pPr lvl="1"/>
            <a:endParaRPr lang="en-GB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CRM:</a:t>
            </a:r>
            <a:br>
              <a:rPr lang="en-GB" sz="3600" smtClean="0"/>
            </a:br>
            <a:r>
              <a:rPr lang="en-GB" sz="3600" smtClean="0"/>
              <a:t>Data structure and use cases</a:t>
            </a:r>
            <a:endParaRPr lang="en-GB" sz="3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79712" y="242088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Projects (ESFRI &amp; non-ESFRI; National &amp; International)</a:t>
            </a:r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979712" y="386104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Institutes (universities, research labs, etc.)</a:t>
            </a: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979712" y="530120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People (researchers, developers, etc.)</a:t>
            </a:r>
            <a:endParaRPr lang="en-GB"/>
          </a:p>
        </p:txBody>
      </p:sp>
      <p:cxnSp>
        <p:nvCxnSpPr>
          <p:cNvPr id="48" name="Straight Arrow Connector 47"/>
          <p:cNvCxnSpPr>
            <a:stCxn id="45" idx="0"/>
            <a:endCxn id="44" idx="2"/>
          </p:cNvCxnSpPr>
          <p:nvPr/>
        </p:nvCxnSpPr>
        <p:spPr>
          <a:xfrm flipV="1">
            <a:off x="4572000" y="321297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0"/>
            <a:endCxn id="45" idx="2"/>
          </p:cNvCxnSpPr>
          <p:nvPr/>
        </p:nvCxnSpPr>
        <p:spPr>
          <a:xfrm flipV="1">
            <a:off x="4572000" y="465313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entagon 54"/>
          <p:cNvSpPr/>
          <p:nvPr/>
        </p:nvSpPr>
        <p:spPr>
          <a:xfrm>
            <a:off x="251520" y="242088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projects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51520" y="386104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institutes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7" name="Pentagon 56"/>
          <p:cNvSpPr/>
          <p:nvPr/>
        </p:nvSpPr>
        <p:spPr>
          <a:xfrm>
            <a:off x="251520" y="530120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</a:t>
            </a:r>
            <a:br>
              <a:rPr lang="en-GB" sz="16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people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 flipH="1">
            <a:off x="7164288" y="5301208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Interview people &amp; register key findings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 flipH="1">
            <a:off x="7164288" y="2420888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each project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6200000" flipH="1">
            <a:off x="3959931" y="944723"/>
            <a:ext cx="1224137" cy="1728192"/>
          </a:xfrm>
          <a:prstGeom prst="homePlate">
            <a:avLst>
              <a:gd name="adj" fmla="val 434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groups of projects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63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CRM:</a:t>
            </a:r>
            <a:br>
              <a:rPr lang="en-GB" sz="3600" smtClean="0"/>
            </a:br>
            <a:r>
              <a:rPr lang="en-GB" sz="3600" smtClean="0"/>
              <a:t>Data structure and use cases</a:t>
            </a:r>
            <a:endParaRPr lang="en-GB" sz="3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79712" y="242088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Projects (ESFRI &amp; non-ESFRI; National &amp; International)</a:t>
            </a:r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979712" y="386104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Institutes (universities, research labs, etc.)</a:t>
            </a: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979712" y="5301208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People (researchers, developers, etc.)</a:t>
            </a:r>
            <a:endParaRPr lang="en-GB"/>
          </a:p>
        </p:txBody>
      </p:sp>
      <p:cxnSp>
        <p:nvCxnSpPr>
          <p:cNvPr id="48" name="Straight Arrow Connector 47"/>
          <p:cNvCxnSpPr>
            <a:stCxn id="45" idx="0"/>
            <a:endCxn id="44" idx="2"/>
          </p:cNvCxnSpPr>
          <p:nvPr/>
        </p:nvCxnSpPr>
        <p:spPr>
          <a:xfrm flipV="1">
            <a:off x="4572000" y="321297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0"/>
            <a:endCxn id="45" idx="2"/>
          </p:cNvCxnSpPr>
          <p:nvPr/>
        </p:nvCxnSpPr>
        <p:spPr>
          <a:xfrm flipV="1">
            <a:off x="4572000" y="4653136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entagon 54"/>
          <p:cNvSpPr/>
          <p:nvPr/>
        </p:nvSpPr>
        <p:spPr>
          <a:xfrm>
            <a:off x="251520" y="242088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projects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51520" y="386104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institutes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7" name="Pentagon 56"/>
          <p:cNvSpPr/>
          <p:nvPr/>
        </p:nvSpPr>
        <p:spPr>
          <a:xfrm>
            <a:off x="251520" y="5301208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</a:t>
            </a:r>
            <a:br>
              <a:rPr lang="en-GB" sz="16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people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 flipH="1">
            <a:off x="7164288" y="5301208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Interview people &amp; register key findings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 flipH="1">
            <a:off x="7164288" y="2420888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each project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6200000" flipH="1">
            <a:off x="3959931" y="944723"/>
            <a:ext cx="1224137" cy="1728192"/>
          </a:xfrm>
          <a:prstGeom prst="homePlate">
            <a:avLst>
              <a:gd name="adj" fmla="val 434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groups of projects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420888"/>
            <a:ext cx="7164288" cy="2232248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smtClean="0">
                <a:solidFill>
                  <a:schemeClr val="tx1"/>
                </a:solidFill>
              </a:rPr>
              <a:t>Happened for ESFRI projects</a:t>
            </a:r>
            <a:br>
              <a:rPr lang="en-GB" sz="4800" b="1" smtClean="0">
                <a:solidFill>
                  <a:schemeClr val="tx1"/>
                </a:solidFill>
              </a:rPr>
            </a:br>
            <a:r>
              <a:rPr lang="en-GB" sz="4800" b="1" smtClean="0">
                <a:solidFill>
                  <a:schemeClr val="tx1"/>
                </a:solidFill>
              </a:rPr>
              <a:t>(by EGI.eu)</a:t>
            </a:r>
            <a:endParaRPr lang="en-GB" sz="4800" b="1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653136"/>
            <a:ext cx="9144000" cy="1656184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smtClean="0">
                <a:solidFill>
                  <a:schemeClr val="tx1"/>
                </a:solidFill>
              </a:rPr>
              <a:t>Is happening for ESFRI projects </a:t>
            </a:r>
            <a:br>
              <a:rPr lang="en-GB" sz="4800" b="1" smtClean="0">
                <a:solidFill>
                  <a:schemeClr val="tx1"/>
                </a:solidFill>
              </a:rPr>
            </a:br>
            <a:r>
              <a:rPr lang="en-GB" sz="4800" b="1" smtClean="0">
                <a:solidFill>
                  <a:schemeClr val="tx1"/>
                </a:solidFill>
              </a:rPr>
              <a:t>(by NGIs and EGI.eu)</a:t>
            </a:r>
            <a:endParaRPr lang="en-GB" sz="4800" b="1">
              <a:solidFill>
                <a:schemeClr val="tx1"/>
              </a:solidFill>
            </a:endParaRPr>
          </a:p>
        </p:txBody>
      </p:sp>
      <p:sp>
        <p:nvSpPr>
          <p:cNvPr id="19" name="L-Shape 18"/>
          <p:cNvSpPr/>
          <p:nvPr/>
        </p:nvSpPr>
        <p:spPr>
          <a:xfrm flipH="1" flipV="1">
            <a:off x="0" y="1052736"/>
            <a:ext cx="9144000" cy="3600400"/>
          </a:xfrm>
          <a:prstGeom prst="corner">
            <a:avLst>
              <a:gd name="adj1" fmla="val 38007"/>
              <a:gd name="adj2" fmla="val 54703"/>
            </a:avLst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267744" y="126876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b="1" smtClean="0">
                <a:latin typeface="+mn-lt"/>
              </a:rPr>
              <a:t>Will happen</a:t>
            </a:r>
            <a:endParaRPr lang="en-GB" sz="4800"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13" y="1268760"/>
            <a:ext cx="9006991" cy="479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 1:</a:t>
            </a:r>
            <a:br>
              <a:rPr lang="en-GB" sz="3200" smtClean="0"/>
            </a:br>
            <a:r>
              <a:rPr lang="en-GB" sz="3200" smtClean="0"/>
              <a:t>ESFRI institutes in Germany</a:t>
            </a:r>
            <a:endParaRPr lang="en-GB" sz="3200"/>
          </a:p>
        </p:txBody>
      </p:sp>
      <p:sp>
        <p:nvSpPr>
          <p:cNvPr id="8" name="Down Arrow Callout 7"/>
          <p:cNvSpPr/>
          <p:nvPr/>
        </p:nvSpPr>
        <p:spPr>
          <a:xfrm>
            <a:off x="1763688" y="2492896"/>
            <a:ext cx="1512168" cy="1080120"/>
          </a:xfrm>
          <a:prstGeom prst="downArrowCallou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86 institutes</a:t>
            </a:r>
            <a:endParaRPr lang="en-GB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 2:</a:t>
            </a:r>
            <a:br>
              <a:rPr lang="en-GB" sz="3200" smtClean="0"/>
            </a:br>
            <a:r>
              <a:rPr lang="en-GB" sz="3200" smtClean="0"/>
              <a:t>BBMRI institutes</a:t>
            </a:r>
            <a:endParaRPr lang="en-GB" sz="32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49" y="1196752"/>
            <a:ext cx="8915747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Callout 4"/>
          <p:cNvSpPr/>
          <p:nvPr/>
        </p:nvSpPr>
        <p:spPr>
          <a:xfrm>
            <a:off x="1763688" y="2492896"/>
            <a:ext cx="1512168" cy="1080120"/>
          </a:xfrm>
          <a:prstGeom prst="downArrowCallou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53 institutes</a:t>
            </a:r>
            <a:endParaRPr lang="en-GB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 3:</a:t>
            </a:r>
            <a:br>
              <a:rPr lang="en-GB" sz="3200" smtClean="0"/>
            </a:br>
            <a:r>
              <a:rPr lang="en-GB" sz="3200" smtClean="0"/>
              <a:t>Recording key points of an interview</a:t>
            </a:r>
            <a:endParaRPr lang="en-GB" sz="32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214438"/>
            <a:ext cx="9001125" cy="4991100"/>
          </a:xfrm>
          <a:prstGeom prst="rect">
            <a:avLst/>
          </a:prstGeom>
          <a:noFill/>
          <a:ln w="18360">
            <a:solidFill>
              <a:srgbClr val="808080"/>
            </a:solidFill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13" y="4210050"/>
            <a:ext cx="8535987" cy="874713"/>
          </a:xfrm>
          <a:prstGeom prst="rect">
            <a:avLst/>
          </a:prstGeom>
          <a:solidFill>
            <a:srgbClr val="C0C0C0">
              <a:alpha val="20000"/>
            </a:srgbClr>
          </a:solidFill>
          <a:ln w="183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5263" y="3140075"/>
            <a:ext cx="2928937" cy="217488"/>
          </a:xfrm>
          <a:prstGeom prst="rect">
            <a:avLst/>
          </a:prstGeom>
          <a:solidFill>
            <a:srgbClr val="C0C0C0">
              <a:alpha val="20000"/>
            </a:srgbClr>
          </a:solidFill>
          <a:ln w="183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75325" y="2311400"/>
            <a:ext cx="3300413" cy="320675"/>
          </a:xfrm>
          <a:prstGeom prst="rect">
            <a:avLst/>
          </a:prstGeom>
          <a:solidFill>
            <a:srgbClr val="C0C0C0">
              <a:alpha val="20000"/>
            </a:srgbClr>
          </a:solidFill>
          <a:ln w="183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Down Arrow Callout 7"/>
          <p:cNvSpPr/>
          <p:nvPr/>
        </p:nvSpPr>
        <p:spPr>
          <a:xfrm>
            <a:off x="3419872" y="1988840"/>
            <a:ext cx="1512168" cy="1080120"/>
          </a:xfrm>
          <a:prstGeom prst="downArrowCallou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His project</a:t>
            </a:r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6804248" y="1196752"/>
            <a:ext cx="1512168" cy="1080120"/>
          </a:xfrm>
          <a:prstGeom prst="downArrowCallou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His institute</a:t>
            </a:r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139952" y="3356992"/>
            <a:ext cx="1512168" cy="1080120"/>
          </a:xfrm>
          <a:prstGeom prst="downArrowCallou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Key findings</a:t>
            </a:r>
            <a:endParaRPr lang="en-GB" sz="2000" b="1">
              <a:solidFill>
                <a:schemeClr val="tx1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683568" y="4797152"/>
            <a:ext cx="3744416" cy="1440160"/>
          </a:xfrm>
          <a:prstGeom prst="upArrowCallout">
            <a:avLst>
              <a:gd name="adj1" fmla="val 15593"/>
              <a:gd name="adj2" fmla="val 16769"/>
              <a:gd name="adj3" fmla="val 16769"/>
              <a:gd name="adj4" fmla="val 73208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smtClean="0">
                <a:solidFill>
                  <a:schemeClr val="tx1"/>
                </a:solidFill>
              </a:rPr>
              <a:t>What services does the project/institute need from EGI? Are these EGI services already available, or should they be developed? Is there a need to involve other NGIs into the support process (e.g. to develop and/or to provide the demanded services) If yes, then clarify the type of involvement.</a:t>
            </a:r>
            <a:endParaRPr lang="en-GB" sz="1100" b="1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4860032" y="4797152"/>
            <a:ext cx="3744416" cy="1080120"/>
          </a:xfrm>
          <a:prstGeom prst="upArrowCallout">
            <a:avLst>
              <a:gd name="adj1" fmla="val 24999"/>
              <a:gd name="adj2" fmla="val 21864"/>
              <a:gd name="adj3" fmla="val 21472"/>
              <a:gd name="adj4" fmla="val 6444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smtClean="0">
                <a:solidFill>
                  <a:schemeClr val="tx1"/>
                </a:solidFill>
              </a:rPr>
              <a:t> What does the project/institute try to achieve? How could EGI contribute to achieving this goal? What benefit would this bring to the </a:t>
            </a:r>
            <a:r>
              <a:rPr lang="en-GB" sz="1100" b="1" smtClean="0">
                <a:solidFill>
                  <a:schemeClr val="tx1"/>
                </a:solidFill>
              </a:rPr>
              <a:t>project/institute</a:t>
            </a:r>
            <a:r>
              <a:rPr lang="en-GB" sz="1100" b="1" smtClean="0">
                <a:solidFill>
                  <a:schemeClr val="tx1"/>
                </a:solidFill>
              </a:rPr>
              <a:t>?</a:t>
            </a:r>
            <a:endParaRPr lang="en-GB" sz="11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On-screen Show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EGI-InSPIRE 2</vt:lpstr>
      <vt:lpstr>EG-InSPIRE</vt:lpstr>
      <vt:lpstr>1_EG-InSPIRE</vt:lpstr>
      <vt:lpstr>Intelligence Collection  and Analysis Process  &amp; ESFRI Contact list</vt:lpstr>
      <vt:lpstr>Goals</vt:lpstr>
      <vt:lpstr>Intelligence collection processes</vt:lpstr>
      <vt:lpstr>ESFRI contact list</vt:lpstr>
      <vt:lpstr>EGI CRM: Data structure and use cases</vt:lpstr>
      <vt:lpstr>EGI CRM: Data structure and use cases</vt:lpstr>
      <vt:lpstr>Example 1: ESFRI institutes in Germany</vt:lpstr>
      <vt:lpstr>Example 2: BBMRI institutes</vt:lpstr>
      <vt:lpstr>Example 3: Recording key points of an interview</vt:lpstr>
      <vt:lpstr>Conclusions</vt:lpstr>
      <vt:lpstr>Questions?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655</cp:revision>
  <dcterms:created xsi:type="dcterms:W3CDTF">2010-09-03T12:01:03Z</dcterms:created>
  <dcterms:modified xsi:type="dcterms:W3CDTF">2012-03-23T14:14:10Z</dcterms:modified>
</cp:coreProperties>
</file>