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77" r:id="rId2"/>
    <p:sldId id="864" r:id="rId3"/>
    <p:sldId id="866" r:id="rId4"/>
    <p:sldId id="867" r:id="rId5"/>
    <p:sldId id="868" r:id="rId6"/>
    <p:sldId id="863" r:id="rId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96" y="-127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2011-2012,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Machine Isolation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Tutorial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Benefits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Control of Resource Consumption</a:t>
            </a:r>
          </a:p>
          <a:p>
            <a:pPr lvl="1"/>
            <a:r>
              <a:rPr lang="en-US" dirty="0" smtClean="0"/>
              <a:t>Share/limit CPU and network bandwidth</a:t>
            </a:r>
          </a:p>
          <a:p>
            <a:pPr lvl="1"/>
            <a:r>
              <a:rPr lang="en-US" dirty="0" smtClean="0"/>
              <a:t>Hard limit on memory (RAM) utilization</a:t>
            </a:r>
          </a:p>
          <a:p>
            <a:pPr lvl="1"/>
            <a:r>
              <a:rPr lang="en-US" dirty="0" smtClean="0"/>
              <a:t>Control IO bandwidth to local/remote disks</a:t>
            </a:r>
          </a:p>
          <a:p>
            <a:pPr lvl="1"/>
            <a:r>
              <a:rPr lang="en-US" dirty="0" smtClean="0"/>
              <a:t>Better monitoring/accounting of these resources</a:t>
            </a:r>
          </a:p>
          <a:p>
            <a:r>
              <a:rPr lang="en-US" dirty="0" smtClean="0"/>
              <a:t>Isolation of Virtual Machines</a:t>
            </a:r>
          </a:p>
          <a:p>
            <a:pPr lvl="1"/>
            <a:r>
              <a:rPr lang="en-US" dirty="0" smtClean="0"/>
              <a:t>Control address connectivity (what machines can see the VM?)</a:t>
            </a:r>
          </a:p>
          <a:p>
            <a:pPr lvl="1"/>
            <a:r>
              <a:rPr lang="en-US" dirty="0" smtClean="0"/>
              <a:t>Control what ports are accessible on a VM</a:t>
            </a:r>
          </a:p>
          <a:p>
            <a:pPr lvl="1"/>
            <a:r>
              <a:rPr lang="en-US" dirty="0" smtClean="0"/>
              <a:t>Dynamic control of both connectivity </a:t>
            </a:r>
            <a:r>
              <a:rPr lang="en-US" smtClean="0"/>
              <a:t>and ports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StratusLab Network Configuration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Static Configuration</a:t>
            </a:r>
          </a:p>
          <a:p>
            <a:pPr lvl="1"/>
            <a:r>
              <a:rPr lang="en-US" dirty="0" smtClean="0"/>
              <a:t>No dynamic VLAN or firewall configuration</a:t>
            </a:r>
          </a:p>
          <a:p>
            <a:pPr lvl="1"/>
            <a:r>
              <a:rPr lang="en-US" dirty="0" smtClean="0"/>
              <a:t>Three classes of IP addresses (public, local, and private)</a:t>
            </a:r>
          </a:p>
          <a:p>
            <a:pPr lvl="1"/>
            <a:r>
              <a:rPr lang="en-US" dirty="0" smtClean="0"/>
              <a:t>All machines receive network information via DHCP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33381" y="3962400"/>
          <a:ext cx="6424484" cy="22860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61139"/>
                <a:gridCol w="1461139"/>
                <a:gridCol w="1172859"/>
                <a:gridCol w="1054392"/>
                <a:gridCol w="1274955"/>
              </a:tblGrid>
              <a:tr h="370840">
                <a:tc>
                  <a:txBody>
                    <a:bodyPr/>
                    <a:lstStyle/>
                    <a:p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/>
                        <a:t>External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/>
                        <a:t>Public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/>
                        <a:t>Local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 smtClean="0"/>
                        <a:t>Private</a:t>
                      </a:r>
                      <a:endParaRPr lang="en-US" sz="2400" b="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External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✗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✗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Public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✗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Local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NAT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✗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dirty="0" smtClean="0"/>
                        <a:t>Private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NAT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✔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✗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 bwMode="auto">
          <a:xfrm>
            <a:off x="1299865" y="4495800"/>
            <a:ext cx="381000" cy="17526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5567065" y="1295400"/>
            <a:ext cx="381000" cy="480060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6200000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340666" y="5065067"/>
            <a:ext cx="2666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 smtClean="0"/>
              <a:t>FROM MACHINE</a:t>
            </a:r>
            <a:endParaRPr lang="en-US" b="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3043536"/>
            <a:ext cx="2129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 smtClean="0"/>
              <a:t>TO MACHINE</a:t>
            </a:r>
            <a:endParaRPr lang="en-US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2721114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Questions and Discussion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Exercises: Test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Deploy Public, Local, and Private Machines</a:t>
            </a:r>
          </a:p>
          <a:p>
            <a:pPr lvl="1"/>
            <a:r>
              <a:rPr lang="en-US" dirty="0" smtClean="0"/>
              <a:t>Can the machines be pinged from outside?</a:t>
            </a:r>
          </a:p>
          <a:p>
            <a:pPr lvl="1"/>
            <a:r>
              <a:rPr lang="en-US" dirty="0" smtClean="0"/>
              <a:t>Log into public machine, and see what can be pinged from inside.</a:t>
            </a:r>
          </a:p>
          <a:p>
            <a:pPr lvl="1"/>
            <a:r>
              <a:rPr lang="en-US" dirty="0" smtClean="0"/>
              <a:t>Can you log into local machine?</a:t>
            </a:r>
          </a:p>
          <a:p>
            <a:pPr lvl="1"/>
            <a:r>
              <a:rPr lang="en-US" dirty="0" smtClean="0"/>
              <a:t>Do any other combinations work?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3037</TotalTime>
  <Words>182</Words>
  <Application>Microsoft Macintosh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stratuslab-presentation-template-v3</vt:lpstr>
      <vt:lpstr>Virtual Machine Isolation</vt:lpstr>
      <vt:lpstr>Virtualization Benefits</vt:lpstr>
      <vt:lpstr>StratusLab Network Configuration</vt:lpstr>
      <vt:lpstr>Slide 4</vt:lpstr>
      <vt:lpstr>Exercises: Test Connectivity</vt:lpstr>
      <vt:lpstr>Slide 6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309</cp:revision>
  <cp:lastPrinted>2010-03-23T08:08:48Z</cp:lastPrinted>
  <dcterms:created xsi:type="dcterms:W3CDTF">2012-03-23T14:33:09Z</dcterms:created>
  <dcterms:modified xsi:type="dcterms:W3CDTF">2012-03-23T14:33:34Z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