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77" r:id="rId2"/>
    <p:sldId id="970" r:id="rId3"/>
    <p:sldId id="971" r:id="rId4"/>
    <p:sldId id="956" r:id="rId5"/>
    <p:sldId id="913" r:id="rId6"/>
    <p:sldId id="963" r:id="rId7"/>
    <p:sldId id="942" r:id="rId8"/>
    <p:sldId id="959" r:id="rId9"/>
    <p:sldId id="958" r:id="rId10"/>
    <p:sldId id="943" r:id="rId11"/>
    <p:sldId id="936" r:id="rId12"/>
    <p:sldId id="961" r:id="rId13"/>
    <p:sldId id="938" r:id="rId14"/>
    <p:sldId id="947" r:id="rId15"/>
    <p:sldId id="939" r:id="rId16"/>
    <p:sldId id="962" r:id="rId17"/>
    <p:sldId id="949" r:id="rId18"/>
    <p:sldId id="960" r:id="rId19"/>
    <p:sldId id="940" r:id="rId20"/>
    <p:sldId id="955" r:id="rId21"/>
    <p:sldId id="965" r:id="rId22"/>
    <p:sldId id="964" r:id="rId23"/>
    <p:sldId id="966" r:id="rId24"/>
    <p:sldId id="967" r:id="rId25"/>
    <p:sldId id="975" r:id="rId26"/>
    <p:sldId id="969" r:id="rId27"/>
    <p:sldId id="973" r:id="rId28"/>
    <p:sldId id="974" r:id="rId29"/>
    <p:sldId id="863" r:id="rId3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MasterView">
  <p:normalViewPr>
    <p:restoredLeft sz="15620"/>
    <p:restoredTop sz="94604" autoAdjust="0"/>
  </p:normalViewPr>
  <p:slideViewPr>
    <p:cSldViewPr>
      <p:cViewPr>
        <p:scale>
          <a:sx n="100" d="100"/>
          <a:sy n="100" d="100"/>
        </p:scale>
        <p:origin x="-2696" y="-155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</a:t>
            </a:r>
            <a:r>
              <a:rPr lang="en-US" sz="1400"/>
              <a:t>© </a:t>
            </a:r>
            <a:r>
              <a:rPr lang="en-US" sz="1400" smtClean="0"/>
              <a:t>2011-2012,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root@134.158.75.3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arketplace.stratuslab.e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Storage Services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Tutorial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Persistent Disks: Web Portal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686800" cy="5334000"/>
          </a:xfrm>
        </p:spPr>
        <p:txBody>
          <a:bodyPr/>
          <a:lstStyle/>
          <a:p>
            <a:r>
              <a:rPr lang="en-US" dirty="0" smtClean="0"/>
              <a:t>Disks menu: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Image 4" descr="Screen shot 2012-03-15 at 3.04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8763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Instance with Persistent Disk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dirty="0" err="1" smtClean="0"/>
              <a:t>ttylinux</a:t>
            </a:r>
            <a:r>
              <a:rPr lang="en-US" dirty="0" smtClean="0"/>
              <a:t> image Identifier from the Marketplace:</a:t>
            </a:r>
          </a:p>
          <a:p>
            <a:pPr lvl="1"/>
            <a:r>
              <a:rPr lang="en-US" dirty="0" smtClean="0"/>
              <a:t>export TTYLINUX_ID=</a:t>
            </a:r>
            <a:r>
              <a:rPr dirty="0" smtClean="0"/>
              <a:t>BzrqtDb2pYxA5_jha4IXG4WLyD3</a:t>
            </a:r>
          </a:p>
          <a:p>
            <a:pPr lvl="1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Deploy your virtual machine:</a:t>
            </a:r>
          </a:p>
          <a:p>
            <a:pPr lvl="1"/>
            <a:r>
              <a:rPr lang="en-US" dirty="0" smtClean="0"/>
              <a:t>stratus-run-instance  --persistent-disk=</a:t>
            </a:r>
            <a:r>
              <a:rPr dirty="0" smtClean="0">
                <a:solidFill>
                  <a:srgbClr val="FF0000"/>
                </a:solidFill>
              </a:rPr>
              <a:t>dc90bd49-98fa-43a8-a5a2-e6e8e803fbf0 </a:t>
            </a:r>
            <a:r>
              <a:rPr lang="en-US" dirty="0" smtClean="0"/>
              <a:t>${TTYLINUX_ID}</a:t>
            </a:r>
          </a:p>
          <a:p>
            <a:pPr lvl="1"/>
            <a:r>
              <a:rPr lang="en-US" dirty="0" smtClean="0"/>
              <a:t>Response should give the VM ID and Public IP: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8001000" cy="160043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 Starting </a:t>
            </a:r>
            <a:r>
              <a:rPr lang="en-US" sz="1400" b="0" dirty="0" err="1" smtClean="0">
                <a:latin typeface="Courier"/>
                <a:cs typeface="Courier"/>
              </a:rPr>
              <a:t>machine(s</a:t>
            </a:r>
            <a:r>
              <a:rPr lang="en-US" sz="1400" b="0" dirty="0" smtClean="0">
                <a:latin typeface="Courier"/>
                <a:cs typeface="Courier"/>
              </a:rPr>
              <a:t>) ::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 Starting 1 machine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 Machine 1 (</a:t>
            </a:r>
            <a:r>
              <a:rPr lang="en-US" sz="1400" b="0" dirty="0" err="1" smtClean="0">
                <a:latin typeface="Courier"/>
                <a:cs typeface="Courier"/>
              </a:rPr>
              <a:t>vm</a:t>
            </a:r>
            <a:r>
              <a:rPr lang="en-US" sz="1400" b="0" dirty="0" smtClean="0">
                <a:latin typeface="Courier"/>
                <a:cs typeface="Courier"/>
              </a:rPr>
              <a:t> ID: 18)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       Public </a:t>
            </a:r>
            <a:r>
              <a:rPr lang="en-US" sz="1400" b="0" dirty="0" err="1" smtClean="0">
                <a:latin typeface="Courier"/>
                <a:cs typeface="Courier"/>
              </a:rPr>
              <a:t>ip</a:t>
            </a:r>
            <a:r>
              <a:rPr lang="en-US" sz="1400" b="0" dirty="0" smtClean="0">
                <a:latin typeface="Courier"/>
                <a:cs typeface="Courier"/>
              </a:rPr>
              <a:t>: 134.158.75.44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 Done!</a:t>
            </a:r>
            <a:endParaRPr lang="en-US" sz="1400" b="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Information on the Web Portal</a:t>
            </a:r>
          </a:p>
        </p:txBody>
      </p:sp>
      <p:pic>
        <p:nvPicPr>
          <p:cNvPr id="9" name="Image 8" descr="Screen shot 2012-03-15 at 3.36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1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the disk via the running VM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81600"/>
          </a:xfrm>
        </p:spPr>
        <p:txBody>
          <a:bodyPr/>
          <a:lstStyle/>
          <a:p>
            <a:pPr lvl="1"/>
            <a:r>
              <a:rPr lang="en-US" dirty="0" smtClean="0"/>
              <a:t>Partition (</a:t>
            </a:r>
            <a:r>
              <a:rPr lang="en-US" dirty="0" err="1" smtClean="0"/>
              <a:t>fdisk</a:t>
            </a:r>
            <a:r>
              <a:rPr lang="en-US" dirty="0" smtClean="0"/>
              <a:t>)? and format (</a:t>
            </a:r>
            <a:r>
              <a:rPr lang="en-US" dirty="0" err="1" smtClean="0"/>
              <a:t>mkfs</a:t>
            </a:r>
            <a:r>
              <a:rPr lang="en-US" dirty="0" smtClean="0"/>
              <a:t>) it via the running VM</a:t>
            </a:r>
          </a:p>
          <a:p>
            <a:pPr lvl="1"/>
            <a:r>
              <a:rPr lang="en-US" dirty="0" smtClean="0"/>
              <a:t>In your VM, the</a:t>
            </a:r>
            <a:r>
              <a:rPr dirty="0" smtClean="0"/>
              <a:t> persistent disk will be referenced as /dev/hdc or /dev/sdc. In ttylinux</a:t>
            </a:r>
            <a:r>
              <a:rPr lang="en-US" dirty="0" smtClean="0"/>
              <a:t>10.0</a:t>
            </a:r>
            <a:r>
              <a:rPr dirty="0" smtClean="0"/>
              <a:t>, it will be /dev/hdc.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Format your disk</a:t>
            </a:r>
            <a:r>
              <a:rPr dirty="0" smtClean="0"/>
              <a:t>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8001000" cy="178510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 $ </a:t>
            </a:r>
            <a:r>
              <a:rPr lang="en-US" sz="1400" b="0" dirty="0" err="1" smtClean="0">
                <a:latin typeface="Courier"/>
                <a:cs typeface="Courier"/>
              </a:rPr>
              <a:t>ssh</a:t>
            </a:r>
            <a:r>
              <a:rPr lang="en-US" sz="1400" b="0" dirty="0" smtClean="0">
                <a:latin typeface="Courier"/>
                <a:cs typeface="Courier"/>
              </a:rPr>
              <a:t> </a:t>
            </a:r>
            <a:r>
              <a:rPr lang="en-US" sz="1400" b="0" dirty="0" smtClean="0">
                <a:latin typeface="Courier"/>
                <a:cs typeface="Courier"/>
                <a:hlinkClick r:id="rId2"/>
              </a:rPr>
              <a:t>root@134.158.75.44</a:t>
            </a:r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 # </a:t>
            </a:r>
            <a:r>
              <a:rPr lang="en-US" sz="1400" b="0" dirty="0" err="1" smtClean="0">
                <a:latin typeface="Courier"/>
                <a:cs typeface="Courier"/>
              </a:rPr>
              <a:t>fdisk</a:t>
            </a:r>
            <a:r>
              <a:rPr lang="en-US" sz="1400" b="0" dirty="0" smtClean="0">
                <a:latin typeface="Courier"/>
                <a:cs typeface="Courier"/>
              </a:rPr>
              <a:t> –</a:t>
            </a:r>
            <a:r>
              <a:rPr lang="en-US" sz="1400" b="0" dirty="0" err="1" smtClean="0">
                <a:latin typeface="Courier"/>
                <a:cs typeface="Courier"/>
              </a:rPr>
              <a:t>l</a:t>
            </a:r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Disk /dev/</a:t>
            </a:r>
            <a:r>
              <a:rPr lang="en-US" sz="1400" b="0" dirty="0" err="1" smtClean="0">
                <a:latin typeface="Courier"/>
                <a:cs typeface="Courier"/>
              </a:rPr>
              <a:t>hdc</a:t>
            </a:r>
            <a:r>
              <a:rPr lang="en-US" sz="1400" b="0" dirty="0" smtClean="0">
                <a:latin typeface="Courier"/>
                <a:cs typeface="Courier"/>
              </a:rPr>
              <a:t>: 2147 MB, 2147483648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255 heads, 63 sectors/track, 261 cylinders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Units = cylinders of 16065 * 512 = 8225280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  <a:endParaRPr lang="en-US" sz="1200" b="0" dirty="0" smtClean="0">
              <a:latin typeface="Courier"/>
              <a:cs typeface="Courier"/>
            </a:endParaRPr>
          </a:p>
          <a:p>
            <a:endParaRPr lang="en-US" sz="1200" b="0" dirty="0">
              <a:latin typeface="Courier"/>
              <a:cs typeface="Couri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4800" y="5334000"/>
            <a:ext cx="8001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400" b="0" dirty="0" smtClean="0"/>
              <a:t># mkfs.ext</a:t>
            </a:r>
            <a:r>
              <a:rPr lang="en-US" sz="1400" b="0" dirty="0" smtClean="0"/>
              <a:t>3</a:t>
            </a:r>
            <a:r>
              <a:rPr sz="1400" b="0" dirty="0" smtClean="0"/>
              <a:t> /dev/hdc</a:t>
            </a:r>
            <a:endParaRPr lang="fr-FR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Mount &amp; store data into your disk 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Mount your disk, store data into, and dismount it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001000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sz="1400" b="0" dirty="0" smtClean="0"/>
              <a:t>#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mkdir</a:t>
            </a:r>
            <a:r>
              <a:rPr lang="en-US" sz="1400" b="0" dirty="0" smtClean="0"/>
              <a:t> /</a:t>
            </a:r>
            <a:r>
              <a:rPr lang="en-US" sz="1400" b="0" dirty="0" err="1" smtClean="0"/>
              <a:t>mnt</a:t>
            </a:r>
            <a:r>
              <a:rPr lang="en-US" sz="1400" b="0" dirty="0" smtClean="0"/>
              <a:t>/test</a:t>
            </a:r>
            <a:r>
              <a:rPr sz="1400" b="0" dirty="0" smtClean="0"/>
              <a:t> </a:t>
            </a:r>
            <a:endParaRPr lang="en-US" sz="1400" b="0" dirty="0" smtClean="0"/>
          </a:p>
          <a:p>
            <a:r>
              <a:rPr lang="en-US" sz="1400" b="0" dirty="0" smtClean="0"/>
              <a:t># </a:t>
            </a:r>
            <a:r>
              <a:rPr sz="1400" b="0" dirty="0" smtClean="0"/>
              <a:t>mount /dev/hdc /mnt</a:t>
            </a:r>
            <a:r>
              <a:rPr lang="en-US" sz="1400" b="0" dirty="0" smtClean="0"/>
              <a:t>/test</a:t>
            </a:r>
          </a:p>
          <a:p>
            <a:r>
              <a:rPr sz="1400" b="0" dirty="0" smtClean="0"/>
              <a:t> </a:t>
            </a:r>
            <a:endParaRPr lang="en-US" sz="1400" b="0" dirty="0" smtClean="0"/>
          </a:p>
          <a:p>
            <a:r>
              <a:rPr sz="1400" b="0" dirty="0" smtClean="0"/>
              <a:t># echo "Testing Persistent Disk" &gt; /mnt/</a:t>
            </a:r>
            <a:r>
              <a:rPr lang="en-US" sz="1400" b="0" dirty="0" smtClean="0"/>
              <a:t>test/</a:t>
            </a:r>
            <a:r>
              <a:rPr sz="1400" b="0" dirty="0" smtClean="0"/>
              <a:t>test_pdisk</a:t>
            </a:r>
            <a:endParaRPr lang="en-US" sz="1400" b="0" dirty="0" smtClean="0"/>
          </a:p>
          <a:p>
            <a:r>
              <a:rPr sz="1400" b="0" dirty="0" smtClean="0"/>
              <a:t> </a:t>
            </a:r>
            <a:endParaRPr lang="en-US" sz="1400" b="0" dirty="0" smtClean="0"/>
          </a:p>
          <a:p>
            <a:r>
              <a:rPr lang="en-US" sz="1400" b="0" dirty="0" smtClean="0"/>
              <a:t># </a:t>
            </a:r>
            <a:r>
              <a:rPr lang="en-US" sz="1400" b="0" dirty="0" err="1" smtClean="0"/>
              <a:t>umount</a:t>
            </a:r>
            <a:r>
              <a:rPr lang="en-US" sz="1400" b="0" dirty="0" smtClean="0"/>
              <a:t> /</a:t>
            </a:r>
            <a:r>
              <a:rPr lang="en-US" sz="1400" b="0" dirty="0" err="1" smtClean="0"/>
              <a:t>mnt</a:t>
            </a:r>
            <a:r>
              <a:rPr lang="en-US" sz="1400" b="0" dirty="0" smtClean="0"/>
              <a:t>/test </a:t>
            </a:r>
            <a:endParaRPr lang="en-US" sz="1400" b="0" dirty="0" smtClean="0">
              <a:latin typeface="Courier"/>
              <a:cs typeface="Courier"/>
            </a:endParaRPr>
          </a:p>
          <a:p>
            <a:endParaRPr lang="en-US" sz="1400" b="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a Virtual Machine with persistent disk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marL="0" indent="0"/>
            <a:r>
              <a:rPr lang="en-US" dirty="0" smtClean="0"/>
              <a:t>Now deploy another virtual machine with the same persistent disk:</a:t>
            </a:r>
          </a:p>
          <a:p>
            <a:pPr marL="0" indent="0"/>
            <a:endParaRPr lang="en-US" dirty="0" smtClean="0"/>
          </a:p>
          <a:p>
            <a:pPr lvl="1"/>
            <a:r>
              <a:rPr lang="en-US" dirty="0" smtClean="0"/>
              <a:t>stratus-run-instance  --persistent-disk=</a:t>
            </a:r>
            <a:r>
              <a:rPr dirty="0" smtClean="0">
                <a:solidFill>
                  <a:srgbClr val="FF0000"/>
                </a:solidFill>
              </a:rPr>
              <a:t>dc90bd49-98fa-43a8-a5a2-e6e8e803fbf0 </a:t>
            </a:r>
            <a:r>
              <a:rPr dirty="0" smtClean="0"/>
              <a:t> </a:t>
            </a:r>
            <a:r>
              <a:rPr lang="en-US" dirty="0" smtClean="0"/>
              <a:t> ${TTYLINUX_ID}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Response should be: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8001000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Courier"/>
                <a:cs typeface="Courier"/>
              </a:rPr>
              <a:t>[ERROR] Only 0/1 </a:t>
            </a:r>
            <a:r>
              <a:rPr lang="en-US" sz="1200" b="0" dirty="0" err="1" smtClean="0">
                <a:latin typeface="Courier"/>
                <a:cs typeface="Courier"/>
              </a:rPr>
              <a:t>disk(s</a:t>
            </a:r>
            <a:r>
              <a:rPr lang="en-US" sz="1200" b="0" dirty="0" smtClean="0">
                <a:latin typeface="Courier"/>
                <a:cs typeface="Courier"/>
              </a:rPr>
              <a:t>) can be attached. Aborting</a:t>
            </a:r>
            <a:endParaRPr lang="en-US" sz="1200" b="0" dirty="0">
              <a:latin typeface="Courier"/>
              <a:cs typeface="Courier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8200" y="5867400"/>
            <a:ext cx="7054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can only be attached to 1 Virtual Machine!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Unmount</a:t>
            </a:r>
            <a:r>
              <a:rPr lang="en-US" dirty="0" smtClean="0"/>
              <a:t> your disk via the Web Portal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Now deploy another virtual machine with the same persistent disk:</a:t>
            </a:r>
          </a:p>
          <a:p>
            <a:pPr lvl="1"/>
            <a:r>
              <a:rPr lang="en-US" dirty="0" smtClean="0"/>
              <a:t>stratus-run-instance  --persistent-disk=</a:t>
            </a:r>
            <a:r>
              <a:rPr dirty="0" smtClean="0">
                <a:solidFill>
                  <a:srgbClr val="FF0000"/>
                </a:solidFill>
              </a:rPr>
              <a:t>dc90bd49-98fa-43a8-a5a2-e6e8e803fbf0 </a:t>
            </a:r>
            <a:r>
              <a:rPr dirty="0" smtClean="0"/>
              <a:t> </a:t>
            </a:r>
            <a:r>
              <a:rPr lang="en-US" dirty="0" smtClean="0"/>
              <a:t> ${TTYLINUX_ID}</a:t>
            </a:r>
          </a:p>
        </p:txBody>
      </p:sp>
      <p:pic>
        <p:nvPicPr>
          <p:cNvPr id="6" name="Image 5" descr="Screen shot 2012-03-15 at 3.49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495800" cy="3200400"/>
          </a:xfrm>
          <a:prstGeom prst="rect">
            <a:avLst/>
          </a:prstGeom>
        </p:spPr>
      </p:pic>
      <p:pic>
        <p:nvPicPr>
          <p:cNvPr id="8" name="Image 7" descr="Screen shot 2012-03-15 at 3.49.1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66800"/>
            <a:ext cx="4724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6477000" cy="914400"/>
          </a:xfrm>
        </p:spPr>
        <p:txBody>
          <a:bodyPr/>
          <a:lstStyle/>
          <a:p>
            <a:r>
              <a:rPr lang="en-US" dirty="0" smtClean="0"/>
              <a:t>Verify disk contents via the running  VM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81600"/>
          </a:xfrm>
        </p:spPr>
        <p:txBody>
          <a:bodyPr/>
          <a:lstStyle/>
          <a:p>
            <a:pPr lvl="1"/>
            <a:r>
              <a:rPr dirty="0" smtClean="0"/>
              <a:t>Log into your VM using ssh, verify existence of your persistent dis</a:t>
            </a:r>
            <a:r>
              <a:rPr lang="en-US" dirty="0" err="1" smtClean="0"/>
              <a:t>k</a:t>
            </a:r>
            <a:r>
              <a:rPr dirty="0" smtClean="0"/>
              <a:t> 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001000" cy="22467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 $ </a:t>
            </a:r>
            <a:r>
              <a:rPr lang="en-US" sz="1400" b="0" dirty="0" err="1" smtClean="0">
                <a:latin typeface="Courier"/>
                <a:cs typeface="Courier"/>
              </a:rPr>
              <a:t>ssh</a:t>
            </a:r>
            <a:r>
              <a:rPr lang="en-US" sz="1400" b="0" dirty="0" smtClean="0">
                <a:latin typeface="Courier"/>
                <a:cs typeface="Courier"/>
              </a:rPr>
              <a:t> root@134.158.75.45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# </a:t>
            </a:r>
            <a:r>
              <a:rPr lang="en-US" sz="1400" b="0" dirty="0" err="1" smtClean="0">
                <a:latin typeface="Courier"/>
                <a:cs typeface="Courier"/>
              </a:rPr>
              <a:t>fdisk</a:t>
            </a:r>
            <a:r>
              <a:rPr lang="en-US" sz="1400" b="0" dirty="0" smtClean="0">
                <a:latin typeface="Courier"/>
                <a:cs typeface="Courier"/>
              </a:rPr>
              <a:t> –</a:t>
            </a:r>
            <a:r>
              <a:rPr lang="en-US" sz="1400" b="0" dirty="0" err="1" smtClean="0">
                <a:latin typeface="Courier"/>
                <a:cs typeface="Courier"/>
              </a:rPr>
              <a:t>l</a:t>
            </a:r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Disk /dev/</a:t>
            </a:r>
            <a:r>
              <a:rPr lang="en-US" sz="1400" b="0" dirty="0" err="1" smtClean="0">
                <a:latin typeface="Courier"/>
                <a:cs typeface="Courier"/>
              </a:rPr>
              <a:t>hdc</a:t>
            </a:r>
            <a:r>
              <a:rPr lang="en-US" sz="1400" b="0" dirty="0" smtClean="0">
                <a:latin typeface="Courier"/>
                <a:cs typeface="Courier"/>
              </a:rPr>
              <a:t>: 2147 MB, 2147483648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255 heads, 63 sectors/track, 261 cylinders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Units = cylinders of 16065 * 512 = 8225280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endParaRPr lang="en-US" sz="1200" b="0" dirty="0" smtClean="0">
              <a:latin typeface="Courier"/>
              <a:cs typeface="Courier"/>
            </a:endParaRPr>
          </a:p>
          <a:p>
            <a:endParaRPr lang="en-US" sz="1200" b="0" dirty="0">
              <a:latin typeface="Courier"/>
              <a:cs typeface="Couri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1000" y="5181600"/>
            <a:ext cx="79248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400" b="0" dirty="0" smtClean="0"/>
              <a:t>#</a:t>
            </a:r>
            <a:r>
              <a:rPr lang="en-US" sz="1400" b="0" dirty="0" err="1" smtClean="0"/>
              <a:t>mkdir</a:t>
            </a:r>
            <a:r>
              <a:rPr lang="en-US" sz="1400" b="0" dirty="0" smtClean="0"/>
              <a:t> /</a:t>
            </a:r>
            <a:r>
              <a:rPr lang="en-US" sz="1400" b="0" dirty="0" err="1" smtClean="0"/>
              <a:t>mnt</a:t>
            </a:r>
            <a:r>
              <a:rPr lang="en-US" sz="1400" b="0" dirty="0" smtClean="0"/>
              <a:t>/test</a:t>
            </a:r>
          </a:p>
          <a:p>
            <a:r>
              <a:rPr lang="en-US" sz="1400" b="0" dirty="0" smtClean="0"/>
              <a:t>#</a:t>
            </a:r>
            <a:r>
              <a:rPr sz="1400" b="0" dirty="0" smtClean="0"/>
              <a:t> mount /dev/hdc /mnt</a:t>
            </a:r>
            <a:r>
              <a:rPr lang="en-US" sz="1400" b="0" dirty="0" smtClean="0"/>
              <a:t>/test</a:t>
            </a:r>
          </a:p>
          <a:p>
            <a:r>
              <a:rPr sz="1400" b="0" dirty="0" smtClean="0"/>
              <a:t># ls /mnt</a:t>
            </a:r>
            <a:r>
              <a:rPr lang="en-US" sz="1400" b="0" dirty="0" smtClean="0"/>
              <a:t>/test</a:t>
            </a:r>
            <a:r>
              <a:rPr sz="1400" b="0" dirty="0" smtClean="0"/>
              <a:t> </a:t>
            </a:r>
            <a:endParaRPr lang="en-US" sz="1400" b="0" dirty="0" smtClean="0"/>
          </a:p>
          <a:p>
            <a:r>
              <a:rPr sz="1400" b="0" dirty="0" smtClean="0"/>
              <a:t>lost+found test_pdisk </a:t>
            </a:r>
            <a:endParaRPr lang="en-US" sz="1400" b="0" dirty="0" smtClean="0"/>
          </a:p>
          <a:p>
            <a:r>
              <a:rPr sz="1400" b="0" dirty="0" smtClean="0"/>
              <a:t># cat /mnt/</a:t>
            </a:r>
            <a:r>
              <a:rPr lang="en-US" sz="1400" b="0" dirty="0" smtClean="0"/>
              <a:t>test/</a:t>
            </a:r>
            <a:r>
              <a:rPr sz="1400" b="0" dirty="0" smtClean="0"/>
              <a:t>test_pdisk </a:t>
            </a:r>
            <a:endParaRPr lang="en-US" sz="1400" b="0" dirty="0" smtClean="0"/>
          </a:p>
          <a:p>
            <a:r>
              <a:rPr sz="1400" b="0" dirty="0" smtClean="0"/>
              <a:t>Testing Persistent Disk</a:t>
            </a:r>
            <a:endParaRPr lang="fr-FR" sz="1400" b="0" dirty="0"/>
          </a:p>
        </p:txBody>
      </p:sp>
      <p:sp>
        <p:nvSpPr>
          <p:cNvPr id="8" name="ZoneTexte 7"/>
          <p:cNvSpPr txBox="1"/>
          <p:nvPr/>
        </p:nvSpPr>
        <p:spPr>
          <a:xfrm>
            <a:off x="304800" y="4648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 eaLnBrk="0" hangingPunct="0">
              <a:spcBef>
                <a:spcPts val="600"/>
              </a:spcBef>
              <a:buFont typeface="Wingdings" charset="2"/>
              <a:buChar char="§"/>
            </a:pPr>
            <a:r>
              <a:rPr sz="1800" b="0" dirty="0" smtClean="0"/>
              <a:t>Mount your persistent disk</a:t>
            </a:r>
            <a:r>
              <a:rPr lang="en-US" sz="1800" b="0" dirty="0" smtClean="0"/>
              <a:t>, verify its content</a:t>
            </a:r>
            <a:r>
              <a:rPr sz="1800" b="0" dirty="0" smtClean="0"/>
              <a:t> </a:t>
            </a:r>
            <a:endParaRPr lang="fr-FR" sz="1800" b="0" dirty="0" smtClean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 you Virtual Machine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132B66"/>
                </a:solidFill>
                <a:latin typeface="+mj-lt"/>
                <a:cs typeface="ＭＳ Ｐゴシック" charset="-128"/>
              </a:rPr>
              <a:t>On the Web Portal: </a:t>
            </a:r>
            <a:r>
              <a:rPr lang="en-US" sz="1800" b="1" dirty="0" err="1" smtClean="0">
                <a:latin typeface="+mj-lt"/>
                <a:cs typeface="ＭＳ Ｐゴシック" charset="-128"/>
              </a:rPr>
              <a:t>myprivate</a:t>
            </a:r>
            <a:r>
              <a:rPr lang="en-US" sz="1800" b="1" dirty="0" smtClean="0">
                <a:latin typeface="+mj-lt"/>
                <a:cs typeface="ＭＳ Ｐゴシック" charset="-128"/>
              </a:rPr>
              <a:t>-disk </a:t>
            </a:r>
            <a:r>
              <a:rPr lang="en-US" sz="1800" b="1" dirty="0" err="1" smtClean="0">
                <a:latin typeface="+mj-lt"/>
                <a:cs typeface="ＭＳ Ｐゴシック" charset="-128"/>
              </a:rPr>
              <a:t>nb</a:t>
            </a:r>
            <a:r>
              <a:rPr lang="en-US" sz="1800" b="1" dirty="0" smtClean="0">
                <a:latin typeface="+mj-lt"/>
                <a:cs typeface="ＭＳ Ｐゴシック" charset="-128"/>
              </a:rPr>
              <a:t>. of users =0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81000" y="1219200"/>
            <a:ext cx="8153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stratus-kill-instance 19</a:t>
            </a:r>
            <a:endParaRPr lang="fr-FR" sz="1400" b="0" dirty="0" smtClean="0"/>
          </a:p>
        </p:txBody>
      </p:sp>
      <p:pic>
        <p:nvPicPr>
          <p:cNvPr id="7" name="Image 6" descr="Screen shot 2012-03-15 at 3.55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1"/>
            <a:ext cx="9144000" cy="464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disk deletion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400110"/>
          </a:xfr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kern="1200" dirty="0" smtClean="0">
                <a:latin typeface="Arial" charset="0"/>
                <a:ea typeface="Arial" charset="0"/>
                <a:cs typeface="Arial" charset="0"/>
              </a:rPr>
              <a:t>To delete your persistent disk: stratus-delete-volume &lt;Disk UUID&gt;</a:t>
            </a:r>
          </a:p>
          <a:p>
            <a:pPr lvl="1">
              <a:spcBef>
                <a:spcPct val="0"/>
              </a:spcBef>
              <a:buNone/>
            </a:pPr>
            <a:endParaRPr lang="en-US" kern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3400" y="2209800"/>
            <a:ext cx="7620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</a:t>
            </a:r>
            <a:r>
              <a:rPr sz="1400" b="0" dirty="0" smtClean="0"/>
              <a:t>stratus-delete-volume </a:t>
            </a:r>
            <a:r>
              <a:rPr sz="1400" b="0" dirty="0" smtClean="0">
                <a:solidFill>
                  <a:srgbClr val="FF0000"/>
                </a:solidFill>
              </a:rPr>
              <a:t>dc90bd49-98fa-43a8-a5a2-e6e8e803fbf0</a:t>
            </a:r>
            <a:endParaRPr lang="en-US" sz="1400" b="0" dirty="0" smtClean="0"/>
          </a:p>
          <a:p>
            <a:r>
              <a:rPr sz="1400" b="0" dirty="0" smtClean="0"/>
              <a:t>DELETED </a:t>
            </a:r>
            <a:r>
              <a:rPr sz="1400" b="0" dirty="0" smtClean="0">
                <a:solidFill>
                  <a:srgbClr val="FF0000"/>
                </a:solidFill>
              </a:rPr>
              <a:t>dc90bd49-98fa-43a8-a5a2-e6e8e803fbf0</a:t>
            </a:r>
            <a:endParaRPr lang="fr-FR" sz="1400" b="0" dirty="0"/>
          </a:p>
        </p:txBody>
      </p:sp>
      <p:sp>
        <p:nvSpPr>
          <p:cNvPr id="7" name="ZoneTexte 6"/>
          <p:cNvSpPr txBox="1"/>
          <p:nvPr/>
        </p:nvSpPr>
        <p:spPr>
          <a:xfrm>
            <a:off x="533400" y="28956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 b="0" dirty="0" smtClean="0"/>
              <a:t> </a:t>
            </a:r>
            <a:r>
              <a:rPr sz="2000" b="0" dirty="0" smtClean="0"/>
              <a:t>List the existing persi</a:t>
            </a:r>
            <a:r>
              <a:rPr lang="en-US" sz="2000" b="0" dirty="0" err="1" smtClean="0"/>
              <a:t>s</a:t>
            </a:r>
            <a:r>
              <a:rPr sz="2000" b="0" dirty="0" smtClean="0"/>
              <a:t>tent disks</a:t>
            </a:r>
            <a:endParaRPr lang="fr-FR" sz="2000" b="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3318569"/>
            <a:ext cx="41148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</a:t>
            </a:r>
            <a:r>
              <a:rPr sz="1400" b="0" dirty="0" smtClean="0"/>
              <a:t>stratus-describe-volumes </a:t>
            </a:r>
          </a:p>
          <a:p>
            <a:r>
              <a:rPr sz="1400" b="0" dirty="0" smtClean="0"/>
              <a:t>:: DISK cb29ca39-2109-4040-9999-7aeff8333a93</a:t>
            </a:r>
          </a:p>
          <a:p>
            <a:r>
              <a:rPr sz="1400" b="0" dirty="0" smtClean="0"/>
              <a:t>        users: 0</a:t>
            </a:r>
          </a:p>
          <a:p>
            <a:r>
              <a:rPr sz="1400" b="0" dirty="0" smtClean="0"/>
              <a:t>        created: 2012/03/15 15:04:31</a:t>
            </a:r>
          </a:p>
          <a:p>
            <a:r>
              <a:rPr sz="1400" b="0" dirty="0" smtClean="0"/>
              <a:t>        isreadonly: false</a:t>
            </a:r>
          </a:p>
          <a:p>
            <a:r>
              <a:rPr sz="1400" b="0" dirty="0" smtClean="0"/>
              <a:t>        visibility: PUBLIC</a:t>
            </a:r>
          </a:p>
          <a:p>
            <a:r>
              <a:rPr sz="1400" b="0" dirty="0" smtClean="0"/>
              <a:t>        iscow: false</a:t>
            </a:r>
          </a:p>
          <a:p>
            <a:r>
              <a:rPr sz="1400" b="0" dirty="0" smtClean="0"/>
              <a:t>        tag: mypublic-disk</a:t>
            </a:r>
          </a:p>
          <a:p>
            <a:r>
              <a:rPr sz="1400" b="0" dirty="0" smtClean="0"/>
              <a:t>        owner: egi_cf</a:t>
            </a:r>
          </a:p>
          <a:p>
            <a:r>
              <a:rPr sz="1400" b="0" dirty="0" smtClean="0"/>
              <a:t>        size: 1</a:t>
            </a:r>
            <a:endParaRPr lang="fr-FR" sz="1400" b="0" dirty="0"/>
          </a:p>
        </p:txBody>
      </p:sp>
      <p:pic>
        <p:nvPicPr>
          <p:cNvPr id="9" name="Image 8" descr="Screen shot 2012-03-17 at 10.37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276600"/>
            <a:ext cx="4298950" cy="290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Services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Persistent (Read-Write) Disks</a:t>
            </a:r>
          </a:p>
          <a:p>
            <a:pPr lvl="1"/>
            <a:r>
              <a:rPr lang="en-US" dirty="0" smtClean="0"/>
              <a:t>Allows the storage of service state or user data</a:t>
            </a:r>
          </a:p>
          <a:p>
            <a:pPr lvl="1"/>
            <a:r>
              <a:rPr lang="en-US" dirty="0" smtClean="0"/>
              <a:t>Mounted as a disk on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Disks are persistent and have a lifecycle independent of a single VM</a:t>
            </a:r>
          </a:p>
          <a:p>
            <a:pPr lvl="1"/>
            <a:r>
              <a:rPr lang="en-US" dirty="0" smtClean="0"/>
              <a:t>Can be mounted by single VM at any time</a:t>
            </a:r>
          </a:p>
          <a:p>
            <a:pPr lvl="1"/>
            <a:r>
              <a:rPr lang="en-US" dirty="0" smtClean="0"/>
              <a:t>Only available within a single cloud instance</a:t>
            </a:r>
          </a:p>
          <a:p>
            <a:r>
              <a:rPr lang="en-US" dirty="0" smtClean="0"/>
              <a:t>Static (Read-Only) Disks</a:t>
            </a:r>
          </a:p>
          <a:p>
            <a:pPr lvl="1"/>
            <a:r>
              <a:rPr lang="en-US" dirty="0" smtClean="0"/>
              <a:t>Useful for distribution of quasi-static databases</a:t>
            </a:r>
          </a:p>
          <a:p>
            <a:pPr lvl="1"/>
            <a:r>
              <a:rPr lang="en-US" dirty="0" smtClean="0"/>
              <a:t>Handled and shared like VM images via Marketplace</a:t>
            </a:r>
          </a:p>
          <a:p>
            <a:r>
              <a:rPr lang="en-US" dirty="0" smtClean="0"/>
              <a:t>Volatile (Read-Write) Disks</a:t>
            </a:r>
          </a:p>
          <a:p>
            <a:pPr lvl="1"/>
            <a:r>
              <a:rPr lang="en-US" dirty="0" smtClean="0"/>
              <a:t>Useful for temporary (!) data storage</a:t>
            </a:r>
          </a:p>
          <a:p>
            <a:pPr lvl="1"/>
            <a:r>
              <a:rPr lang="en-US" dirty="0" smtClean="0"/>
              <a:t>Data will disappear when VM instance is destroyed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r>
              <a:rPr lang="en-US" sz="1800" dirty="0" smtClean="0"/>
              <a:t>T</a:t>
            </a:r>
            <a:r>
              <a:rPr sz="1800" dirty="0" smtClean="0"/>
              <a:t>o use the hot-plug feature, the running instance needed to have </a:t>
            </a:r>
            <a:r>
              <a:rPr sz="1800" dirty="0" smtClean="0">
                <a:solidFill>
                  <a:srgbClr val="FF0000"/>
                </a:solidFill>
              </a:rPr>
              <a:t>acpiphp</a:t>
            </a:r>
            <a:r>
              <a:rPr sz="1800" dirty="0" smtClean="0"/>
              <a:t> kernel module loaded.</a:t>
            </a:r>
            <a:endParaRPr lang="en-US" sz="1800" dirty="0" smtClean="0"/>
          </a:p>
          <a:p>
            <a:r>
              <a:rPr sz="1800" dirty="0" smtClean="0"/>
              <a:t> </a:t>
            </a:r>
            <a:r>
              <a:rPr lang="en-US" sz="1800" dirty="0" smtClean="0"/>
              <a:t>ttylinux doesn’t</a:t>
            </a:r>
            <a:r>
              <a:rPr sz="1800" dirty="0" smtClean="0"/>
              <a:t> have this feature, you have to use base image like Ubuntu, CentOS</a:t>
            </a:r>
            <a:r>
              <a:rPr lang="en-US" sz="1800" dirty="0" smtClean="0"/>
              <a:t>, </a:t>
            </a:r>
            <a:r>
              <a:rPr lang="en-US" sz="1800" dirty="0" err="1" smtClean="0"/>
              <a:t>OpenSUSE</a:t>
            </a:r>
            <a:r>
              <a:rPr sz="1800" dirty="0" smtClean="0"/>
              <a:t> or Fedora.</a:t>
            </a:r>
            <a:endParaRPr lang="en-US" sz="1800" dirty="0" smtClean="0"/>
          </a:p>
          <a:p>
            <a:r>
              <a:rPr lang="en-US" sz="1600" dirty="0" smtClean="0"/>
              <a:t>In this part of tutorial, we will be using CentOS-6.2 (</a:t>
            </a:r>
            <a:r>
              <a:rPr sz="1600" dirty="0" smtClean="0"/>
              <a:t>DfXlr9qthtM6BKrPzeqyxqTvamx</a:t>
            </a:r>
            <a:r>
              <a:rPr lang="en-US" sz="1600" dirty="0" smtClean="0"/>
              <a:t> from </a:t>
            </a:r>
            <a:r>
              <a:rPr lang="en-US" sz="1600" dirty="0" smtClean="0">
                <a:hlinkClick r:id="rId2"/>
              </a:rPr>
              <a:t>http://marketplace.stratuslab.eu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pPr lvl="1"/>
            <a:r>
              <a:rPr lang="en-US" dirty="0" smtClean="0"/>
              <a:t>Persistent disks could be attached/detached using CLI or from the Web Portal  </a:t>
            </a:r>
            <a:endParaRPr lang="en-US" sz="2000" dirty="0" smtClean="0"/>
          </a:p>
          <a:p>
            <a:pPr lvl="1"/>
            <a:r>
              <a:rPr lang="en-US" dirty="0" smtClean="0"/>
              <a:t>To attach  one or more volumes to a running machine using CLI: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detach one or more volumes from a running machine using CLI: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800" y="50292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0" dirty="0" smtClean="0"/>
              <a:t>$ stratus-attach-volume –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&lt;VM ID&gt; &lt;disk1 UUID&gt; &lt;disk2 UUID&gt; …&lt;</a:t>
            </a:r>
            <a:r>
              <a:rPr lang="en-US" sz="1400" b="0" dirty="0" err="1" smtClean="0"/>
              <a:t>diskn</a:t>
            </a:r>
            <a:r>
              <a:rPr lang="en-US" sz="1400" b="0" dirty="0" smtClean="0"/>
              <a:t> UUID&gt;  </a:t>
            </a: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04800" y="57912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stratus-detach-volume –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&lt;VM ID&gt; &lt;disk1 UUID&gt; &lt;disk2 UUID&gt; …&lt;</a:t>
            </a:r>
            <a:r>
              <a:rPr lang="en-US" sz="1400" b="0" dirty="0" err="1" smtClean="0"/>
              <a:t>diskn</a:t>
            </a:r>
            <a:r>
              <a:rPr lang="en-US" sz="1400" b="0" dirty="0" smtClean="0"/>
              <a:t> UUID&gt;</a:t>
            </a:r>
            <a:endParaRPr lang="fr-FR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</a:t>
            </a:r>
            <a:r>
              <a:rPr lang="en-US" dirty="0" err="1" smtClean="0"/>
              <a:t>CentOS</a:t>
            </a:r>
            <a:r>
              <a:rPr lang="en-US" dirty="0" smtClean="0"/>
              <a:t> Virtual Machine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dirty="0" err="1" smtClean="0"/>
              <a:t>CentOS</a:t>
            </a:r>
            <a:r>
              <a:rPr lang="en-US" dirty="0" smtClean="0"/>
              <a:t> image:</a:t>
            </a:r>
          </a:p>
          <a:p>
            <a:pPr lvl="1"/>
            <a:r>
              <a:rPr lang="en-US" dirty="0" smtClean="0"/>
              <a:t>export CENTOS_ID=</a:t>
            </a:r>
            <a:r>
              <a:rPr dirty="0" smtClean="0"/>
              <a:t>DfXlr9qthtM6BKrPzeqyxqTvamx</a:t>
            </a:r>
            <a:endParaRPr lang="en-US" dirty="0" smtClean="0"/>
          </a:p>
          <a:p>
            <a:pPr marL="0" indent="0"/>
            <a:r>
              <a:rPr lang="en-US" dirty="0" smtClean="0"/>
              <a:t>Deploy your virtual machine:</a:t>
            </a:r>
          </a:p>
          <a:p>
            <a:pPr lvl="1"/>
            <a:r>
              <a:rPr lang="en-US" dirty="0" smtClean="0"/>
              <a:t>stratus-run-instance $CENTOS_ID</a:t>
            </a:r>
          </a:p>
          <a:p>
            <a:pPr lvl="1"/>
            <a:r>
              <a:rPr lang="en-US" dirty="0" smtClean="0"/>
              <a:t>Response should give the VM ID and Public IP: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168205"/>
            <a:ext cx="8001000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Starting </a:t>
            </a:r>
            <a:r>
              <a:rPr lang="en-US" sz="1200" b="0" dirty="0" err="1" smtClean="0">
                <a:latin typeface="Courier"/>
                <a:cs typeface="Courier"/>
              </a:rPr>
              <a:t>machine(s</a:t>
            </a:r>
            <a:r>
              <a:rPr lang="en-US" sz="1200" b="0" dirty="0" smtClean="0">
                <a:latin typeface="Courier"/>
                <a:cs typeface="Courier"/>
              </a:rPr>
              <a:t>) ::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Starting 1 machine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Machine 1 (</a:t>
            </a:r>
            <a:r>
              <a:rPr lang="en-US" sz="1200" b="0" dirty="0" err="1" smtClean="0">
                <a:latin typeface="Courier"/>
                <a:cs typeface="Courier"/>
              </a:rPr>
              <a:t>vm</a:t>
            </a:r>
            <a:r>
              <a:rPr lang="en-US" sz="1200" b="0" dirty="0" smtClean="0">
                <a:latin typeface="Courier"/>
                <a:cs typeface="Courier"/>
              </a:rPr>
              <a:t> ID: 19)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       Public </a:t>
            </a:r>
            <a:r>
              <a:rPr lang="en-US" sz="1200" b="0" dirty="0" err="1" smtClean="0">
                <a:latin typeface="Courier"/>
                <a:cs typeface="Courier"/>
              </a:rPr>
              <a:t>ip</a:t>
            </a:r>
            <a:r>
              <a:rPr lang="en-US" sz="1200" b="0" dirty="0" smtClean="0">
                <a:latin typeface="Courier"/>
                <a:cs typeface="Courier"/>
              </a:rPr>
              <a:t>: 134.158.75.45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Done!</a:t>
            </a:r>
            <a:endParaRPr lang="en-US" sz="1200" b="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NB. Module </a:t>
            </a:r>
            <a:r>
              <a:rPr sz="1600" dirty="0" smtClean="0">
                <a:solidFill>
                  <a:srgbClr val="FF0000"/>
                </a:solidFill>
              </a:rPr>
              <a:t>acpiphp is loaded</a:t>
            </a:r>
            <a:r>
              <a:rPr lang="en-US" sz="1600" dirty="0" smtClean="0">
                <a:solidFill>
                  <a:srgbClr val="FF0000"/>
                </a:solidFill>
              </a:rPr>
              <a:t> by default in CentOS-6.2 kernel</a:t>
            </a:r>
            <a:r>
              <a:rPr sz="1600" dirty="0" smtClean="0">
                <a:solidFill>
                  <a:srgbClr val="FF0000"/>
                </a:solidFill>
              </a:rPr>
              <a:t>.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To attach  one or more volumes to a running machine using CLI: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detach one or more volumes from a running machine using CLI: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800" y="40386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0" dirty="0" smtClean="0"/>
              <a:t>$ stratus-attach-volume –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&lt;VM ID&gt; &lt;disk1 UUID&gt; &lt;disk2 UUID&gt; …&lt;</a:t>
            </a:r>
            <a:r>
              <a:rPr lang="en-US" sz="1400" b="0" dirty="0" err="1" smtClean="0"/>
              <a:t>diskn</a:t>
            </a:r>
            <a:r>
              <a:rPr lang="en-US" sz="1400" b="0" dirty="0" smtClean="0"/>
              <a:t> UUID&gt;  </a:t>
            </a: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04800" y="56388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stratus-detach-volume –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&lt;VM ID&gt; &lt;disk1 UUID&gt; &lt;disk2 UUID&gt; …&lt;</a:t>
            </a:r>
            <a:r>
              <a:rPr lang="en-US" sz="1400" b="0" dirty="0" err="1" smtClean="0"/>
              <a:t>diskn</a:t>
            </a:r>
            <a:r>
              <a:rPr lang="en-US" sz="1400" b="0" dirty="0" smtClean="0"/>
              <a:t> UUID&gt;</a:t>
            </a:r>
            <a:endParaRPr lang="fr-FR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r>
              <a:rPr sz="2000" dirty="0" smtClean="0"/>
              <a:t> </a:t>
            </a:r>
            <a:r>
              <a:rPr lang="en-US" dirty="0" smtClean="0"/>
              <a:t>Attach  </a:t>
            </a:r>
            <a:r>
              <a:rPr dirty="0" smtClean="0"/>
              <a:t>mypublic-disk</a:t>
            </a:r>
            <a:r>
              <a:rPr lang="en-US" dirty="0" smtClean="0"/>
              <a:t> to your VM using CLI: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800" y="1981200"/>
            <a:ext cx="8077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0" dirty="0" smtClean="0"/>
              <a:t>$ stratus-attach-volume -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19 cb29ca39-2109-4040-9999-7aeff8333a93</a:t>
            </a:r>
          </a:p>
          <a:p>
            <a:pPr marL="0" lvl="1"/>
            <a:r>
              <a:rPr lang="en-US" sz="1400" b="0" dirty="0" smtClean="0"/>
              <a:t>ATTACHED cb29ca39-2109-4040-9999-7aeff8333a93 in VM 19 on /dev/</a:t>
            </a:r>
            <a:r>
              <a:rPr lang="en-US" sz="1400" b="0" dirty="0" err="1" smtClean="0"/>
              <a:t>vda</a:t>
            </a:r>
            <a:endParaRPr lang="fr-FR" dirty="0"/>
          </a:p>
        </p:txBody>
      </p:sp>
      <p:pic>
        <p:nvPicPr>
          <p:cNvPr id="6" name="Image 5" descr="Screen shot 2012-03-17 at 10.46.4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8572500" cy="320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8534400" cy="5257800"/>
          </a:xfrm>
        </p:spPr>
        <p:txBody>
          <a:bodyPr/>
          <a:lstStyle/>
          <a:p>
            <a:r>
              <a:rPr sz="2000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6" name="Image 5" descr="Screen shot 2011-09-16 at 2.03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7607300" cy="364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6477000" cy="914400"/>
          </a:xfrm>
        </p:spPr>
        <p:txBody>
          <a:bodyPr/>
          <a:lstStyle/>
          <a:p>
            <a:r>
              <a:rPr lang="en-US" dirty="0" smtClean="0"/>
              <a:t>Verify disk availability via the running  VM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81600"/>
          </a:xfrm>
        </p:spPr>
        <p:txBody>
          <a:bodyPr/>
          <a:lstStyle/>
          <a:p>
            <a:pPr lvl="1"/>
            <a:r>
              <a:rPr dirty="0" smtClean="0"/>
              <a:t>Log into your VM, verify existence of your persistent dis</a:t>
            </a:r>
            <a:r>
              <a:rPr lang="en-US" dirty="0" err="1" smtClean="0"/>
              <a:t>k</a:t>
            </a:r>
            <a:r>
              <a:rPr dirty="0" smtClean="0"/>
              <a:t> 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2743200"/>
            <a:ext cx="8001000" cy="28931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 $ stratus-connect-instance 19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# </a:t>
            </a:r>
            <a:r>
              <a:rPr lang="en-US" sz="1400" b="0" dirty="0" err="1" smtClean="0">
                <a:latin typeface="Courier"/>
                <a:cs typeface="Courier"/>
              </a:rPr>
              <a:t>fdisk</a:t>
            </a:r>
            <a:r>
              <a:rPr lang="en-US" sz="1400" b="0" dirty="0" smtClean="0">
                <a:latin typeface="Courier"/>
                <a:cs typeface="Courier"/>
              </a:rPr>
              <a:t> –</a:t>
            </a:r>
            <a:r>
              <a:rPr lang="en-US" sz="1400" b="0" dirty="0" err="1" smtClean="0">
                <a:latin typeface="Courier"/>
                <a:cs typeface="Courier"/>
              </a:rPr>
              <a:t>l</a:t>
            </a:r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Disk /dev/</a:t>
            </a:r>
            <a:r>
              <a:rPr lang="en-US" sz="1400" b="0" dirty="0" err="1" smtClean="0">
                <a:latin typeface="Courier"/>
                <a:cs typeface="Courier"/>
              </a:rPr>
              <a:t>vda</a:t>
            </a:r>
            <a:r>
              <a:rPr lang="en-US" sz="1400" b="0" dirty="0" smtClean="0">
                <a:latin typeface="Courier"/>
                <a:cs typeface="Courier"/>
              </a:rPr>
              <a:t>: 1073 MB, 1073741824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16 heads, 63 sectors/track, 2080 cylinders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Units = cylinders of 1008 * 512 = 516096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Sector size (logical/physical): 512 bytes / 512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I/O size (minimum/optimal): 512 bytes / 512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Disk identifier: 0x00000000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endParaRPr lang="en-US" sz="1200" b="0" dirty="0" smtClean="0">
              <a:latin typeface="Courier"/>
              <a:cs typeface="Courier"/>
            </a:endParaRPr>
          </a:p>
          <a:p>
            <a:endParaRPr lang="en-US" sz="1200" b="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r>
              <a:rPr sz="2000" dirty="0" smtClean="0"/>
              <a:t> </a:t>
            </a:r>
            <a:r>
              <a:rPr lang="en-US" dirty="0" smtClean="0"/>
              <a:t>Detach  </a:t>
            </a:r>
            <a:r>
              <a:rPr dirty="0" smtClean="0"/>
              <a:t>mypublic-disk</a:t>
            </a:r>
            <a:r>
              <a:rPr lang="en-US" dirty="0" smtClean="0"/>
              <a:t> from your VM using CLI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800" y="1981200"/>
            <a:ext cx="8077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0" dirty="0" smtClean="0"/>
              <a:t>$ stratus-detach-volume -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19 cb29ca39-2109-4040-9999-7aeff8333a93</a:t>
            </a:r>
          </a:p>
          <a:p>
            <a:pPr marL="0" lvl="1"/>
            <a:r>
              <a:rPr lang="en-US" sz="1400" b="0" dirty="0" smtClean="0"/>
              <a:t>DETACHED cb29ca39-2109-4040-9999-7aeff8333a93 from VM 19 on /dev/</a:t>
            </a:r>
            <a:r>
              <a:rPr lang="en-US" sz="1400" b="0" dirty="0" err="1" smtClean="0"/>
              <a:t>vda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7211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 and Discussion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Exercises: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Volatile Disks</a:t>
            </a:r>
          </a:p>
          <a:p>
            <a:pPr lvl="1"/>
            <a:r>
              <a:rPr lang="en-US" dirty="0" smtClean="0"/>
              <a:t>Create VM with volatile disk.</a:t>
            </a:r>
          </a:p>
          <a:p>
            <a:pPr lvl="1"/>
            <a:r>
              <a:rPr lang="en-US" dirty="0" smtClean="0"/>
              <a:t>Verify that disk space is present and usable.</a:t>
            </a:r>
          </a:p>
          <a:p>
            <a:r>
              <a:rPr lang="en-US" dirty="0" smtClean="0"/>
              <a:t>Persistent Disk Lifecycle</a:t>
            </a:r>
          </a:p>
          <a:p>
            <a:pPr lvl="1"/>
            <a:r>
              <a:rPr lang="en-US" dirty="0" smtClean="0"/>
              <a:t>Run through entire lifecycle without using a VM</a:t>
            </a:r>
          </a:p>
          <a:p>
            <a:pPr lvl="1"/>
            <a:r>
              <a:rPr lang="en-US" dirty="0" smtClean="0"/>
              <a:t>Do this both via the command line interface and via the browser</a:t>
            </a:r>
          </a:p>
          <a:p>
            <a:pPr lvl="1"/>
            <a:r>
              <a:rPr lang="en-US" dirty="0" smtClean="0"/>
              <a:t>Persistent Disks on </a:t>
            </a:r>
            <a:r>
              <a:rPr lang="en-US" dirty="0" err="1" smtClean="0"/>
              <a:t>VMs</a:t>
            </a:r>
            <a:endParaRPr lang="en-US" dirty="0" smtClean="0"/>
          </a:p>
          <a:p>
            <a:r>
              <a:rPr lang="en-US" dirty="0" smtClean="0"/>
              <a:t>Use persistent disk when starting a machine</a:t>
            </a:r>
          </a:p>
          <a:p>
            <a:pPr lvl="1"/>
            <a:r>
              <a:rPr lang="en-US" dirty="0" smtClean="0"/>
              <a:t>Verify that disk can be remounted on another machine</a:t>
            </a:r>
          </a:p>
          <a:p>
            <a:pPr lvl="1"/>
            <a:r>
              <a:rPr lang="en-US" dirty="0" smtClean="0"/>
              <a:t>Verify that data on disk is preserved</a:t>
            </a:r>
          </a:p>
          <a:p>
            <a:pPr lvl="1"/>
            <a:r>
              <a:rPr lang="en-US" dirty="0" smtClean="0"/>
              <a:t>Verify that disk can be mounted/</a:t>
            </a:r>
            <a:r>
              <a:rPr lang="en-US" dirty="0" err="1" smtClean="0"/>
              <a:t>unmounted</a:t>
            </a:r>
            <a:r>
              <a:rPr lang="en-US" dirty="0" smtClean="0"/>
              <a:t> from running VM (warning: use Ubuntu11, Fedora16, openSUSE12 or CentOS6 to be sure </a:t>
            </a:r>
            <a:r>
              <a:rPr lang="en-US" dirty="0" err="1" smtClean="0"/>
              <a:t>acpiphp</a:t>
            </a:r>
            <a:r>
              <a:rPr lang="en-US" dirty="0" smtClean="0"/>
              <a:t>  loaded)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Storage Types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File-based Storage</a:t>
            </a:r>
          </a:p>
          <a:p>
            <a:pPr lvl="1"/>
            <a:r>
              <a:rPr lang="en-US" dirty="0" smtClean="0"/>
              <a:t>Normal client tools can be installed in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Access services normally from VM (e.g. tools for SRM)</a:t>
            </a:r>
          </a:p>
          <a:p>
            <a:pPr lvl="1"/>
            <a:r>
              <a:rPr lang="en-US" dirty="0" smtClean="0"/>
              <a:t>Unlikely to be implemented by StratusLab, although will provide CDMI interface to persistent storage service </a:t>
            </a:r>
          </a:p>
          <a:p>
            <a:r>
              <a:rPr lang="en-US" dirty="0" smtClean="0"/>
              <a:t>Object Storage</a:t>
            </a:r>
          </a:p>
          <a:p>
            <a:pPr lvl="1"/>
            <a:r>
              <a:rPr lang="en-US" dirty="0" smtClean="0"/>
              <a:t>Simple object storage, usually minimal hierarchy and chunked data</a:t>
            </a:r>
          </a:p>
          <a:p>
            <a:pPr lvl="1"/>
            <a:r>
              <a:rPr lang="en-US" dirty="0" smtClean="0"/>
              <a:t>Won’t implement this in StratusLab, could take implementations from elsewhere, e.g.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Key-value Pair Database</a:t>
            </a:r>
          </a:p>
          <a:p>
            <a:pPr lvl="1"/>
            <a:r>
              <a:rPr lang="en-US" dirty="0" smtClean="0"/>
              <a:t>Exposes simple API for “database” of key-value pairs (e.g. Cassandra)</a:t>
            </a:r>
          </a:p>
          <a:p>
            <a:pPr lvl="1"/>
            <a:r>
              <a:rPr lang="en-US" dirty="0" smtClean="0"/>
              <a:t>Can deploy VM with persistent disk to provide this service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Storage Architecture</a:t>
            </a:r>
          </a:p>
        </p:txBody>
      </p:sp>
      <p:pic>
        <p:nvPicPr>
          <p:cNvPr id="4" name="Picture 3" descr="persistent-d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00800" cy="5285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Persistent Disk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r>
              <a:rPr lang="en-US" dirty="0" smtClean="0"/>
              <a:t>Workflow</a:t>
            </a:r>
          </a:p>
          <a:p>
            <a:pPr lvl="1"/>
            <a:r>
              <a:rPr lang="en-US" dirty="0" smtClean="0"/>
              <a:t>Create a disk with a given size via CLI/Web Portal.</a:t>
            </a:r>
          </a:p>
          <a:p>
            <a:pPr lvl="1"/>
            <a:r>
              <a:rPr lang="en-US" dirty="0" smtClean="0"/>
              <a:t>Launch a machine instance referencing that image.</a:t>
            </a:r>
          </a:p>
          <a:p>
            <a:pPr lvl="1"/>
            <a:r>
              <a:rPr lang="en-US" dirty="0" smtClean="0"/>
              <a:t>Partition (</a:t>
            </a:r>
            <a:r>
              <a:rPr lang="en-US" dirty="0" err="1" smtClean="0"/>
              <a:t>fdisk</a:t>
            </a:r>
            <a:r>
              <a:rPr lang="en-US" dirty="0" smtClean="0"/>
              <a:t>) and format (</a:t>
            </a:r>
            <a:r>
              <a:rPr lang="en-US" dirty="0" err="1" smtClean="0"/>
              <a:t>mkfs</a:t>
            </a:r>
            <a:r>
              <a:rPr lang="en-US" dirty="0" smtClean="0"/>
              <a:t>) the disk via the running VM</a:t>
            </a:r>
          </a:p>
          <a:p>
            <a:pPr lvl="1"/>
            <a:r>
              <a:rPr lang="en-US" dirty="0" smtClean="0"/>
              <a:t>Store data to the disk as usual</a:t>
            </a:r>
          </a:p>
          <a:p>
            <a:pPr lvl="1"/>
            <a:r>
              <a:rPr lang="en-US" dirty="0" smtClean="0"/>
              <a:t>Dismount the disk or halt the machine instance</a:t>
            </a:r>
          </a:p>
          <a:p>
            <a:pPr lvl="1"/>
            <a:r>
              <a:rPr lang="en-US" dirty="0" smtClean="0"/>
              <a:t>Disk with persistent data is available for use by another 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Persistent Disk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Client Configuration</a:t>
            </a:r>
          </a:p>
          <a:p>
            <a:pPr lvl="1"/>
            <a:r>
              <a:rPr lang="en-US" dirty="0" smtClean="0"/>
              <a:t>Must provide persistent disk service </a:t>
            </a:r>
            <a:br>
              <a:rPr lang="en-US" dirty="0" smtClean="0"/>
            </a:br>
            <a:r>
              <a:rPr lang="en-US" dirty="0" smtClean="0"/>
              <a:t>endpoint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pdisk.lal.stratuslab.eu</a:t>
            </a: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95400"/>
            <a:ext cx="3733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persistent disk: CLI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Create a persistent disk with the following properties:</a:t>
            </a:r>
          </a:p>
          <a:p>
            <a:pPr lvl="1"/>
            <a:r>
              <a:rPr lang="en-US" dirty="0" smtClean="0"/>
              <a:t>size = 2GiB</a:t>
            </a:r>
          </a:p>
          <a:p>
            <a:pPr lvl="1"/>
            <a:r>
              <a:rPr lang="en-US" dirty="0" smtClean="0"/>
              <a:t>tag = </a:t>
            </a:r>
            <a:r>
              <a:rPr lang="en-US" dirty="0" err="1" smtClean="0"/>
              <a:t>myprivate</a:t>
            </a:r>
            <a:r>
              <a:rPr lang="en-US" dirty="0" smtClean="0"/>
              <a:t>-disk </a:t>
            </a:r>
          </a:p>
          <a:p>
            <a:r>
              <a:rPr lang="en-US" sz="2000" dirty="0" smtClean="0"/>
              <a:t>Run stratus-create-volume command to create your persistent disk.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Your persistent disk had been created with the UUID: </a:t>
            </a:r>
            <a:r>
              <a:rPr dirty="0" smtClean="0"/>
              <a:t> dc90bd49-98fa-43a8-a5a2-e6e8e803fbf0</a:t>
            </a:r>
            <a:endParaRPr lang="en-US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81000" y="2895600"/>
            <a:ext cx="8153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</a:t>
            </a:r>
            <a:r>
              <a:rPr sz="1400" b="0" dirty="0" smtClean="0"/>
              <a:t>stratus-create-volume </a:t>
            </a:r>
            <a:r>
              <a:rPr lang="en-US" sz="1400" b="0" dirty="0" smtClean="0"/>
              <a:t>--</a:t>
            </a:r>
            <a:r>
              <a:rPr sz="1400" b="0" dirty="0" smtClean="0"/>
              <a:t>size=</a:t>
            </a:r>
            <a:r>
              <a:rPr lang="en-US" sz="1400" b="0" dirty="0" smtClean="0"/>
              <a:t>2</a:t>
            </a:r>
            <a:r>
              <a:rPr sz="1400" b="0" dirty="0" smtClean="0"/>
              <a:t> --tag=myprivate-disk </a:t>
            </a:r>
            <a:endParaRPr lang="en-US" sz="1400" b="0" dirty="0" smtClean="0"/>
          </a:p>
          <a:p>
            <a:r>
              <a:rPr sz="1400" b="0" dirty="0" smtClean="0"/>
              <a:t>DISK dc90bd49-98fa-43a8-a5a2-e6e8e803fbf0</a:t>
            </a:r>
            <a:endParaRPr lang="fr-FR" sz="1400" b="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81000" y="4495800"/>
            <a:ext cx="8945077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NB: </a:t>
            </a:r>
          </a:p>
          <a:p>
            <a:pPr marL="360363" lvl="1" indent="-180975" eaLnBrk="0" hangingPunct="0">
              <a:spcBef>
                <a:spcPts val="600"/>
              </a:spcBef>
              <a:buFont typeface="Wingdings" charset="2"/>
              <a:buChar char="§"/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By default all the persistent disks are private: could be read, written and deleted</a:t>
            </a:r>
          </a:p>
          <a:p>
            <a:pPr marL="360363" lvl="1" indent="-180975" eaLnBrk="0" hangingPunct="0">
              <a:spcBef>
                <a:spcPts val="600"/>
              </a:spcBef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   only by their owner. </a:t>
            </a:r>
          </a:p>
          <a:p>
            <a:pPr marL="360363" lvl="1" indent="-180975" eaLnBrk="0" hangingPunct="0">
              <a:spcBef>
                <a:spcPts val="600"/>
              </a:spcBef>
              <a:buFont typeface="Wingdings" charset="2"/>
              <a:buChar char="§"/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If you want other users have access (read and write only) to your persistent disks, </a:t>
            </a:r>
          </a:p>
          <a:p>
            <a:pPr marL="360363" lvl="1" indent="-180975" eaLnBrk="0" hangingPunct="0">
              <a:spcBef>
                <a:spcPts val="600"/>
              </a:spcBef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   set it to be public. </a:t>
            </a:r>
          </a:p>
          <a:p>
            <a:pPr marL="360363" lvl="1" indent="-180975" eaLnBrk="0" hangingPunct="0">
              <a:spcBef>
                <a:spcPts val="600"/>
              </a:spcBef>
              <a:buFont typeface="Wingdings" charset="2"/>
              <a:buChar char="§"/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To create public persistent disk, pass --public argument to stratus-create-volume.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Persistent Disks: CLI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686800" cy="5334000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dirty="0" smtClean="0"/>
              <a:t>tratus-describe-volumes allow you 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List of all your public and private persistent disks, </a:t>
            </a:r>
          </a:p>
          <a:p>
            <a:pPr lvl="1"/>
            <a:r>
              <a:rPr lang="en-US" dirty="0" smtClean="0"/>
              <a:t>List of all users public persistent disks</a:t>
            </a:r>
          </a:p>
          <a:p>
            <a:pPr marL="342900" lvl="1" indent="-342900">
              <a:spcBef>
                <a:spcPts val="1500"/>
              </a:spcBef>
              <a:buNone/>
            </a:pPr>
            <a:r>
              <a:rPr lang="en-US" sz="2400" b="1" dirty="0" smtClean="0">
                <a:solidFill>
                  <a:srgbClr val="132B66"/>
                </a:solidFill>
                <a:cs typeface="ＭＳ Ｐゴシック" charset="-128"/>
              </a:rPr>
              <a:t>Run stratus-describe-volumes command:</a:t>
            </a:r>
          </a:p>
          <a:p>
            <a:pPr marL="342900" lvl="1" indent="-342900">
              <a:spcBef>
                <a:spcPts val="1500"/>
              </a:spcBef>
              <a:buNone/>
            </a:pPr>
            <a:r>
              <a:rPr lang="en-US" sz="2400" b="1" dirty="0" smtClean="0">
                <a:solidFill>
                  <a:srgbClr val="132B66"/>
                </a:solidFill>
                <a:cs typeface="ＭＳ Ｐゴシック" charset="-128"/>
              </a:rPr>
              <a:t>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04800" y="3505200"/>
            <a:ext cx="82296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0" dirty="0" smtClean="0"/>
              <a:t>$ </a:t>
            </a:r>
            <a:r>
              <a:rPr sz="1400" b="0" dirty="0" smtClean="0"/>
              <a:t>stratus-describe-volumes </a:t>
            </a:r>
            <a:endParaRPr lang="en-US" sz="1400" b="0" dirty="0" smtClean="0"/>
          </a:p>
          <a:p>
            <a:r>
              <a:rPr sz="1400" b="0" dirty="0" smtClean="0"/>
              <a:t>:: DISK </a:t>
            </a:r>
            <a:r>
              <a:rPr sz="1400" b="0" dirty="0" smtClean="0">
                <a:solidFill>
                  <a:srgbClr val="FF0000"/>
                </a:solidFill>
              </a:rPr>
              <a:t>dc90bd49-98fa-43a8-a5a2-e6e8e803fbf0</a:t>
            </a:r>
          </a:p>
          <a:p>
            <a:r>
              <a:rPr sz="1400" b="0" dirty="0" smtClean="0">
                <a:solidFill>
                  <a:srgbClr val="FF0000"/>
                </a:solidFill>
              </a:rPr>
              <a:t>        users: 0</a:t>
            </a:r>
          </a:p>
          <a:p>
            <a:r>
              <a:rPr sz="1400" b="0" dirty="0" smtClean="0"/>
              <a:t>        created: 2012/03/15 14:53:50</a:t>
            </a:r>
          </a:p>
          <a:p>
            <a:r>
              <a:rPr sz="1400" b="0" dirty="0" smtClean="0"/>
              <a:t>        isreadonly: false</a:t>
            </a:r>
          </a:p>
          <a:p>
            <a:r>
              <a:rPr sz="1400" b="0" dirty="0" smtClean="0"/>
              <a:t>        visibility: private</a:t>
            </a:r>
          </a:p>
          <a:p>
            <a:r>
              <a:rPr sz="1400" b="0" dirty="0" smtClean="0"/>
              <a:t>        iscow: false</a:t>
            </a:r>
          </a:p>
          <a:p>
            <a:r>
              <a:rPr sz="1400" b="0" dirty="0" smtClean="0"/>
              <a:t>        tag: myprivate-disk</a:t>
            </a:r>
          </a:p>
          <a:p>
            <a:r>
              <a:rPr sz="1400" b="0" dirty="0" smtClean="0"/>
              <a:t>        owner: egi_cf</a:t>
            </a:r>
          </a:p>
          <a:p>
            <a:r>
              <a:rPr sz="1400" b="0" dirty="0" smtClean="0"/>
              <a:t>        size: 2</a:t>
            </a:r>
            <a:endParaRPr lang="en-US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persistent disk : Web Portal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Create a public persistent disk with the following properties:</a:t>
            </a:r>
          </a:p>
          <a:p>
            <a:pPr lvl="1"/>
            <a:r>
              <a:rPr lang="en-US" dirty="0" smtClean="0"/>
              <a:t>size = 1GiB</a:t>
            </a:r>
          </a:p>
          <a:p>
            <a:pPr lvl="1"/>
            <a:r>
              <a:rPr lang="en-US" dirty="0" smtClean="0"/>
              <a:t>tag = </a:t>
            </a:r>
            <a:r>
              <a:rPr lang="en-US" dirty="0" err="1" smtClean="0"/>
              <a:t>mypublic</a:t>
            </a:r>
            <a:r>
              <a:rPr lang="en-US" dirty="0" smtClean="0"/>
              <a:t>-disk </a:t>
            </a:r>
          </a:p>
          <a:p>
            <a:r>
              <a:rPr lang="en-US" sz="2000" dirty="0" smtClean="0"/>
              <a:t>Run stratus-create-volume command to create your persistent disk.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81000" y="2895600"/>
            <a:ext cx="8153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Log into https://pdisk.lal.stratuslab.eu:8445 with your </a:t>
            </a:r>
            <a:r>
              <a:rPr lang="en-US" sz="1400" b="0" dirty="0" err="1" smtClean="0"/>
              <a:t>StratusLab</a:t>
            </a:r>
            <a:r>
              <a:rPr lang="en-US" sz="1400" b="0" dirty="0" smtClean="0"/>
              <a:t> username and password</a:t>
            </a:r>
            <a:endParaRPr lang="fr-FR" sz="1400" b="0" dirty="0" smtClean="0"/>
          </a:p>
        </p:txBody>
      </p:sp>
      <p:pic>
        <p:nvPicPr>
          <p:cNvPr id="8" name="Image 7" descr="Screen shot 2012-03-15 at 3.04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4495800" cy="3581400"/>
          </a:xfrm>
          <a:prstGeom prst="rect">
            <a:avLst/>
          </a:prstGeom>
        </p:spPr>
      </p:pic>
      <p:pic>
        <p:nvPicPr>
          <p:cNvPr id="9" name="Image 8" descr="Screen shot 2012-03-15 at 3.04.3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276600"/>
            <a:ext cx="4038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10230</TotalTime>
  <Words>1965</Words>
  <Application>Microsoft Macintosh PowerPoint</Application>
  <PresentationFormat>On-screen Show (4:3)</PresentationFormat>
  <Paragraphs>278</Paragraphs>
  <Slides>29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stratuslab-presentation-template-v3</vt:lpstr>
      <vt:lpstr>Storage Services</vt:lpstr>
      <vt:lpstr>Storage Services</vt:lpstr>
      <vt:lpstr>Other Storage Types</vt:lpstr>
      <vt:lpstr>Persistent Storage Architecture</vt:lpstr>
      <vt:lpstr>Using a Persistent Disk</vt:lpstr>
      <vt:lpstr>Using a Persistent Disk</vt:lpstr>
      <vt:lpstr>Create persistent disk: CLI</vt:lpstr>
      <vt:lpstr>List Persistent Disks: CLI</vt:lpstr>
      <vt:lpstr>Create persistent disk : Web Portal</vt:lpstr>
      <vt:lpstr>List Persistent Disks: Web Portal</vt:lpstr>
      <vt:lpstr>VM Instance with Persistent Disk</vt:lpstr>
      <vt:lpstr>Mount Information on the Web Portal</vt:lpstr>
      <vt:lpstr>Format the disk via the running VM </vt:lpstr>
      <vt:lpstr>Mount &amp; store data into your disk </vt:lpstr>
      <vt:lpstr>Deploying a Virtual Machine with persistent disk</vt:lpstr>
      <vt:lpstr>Unmount your disk via the Web Portal</vt:lpstr>
      <vt:lpstr>Verify disk contents via the running  VM </vt:lpstr>
      <vt:lpstr>Kill you Virtual Machine</vt:lpstr>
      <vt:lpstr>Persistent disk deletion </vt:lpstr>
      <vt:lpstr>Hot-plug Persistent Disks</vt:lpstr>
      <vt:lpstr>Deploying CentOS Virtual Machine</vt:lpstr>
      <vt:lpstr>Hot-plug Persistent Disks</vt:lpstr>
      <vt:lpstr>Hot-plug Persistent Disks</vt:lpstr>
      <vt:lpstr>Hot-plug Persistent Disks</vt:lpstr>
      <vt:lpstr>Verify disk availability via the running  VM </vt:lpstr>
      <vt:lpstr>Hot-plug Persistent Disks</vt:lpstr>
      <vt:lpstr>Slide 27</vt:lpstr>
      <vt:lpstr>Exercises: Storage</vt:lpstr>
      <vt:lpstr>Slide 29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626</cp:revision>
  <cp:lastPrinted>2010-03-23T08:08:48Z</cp:lastPrinted>
  <dcterms:created xsi:type="dcterms:W3CDTF">2012-03-23T14:34:19Z</dcterms:created>
  <dcterms:modified xsi:type="dcterms:W3CDTF">2012-03-23T14:34:58Z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