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14"/>
  </p:notesMasterIdLst>
  <p:handoutMasterIdLst>
    <p:handoutMasterId r:id="rId15"/>
  </p:handoutMasterIdLst>
  <p:sldIdLst>
    <p:sldId id="431" r:id="rId4"/>
    <p:sldId id="445" r:id="rId5"/>
    <p:sldId id="443" r:id="rId6"/>
    <p:sldId id="446" r:id="rId7"/>
    <p:sldId id="448" r:id="rId8"/>
    <p:sldId id="447" r:id="rId9"/>
    <p:sldId id="449" r:id="rId10"/>
    <p:sldId id="441" r:id="rId11"/>
    <p:sldId id="450" r:id="rId12"/>
    <p:sldId id="45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F34"/>
    <a:srgbClr val="769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9" autoAdjust="0"/>
    <p:restoredTop sz="99281" autoAdjust="0"/>
  </p:normalViewPr>
  <p:slideViewPr>
    <p:cSldViewPr>
      <p:cViewPr>
        <p:scale>
          <a:sx n="100" d="100"/>
          <a:sy n="100" d="100"/>
        </p:scale>
        <p:origin x="-848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1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4EB56-22F8-0F42-BBC8-906A8523AC35}" type="datetimeFigureOut">
              <a:rPr lang="en-US" smtClean="0"/>
              <a:t>27/03/2012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413DF-FF17-2448-BD82-EAA52A4D1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27/03/2012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F30AF2-B3AC-4C0D-ACCB-2B4716911F41}" type="slidenum">
              <a:rPr lang="en-GB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3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8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0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EGI Community Forum 2012 - Munich (Germany)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iki.egi.eu/wiki/VT_EGI_Compendiu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SergioDCI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8.xml"/><Relationship Id="rId2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u-egi.eu/knowledge/index.php/Main_Page" TargetMode="External"/><Relationship Id="rId4" Type="http://schemas.openxmlformats.org/officeDocument/2006/relationships/hyperlink" Target="http://www.osiris-online.eu/Public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terena.org/activities/compendiu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5656" y="906289"/>
            <a:ext cx="7668344" cy="2450703"/>
          </a:xfrm>
        </p:spPr>
        <p:txBody>
          <a:bodyPr/>
          <a:lstStyle/>
          <a:p>
            <a:r>
              <a:rPr lang="en-GB" b="1" dirty="0"/>
              <a:t>EGI </a:t>
            </a:r>
            <a:r>
              <a:rPr lang="en-GB" b="1" dirty="0" smtClean="0"/>
              <a:t>Compendium</a:t>
            </a:r>
            <a:endParaRPr lang="en-US" b="1" dirty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4633-1977-4342-8111-E3D962A32562}" type="slidenum">
              <a:rPr lang="fi-FI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smtClean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339752" y="2708920"/>
            <a:ext cx="5832648" cy="1343000"/>
          </a:xfrm>
        </p:spPr>
        <p:txBody>
          <a:bodyPr/>
          <a:lstStyle/>
          <a:p>
            <a:r>
              <a:rPr lang="en-GB" dirty="0" smtClean="0"/>
              <a:t>Virtual Team project</a:t>
            </a:r>
          </a:p>
          <a:p>
            <a:r>
              <a:rPr lang="en-GB" sz="1800" dirty="0">
                <a:hlinkClick r:id="rId3"/>
              </a:rPr>
              <a:t>https://</a:t>
            </a:r>
            <a:r>
              <a:rPr lang="en-GB" sz="1800" dirty="0" err="1">
                <a:hlinkClick r:id="rId3"/>
              </a:rPr>
              <a:t>wiki.egi.eu</a:t>
            </a:r>
            <a:r>
              <a:rPr lang="en-GB" sz="1800" dirty="0">
                <a:hlinkClick r:id="rId3"/>
              </a:rPr>
              <a:t>/wiki/</a:t>
            </a:r>
            <a:r>
              <a:rPr lang="en-GB" sz="1800" dirty="0" err="1">
                <a:hlinkClick r:id="rId3"/>
              </a:rPr>
              <a:t>VT_EGI_Compendium</a:t>
            </a:r>
            <a:endParaRPr lang="en-GB" sz="1800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Sergio Andreozzi</a:t>
            </a:r>
          </a:p>
          <a:p>
            <a:r>
              <a:rPr lang="en-GB" sz="2800" dirty="0" smtClean="0"/>
              <a:t>sergio.andreozzi@egi.eu</a:t>
            </a:r>
            <a:endParaRPr lang="en-GB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</a:t>
            </a:r>
            <a:r>
              <a:rPr lang="en-US" smtClean="0"/>
              <a:t>for your </a:t>
            </a:r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5085184"/>
            <a:ext cx="8075612" cy="11521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sergio.andreozzi@egi.eu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@SergioDCI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Picture 5" descr="questi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7"/>
          <a:stretch/>
        </p:blipFill>
        <p:spPr>
          <a:xfrm>
            <a:off x="1835696" y="1124744"/>
            <a:ext cx="5916149" cy="3953148"/>
          </a:xfrm>
          <a:prstGeom prst="rect">
            <a:avLst/>
          </a:prstGeom>
        </p:spPr>
      </p:pic>
      <p:pic>
        <p:nvPicPr>
          <p:cNvPr id="7" name="Picture 6" descr="twitter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733256"/>
            <a:ext cx="576064" cy="576064"/>
          </a:xfrm>
          <a:prstGeom prst="rect">
            <a:avLst/>
          </a:prstGeom>
        </p:spPr>
      </p:pic>
      <p:pic>
        <p:nvPicPr>
          <p:cNvPr id="8" name="Picture 7" descr="email-ic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085184"/>
            <a:ext cx="648072" cy="6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6864" cy="3960440"/>
          </a:xfrm>
        </p:spPr>
        <p:txBody>
          <a:bodyPr/>
          <a:lstStyle/>
          <a:p>
            <a:r>
              <a:rPr lang="en-GB" sz="2800" dirty="0" smtClean="0"/>
              <a:t>NGIs</a:t>
            </a:r>
            <a:r>
              <a:rPr lang="en-GB" sz="2800" dirty="0"/>
              <a:t>/EIROs are </a:t>
            </a:r>
            <a:r>
              <a:rPr lang="en-GB" sz="2800" dirty="0" smtClean="0"/>
              <a:t>evolving organisations</a:t>
            </a:r>
          </a:p>
          <a:p>
            <a:pPr lvl="1"/>
            <a:r>
              <a:rPr lang="en-GB" sz="2400" dirty="0" smtClean="0"/>
              <a:t>Need to increase transparency and clarity among partners</a:t>
            </a:r>
          </a:p>
          <a:p>
            <a:r>
              <a:rPr lang="en-GB" sz="2800" dirty="0"/>
              <a:t>EGI is developing its long-term </a:t>
            </a:r>
            <a:r>
              <a:rPr lang="en-GB" sz="2800" dirty="0" smtClean="0"/>
              <a:t>strategy</a:t>
            </a:r>
          </a:p>
          <a:p>
            <a:pPr lvl="1"/>
            <a:r>
              <a:rPr lang="en-GB" sz="2400" dirty="0" smtClean="0"/>
              <a:t>Need to support strategic planning with the right data</a:t>
            </a:r>
          </a:p>
          <a:p>
            <a:r>
              <a:rPr lang="en-GB" sz="2800" dirty="0" smtClean="0"/>
              <a:t>EGI partnership a valuable asset for the ERA</a:t>
            </a:r>
          </a:p>
          <a:p>
            <a:pPr lvl="1"/>
            <a:r>
              <a:rPr lang="en-GB" sz="2400" dirty="0" smtClean="0"/>
              <a:t>Need to provide a better/rich description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8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4056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scope and structure of the compendium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Define the functionality of the tool enabling the stakeholders to update the information anytime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Launch of the first iteration of the EGI Compendium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075612" cy="4525963"/>
          </a:xfrm>
        </p:spPr>
        <p:txBody>
          <a:bodyPr/>
          <a:lstStyle/>
          <a:p>
            <a:r>
              <a:rPr lang="en-US" sz="3600" dirty="0" smtClean="0"/>
              <a:t>TERENA Compendium</a:t>
            </a:r>
          </a:p>
          <a:p>
            <a:pPr lvl="1"/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://www.terena.org/activities/compendium</a:t>
            </a:r>
            <a:r>
              <a:rPr lang="en-GB" sz="2000" dirty="0" smtClean="0">
                <a:hlinkClick r:id="rId2"/>
              </a:rPr>
              <a:t>/</a:t>
            </a:r>
            <a:endParaRPr lang="en-GB" sz="2000" dirty="0"/>
          </a:p>
          <a:p>
            <a:r>
              <a:rPr lang="en-GB" sz="3600" dirty="0" smtClean="0"/>
              <a:t>e-IRG Knowledge Base</a:t>
            </a: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://knowledge.eu-egi.eu/knowledge/index.php/</a:t>
            </a:r>
            <a:r>
              <a:rPr lang="en-GB" sz="2000" dirty="0" smtClean="0">
                <a:hlinkClick r:id="rId3"/>
              </a:rPr>
              <a:t>Main_Page</a:t>
            </a:r>
            <a:endParaRPr lang="en-GB" sz="2000" dirty="0" smtClean="0"/>
          </a:p>
          <a:p>
            <a:r>
              <a:rPr lang="en-GB" sz="3600" dirty="0" smtClean="0"/>
              <a:t>OSIRIS Project</a:t>
            </a:r>
          </a:p>
          <a:p>
            <a:pPr lvl="1"/>
            <a:r>
              <a:rPr lang="en-GB" sz="2000" dirty="0">
                <a:hlinkClick r:id="rId4"/>
              </a:rPr>
              <a:t>http://</a:t>
            </a:r>
            <a:r>
              <a:rPr lang="en-GB" sz="2000" dirty="0" err="1">
                <a:hlinkClick r:id="rId4"/>
              </a:rPr>
              <a:t>www.osiris-online.eu</a:t>
            </a:r>
            <a:r>
              <a:rPr lang="en-GB" sz="2000" dirty="0">
                <a:hlinkClick r:id="rId4"/>
              </a:rPr>
              <a:t>/</a:t>
            </a:r>
            <a:r>
              <a:rPr lang="en-GB" sz="2000" dirty="0" err="1">
                <a:hlinkClick r:id="rId4"/>
              </a:rPr>
              <a:t>Public.html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Sergio Andreozzi, </a:t>
            </a:r>
            <a:r>
              <a:rPr lang="en-US" dirty="0" err="1" smtClean="0"/>
              <a:t>EGI.eu</a:t>
            </a:r>
            <a:r>
              <a:rPr lang="en-US" dirty="0" smtClean="0"/>
              <a:t> (Leader)</a:t>
            </a:r>
          </a:p>
          <a:p>
            <a:r>
              <a:rPr lang="en-US" dirty="0" err="1" smtClean="0"/>
              <a:t>Damir</a:t>
            </a:r>
            <a:r>
              <a:rPr lang="en-US" dirty="0" smtClean="0"/>
              <a:t> </a:t>
            </a:r>
            <a:r>
              <a:rPr lang="en-US" dirty="0" err="1" smtClean="0"/>
              <a:t>Marinovic</a:t>
            </a:r>
            <a:r>
              <a:rPr lang="en-US" dirty="0" smtClean="0"/>
              <a:t>, </a:t>
            </a:r>
            <a:r>
              <a:rPr lang="en-US" dirty="0" err="1" smtClean="0"/>
              <a:t>EGI.eu</a:t>
            </a:r>
            <a:endParaRPr lang="en-US" dirty="0" smtClean="0"/>
          </a:p>
          <a:p>
            <a:r>
              <a:rPr lang="en-US" dirty="0"/>
              <a:t>David </a:t>
            </a:r>
            <a:r>
              <a:rPr lang="en-US" dirty="0" smtClean="0"/>
              <a:t>O’Callaghan, Ireland (first phase)</a:t>
            </a:r>
          </a:p>
          <a:p>
            <a:r>
              <a:rPr lang="en-US" dirty="0"/>
              <a:t>Stuart Kenny, </a:t>
            </a:r>
            <a:r>
              <a:rPr lang="en-US" dirty="0" smtClean="0"/>
              <a:t>Ireland (second phase)</a:t>
            </a:r>
            <a:endParaRPr lang="en-US" dirty="0"/>
          </a:p>
          <a:p>
            <a:r>
              <a:rPr lang="en-US" dirty="0"/>
              <a:t>Nicolai </a:t>
            </a:r>
            <a:r>
              <a:rPr lang="en-US" dirty="0" err="1"/>
              <a:t>Iliuha</a:t>
            </a:r>
            <a:r>
              <a:rPr lang="en-US" dirty="0"/>
              <a:t>, </a:t>
            </a:r>
            <a:r>
              <a:rPr lang="en-US" dirty="0" smtClean="0"/>
              <a:t>Moldova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91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525963"/>
          </a:xfrm>
        </p:spPr>
        <p:txBody>
          <a:bodyPr/>
          <a:lstStyle/>
          <a:p>
            <a:r>
              <a:rPr lang="en-US" sz="2800" dirty="0" smtClean="0"/>
              <a:t>05.12.2011</a:t>
            </a:r>
            <a:endParaRPr lang="en-US" sz="2800" dirty="0"/>
          </a:p>
          <a:p>
            <a:pPr lvl="1"/>
            <a:r>
              <a:rPr lang="en-US" sz="2400" dirty="0" smtClean="0"/>
              <a:t>Creation </a:t>
            </a:r>
            <a:r>
              <a:rPr lang="en-US" sz="2400" dirty="0" smtClean="0"/>
              <a:t>of the group</a:t>
            </a:r>
          </a:p>
          <a:p>
            <a:r>
              <a:rPr lang="en-US" sz="2800" dirty="0" smtClean="0"/>
              <a:t>02.03.2012</a:t>
            </a:r>
            <a:endParaRPr lang="en-US" sz="2800" dirty="0"/>
          </a:p>
          <a:p>
            <a:pPr lvl="1"/>
            <a:r>
              <a:rPr lang="en-US" sz="2400" dirty="0" smtClean="0"/>
              <a:t>Launch </a:t>
            </a:r>
            <a:r>
              <a:rPr lang="en-US" sz="2400" dirty="0" smtClean="0"/>
              <a:t>public comment phase of the questionnaire</a:t>
            </a:r>
          </a:p>
          <a:p>
            <a:r>
              <a:rPr lang="en-US" sz="2800" dirty="0" smtClean="0"/>
              <a:t>08.03.2012</a:t>
            </a:r>
            <a:endParaRPr lang="en-US" sz="2800" dirty="0"/>
          </a:p>
          <a:p>
            <a:pPr lvl="1"/>
            <a:r>
              <a:rPr lang="en-US" sz="2400" dirty="0" smtClean="0"/>
              <a:t>Close </a:t>
            </a:r>
            <a:r>
              <a:rPr lang="en-US" sz="2400" dirty="0" smtClean="0"/>
              <a:t>public comment</a:t>
            </a:r>
          </a:p>
          <a:p>
            <a:pPr lvl="1"/>
            <a:r>
              <a:rPr lang="en-US" sz="2400" dirty="0" smtClean="0"/>
              <a:t>Feedback from IT, IR, MD, FR, UK, e-FISCAL</a:t>
            </a:r>
          </a:p>
          <a:p>
            <a:r>
              <a:rPr lang="en-US" sz="2800" dirty="0" smtClean="0"/>
              <a:t>25.03.2012</a:t>
            </a:r>
            <a:endParaRPr lang="en-US" sz="2800" dirty="0" smtClean="0"/>
          </a:p>
          <a:p>
            <a:pPr lvl="1"/>
            <a:r>
              <a:rPr lang="en-US" sz="2400" dirty="0" smtClean="0"/>
              <a:t>Launch of the EGI Compendium survey </a:t>
            </a:r>
          </a:p>
          <a:p>
            <a:pPr lvl="1"/>
            <a:r>
              <a:rPr lang="en-US" sz="2400" dirty="0" smtClean="0"/>
              <a:t>Closing the Virtual Team Project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Compendium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1196752"/>
            <a:ext cx="4032448" cy="489654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84 </a:t>
            </a:r>
            <a:r>
              <a:rPr lang="en-US" sz="2000" dirty="0" smtClean="0"/>
              <a:t>questions to describe: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Identity </a:t>
            </a:r>
            <a:r>
              <a:rPr lang="en-US" sz="2000" dirty="0"/>
              <a:t>and </a:t>
            </a:r>
            <a:r>
              <a:rPr lang="en-US" sz="2000" dirty="0" smtClean="0"/>
              <a:t>Contact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Strategy 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Governance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Funding </a:t>
            </a:r>
            <a:r>
              <a:rPr lang="en-US" sz="2000" dirty="0"/>
              <a:t>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Policy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Outreach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Services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Infrastructure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Information-Struct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396857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112568"/>
          </a:xfrm>
        </p:spPr>
        <p:txBody>
          <a:bodyPr>
            <a:normAutofit/>
          </a:bodyPr>
          <a:lstStyle/>
          <a:p>
            <a:r>
              <a:rPr lang="en-US" dirty="0" smtClean="0"/>
              <a:t>The EGI Compendium survey was launched</a:t>
            </a:r>
          </a:p>
          <a:p>
            <a:pPr lvl="1"/>
            <a:r>
              <a:rPr lang="en-US" dirty="0" smtClean="0"/>
              <a:t>25.03.2012 -&gt; </a:t>
            </a:r>
            <a:r>
              <a:rPr lang="en-US" u="sng" dirty="0" smtClean="0">
                <a:solidFill>
                  <a:srgbClr val="FF0000"/>
                </a:solidFill>
              </a:rPr>
              <a:t>27.04.2012</a:t>
            </a:r>
            <a:r>
              <a:rPr lang="en-US" dirty="0" smtClean="0"/>
              <a:t> (1 month)</a:t>
            </a:r>
          </a:p>
          <a:p>
            <a:r>
              <a:rPr lang="en-US" dirty="0" smtClean="0"/>
              <a:t>Individual message to EGI Council members + NILs</a:t>
            </a:r>
          </a:p>
          <a:p>
            <a:r>
              <a:rPr lang="en-US" dirty="0" smtClean="0"/>
              <a:t>Tool: </a:t>
            </a:r>
            <a:r>
              <a:rPr lang="en-US" dirty="0" err="1" smtClean="0"/>
              <a:t>SurveyMonkey</a:t>
            </a:r>
            <a:endParaRPr lang="en-US" dirty="0" smtClean="0"/>
          </a:p>
          <a:p>
            <a:pPr lvl="1"/>
            <a:r>
              <a:rPr lang="en-US" sz="2400" dirty="0" smtClean="0"/>
              <a:t>Unique URL per NGI</a:t>
            </a:r>
          </a:p>
          <a:p>
            <a:pPr lvl="2"/>
            <a:r>
              <a:rPr lang="en-US" sz="1800" dirty="0" smtClean="0"/>
              <a:t>Not guessable</a:t>
            </a:r>
          </a:p>
          <a:p>
            <a:pPr lvl="2"/>
            <a:r>
              <a:rPr lang="en-US" sz="1800" dirty="0" smtClean="0"/>
              <a:t>No login: share carefully</a:t>
            </a:r>
          </a:p>
          <a:p>
            <a:pPr lvl="2"/>
            <a:r>
              <a:rPr lang="en-US" sz="1800" dirty="0" smtClean="0"/>
              <a:t>Allow partial filling of data</a:t>
            </a:r>
          </a:p>
          <a:p>
            <a:pPr lvl="2"/>
            <a:r>
              <a:rPr lang="en-US" sz="1800" b="1" dirty="0" smtClean="0"/>
              <a:t>Already available data prefilled by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staff to reduce burden on NGIs/EIROs: gathered from </a:t>
            </a:r>
            <a:r>
              <a:rPr lang="en-US" sz="1800" b="1" dirty="0" err="1" smtClean="0"/>
              <a:t>EGI.eu</a:t>
            </a:r>
            <a:r>
              <a:rPr lang="en-US" sz="1800" b="1" dirty="0" smtClean="0"/>
              <a:t> archives or EGI tools (e.g., EGI Accounting portal)</a:t>
            </a:r>
            <a:endParaRPr lang="en-US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Launched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075612" cy="4968552"/>
          </a:xfrm>
        </p:spPr>
        <p:txBody>
          <a:bodyPr/>
          <a:lstStyle/>
          <a:p>
            <a:r>
              <a:rPr lang="en-US" sz="2800" dirty="0" smtClean="0"/>
              <a:t>May 2012: </a:t>
            </a:r>
          </a:p>
          <a:p>
            <a:pPr lvl="1"/>
            <a:r>
              <a:rPr lang="en-US" sz="2400" dirty="0" smtClean="0"/>
              <a:t>preparation of a report to share </a:t>
            </a:r>
            <a:r>
              <a:rPr lang="en-US" sz="2400" dirty="0" smtClean="0"/>
              <a:t>with the EGI partners and EGI</a:t>
            </a:r>
            <a:r>
              <a:rPr lang="en-US" sz="2400" dirty="0" smtClean="0"/>
              <a:t>-InSPIRE project reviewers</a:t>
            </a:r>
          </a:p>
          <a:p>
            <a:r>
              <a:rPr lang="en-US" sz="2800" dirty="0" smtClean="0"/>
              <a:t>After the EGI-InSPIRE review</a:t>
            </a:r>
          </a:p>
          <a:p>
            <a:pPr lvl="1"/>
            <a:r>
              <a:rPr lang="en-US" sz="2400" dirty="0" smtClean="0"/>
              <a:t>Plan for better processes/tools for data collection:</a:t>
            </a:r>
          </a:p>
          <a:p>
            <a:pPr lvl="2"/>
            <a:r>
              <a:rPr lang="en-US" sz="2000" dirty="0"/>
              <a:t>t</a:t>
            </a:r>
            <a:r>
              <a:rPr lang="en-US" sz="2000" dirty="0" smtClean="0"/>
              <a:t>o reduce burden on data collection</a:t>
            </a:r>
          </a:p>
          <a:p>
            <a:pPr lvl="2"/>
            <a:r>
              <a:rPr lang="en-US" sz="2000" dirty="0" smtClean="0"/>
              <a:t>to be more secure (password </a:t>
            </a:r>
            <a:r>
              <a:rPr lang="en-US" sz="2000" dirty="0" smtClean="0"/>
              <a:t>protected?)</a:t>
            </a:r>
            <a:endParaRPr lang="en-US" sz="2000" dirty="0" smtClean="0"/>
          </a:p>
          <a:p>
            <a:pPr lvl="2"/>
            <a:r>
              <a:rPr lang="en-US" sz="2000" dirty="0" smtClean="0"/>
              <a:t>to become a primary source of data directly editable by NGIs for key information</a:t>
            </a:r>
          </a:p>
          <a:p>
            <a:pPr lvl="3"/>
            <a:r>
              <a:rPr lang="en-US" sz="1600" dirty="0" smtClean="0"/>
              <a:t>E.g.: EGI </a:t>
            </a:r>
            <a:r>
              <a:rPr lang="en-US" sz="1600" dirty="0"/>
              <a:t>Council/NILs/</a:t>
            </a:r>
            <a:r>
              <a:rPr lang="en-US" sz="1600" dirty="0" err="1"/>
              <a:t>OpMan</a:t>
            </a:r>
            <a:r>
              <a:rPr lang="en-US" sz="1600" dirty="0"/>
              <a:t>/… contacts </a:t>
            </a:r>
            <a:endParaRPr lang="en-US" sz="1600" dirty="0" smtClean="0"/>
          </a:p>
          <a:p>
            <a:pPr lvl="2"/>
            <a:r>
              <a:rPr lang="en-US" sz="2000" dirty="0" smtClean="0"/>
              <a:t>to allow timely update of </a:t>
            </a:r>
            <a:r>
              <a:rPr lang="en-US" sz="2000" dirty="0" smtClean="0"/>
              <a:t>data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27/03/2012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752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476</Words>
  <Application>Microsoft Macintosh PowerPoint</Application>
  <PresentationFormat>On-screen Show (4:3)</PresentationFormat>
  <Paragraphs>101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EGI-InSPIRE 2</vt:lpstr>
      <vt:lpstr>EG-InSPIRE</vt:lpstr>
      <vt:lpstr>1_EG-InSPIRE</vt:lpstr>
      <vt:lpstr>EGI Compendium</vt:lpstr>
      <vt:lpstr>Motivation</vt:lpstr>
      <vt:lpstr>Output</vt:lpstr>
      <vt:lpstr>Related Experience</vt:lpstr>
      <vt:lpstr>Team</vt:lpstr>
      <vt:lpstr>Timeline</vt:lpstr>
      <vt:lpstr>Compendium Structure</vt:lpstr>
      <vt:lpstr>Survey Launched</vt:lpstr>
      <vt:lpstr>Next Steps</vt:lpstr>
      <vt:lpstr>Thanks for your attention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844</cp:revision>
  <dcterms:created xsi:type="dcterms:W3CDTF">2010-09-03T12:01:03Z</dcterms:created>
  <dcterms:modified xsi:type="dcterms:W3CDTF">2012-03-27T08:11:27Z</dcterms:modified>
</cp:coreProperties>
</file>