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sldIdLst>
    <p:sldId id="256" r:id="rId3"/>
    <p:sldId id="261" r:id="rId4"/>
    <p:sldId id="257" r:id="rId5"/>
    <p:sldId id="262" r:id="rId6"/>
    <p:sldId id="263" r:id="rId7"/>
    <p:sldId id="264" r:id="rId8"/>
    <p:sldId id="259" r:id="rId9"/>
    <p:sldId id="258" r:id="rId10"/>
    <p:sldId id="266" r:id="rId11"/>
    <p:sldId id="260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67" r:id="rId24"/>
    <p:sldId id="279" r:id="rId25"/>
    <p:sldId id="26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0" autoAdjust="0"/>
  </p:normalViewPr>
  <p:slideViewPr>
    <p:cSldViewPr>
      <p:cViewPr varScale="1">
        <p:scale>
          <a:sx n="66" d="100"/>
          <a:sy n="66" d="100"/>
        </p:scale>
        <p:origin x="-9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4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BBD60FA-F9FD-44BE-97E4-DAAFD41C379F}" type="datetimeFigureOut">
              <a:rPr lang="en-GB" smtClean="0"/>
              <a:pPr/>
              <a:t>29/03/2012</a:t>
            </a:fld>
            <a:endParaRPr lang="en-GB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FC58D80-4484-4B4A-AA94-C95289EFCC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BD60FA-F9FD-44BE-97E4-DAAFD41C379F}" type="datetimeFigureOut">
              <a:rPr lang="en-GB" smtClean="0"/>
              <a:pPr/>
              <a:t>29/03/2012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58D80-4484-4B4A-AA94-C95289EFCC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60FA-F9FD-44BE-97E4-DAAFD41C379F}" type="datetimeFigureOut">
              <a:rPr lang="en-GB" smtClean="0"/>
              <a:pPr/>
              <a:t>29/03/2012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8D80-4484-4B4A-AA94-C95289EFCC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kumente und Einstellungen\nl\Eigene Dateien\Aufträge 2009-JSC\EMI-PPT-Template\hintergr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5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/>
          <p:nvPr/>
        </p:nvSpPr>
        <p:spPr>
          <a:xfrm>
            <a:off x="571500" y="407988"/>
            <a:ext cx="8001000" cy="6021387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010920"/>
              </a:solidFill>
              <a:cs typeface="Arial" charset="0"/>
            </a:endParaRPr>
          </a:p>
        </p:txBody>
      </p:sp>
      <p:pic>
        <p:nvPicPr>
          <p:cNvPr id="6" name="Picture 6" descr="C:\Dokumente und Einstellungen\nl\Eigene Dateien\Aufträge 2009-JSC\EMI-PPT-Template\EMI_Logo_newe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3513" y="700088"/>
            <a:ext cx="3843337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336820"/>
            <a:ext cx="7772400" cy="1470025"/>
          </a:xfrm>
          <a:prstGeom prst="rect">
            <a:avLst/>
          </a:prstGeom>
          <a:ln>
            <a:noFill/>
          </a:ln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4294967295"/>
          </p:nvPr>
        </p:nvSpPr>
        <p:spPr>
          <a:xfrm>
            <a:off x="1371599" y="4462463"/>
            <a:ext cx="6429375" cy="17526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>
              <a:buNone/>
              <a:defRPr>
                <a:solidFill>
                  <a:srgbClr val="0D568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kumente und Einstellungen\nl\Eigene Dateien\Aufträge 2009-JSC\EMI-PPT-Template\streif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76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0"/>
          <p:cNvSpPr txBox="1">
            <a:spLocks noChangeArrowheads="1"/>
          </p:cNvSpPr>
          <p:nvPr/>
        </p:nvSpPr>
        <p:spPr bwMode="auto">
          <a:xfrm rot="10800000">
            <a:off x="76200" y="4392613"/>
            <a:ext cx="369888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GB" sz="1200" b="1" smtClean="0">
                <a:solidFill>
                  <a:srgbClr val="BFBFBF"/>
                </a:solidFill>
              </a:rPr>
              <a:t>EMI INFSO-RI-261611</a:t>
            </a:r>
          </a:p>
        </p:txBody>
      </p:sp>
      <p:pic>
        <p:nvPicPr>
          <p:cNvPr id="6" name="Picture 6" descr="C:\Dokumente und Einstellungen\nl\Eigene Dateien\Aufträge 2009-JSC\EMI-PPT-Template\EMI_Logo_newe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9475" y="49213"/>
            <a:ext cx="1914525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ubtitle 2"/>
          <p:cNvSpPr>
            <a:spLocks noGrp="1"/>
          </p:cNvSpPr>
          <p:nvPr>
            <p:ph type="subTitle" idx="4294967295"/>
          </p:nvPr>
        </p:nvSpPr>
        <p:spPr>
          <a:xfrm>
            <a:off x="933854" y="1089498"/>
            <a:ext cx="6429375" cy="505838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buNone/>
              <a:defRPr b="1">
                <a:solidFill>
                  <a:srgbClr val="194694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 smtClean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32971" y="1930941"/>
            <a:ext cx="7481454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010920"/>
                </a:solidFill>
              </a:defRPr>
            </a:lvl1pPr>
            <a:lvl2pPr>
              <a:defRPr>
                <a:solidFill>
                  <a:srgbClr val="010920"/>
                </a:solidFill>
              </a:defRPr>
            </a:lvl2pPr>
            <a:lvl3pPr>
              <a:defRPr>
                <a:solidFill>
                  <a:srgbClr val="010920"/>
                </a:solidFill>
              </a:defRPr>
            </a:lvl3pPr>
            <a:lvl4pPr>
              <a:defRPr>
                <a:solidFill>
                  <a:srgbClr val="010920"/>
                </a:solidFill>
              </a:defRPr>
            </a:lvl4pPr>
            <a:lvl5pPr>
              <a:defRPr>
                <a:solidFill>
                  <a:srgbClr val="01092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23900" y="6469063"/>
            <a:ext cx="1104900" cy="376237"/>
          </a:xfr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BBD60FA-F9FD-44BE-97E4-DAAFD41C379F}" type="datetimeFigureOut">
              <a:rPr lang="en-GB" smtClean="0"/>
              <a:pPr/>
              <a:t>29/03/2012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9275" y="6481763"/>
            <a:ext cx="6372225" cy="365125"/>
          </a:xfrm>
        </p:spPr>
        <p:txBody>
          <a:bodyPr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1500" y="6486525"/>
            <a:ext cx="495300" cy="358775"/>
          </a:xfr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FC58D80-4484-4B4A-AA94-C95289EFCC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kumente und Einstellungen\nl\Eigene Dateien\Aufträge 2009-JSC\EMI-PPT-Template\streifen_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76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10"/>
          <p:cNvSpPr txBox="1">
            <a:spLocks noChangeArrowheads="1"/>
          </p:cNvSpPr>
          <p:nvPr/>
        </p:nvSpPr>
        <p:spPr bwMode="auto">
          <a:xfrm rot="10800000">
            <a:off x="76200" y="4392613"/>
            <a:ext cx="369888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GB" sz="1200" b="1" smtClean="0">
                <a:solidFill>
                  <a:srgbClr val="BFBFBF"/>
                </a:solidFill>
              </a:rPr>
              <a:t>EMI INFSO-RI-261611</a:t>
            </a:r>
          </a:p>
        </p:txBody>
      </p:sp>
      <p:pic>
        <p:nvPicPr>
          <p:cNvPr id="4" name="Picture 5" descr="C:\Dokumente und Einstellungen\nl\Eigene Dateien\Aufträge 2009-JSC\EMI-PPT-Template\EMI_Logo_newe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9475" y="49213"/>
            <a:ext cx="1914525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3900" y="6469063"/>
            <a:ext cx="1104900" cy="376237"/>
          </a:xfr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BBD60FA-F9FD-44BE-97E4-DAAFD41C379F}" type="datetimeFigureOut">
              <a:rPr lang="en-GB" smtClean="0"/>
              <a:pPr/>
              <a:t>29/03/2012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9275" y="6481763"/>
            <a:ext cx="6372225" cy="365125"/>
          </a:xfrm>
        </p:spPr>
        <p:txBody>
          <a:bodyPr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1500" y="6486525"/>
            <a:ext cx="495300" cy="358775"/>
          </a:xfr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FC58D80-4484-4B4A-AA94-C95289EFCC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kumente und Einstellungen\nl\Eigene Dateien\Aufträge 2009-JSC\EMI-PPT-Template\streif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76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0"/>
          <p:cNvSpPr txBox="1">
            <a:spLocks noChangeArrowheads="1"/>
          </p:cNvSpPr>
          <p:nvPr/>
        </p:nvSpPr>
        <p:spPr bwMode="auto">
          <a:xfrm rot="10800000">
            <a:off x="76200" y="4392613"/>
            <a:ext cx="369888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GB" sz="1200" b="1" smtClean="0">
                <a:solidFill>
                  <a:srgbClr val="BFBFBF"/>
                </a:solidFill>
              </a:rPr>
              <a:t>EMI INFSO-RI-261611</a:t>
            </a:r>
          </a:p>
        </p:txBody>
      </p:sp>
      <p:pic>
        <p:nvPicPr>
          <p:cNvPr id="6" name="Picture 6" descr="C:\Dokumente und Einstellungen\nl\Eigene Dateien\Aufträge 2009-JSC\EMI-PPT-Template\EMI_Logo_newe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9475" y="49213"/>
            <a:ext cx="1914525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ubtitle 2"/>
          <p:cNvSpPr>
            <a:spLocks noGrp="1"/>
          </p:cNvSpPr>
          <p:nvPr>
            <p:ph type="subTitle" idx="4294967295"/>
          </p:nvPr>
        </p:nvSpPr>
        <p:spPr>
          <a:xfrm>
            <a:off x="933854" y="1089498"/>
            <a:ext cx="6429375" cy="505838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buNone/>
              <a:defRPr b="1">
                <a:solidFill>
                  <a:srgbClr val="194694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 smtClean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32971" y="1930941"/>
            <a:ext cx="7481454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0920"/>
                </a:solidFill>
              </a:defRPr>
            </a:lvl1pPr>
            <a:lvl2pPr>
              <a:defRPr>
                <a:solidFill>
                  <a:srgbClr val="010920"/>
                </a:solidFill>
              </a:defRPr>
            </a:lvl2pPr>
            <a:lvl3pPr>
              <a:defRPr>
                <a:solidFill>
                  <a:srgbClr val="010920"/>
                </a:solidFill>
              </a:defRPr>
            </a:lvl3pPr>
            <a:lvl4pPr>
              <a:defRPr>
                <a:solidFill>
                  <a:srgbClr val="010920"/>
                </a:solidFill>
              </a:defRPr>
            </a:lvl4pPr>
            <a:lvl5pPr>
              <a:defRPr>
                <a:solidFill>
                  <a:srgbClr val="01092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23900" y="6469063"/>
            <a:ext cx="1104900" cy="376237"/>
          </a:xfr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BBD60FA-F9FD-44BE-97E4-DAAFD41C379F}" type="datetimeFigureOut">
              <a:rPr lang="en-GB" smtClean="0"/>
              <a:pPr/>
              <a:t>29/03/2012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9275" y="6481763"/>
            <a:ext cx="6372225" cy="365125"/>
          </a:xfrm>
        </p:spPr>
        <p:txBody>
          <a:bodyPr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1500" y="6486525"/>
            <a:ext cx="495300" cy="358775"/>
          </a:xfr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FC58D80-4484-4B4A-AA94-C95289EFCC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BD60FA-F9FD-44BE-97E4-DAAFD41C379F}" type="datetimeFigureOut">
              <a:rPr lang="en-GB" smtClean="0"/>
              <a:pPr/>
              <a:t>29/03/2012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58D80-4484-4B4A-AA94-C95289EFCC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3"/>
          <p:cNvSpPr txBox="1">
            <a:spLocks/>
          </p:cNvSpPr>
          <p:nvPr/>
        </p:nvSpPr>
        <p:spPr bwMode="auto">
          <a:xfrm>
            <a:off x="506413" y="48482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GB" sz="1600" b="1" smtClean="0">
                <a:solidFill>
                  <a:srgbClr val="7F7F7F"/>
                </a:solidFill>
              </a:rPr>
              <a:t>EMI is partially funded by the European Commission under Grant Agreement RI-261611</a:t>
            </a:r>
          </a:p>
        </p:txBody>
      </p:sp>
      <p:pic>
        <p:nvPicPr>
          <p:cNvPr id="4" name="Picture 5" descr="C:\Dokumente und Einstellungen\nl\Eigene Dateien\Aufträge 2009-JSC\EMI-PPT-Template\EMI_Logo_newe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7175" y="1216025"/>
            <a:ext cx="6094413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3"/>
          <p:cNvSpPr>
            <a:spLocks noGrp="1"/>
          </p:cNvSpPr>
          <p:nvPr>
            <p:ph type="title" idx="4294967295" hasCustomPrompt="1"/>
          </p:nvPr>
        </p:nvSpPr>
        <p:spPr>
          <a:xfrm>
            <a:off x="0" y="4152900"/>
            <a:ext cx="9144000" cy="8334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Thank You</a:t>
            </a:r>
            <a:endParaRPr lang="en-GB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3900" y="6469063"/>
            <a:ext cx="1104900" cy="376237"/>
          </a:xfr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BBD60FA-F9FD-44BE-97E4-DAAFD41C379F}" type="datetimeFigureOut">
              <a:rPr lang="en-GB" smtClean="0"/>
              <a:pPr/>
              <a:t>29/03/2012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9275" y="6481763"/>
            <a:ext cx="6372225" cy="365125"/>
          </a:xfrm>
        </p:spPr>
        <p:txBody>
          <a:bodyPr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1500" y="6486525"/>
            <a:ext cx="495300" cy="358775"/>
          </a:xfr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FC58D80-4484-4B4A-AA94-C95289EFCC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BBD60FA-F9FD-44BE-97E4-DAAFD41C379F}" type="datetimeFigureOut">
              <a:rPr lang="en-GB" smtClean="0"/>
              <a:pPr/>
              <a:t>29/03/2012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FC58D80-4484-4B4A-AA94-C95289EFCC1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6050"/>
            <a:ext cx="1104900" cy="349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BBD60FA-F9FD-44BE-97E4-DAAFD41C379F}" type="datetimeFigureOut">
              <a:rPr lang="en-GB" smtClean="0"/>
              <a:pPr/>
              <a:t>29/03/2012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1625" y="6481763"/>
            <a:ext cx="6619875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500" y="6480175"/>
            <a:ext cx="4953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FC58D80-4484-4B4A-AA94-C95289EFCC1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4" r:id="rId4"/>
    <p:sldLayoutId id="2147483675" r:id="rId5"/>
    <p:sldLayoutId id="2147483673" r:id="rId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1946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94694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194694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94694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9469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pub/LCG/WLCGCommonComputingReadinessChallenges/WLCG_GlueSchemaUsage-1.8.pdf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403648" y="3645024"/>
            <a:ext cx="6429375" cy="1752600"/>
          </a:xfrm>
        </p:spPr>
        <p:txBody>
          <a:bodyPr/>
          <a:lstStyle/>
          <a:p>
            <a:r>
              <a:rPr lang="en-GB" dirty="0" smtClean="0"/>
              <a:t>John Gordon</a:t>
            </a:r>
          </a:p>
          <a:p>
            <a:r>
              <a:rPr lang="en-GB" dirty="0" smtClean="0"/>
              <a:t>EMI TF and EGI CF</a:t>
            </a:r>
          </a:p>
          <a:p>
            <a:r>
              <a:rPr lang="en-GB" dirty="0" smtClean="0"/>
              <a:t>March 2012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/>
        <p:txBody>
          <a:bodyPr/>
          <a:lstStyle/>
          <a:p>
            <a:r>
              <a:rPr lang="en-GB" dirty="0" smtClean="0"/>
              <a:t>Accounting </a:t>
            </a:r>
            <a:r>
              <a:rPr lang="en-GB" dirty="0" smtClean="0"/>
              <a:t>Workshop	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Summary Records</a:t>
            </a:r>
            <a:endParaRPr lang="en-GB" dirty="0" smtClean="0"/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Gratia (OSG)</a:t>
            </a:r>
          </a:p>
          <a:p>
            <a:pPr lvl="1"/>
            <a:r>
              <a:rPr lang="en-GB" dirty="0" smtClean="0">
                <a:solidFill>
                  <a:srgbClr val="FFC000"/>
                </a:solidFill>
              </a:rPr>
              <a:t>SGAS</a:t>
            </a:r>
          </a:p>
          <a:p>
            <a:pPr lvl="1"/>
            <a:r>
              <a:rPr lang="en-GB" dirty="0" smtClean="0"/>
              <a:t>EDGI</a:t>
            </a:r>
          </a:p>
          <a:p>
            <a:pPr lvl="1"/>
            <a:r>
              <a:rPr lang="en-GB" dirty="0" err="1" smtClean="0"/>
              <a:t>Gridsafe</a:t>
            </a:r>
            <a:r>
              <a:rPr lang="en-GB" dirty="0" smtClean="0"/>
              <a:t> (</a:t>
            </a:r>
            <a:r>
              <a:rPr lang="en-GB" dirty="0" err="1" smtClean="0"/>
              <a:t>Globus</a:t>
            </a:r>
            <a:r>
              <a:rPr lang="en-GB" dirty="0" smtClean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/>
              <a:t>JOB Records</a:t>
            </a:r>
            <a:endParaRPr lang="en-GB" dirty="0" smtClean="0"/>
          </a:p>
          <a:p>
            <a:pPr marL="742950" lvl="2" indent="-342900"/>
            <a:r>
              <a:rPr lang="en-GB" dirty="0" smtClean="0"/>
              <a:t>DGAS</a:t>
            </a:r>
          </a:p>
          <a:p>
            <a:pPr marL="742950" lvl="2" indent="-342900"/>
            <a:r>
              <a:rPr lang="en-GB" dirty="0" smtClean="0"/>
              <a:t>Unicore</a:t>
            </a:r>
          </a:p>
          <a:p>
            <a:pPr marL="742950" lvl="2" indent="-342900"/>
            <a:r>
              <a:rPr lang="en-GB" dirty="0" smtClean="0"/>
              <a:t>QCG (</a:t>
            </a:r>
            <a:r>
              <a:rPr lang="en-GB" dirty="0" err="1" smtClean="0"/>
              <a:t>Mapper</a:t>
            </a:r>
            <a:r>
              <a:rPr lang="en-GB" dirty="0" smtClean="0"/>
              <a:t>)</a:t>
            </a:r>
          </a:p>
          <a:p>
            <a:pPr marL="742950" lvl="2" indent="-342900"/>
            <a:r>
              <a:rPr lang="en-GB" dirty="0" smtClean="0"/>
              <a:t>CERN</a:t>
            </a:r>
          </a:p>
          <a:p>
            <a:pPr marL="742950" lvl="2" indent="-342900"/>
            <a:r>
              <a:rPr lang="en-GB" dirty="0" smtClean="0"/>
              <a:t>NL-T1</a:t>
            </a:r>
          </a:p>
          <a:p>
            <a:pPr marL="742950" lvl="2" indent="-342900"/>
            <a:r>
              <a:rPr lang="en-GB" dirty="0" smtClean="0"/>
              <a:t>France</a:t>
            </a:r>
          </a:p>
          <a:p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933854" y="1089498"/>
            <a:ext cx="7670594" cy="50583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systems/infrastructures/sites testing SSM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03463" y="115888"/>
            <a:ext cx="6840537" cy="86518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SSM Users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Summary Records</a:t>
            </a:r>
            <a:endParaRPr lang="en-GB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933854" y="1089498"/>
            <a:ext cx="7670594" cy="50583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03463" y="115888"/>
            <a:ext cx="6840537" cy="86518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SSM Users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>
                <a:solidFill>
                  <a:srgbClr val="FFC000"/>
                </a:solidFill>
              </a:rPr>
              <a:t>Final Production testing today</a:t>
            </a:r>
          </a:p>
          <a:p>
            <a:pPr lvl="0"/>
            <a:r>
              <a:rPr lang="en-GB" dirty="0" smtClean="0">
                <a:solidFill>
                  <a:srgbClr val="FFC000"/>
                </a:solidFill>
              </a:rPr>
              <a:t>Issues raised by Tania this morning</a:t>
            </a:r>
          </a:p>
          <a:p>
            <a:pPr lvl="1"/>
            <a:r>
              <a:rPr lang="en-GB" dirty="0" smtClean="0">
                <a:solidFill>
                  <a:srgbClr val="FFC000"/>
                </a:solidFill>
              </a:rPr>
              <a:t>Worldwide tree in portal</a:t>
            </a:r>
          </a:p>
          <a:p>
            <a:pPr lvl="1"/>
            <a:r>
              <a:rPr lang="en-GB" dirty="0" smtClean="0">
                <a:solidFill>
                  <a:srgbClr val="FFC000"/>
                </a:solidFill>
              </a:rPr>
              <a:t>Verification – summary republish?</a:t>
            </a:r>
            <a:r>
              <a:rPr lang="en-GB" dirty="0" smtClean="0">
                <a:solidFill>
                  <a:srgbClr val="FFC000"/>
                </a:solidFill>
              </a:rPr>
              <a:t> </a:t>
            </a:r>
            <a:r>
              <a:rPr lang="en-GB" dirty="0" smtClean="0">
                <a:solidFill>
                  <a:srgbClr val="FFC000"/>
                </a:solidFill>
              </a:rPr>
              <a:t>Not instantaneous</a:t>
            </a:r>
          </a:p>
          <a:p>
            <a:pPr lvl="1"/>
            <a:r>
              <a:rPr lang="en-GB" dirty="0" smtClean="0">
                <a:solidFill>
                  <a:srgbClr val="FFC000"/>
                </a:solidFill>
              </a:rPr>
              <a:t>SAM tests at site level.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 smtClean="0">
                <a:solidFill>
                  <a:srgbClr val="00B050"/>
                </a:solidFill>
              </a:rPr>
              <a:t>Gratia (OSG)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err="1" smtClean="0"/>
              <a:t>NorduGrid</a:t>
            </a:r>
            <a:r>
              <a:rPr lang="en-GB" dirty="0" smtClean="0"/>
              <a:t> developer in Sweden left. Post unfilled</a:t>
            </a:r>
          </a:p>
          <a:p>
            <a:pPr lvl="0"/>
            <a:r>
              <a:rPr lang="en-GB" dirty="0" smtClean="0"/>
              <a:t>Finland also run SGAS and have volunteered to implement SSM publishing</a:t>
            </a:r>
          </a:p>
          <a:p>
            <a:pPr lvl="0"/>
            <a:r>
              <a:rPr lang="en-GB" dirty="0" smtClean="0"/>
              <a:t>Hope </a:t>
            </a:r>
            <a:r>
              <a:rPr lang="en-GB" dirty="0" err="1" smtClean="0"/>
              <a:t>NorduGrid</a:t>
            </a:r>
            <a:r>
              <a:rPr lang="en-GB" dirty="0" smtClean="0"/>
              <a:t> will adopt.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 smtClean="0">
                <a:solidFill>
                  <a:srgbClr val="FFC000"/>
                </a:solidFill>
              </a:rPr>
              <a:t>SGAS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100k+ compute nodes</a:t>
            </a:r>
          </a:p>
          <a:p>
            <a:pPr lvl="0"/>
            <a:r>
              <a:rPr lang="en-GB" dirty="0" smtClean="0"/>
              <a:t>Looking at publishing summaries</a:t>
            </a:r>
            <a:endParaRPr lang="en-GB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 smtClean="0"/>
              <a:t>EDGI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/>
              <a:t>Unit tested </a:t>
            </a:r>
            <a:r>
              <a:rPr lang="en-GB" dirty="0" err="1" smtClean="0"/>
              <a:t>Globus</a:t>
            </a:r>
            <a:r>
              <a:rPr lang="en-GB" dirty="0" smtClean="0"/>
              <a:t> to </a:t>
            </a:r>
            <a:r>
              <a:rPr lang="en-GB" dirty="0" err="1" smtClean="0"/>
              <a:t>Gridsafe</a:t>
            </a:r>
            <a:r>
              <a:rPr lang="en-GB" dirty="0" smtClean="0"/>
              <a:t> and </a:t>
            </a:r>
            <a:r>
              <a:rPr lang="en-GB" dirty="0" err="1" smtClean="0"/>
              <a:t>Gridsafe</a:t>
            </a:r>
            <a:r>
              <a:rPr lang="en-GB" dirty="0" smtClean="0"/>
              <a:t> to APEL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/>
              <a:t>End to end tests next.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 err="1" smtClean="0"/>
              <a:t>Gridsafe</a:t>
            </a:r>
            <a:r>
              <a:rPr lang="en-GB" dirty="0" smtClean="0"/>
              <a:t> (</a:t>
            </a:r>
            <a:r>
              <a:rPr lang="en-GB" dirty="0" err="1" smtClean="0"/>
              <a:t>Globus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DGAS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written a requirements document</a:t>
            </a:r>
          </a:p>
          <a:p>
            <a:r>
              <a:rPr lang="en-GB" dirty="0" smtClean="0"/>
              <a:t>Some issues already addressed.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Unicore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released a version of CE with APEL publishing</a:t>
            </a:r>
          </a:p>
          <a:p>
            <a:r>
              <a:rPr lang="en-GB" dirty="0" smtClean="0"/>
              <a:t>Test status unknown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QCG Compute 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MAPPER</a:t>
            </a:r>
          </a:p>
          <a:p>
            <a:r>
              <a:rPr lang="en-GB" dirty="0" smtClean="0"/>
              <a:t>End of April 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CERN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Moving to production now</a:t>
            </a:r>
          </a:p>
          <a:p>
            <a:r>
              <a:rPr lang="en-GB" dirty="0" smtClean="0"/>
              <a:t>Slides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Storage</a:t>
            </a:r>
          </a:p>
          <a:p>
            <a:r>
              <a:rPr lang="en-GB" dirty="0" smtClean="0"/>
              <a:t>Compute</a:t>
            </a:r>
          </a:p>
          <a:p>
            <a:r>
              <a:rPr lang="en-GB" dirty="0" smtClean="0"/>
              <a:t>SSM and existing </a:t>
            </a:r>
            <a:r>
              <a:rPr lang="en-GB" dirty="0" err="1" smtClean="0"/>
              <a:t>cpu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03463" y="115888"/>
            <a:ext cx="6840537" cy="86518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NL-T1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France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CC-IN2P3 publish summaries by direct database insert.</a:t>
            </a:r>
          </a:p>
          <a:p>
            <a:r>
              <a:rPr lang="en-GB" dirty="0" smtClean="0"/>
              <a:t>Are still considering options of SSM, </a:t>
            </a:r>
            <a:r>
              <a:rPr lang="en-GB" dirty="0" err="1" smtClean="0"/>
              <a:t>apel</a:t>
            </a:r>
            <a:r>
              <a:rPr lang="en-GB" dirty="0" smtClean="0"/>
              <a:t>-parser/client or publishing via a central French site which 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Next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One by one move systems from test broker network to production. </a:t>
            </a:r>
          </a:p>
          <a:p>
            <a:r>
              <a:rPr lang="en-GB" dirty="0" smtClean="0"/>
              <a:t>Quarantine records for comparisons</a:t>
            </a:r>
          </a:p>
          <a:p>
            <a:r>
              <a:rPr lang="en-GB" dirty="0" smtClean="0"/>
              <a:t>Swing production publishing</a:t>
            </a:r>
          </a:p>
          <a:p>
            <a:r>
              <a:rPr lang="en-GB" dirty="0" smtClean="0"/>
              <a:t>When all existing database inserters have migrated, move database to new schema.</a:t>
            </a:r>
          </a:p>
          <a:p>
            <a:pPr lvl="1"/>
            <a:r>
              <a:rPr lang="en-GB" dirty="0" smtClean="0"/>
              <a:t>Don’t need to wait for new publishers</a:t>
            </a:r>
          </a:p>
          <a:p>
            <a:pPr lvl="1"/>
            <a:r>
              <a:rPr lang="en-GB" dirty="0" err="1" smtClean="0"/>
              <a:t>Apel</a:t>
            </a:r>
            <a:r>
              <a:rPr lang="en-GB" dirty="0" smtClean="0"/>
              <a:t>-client will continue to work</a:t>
            </a:r>
          </a:p>
          <a:p>
            <a:pPr lvl="1"/>
            <a:r>
              <a:rPr lang="en-GB" dirty="0" smtClean="0"/>
              <a:t>Introduce </a:t>
            </a:r>
            <a:r>
              <a:rPr lang="en-GB" dirty="0" err="1" smtClean="0"/>
              <a:t>apel-cleint</a:t>
            </a:r>
            <a:r>
              <a:rPr lang="en-GB" dirty="0" smtClean="0"/>
              <a:t> based on SSM.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03463" y="115888"/>
            <a:ext cx="6840537" cy="86518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Other accounting issues?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dCache</a:t>
            </a:r>
            <a:endParaRPr lang="en-GB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StoRM</a:t>
            </a:r>
            <a:endParaRPr lang="en-GB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DPM</a:t>
            </a:r>
          </a:p>
          <a:p>
            <a:r>
              <a:rPr lang="en-GB" dirty="0" smtClean="0">
                <a:solidFill>
                  <a:srgbClr val="FFC000"/>
                </a:solidFill>
              </a:rPr>
              <a:t>Castor</a:t>
            </a:r>
          </a:p>
          <a:p>
            <a:r>
              <a:rPr lang="en-GB" dirty="0" err="1" smtClean="0">
                <a:solidFill>
                  <a:srgbClr val="FFC000"/>
                </a:solidFill>
              </a:rPr>
              <a:t>BestMan</a:t>
            </a:r>
            <a:endParaRPr lang="en-GB" dirty="0" smtClean="0">
              <a:solidFill>
                <a:srgbClr val="FFC000"/>
              </a:solidFill>
            </a:endParaRPr>
          </a:p>
          <a:p>
            <a:r>
              <a:rPr lang="en-GB" dirty="0" smtClean="0">
                <a:solidFill>
                  <a:srgbClr val="00B050"/>
                </a:solidFill>
              </a:rPr>
              <a:t>Gratia</a:t>
            </a:r>
          </a:p>
          <a:p>
            <a:r>
              <a:rPr lang="en-GB" dirty="0" err="1" smtClean="0"/>
              <a:t>Gstat</a:t>
            </a:r>
            <a:endParaRPr lang="en-GB" dirty="0" smtClean="0"/>
          </a:p>
          <a:p>
            <a:r>
              <a:rPr lang="en-GB" dirty="0" smtClean="0"/>
              <a:t>Cloud Storage</a:t>
            </a:r>
          </a:p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(Unicore)</a:t>
            </a:r>
          </a:p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(ARC)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The middleware in scope for EGI and WLCG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03463" y="115888"/>
            <a:ext cx="6840537" cy="86518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Storage Solutions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produce a design </a:t>
            </a:r>
          </a:p>
          <a:p>
            <a:r>
              <a:rPr lang="en-GB" dirty="0" smtClean="0"/>
              <a:t>All have achieved this</a:t>
            </a:r>
          </a:p>
          <a:p>
            <a:r>
              <a:rPr lang="en-GB" dirty="0" smtClean="0"/>
              <a:t>Now need to correlate that the designs are </a:t>
            </a:r>
            <a:r>
              <a:rPr lang="en-GB" dirty="0" smtClean="0"/>
              <a:t>compatible </a:t>
            </a:r>
            <a:r>
              <a:rPr lang="en-GB" dirty="0" smtClean="0"/>
              <a:t>in the </a:t>
            </a:r>
            <a:r>
              <a:rPr lang="en-GB" dirty="0" smtClean="0"/>
              <a:t>fields </a:t>
            </a:r>
            <a:r>
              <a:rPr lang="en-GB" dirty="0" smtClean="0"/>
              <a:t>published and the semantics used</a:t>
            </a:r>
            <a:r>
              <a:rPr lang="en-GB" dirty="0" smtClean="0"/>
              <a:t>.</a:t>
            </a:r>
          </a:p>
          <a:p>
            <a:r>
              <a:rPr lang="en-GB" dirty="0" smtClean="0"/>
              <a:t>And the timescales for implementation and testing.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03463" y="115888"/>
            <a:ext cx="6840537" cy="86518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EMI Milestone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WLCG Use Case</a:t>
            </a:r>
          </a:p>
          <a:p>
            <a:pPr lvl="2"/>
            <a:r>
              <a:rPr lang="en-GB" sz="2000" dirty="0" smtClean="0">
                <a:hlinkClick r:id="rId2"/>
              </a:rPr>
              <a:t>https://twiki.cern.ch/twiki/pub/LCG/WLCGCommonComputingReadinessChallenges/WLCG_GlueSchemaUsage-1.8.pdf</a:t>
            </a:r>
            <a:r>
              <a:rPr lang="en-GB" sz="2000" dirty="0" smtClean="0"/>
              <a:t> </a:t>
            </a:r>
          </a:p>
          <a:p>
            <a:pPr lvl="2"/>
            <a:endParaRPr lang="en-GB" sz="2000" dirty="0" smtClean="0"/>
          </a:p>
          <a:p>
            <a:r>
              <a:rPr lang="en-GB" dirty="0" smtClean="0"/>
              <a:t>Required fields/values</a:t>
            </a:r>
          </a:p>
          <a:p>
            <a:r>
              <a:rPr lang="en-US" b="1" dirty="0" err="1" smtClean="0"/>
              <a:t>StorageSystem</a:t>
            </a:r>
            <a:r>
              <a:rPr lang="en-US" dirty="0" smtClean="0"/>
              <a:t> = Storage Element FQDN</a:t>
            </a:r>
          </a:p>
          <a:p>
            <a:r>
              <a:rPr lang="en-US" dirty="0" err="1" smtClean="0"/>
              <a:t>StorageShare</a:t>
            </a:r>
            <a:r>
              <a:rPr lang="en-US" dirty="0" smtClean="0"/>
              <a:t> = </a:t>
            </a:r>
            <a:r>
              <a:rPr lang="en-US" dirty="0" err="1" smtClean="0"/>
              <a:t>StorageArea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Needs checking for </a:t>
            </a:r>
            <a:r>
              <a:rPr lang="en-US" dirty="0" smtClean="0"/>
              <a:t>consistency SE, SA, Storage Token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err="1" smtClean="0"/>
              <a:t>SubjectIdentity</a:t>
            </a:r>
            <a:r>
              <a:rPr lang="en-US" dirty="0" smtClean="0"/>
              <a:t> property MUST be present in the record</a:t>
            </a:r>
          </a:p>
          <a:p>
            <a:pPr lvl="1"/>
            <a:r>
              <a:rPr lang="en-GB" dirty="0" smtClean="0"/>
              <a:t>It MUST contain </a:t>
            </a:r>
          </a:p>
          <a:p>
            <a:pPr lvl="2"/>
            <a:r>
              <a:rPr lang="en-GB" b="1" dirty="0" smtClean="0"/>
              <a:t>Group</a:t>
            </a:r>
            <a:r>
              <a:rPr lang="en-GB" dirty="0" smtClean="0"/>
              <a:t> = VO name</a:t>
            </a:r>
          </a:p>
          <a:p>
            <a:pPr lvl="1"/>
            <a:r>
              <a:rPr lang="en-US" dirty="0" smtClean="0"/>
              <a:t>It MAY contain:</a:t>
            </a:r>
          </a:p>
          <a:p>
            <a:pPr lvl="2"/>
            <a:r>
              <a:rPr lang="en-GB" b="1" dirty="0" err="1" smtClean="0"/>
              <a:t>UserIdentity</a:t>
            </a:r>
            <a:r>
              <a:rPr lang="en-GB" dirty="0" smtClean="0"/>
              <a:t> = X.509 </a:t>
            </a:r>
            <a:r>
              <a:rPr lang="en-GB" dirty="0" err="1" smtClean="0"/>
              <a:t>UserDN</a:t>
            </a:r>
            <a:r>
              <a:rPr lang="en-GB" dirty="0" smtClean="0"/>
              <a:t> of the owner of the data.</a:t>
            </a:r>
          </a:p>
          <a:p>
            <a:pPr lvl="2"/>
            <a:r>
              <a:rPr lang="en-GB" b="1" dirty="0" err="1" smtClean="0"/>
              <a:t>GroupAttribute</a:t>
            </a:r>
            <a:r>
              <a:rPr lang="en-GB" dirty="0" smtClean="0"/>
              <a:t> = VOMS FQAN</a:t>
            </a:r>
          </a:p>
          <a:p>
            <a:pPr lvl="2"/>
            <a:endParaRPr lang="en-GB" dirty="0" smtClean="0"/>
          </a:p>
          <a:p>
            <a:pPr lvl="2"/>
            <a:endParaRPr lang="en-GB" dirty="0" smtClean="0"/>
          </a:p>
          <a:p>
            <a:pPr lvl="1"/>
            <a:endParaRPr lang="en-GB" dirty="0" smtClean="0"/>
          </a:p>
          <a:p>
            <a:pPr lvl="2"/>
            <a:endParaRPr lang="en-GB" b="1" dirty="0" smtClean="0"/>
          </a:p>
          <a:p>
            <a:pPr lvl="2"/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03463" y="115888"/>
            <a:ext cx="6840537" cy="86518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EGI Profile for </a:t>
            </a:r>
            <a:r>
              <a:rPr lang="en-GB" dirty="0" err="1" smtClean="0"/>
              <a:t>StAR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Allocated Space – equivalent to </a:t>
            </a:r>
            <a:r>
              <a:rPr lang="en-GB" dirty="0" err="1" smtClean="0"/>
              <a:t>wallclock</a:t>
            </a:r>
            <a:r>
              <a:rPr lang="en-GB" dirty="0" smtClean="0"/>
              <a:t> time for </a:t>
            </a:r>
            <a:r>
              <a:rPr lang="en-GB" dirty="0" err="1" smtClean="0"/>
              <a:t>cpu</a:t>
            </a:r>
            <a:r>
              <a:rPr lang="en-GB" dirty="0" smtClean="0"/>
              <a:t>. Shows resource blocked by VO.</a:t>
            </a:r>
          </a:p>
          <a:p>
            <a:pPr lvl="1"/>
            <a:r>
              <a:rPr lang="en-GB" dirty="0" smtClean="0"/>
              <a:t>&lt;</a:t>
            </a:r>
            <a:r>
              <a:rPr lang="en-GB" dirty="0" err="1" smtClean="0"/>
              <a:t>ur:StorageResourceCapacityUsed</a:t>
            </a:r>
            <a:r>
              <a:rPr lang="en-GB" dirty="0" smtClean="0"/>
              <a:t>&gt;14728&lt;/</a:t>
            </a:r>
            <a:r>
              <a:rPr lang="en-GB" dirty="0" err="1" smtClean="0"/>
              <a:t>ur:StorageResourceCapacityUsed</a:t>
            </a:r>
            <a:r>
              <a:rPr lang="en-GB" dirty="0" smtClean="0"/>
              <a:t>&gt; </a:t>
            </a:r>
            <a:br>
              <a:rPr lang="en-GB" dirty="0" smtClean="0"/>
            </a:br>
            <a:r>
              <a:rPr lang="en-GB" dirty="0" smtClean="0"/>
              <a:t>&lt;</a:t>
            </a:r>
            <a:r>
              <a:rPr lang="en-GB" dirty="0" err="1" smtClean="0"/>
              <a:t>ur:StorageResourceCapacityAllocated</a:t>
            </a:r>
            <a:r>
              <a:rPr lang="en-GB" dirty="0" smtClean="0"/>
              <a:t>&gt;50000&lt;/</a:t>
            </a:r>
            <a:r>
              <a:rPr lang="en-GB" dirty="0" err="1" smtClean="0"/>
              <a:t>ur:StorageResourceCapacityAllocated</a:t>
            </a:r>
            <a:r>
              <a:rPr lang="en-GB" dirty="0" smtClean="0"/>
              <a:t>&gt; </a:t>
            </a:r>
          </a:p>
          <a:p>
            <a:pPr lvl="1"/>
            <a:r>
              <a:rPr lang="en-GB" dirty="0" smtClean="0"/>
              <a:t>Discussed and agreed in OGF since document published</a:t>
            </a:r>
          </a:p>
          <a:p>
            <a:r>
              <a:rPr lang="en-GB" dirty="0" smtClean="0"/>
              <a:t>SITE – EGI and NGI deal with SITEs. Defined in GOCDB and used in many other tools inc BDII for resource discovery.</a:t>
            </a:r>
          </a:p>
          <a:p>
            <a:pPr lvl="1"/>
            <a:r>
              <a:rPr lang="en-GB" dirty="0" smtClean="0"/>
              <a:t>I thought this had been included after previous discussions. Surprised to see not. </a:t>
            </a:r>
          </a:p>
          <a:p>
            <a:pPr lvl="1"/>
            <a:r>
              <a:rPr lang="en-GB" dirty="0" smtClean="0"/>
              <a:t>Very Important to EGI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03463" y="115888"/>
            <a:ext cx="6840537" cy="865187"/>
          </a:xfrm>
          <a:prstGeom prst="rect">
            <a:avLst/>
          </a:prstGeom>
        </p:spPr>
        <p:txBody>
          <a:bodyPr/>
          <a:lstStyle/>
          <a:p>
            <a:r>
              <a:rPr lang="en-GB" dirty="0" err="1" smtClean="0"/>
              <a:t>StAR</a:t>
            </a:r>
            <a:r>
              <a:rPr lang="en-GB" dirty="0" smtClean="0"/>
              <a:t> Issues	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APEL Test </a:t>
            </a:r>
            <a:r>
              <a:rPr lang="en-GB" dirty="0" smtClean="0"/>
              <a:t> </a:t>
            </a:r>
            <a:r>
              <a:rPr lang="en-GB" dirty="0" smtClean="0"/>
              <a:t>service in place. </a:t>
            </a:r>
          </a:p>
          <a:p>
            <a:r>
              <a:rPr lang="en-GB" dirty="0" smtClean="0"/>
              <a:t>A days work to add a new AMQ topic and database schema and tweak the record loader to the storage record format and schema</a:t>
            </a:r>
          </a:p>
          <a:p>
            <a:r>
              <a:rPr lang="en-GB" dirty="0" smtClean="0"/>
              <a:t>APEL currently uses its own data format </a:t>
            </a:r>
          </a:p>
          <a:p>
            <a:r>
              <a:rPr lang="en-GB" dirty="0" smtClean="0"/>
              <a:t>Fieldname: value</a:t>
            </a:r>
          </a:p>
          <a:p>
            <a:r>
              <a:rPr lang="en-GB" dirty="0" smtClean="0"/>
              <a:t>Where the fieldnames match the UR fields</a:t>
            </a:r>
          </a:p>
          <a:p>
            <a:r>
              <a:rPr lang="en-GB" dirty="0" smtClean="0"/>
              <a:t>Intention to accept XML document but not yet in place.  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03463" y="115888"/>
            <a:ext cx="6840537" cy="86518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APEL Specifics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CAR – latest APEL  job schema has been changed to align fields with CAR names.</a:t>
            </a:r>
            <a:endParaRPr lang="en-GB" dirty="0" smtClean="0"/>
          </a:p>
          <a:p>
            <a:r>
              <a:rPr lang="en-GB" dirty="0" smtClean="0"/>
              <a:t>Issues with semantics. APEL currently uses epoch timestamps, and seconds durations CAR has adopted ISO standard date and time forms.</a:t>
            </a:r>
          </a:p>
          <a:p>
            <a:r>
              <a:rPr lang="en-GB" dirty="0" smtClean="0"/>
              <a:t>CREAM – doesn’t publish directly. Fieldname changes will be adopted in next </a:t>
            </a:r>
            <a:r>
              <a:rPr lang="en-GB" dirty="0" err="1" smtClean="0"/>
              <a:t>emi</a:t>
            </a:r>
            <a:r>
              <a:rPr lang="en-GB" dirty="0" smtClean="0"/>
              <a:t>-</a:t>
            </a:r>
            <a:r>
              <a:rPr lang="en-GB" dirty="0" err="1" smtClean="0"/>
              <a:t>apel</a:t>
            </a:r>
            <a:r>
              <a:rPr lang="en-GB" dirty="0" smtClean="0"/>
              <a:t>-client release. (not EMI-2.0)</a:t>
            </a:r>
            <a:endParaRPr lang="en-GB" dirty="0" smtClean="0"/>
          </a:p>
          <a:p>
            <a:r>
              <a:rPr lang="en-GB" dirty="0" err="1" smtClean="0"/>
              <a:t>ArcCE</a:t>
            </a:r>
            <a:r>
              <a:rPr lang="en-GB" dirty="0" smtClean="0"/>
              <a:t> - ????</a:t>
            </a:r>
            <a:endParaRPr lang="en-GB" dirty="0" smtClean="0"/>
          </a:p>
          <a:p>
            <a:r>
              <a:rPr lang="en-GB" dirty="0" smtClean="0"/>
              <a:t>Unicore – already adopted CAR so may have semantic issues mentioned above.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03463" y="115888"/>
            <a:ext cx="6840537" cy="86518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CPU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03463" y="115888"/>
            <a:ext cx="6840537" cy="86518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Parallel Jobs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68388" y="1412875"/>
            <a:ext cx="8075612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MPI users pushing for consistent accounting of parallel jobs</a:t>
            </a:r>
          </a:p>
          <a:p>
            <a:r>
              <a:rPr lang="en-GB" dirty="0" smtClean="0"/>
              <a:t>This is relevant to whole-node use and how one treats </a:t>
            </a:r>
            <a:r>
              <a:rPr lang="en-GB" dirty="0" err="1" smtClean="0"/>
              <a:t>cpu</a:t>
            </a:r>
            <a:r>
              <a:rPr lang="en-GB" dirty="0" smtClean="0"/>
              <a:t>/</a:t>
            </a:r>
            <a:r>
              <a:rPr lang="en-GB" dirty="0" err="1" smtClean="0"/>
              <a:t>wallclock</a:t>
            </a:r>
            <a:r>
              <a:rPr lang="en-GB" dirty="0" smtClean="0"/>
              <a:t>.</a:t>
            </a:r>
          </a:p>
          <a:p>
            <a:r>
              <a:rPr lang="en-GB" dirty="0" smtClean="0"/>
              <a:t>Record </a:t>
            </a:r>
            <a:r>
              <a:rPr lang="en-GB" dirty="0" err="1" smtClean="0"/>
              <a:t>nodecount</a:t>
            </a:r>
            <a:r>
              <a:rPr lang="en-GB" dirty="0" smtClean="0"/>
              <a:t> and </a:t>
            </a:r>
            <a:r>
              <a:rPr lang="en-GB" dirty="0" err="1" smtClean="0"/>
              <a:t>ncpus</a:t>
            </a:r>
            <a:r>
              <a:rPr lang="en-GB" dirty="0" smtClean="0"/>
              <a:t>(cores) for batch </a:t>
            </a:r>
            <a:r>
              <a:rPr lang="en-GB" dirty="0" smtClean="0"/>
              <a:t>jobs</a:t>
            </a:r>
          </a:p>
          <a:p>
            <a:r>
              <a:rPr lang="en-GB" dirty="0" smtClean="0"/>
              <a:t>In new APEL schema for SSM publishers</a:t>
            </a:r>
          </a:p>
          <a:p>
            <a:pPr lvl="1"/>
            <a:r>
              <a:rPr lang="en-GB" dirty="0" smtClean="0"/>
              <a:t>Need new </a:t>
            </a:r>
            <a:r>
              <a:rPr lang="en-GB" dirty="0" err="1" smtClean="0"/>
              <a:t>apel</a:t>
            </a:r>
            <a:r>
              <a:rPr lang="en-GB" dirty="0" smtClean="0"/>
              <a:t>-client for others.</a:t>
            </a:r>
            <a:endParaRPr lang="en-GB" dirty="0" smtClean="0"/>
          </a:p>
          <a:p>
            <a:r>
              <a:rPr lang="en-GB" dirty="0" smtClean="0"/>
              <a:t>Don’t understand how to present the data.</a:t>
            </a:r>
          </a:p>
          <a:p>
            <a:pPr lvl="1"/>
            <a:r>
              <a:rPr lang="en-GB" dirty="0" smtClean="0"/>
              <a:t>Portal deals with summaries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What is a parallel job? UR doesn’t record this.</a:t>
            </a:r>
          </a:p>
          <a:p>
            <a:pPr lvl="1"/>
            <a:r>
              <a:rPr lang="en-GB" dirty="0" smtClean="0"/>
              <a:t>On many sites, parallel jobs will get swamped in all the serial jobs so average speedup and nodes/job etc will not be meaningful.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recomputation</Template>
  <TotalTime>1046</TotalTime>
  <Words>631</Words>
  <Application>Microsoft Office PowerPoint</Application>
  <PresentationFormat>On-screen Show (4:3)</PresentationFormat>
  <Paragraphs>129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EGI-InSPIRE-Slide-Template_v4</vt:lpstr>
      <vt:lpstr>Larissa-Design</vt:lpstr>
      <vt:lpstr>Accounting Workshop </vt:lpstr>
      <vt:lpstr>Outline</vt:lpstr>
      <vt:lpstr>Storage Solutions</vt:lpstr>
      <vt:lpstr>EMI Milestone</vt:lpstr>
      <vt:lpstr>EGI Profile for StAR</vt:lpstr>
      <vt:lpstr>StAR Issues </vt:lpstr>
      <vt:lpstr>APEL Specifics</vt:lpstr>
      <vt:lpstr>CPU</vt:lpstr>
      <vt:lpstr>Parallel Jobs</vt:lpstr>
      <vt:lpstr>SSM Users</vt:lpstr>
      <vt:lpstr>SSM Users</vt:lpstr>
      <vt:lpstr>Gratia (OSG)</vt:lpstr>
      <vt:lpstr>SGAS</vt:lpstr>
      <vt:lpstr>EDGI</vt:lpstr>
      <vt:lpstr>Gridsafe (Globus)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 Workshop </dc:title>
  <dc:creator> </dc:creator>
  <cp:lastModifiedBy> </cp:lastModifiedBy>
  <cp:revision>4</cp:revision>
  <dcterms:created xsi:type="dcterms:W3CDTF">2012-03-26T20:13:41Z</dcterms:created>
  <dcterms:modified xsi:type="dcterms:W3CDTF">2012-03-29T13:58:11Z</dcterms:modified>
</cp:coreProperties>
</file>