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9" r:id="rId2"/>
    <p:sldId id="261" r:id="rId3"/>
    <p:sldId id="257" r:id="rId4"/>
    <p:sldId id="263" r:id="rId5"/>
    <p:sldId id="260" r:id="rId6"/>
    <p:sldId id="265" r:id="rId7"/>
    <p:sldId id="273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6243638" cy="4679950"/>
  <p:notesSz cx="6858000" cy="9144000"/>
  <p:defaultTextStyle>
    <a:defPPr>
      <a:defRPr lang="de-DE"/>
    </a:defPPr>
    <a:lvl1pPr marL="0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226519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453040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679560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906079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132600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359119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1585639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1812159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668" autoAdjust="0"/>
  </p:normalViewPr>
  <p:slideViewPr>
    <p:cSldViewPr>
      <p:cViewPr varScale="1">
        <p:scale>
          <a:sx n="102" d="100"/>
          <a:sy n="102" d="100"/>
        </p:scale>
        <p:origin x="-1074" y="-120"/>
      </p:cViewPr>
      <p:guideLst>
        <p:guide orient="horz" pos="1474"/>
        <p:guide pos="19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22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597278-9916-4BC9-9653-6DEB43F1F98A}" type="datetimeFigureOut">
              <a:rPr lang="de-DE" smtClean="0"/>
              <a:pPr/>
              <a:t>28.03.2012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C578D-F708-4C58-839D-BA399D14961D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1259162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AF4596-6CCC-254B-AADA-7E1CB1B3CEB6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DBB9E-6689-B541-984D-AA12D2D289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303986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DBB9E-6689-B541-984D-AA12D2D2893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4" name="Picture 16" descr="D:\Aufträge-JSC\Projekt-EMI\EMI-PPT-Template\2. Runde\gitter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971823"/>
            <a:ext cx="6243638" cy="3719665"/>
          </a:xfrm>
          <a:prstGeom prst="rect">
            <a:avLst/>
          </a:prstGeom>
          <a:noFill/>
        </p:spPr>
      </p:pic>
      <p:sp>
        <p:nvSpPr>
          <p:cNvPr id="2" name="Rechteck 1"/>
          <p:cNvSpPr/>
          <p:nvPr userDrawn="1"/>
        </p:nvSpPr>
        <p:spPr>
          <a:xfrm>
            <a:off x="2185715" y="4140175"/>
            <a:ext cx="3831498" cy="21544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EMI is partially funded by the European</a:t>
            </a:r>
            <a:r>
              <a:rPr lang="en-US" sz="800" baseline="0" dirty="0" smtClean="0">
                <a:solidFill>
                  <a:schemeClr val="bg1">
                    <a:lumMod val="50000"/>
                  </a:schemeClr>
                </a:solidFill>
              </a:rPr>
              <a:t> Commission under Grant Agreement RI-261611</a:t>
            </a:r>
            <a:endParaRPr lang="de-DE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97200" y="107727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title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7483" y="611783"/>
            <a:ext cx="3528268" cy="43204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226520" indent="0">
              <a:buNone/>
              <a:defRPr/>
            </a:lvl2pPr>
            <a:lvl3pPr marL="453039" indent="0">
              <a:buNone/>
              <a:defRPr/>
            </a:lvl3pPr>
            <a:lvl4pPr marL="679560" indent="0">
              <a:buNone/>
              <a:defRPr/>
            </a:lvl4pPr>
            <a:lvl5pPr marL="906079" indent="0">
              <a:buNone/>
              <a:defRPr/>
            </a:lvl5pPr>
          </a:lstStyle>
          <a:p>
            <a:pPr lvl="0"/>
            <a:r>
              <a:rPr lang="en-US" dirty="0" smtClean="0"/>
              <a:t>Author, Institute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 hasCustomPrompt="1"/>
          </p:nvPr>
        </p:nvSpPr>
        <p:spPr>
          <a:xfrm>
            <a:off x="97483" y="1187847"/>
            <a:ext cx="2736304" cy="43204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i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Location, Date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241499" y="4356199"/>
            <a:ext cx="5688632" cy="288032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n.lamla\Desktop\balken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1" y="35719"/>
            <a:ext cx="5162400" cy="50405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241500" y="620120"/>
            <a:ext cx="5688632" cy="3636270"/>
          </a:xfrm>
          <a:prstGeom prst="rect">
            <a:avLst/>
          </a:prstGeom>
        </p:spPr>
        <p:txBody>
          <a:bodyPr lIns="45303" tIns="22652" rIns="45303" bIns="22652"/>
          <a:lstStyle>
            <a:lvl1pPr>
              <a:defRPr sz="240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defRPr>
            </a:lvl2pPr>
            <a:lvl3pPr>
              <a:defRPr sz="1800" i="1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defRPr>
            </a:lvl4pPr>
            <a:lvl5pPr>
              <a:defRPr sz="1500" i="1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</a:t>
            </a:r>
          </a:p>
          <a:p>
            <a:pPr lvl="1"/>
            <a:r>
              <a:rPr lang="de-DE" dirty="0" smtClean="0"/>
              <a:t> Zweite Ebene</a:t>
            </a:r>
          </a:p>
          <a:p>
            <a:pPr lvl="2"/>
            <a:r>
              <a:rPr lang="de-DE" dirty="0" smtClean="0"/>
              <a:t> 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0" name="Rechteck 9"/>
          <p:cNvSpPr/>
          <p:nvPr userDrawn="1"/>
        </p:nvSpPr>
        <p:spPr>
          <a:xfrm rot="16200000">
            <a:off x="5642220" y="4068047"/>
            <a:ext cx="936104" cy="216266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marL="0" lvl="4" algn="ctr"/>
            <a:r>
              <a:rPr lang="en-US" sz="700" b="1" dirty="0" smtClean="0">
                <a:solidFill>
                  <a:schemeClr val="bg1">
                    <a:lumMod val="50000"/>
                  </a:schemeClr>
                </a:solidFill>
              </a:rPr>
              <a:t>EMI INFSO-RI-261611</a:t>
            </a:r>
            <a:endParaRPr lang="en-GB" sz="7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72008" y="35719"/>
            <a:ext cx="5138043" cy="432049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41499" y="4356198"/>
            <a:ext cx="1456849" cy="230589"/>
          </a:xfrm>
        </p:spPr>
        <p:txBody>
          <a:bodyPr/>
          <a:lstStyle>
            <a:lvl1pPr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it-IT" smtClean="0"/>
              <a:t>29/03/2012</a:t>
            </a:r>
            <a:endParaRPr lang="de-DE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2080770" y="4356198"/>
            <a:ext cx="1977153" cy="230589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 smtClean="0"/>
              <a:t>TCD</a:t>
            </a:r>
            <a:endParaRPr lang="de-DE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4474609" y="4356198"/>
            <a:ext cx="1456849" cy="230589"/>
          </a:xfrm>
        </p:spPr>
        <p:txBody>
          <a:bodyPr/>
          <a:lstStyle>
            <a:lvl1pPr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fld id="{F5B577DC-976E-2D49-A96F-338E7AE475A2}" type="slidenum">
              <a:rPr lang="de-DE" smtClean="0"/>
              <a:pPr/>
              <a:t>‹#›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Aufträge-JSC\Projekt-EMI\EMI-PPT-Template\2. Runde\EMI_Logo_newest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2059" y="107727"/>
            <a:ext cx="916457" cy="398292"/>
          </a:xfrm>
          <a:prstGeom prst="rect">
            <a:avLst/>
          </a:prstGeom>
          <a:noFill/>
        </p:spPr>
      </p:pic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440834" y="4337624"/>
            <a:ext cx="1456849" cy="249164"/>
          </a:xfrm>
          <a:prstGeom prst="rect">
            <a:avLst/>
          </a:prstGeom>
        </p:spPr>
        <p:txBody>
          <a:bodyPr/>
          <a:lstStyle>
            <a:lvl1pPr>
              <a:defRPr sz="60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it-IT" smtClean="0"/>
              <a:t>29/03/2012</a:t>
            </a:r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133244" y="4337624"/>
            <a:ext cx="1977153" cy="249164"/>
          </a:xfrm>
          <a:prstGeom prst="rect">
            <a:avLst/>
          </a:prstGeom>
        </p:spPr>
        <p:txBody>
          <a:bodyPr/>
          <a:lstStyle>
            <a:lvl1pPr algn="ctr">
              <a:defRPr sz="60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TCD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474609" y="4337624"/>
            <a:ext cx="1456849" cy="249164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CA60838D-EE03-4405-A687-6A3162599014}" type="slidenum">
              <a:rPr lang="de-DE" smtClean="0"/>
              <a:pPr/>
              <a:t>‹#›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53040" rtl="0" eaLnBrk="1" latinLnBrk="0" hangingPunct="1">
        <a:spcBef>
          <a:spcPct val="0"/>
        </a:spcBef>
        <a:buNone/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9890" indent="-169890" algn="l" defTabSz="45304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8095" indent="-141575" algn="l" defTabSz="45304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66299" indent="-113260" algn="l" defTabSz="45304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792820" indent="-113260" algn="l" defTabSz="45304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19339" indent="-113260" algn="l" defTabSz="453040" rtl="0" eaLnBrk="1" latinLnBrk="0" hangingPunct="1">
        <a:spcBef>
          <a:spcPct val="20000"/>
        </a:spcBef>
        <a:buFont typeface="Arial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45859" indent="-113260" algn="l" defTabSz="45304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472379" indent="-113260" algn="l" defTabSz="45304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698899" indent="-113260" algn="l" defTabSz="45304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925418" indent="-113260" algn="l" defTabSz="45304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6519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3040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79560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06079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32600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59119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85639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12159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jpeg"/><Relationship Id="rId3" Type="http://schemas.openxmlformats.org/officeDocument/2006/relationships/image" Target="../media/image5.gif"/><Relationship Id="rId7" Type="http://schemas.openxmlformats.org/officeDocument/2006/relationships/image" Target="../media/image9.png"/><Relationship Id="rId12" Type="http://schemas.openxmlformats.org/officeDocument/2006/relationships/image" Target="../media/image14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7.gif"/><Relationship Id="rId10" Type="http://schemas.openxmlformats.org/officeDocument/2006/relationships/image" Target="../media/image12.jpeg"/><Relationship Id="rId4" Type="http://schemas.openxmlformats.org/officeDocument/2006/relationships/image" Target="../media/image6.png"/><Relationship Id="rId9" Type="http://schemas.openxmlformats.org/officeDocument/2006/relationships/image" Target="../media/image11.jpe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13" Type="http://schemas.openxmlformats.org/officeDocument/2006/relationships/image" Target="../media/image25.jpeg"/><Relationship Id="rId3" Type="http://schemas.openxmlformats.org/officeDocument/2006/relationships/image" Target="../media/image5.gif"/><Relationship Id="rId7" Type="http://schemas.openxmlformats.org/officeDocument/2006/relationships/image" Target="../media/image20.gif"/><Relationship Id="rId12" Type="http://schemas.openxmlformats.org/officeDocument/2006/relationships/image" Target="../media/image24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7.gif"/><Relationship Id="rId5" Type="http://schemas.openxmlformats.org/officeDocument/2006/relationships/image" Target="../media/image18.jpeg"/><Relationship Id="rId15" Type="http://schemas.openxmlformats.org/officeDocument/2006/relationships/image" Target="../media/image27.png"/><Relationship Id="rId10" Type="http://schemas.openxmlformats.org/officeDocument/2006/relationships/image" Target="../media/image23.png"/><Relationship Id="rId4" Type="http://schemas.openxmlformats.org/officeDocument/2006/relationships/image" Target="../media/image9.png"/><Relationship Id="rId9" Type="http://schemas.openxmlformats.org/officeDocument/2006/relationships/image" Target="../media/image22.png"/><Relationship Id="rId14" Type="http://schemas.openxmlformats.org/officeDocument/2006/relationships/image" Target="../media/image2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483" y="395759"/>
            <a:ext cx="4320479" cy="1296144"/>
          </a:xfrm>
        </p:spPr>
        <p:txBody>
          <a:bodyPr>
            <a:noAutofit/>
          </a:bodyPr>
          <a:lstStyle/>
          <a:p>
            <a:r>
              <a:rPr lang="en-US" sz="2800" dirty="0" smtClean="0">
                <a:ln w="19050">
                  <a:noFill/>
                </a:ln>
                <a:solidFill>
                  <a:schemeClr val="tx2">
                    <a:lumMod val="50000"/>
                  </a:schemeClr>
                </a:solidFill>
              </a:rPr>
              <a:t>Common Framework for Extracting </a:t>
            </a:r>
            <a:br>
              <a:rPr lang="en-US" sz="2800" dirty="0" smtClean="0">
                <a:ln w="19050">
                  <a:noFill/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800" dirty="0" smtClean="0">
                <a:ln w="19050">
                  <a:noFill/>
                </a:ln>
                <a:solidFill>
                  <a:schemeClr val="tx2">
                    <a:lumMod val="50000"/>
                  </a:schemeClr>
                </a:solidFill>
              </a:rPr>
              <a:t>Information and Metrics</a:t>
            </a:r>
            <a:br>
              <a:rPr lang="en-US" sz="2800" dirty="0" smtClean="0">
                <a:ln w="19050">
                  <a:noFill/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800" dirty="0" smtClean="0">
                <a:ln w="19050">
                  <a:noFill/>
                </a:ln>
                <a:solidFill>
                  <a:schemeClr val="tx2">
                    <a:lumMod val="50000"/>
                  </a:schemeClr>
                </a:solidFill>
              </a:rPr>
              <a:t>from Multiple Change Trackers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7483" y="1763911"/>
            <a:ext cx="3528268" cy="432048"/>
          </a:xfrm>
        </p:spPr>
        <p:txBody>
          <a:bodyPr/>
          <a:lstStyle/>
          <a:p>
            <a:r>
              <a:rPr lang="en-GB" dirty="0" err="1" smtClean="0"/>
              <a:t>Eamonn</a:t>
            </a:r>
            <a:r>
              <a:rPr lang="en-GB" dirty="0" smtClean="0"/>
              <a:t> Kenny, TCD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97483" y="2195959"/>
            <a:ext cx="2736304" cy="432048"/>
          </a:xfrm>
        </p:spPr>
        <p:txBody>
          <a:bodyPr/>
          <a:lstStyle/>
          <a:p>
            <a:r>
              <a:rPr lang="en-GB" dirty="0" smtClean="0"/>
              <a:t>Munich, 2012-03-29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6793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29/03/2012</a:t>
            </a:r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TCD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77DC-976E-2D49-A96F-338E7AE475A2}" type="slidenum">
              <a:rPr lang="de-DE" smtClean="0"/>
              <a:pPr/>
              <a:t>10</a:t>
            </a:fld>
            <a:endParaRPr lang="de-DE" dirty="0"/>
          </a:p>
        </p:txBody>
      </p:sp>
      <p:sp>
        <p:nvSpPr>
          <p:cNvPr id="58" name="Title 5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smtClean="0"/>
              <a:t>Framework Actors</a:t>
            </a:r>
            <a:endParaRPr lang="en-US" sz="2400" dirty="0"/>
          </a:p>
        </p:txBody>
      </p:sp>
      <p:grpSp>
        <p:nvGrpSpPr>
          <p:cNvPr id="57" name="Group 56"/>
          <p:cNvGrpSpPr/>
          <p:nvPr/>
        </p:nvGrpSpPr>
        <p:grpSpPr>
          <a:xfrm>
            <a:off x="241499" y="611783"/>
            <a:ext cx="5832648" cy="3586632"/>
            <a:chOff x="241499" y="712367"/>
            <a:chExt cx="5832648" cy="3586632"/>
          </a:xfrm>
        </p:grpSpPr>
        <p:sp>
          <p:nvSpPr>
            <p:cNvPr id="59" name="Rectangle 58"/>
            <p:cNvSpPr/>
            <p:nvPr/>
          </p:nvSpPr>
          <p:spPr>
            <a:xfrm>
              <a:off x="4821435" y="712367"/>
              <a:ext cx="1080120" cy="1440160"/>
            </a:xfrm>
            <a:prstGeom prst="rect">
              <a:avLst/>
            </a:prstGeom>
            <a:solidFill>
              <a:schemeClr val="accent1">
                <a:alpha val="4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922019" y="1691903"/>
              <a:ext cx="864096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Other formats</a:t>
              </a:r>
              <a:endParaRPr lang="en-US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922019" y="1187847"/>
              <a:ext cx="864096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dashboard</a:t>
              </a:r>
              <a:endParaRPr lang="en-US" dirty="0"/>
            </a:p>
          </p:txBody>
        </p:sp>
        <p:grpSp>
          <p:nvGrpSpPr>
            <p:cNvPr id="62" name="Group 15"/>
            <p:cNvGrpSpPr/>
            <p:nvPr/>
          </p:nvGrpSpPr>
          <p:grpSpPr>
            <a:xfrm>
              <a:off x="241499" y="784375"/>
              <a:ext cx="1872208" cy="1296144"/>
              <a:chOff x="169491" y="1475879"/>
              <a:chExt cx="1872208" cy="1296144"/>
            </a:xfrm>
          </p:grpSpPr>
          <p:sp>
            <p:nvSpPr>
              <p:cNvPr id="101" name="Rectangle 100"/>
              <p:cNvSpPr/>
              <p:nvPr/>
            </p:nvSpPr>
            <p:spPr>
              <a:xfrm>
                <a:off x="169491" y="1475879"/>
                <a:ext cx="1872208" cy="1296144"/>
              </a:xfrm>
              <a:prstGeom prst="rect">
                <a:avLst/>
              </a:prstGeom>
              <a:solidFill>
                <a:schemeClr val="accent1">
                  <a:alpha val="49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02" name="Group 15"/>
              <p:cNvGrpSpPr/>
              <p:nvPr/>
            </p:nvGrpSpPr>
            <p:grpSpPr>
              <a:xfrm>
                <a:off x="385515" y="1810767"/>
                <a:ext cx="1537320" cy="889248"/>
                <a:chOff x="1897683" y="1259855"/>
                <a:chExt cx="1537320" cy="889248"/>
              </a:xfrm>
            </p:grpSpPr>
            <p:sp>
              <p:nvSpPr>
                <p:cNvPr id="104" name="Rectangle 103"/>
                <p:cNvSpPr/>
                <p:nvPr/>
              </p:nvSpPr>
              <p:spPr>
                <a:xfrm>
                  <a:off x="1897683" y="12598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Common Format</a:t>
                  </a:r>
                  <a:endParaRPr lang="en-US" dirty="0"/>
                </a:p>
              </p:txBody>
            </p:sp>
            <p:sp>
              <p:nvSpPr>
                <p:cNvPr id="105" name="Rectangle 104"/>
                <p:cNvSpPr/>
                <p:nvPr/>
              </p:nvSpPr>
              <p:spPr>
                <a:xfrm>
                  <a:off x="2050083" y="14122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Common Format</a:t>
                  </a:r>
                  <a:endParaRPr lang="en-US" dirty="0"/>
                </a:p>
              </p:txBody>
            </p:sp>
            <p:sp>
              <p:nvSpPr>
                <p:cNvPr id="106" name="Rectangle 105"/>
                <p:cNvSpPr/>
                <p:nvPr/>
              </p:nvSpPr>
              <p:spPr>
                <a:xfrm>
                  <a:off x="2202483" y="15646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Common Format</a:t>
                  </a:r>
                  <a:endParaRPr lang="en-US" dirty="0"/>
                </a:p>
              </p:txBody>
            </p:sp>
            <p:sp>
              <p:nvSpPr>
                <p:cNvPr id="107" name="Rectangle 106"/>
                <p:cNvSpPr/>
                <p:nvPr/>
              </p:nvSpPr>
              <p:spPr>
                <a:xfrm>
                  <a:off x="2354883" y="17170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Dump/Export of </a:t>
                  </a:r>
                  <a:r>
                    <a:rPr lang="en-GB" dirty="0" err="1" smtClean="0"/>
                    <a:t>RfC</a:t>
                  </a:r>
                  <a:r>
                    <a:rPr lang="en-GB" dirty="0" smtClean="0"/>
                    <a:t> Tracker</a:t>
                  </a:r>
                  <a:endParaRPr lang="en-US" dirty="0"/>
                </a:p>
              </p:txBody>
            </p:sp>
          </p:grpSp>
          <p:sp>
            <p:nvSpPr>
              <p:cNvPr id="103" name="TextBox 102"/>
              <p:cNvSpPr txBox="1"/>
              <p:nvPr/>
            </p:nvSpPr>
            <p:spPr>
              <a:xfrm>
                <a:off x="169491" y="1475879"/>
                <a:ext cx="1189749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Bug/Feature Trackers</a:t>
                </a:r>
                <a:endParaRPr lang="en-US" dirty="0"/>
              </a:p>
            </p:txBody>
          </p:sp>
        </p:grpSp>
        <p:grpSp>
          <p:nvGrpSpPr>
            <p:cNvPr id="63" name="Group 23"/>
            <p:cNvGrpSpPr/>
            <p:nvPr/>
          </p:nvGrpSpPr>
          <p:grpSpPr>
            <a:xfrm>
              <a:off x="2473747" y="784375"/>
              <a:ext cx="1872208" cy="1296664"/>
              <a:chOff x="2545755" y="1475879"/>
              <a:chExt cx="1872208" cy="1296664"/>
            </a:xfrm>
          </p:grpSpPr>
          <p:sp>
            <p:nvSpPr>
              <p:cNvPr id="94" name="Rectangle 11"/>
              <p:cNvSpPr/>
              <p:nvPr/>
            </p:nvSpPr>
            <p:spPr>
              <a:xfrm>
                <a:off x="2545755" y="1476399"/>
                <a:ext cx="1872208" cy="1296144"/>
              </a:xfrm>
              <a:prstGeom prst="rect">
                <a:avLst/>
              </a:prstGeom>
              <a:solidFill>
                <a:schemeClr val="accent1">
                  <a:alpha val="49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5" name="Group 13"/>
              <p:cNvGrpSpPr/>
              <p:nvPr/>
            </p:nvGrpSpPr>
            <p:grpSpPr>
              <a:xfrm>
                <a:off x="2761779" y="1810767"/>
                <a:ext cx="1537320" cy="889248"/>
                <a:chOff x="1897683" y="1259855"/>
                <a:chExt cx="1537320" cy="889248"/>
              </a:xfrm>
            </p:grpSpPr>
            <p:sp>
              <p:nvSpPr>
                <p:cNvPr id="97" name="Rectangle 96"/>
                <p:cNvSpPr/>
                <p:nvPr/>
              </p:nvSpPr>
              <p:spPr>
                <a:xfrm>
                  <a:off x="1897683" y="12598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Common Format</a:t>
                  </a:r>
                  <a:endParaRPr lang="en-US" dirty="0"/>
                </a:p>
              </p:txBody>
            </p:sp>
            <p:sp>
              <p:nvSpPr>
                <p:cNvPr id="98" name="Rectangle 97"/>
                <p:cNvSpPr/>
                <p:nvPr/>
              </p:nvSpPr>
              <p:spPr>
                <a:xfrm>
                  <a:off x="2050083" y="14122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Common Format</a:t>
                  </a:r>
                  <a:endParaRPr lang="en-US" dirty="0"/>
                </a:p>
              </p:txBody>
            </p:sp>
            <p:sp>
              <p:nvSpPr>
                <p:cNvPr id="99" name="Rectangle 98"/>
                <p:cNvSpPr/>
                <p:nvPr/>
              </p:nvSpPr>
              <p:spPr>
                <a:xfrm>
                  <a:off x="2202483" y="15646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Common Format</a:t>
                  </a:r>
                  <a:endParaRPr lang="en-US" dirty="0"/>
                </a:p>
              </p:txBody>
            </p:sp>
            <p:sp>
              <p:nvSpPr>
                <p:cNvPr id="100" name="Rectangle 99"/>
                <p:cNvSpPr/>
                <p:nvPr/>
              </p:nvSpPr>
              <p:spPr>
                <a:xfrm>
                  <a:off x="2354883" y="17170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Exported files in Common Format</a:t>
                  </a:r>
                  <a:endParaRPr lang="en-US" dirty="0"/>
                </a:p>
              </p:txBody>
            </p:sp>
          </p:grpSp>
          <p:sp>
            <p:nvSpPr>
              <p:cNvPr id="96" name="TextBox 95"/>
              <p:cNvSpPr txBox="1"/>
              <p:nvPr/>
            </p:nvSpPr>
            <p:spPr>
              <a:xfrm>
                <a:off x="2545755" y="1475879"/>
                <a:ext cx="1007007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Common formats</a:t>
                </a:r>
                <a:endParaRPr lang="en-US" dirty="0"/>
              </a:p>
            </p:txBody>
          </p:sp>
        </p:grpSp>
        <p:sp>
          <p:nvSpPr>
            <p:cNvPr id="64" name="TextBox 63"/>
            <p:cNvSpPr txBox="1"/>
            <p:nvPr/>
          </p:nvSpPr>
          <p:spPr>
            <a:xfrm>
              <a:off x="4850011" y="755799"/>
              <a:ext cx="106631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Tabulated Formats</a:t>
              </a:r>
              <a:endParaRPr lang="en-US" dirty="0"/>
            </a:p>
          </p:txBody>
        </p:sp>
        <p:grpSp>
          <p:nvGrpSpPr>
            <p:cNvPr id="65" name="Group 101"/>
            <p:cNvGrpSpPr/>
            <p:nvPr/>
          </p:nvGrpSpPr>
          <p:grpSpPr>
            <a:xfrm>
              <a:off x="2401739" y="2483991"/>
              <a:ext cx="1944216" cy="1008112"/>
              <a:chOff x="2473747" y="3002855"/>
              <a:chExt cx="1944216" cy="1008112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2545755" y="3002855"/>
                <a:ext cx="1872208" cy="1008112"/>
              </a:xfrm>
              <a:prstGeom prst="rect">
                <a:avLst/>
              </a:prstGeom>
              <a:solidFill>
                <a:schemeClr val="accent1">
                  <a:alpha val="49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2473747" y="3060055"/>
                <a:ext cx="1766830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Metric Calculation &amp; Visualisation</a:t>
                </a:r>
                <a:endParaRPr lang="en-US" dirty="0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2617763" y="3349691"/>
                <a:ext cx="1584176" cy="21602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Per Product Calculations</a:t>
                </a:r>
                <a:endParaRPr lang="en-US" dirty="0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2617763" y="3636119"/>
                <a:ext cx="1584176" cy="21602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Trend Graphs</a:t>
                </a:r>
                <a:endParaRPr lang="en-US" dirty="0"/>
              </a:p>
            </p:txBody>
          </p:sp>
        </p:grpSp>
        <p:cxnSp>
          <p:nvCxnSpPr>
            <p:cNvPr id="66" name="Straight Arrow Connector 65"/>
            <p:cNvCxnSpPr>
              <a:stCxn id="101" idx="3"/>
              <a:endCxn id="94" idx="1"/>
            </p:cNvCxnSpPr>
            <p:nvPr/>
          </p:nvCxnSpPr>
          <p:spPr>
            <a:xfrm>
              <a:off x="2113707" y="1432447"/>
              <a:ext cx="360040" cy="52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>
              <a:stCxn id="94" idx="3"/>
              <a:endCxn id="59" idx="1"/>
            </p:cNvCxnSpPr>
            <p:nvPr/>
          </p:nvCxnSpPr>
          <p:spPr>
            <a:xfrm flipV="1">
              <a:off x="4345955" y="1432447"/>
              <a:ext cx="475480" cy="52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stCxn id="94" idx="2"/>
              <a:endCxn id="90" idx="0"/>
            </p:cNvCxnSpPr>
            <p:nvPr/>
          </p:nvCxnSpPr>
          <p:spPr>
            <a:xfrm>
              <a:off x="3409851" y="2081039"/>
              <a:ext cx="0" cy="402952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59" idx="2"/>
              <a:endCxn id="79" idx="0"/>
            </p:cNvCxnSpPr>
            <p:nvPr/>
          </p:nvCxnSpPr>
          <p:spPr>
            <a:xfrm flipH="1">
              <a:off x="5354067" y="2152527"/>
              <a:ext cx="7428" cy="331464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79" idx="1"/>
              <a:endCxn id="90" idx="3"/>
            </p:cNvCxnSpPr>
            <p:nvPr/>
          </p:nvCxnSpPr>
          <p:spPr>
            <a:xfrm flipH="1">
              <a:off x="4345955" y="2988047"/>
              <a:ext cx="288032" cy="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>
              <a:stCxn id="83" idx="3"/>
              <a:endCxn id="90" idx="1"/>
            </p:cNvCxnSpPr>
            <p:nvPr/>
          </p:nvCxnSpPr>
          <p:spPr>
            <a:xfrm>
              <a:off x="2113707" y="2988047"/>
              <a:ext cx="360040" cy="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2" name="Group 139"/>
            <p:cNvGrpSpPr/>
            <p:nvPr/>
          </p:nvGrpSpPr>
          <p:grpSpPr>
            <a:xfrm>
              <a:off x="241499" y="2339975"/>
              <a:ext cx="1872208" cy="1296144"/>
              <a:chOff x="169491" y="1475879"/>
              <a:chExt cx="1872208" cy="1296144"/>
            </a:xfrm>
          </p:grpSpPr>
          <p:sp>
            <p:nvSpPr>
              <p:cNvPr id="83" name="Rectangle 82"/>
              <p:cNvSpPr/>
              <p:nvPr/>
            </p:nvSpPr>
            <p:spPr>
              <a:xfrm>
                <a:off x="169491" y="1475879"/>
                <a:ext cx="1872208" cy="1296144"/>
              </a:xfrm>
              <a:prstGeom prst="rect">
                <a:avLst/>
              </a:prstGeom>
              <a:solidFill>
                <a:schemeClr val="accent1">
                  <a:alpha val="49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84" name="Group 15"/>
              <p:cNvGrpSpPr/>
              <p:nvPr/>
            </p:nvGrpSpPr>
            <p:grpSpPr>
              <a:xfrm>
                <a:off x="385515" y="1810767"/>
                <a:ext cx="1537320" cy="889248"/>
                <a:chOff x="1897683" y="1259855"/>
                <a:chExt cx="1537320" cy="889248"/>
              </a:xfrm>
            </p:grpSpPr>
            <p:sp>
              <p:nvSpPr>
                <p:cNvPr id="86" name="Rectangle 85"/>
                <p:cNvSpPr/>
                <p:nvPr/>
              </p:nvSpPr>
              <p:spPr>
                <a:xfrm>
                  <a:off x="1897683" y="12598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Common Format</a:t>
                  </a:r>
                  <a:endParaRPr lang="en-US" dirty="0"/>
                </a:p>
              </p:txBody>
            </p:sp>
            <p:sp>
              <p:nvSpPr>
                <p:cNvPr id="87" name="Rectangle 86"/>
                <p:cNvSpPr/>
                <p:nvPr/>
              </p:nvSpPr>
              <p:spPr>
                <a:xfrm>
                  <a:off x="2050083" y="14122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Common Format</a:t>
                  </a:r>
                  <a:endParaRPr lang="en-US" dirty="0"/>
                </a:p>
              </p:txBody>
            </p:sp>
            <p:sp>
              <p:nvSpPr>
                <p:cNvPr id="88" name="Rectangle 87"/>
                <p:cNvSpPr/>
                <p:nvPr/>
              </p:nvSpPr>
              <p:spPr>
                <a:xfrm>
                  <a:off x="2202483" y="15646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Common Format</a:t>
                  </a:r>
                  <a:endParaRPr lang="en-US" dirty="0"/>
                </a:p>
              </p:txBody>
            </p:sp>
            <p:sp>
              <p:nvSpPr>
                <p:cNvPr id="89" name="Rectangle 88"/>
                <p:cNvSpPr/>
                <p:nvPr/>
              </p:nvSpPr>
              <p:spPr>
                <a:xfrm>
                  <a:off x="2354883" y="17170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Dated</a:t>
                  </a:r>
                </a:p>
                <a:p>
                  <a:pPr algn="ctr"/>
                  <a:r>
                    <a:rPr lang="en-GB" dirty="0" smtClean="0"/>
                    <a:t>Builds Results with Static Analysers</a:t>
                  </a:r>
                  <a:endParaRPr lang="en-US" dirty="0"/>
                </a:p>
              </p:txBody>
            </p:sp>
          </p:grpSp>
          <p:sp>
            <p:nvSpPr>
              <p:cNvPr id="85" name="TextBox 84"/>
              <p:cNvSpPr txBox="1"/>
              <p:nvPr/>
            </p:nvSpPr>
            <p:spPr>
              <a:xfrm>
                <a:off x="169491" y="1475879"/>
                <a:ext cx="893193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Multiple Builds</a:t>
                </a:r>
                <a:endParaRPr lang="en-US" dirty="0"/>
              </a:p>
            </p:txBody>
          </p:sp>
        </p:grpSp>
        <p:grpSp>
          <p:nvGrpSpPr>
            <p:cNvPr id="73" name="Group 101"/>
            <p:cNvGrpSpPr/>
            <p:nvPr/>
          </p:nvGrpSpPr>
          <p:grpSpPr>
            <a:xfrm>
              <a:off x="4614126" y="2483991"/>
              <a:ext cx="1460021" cy="1008112"/>
              <a:chOff x="2957942" y="3002855"/>
              <a:chExt cx="1460021" cy="1008112"/>
            </a:xfrm>
          </p:grpSpPr>
          <p:sp>
            <p:nvSpPr>
              <p:cNvPr id="79" name="Rectangle 78"/>
              <p:cNvSpPr/>
              <p:nvPr/>
            </p:nvSpPr>
            <p:spPr>
              <a:xfrm>
                <a:off x="2977803" y="3002855"/>
                <a:ext cx="1440160" cy="1008112"/>
              </a:xfrm>
              <a:prstGeom prst="rect">
                <a:avLst/>
              </a:prstGeom>
              <a:solidFill>
                <a:schemeClr val="accent1">
                  <a:alpha val="49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2957942" y="3060055"/>
                <a:ext cx="1099981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Verification &amp; Tests</a:t>
                </a:r>
                <a:endParaRPr lang="en-US" dirty="0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3049811" y="3348087"/>
                <a:ext cx="1152128" cy="21602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Releases Dashboard</a:t>
                </a:r>
                <a:endParaRPr lang="en-US" dirty="0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3049811" y="3636119"/>
                <a:ext cx="1152128" cy="21602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Product information</a:t>
                </a:r>
                <a:endParaRPr lang="en-US" dirty="0"/>
              </a:p>
            </p:txBody>
          </p:sp>
        </p:grpSp>
        <p:cxnSp>
          <p:nvCxnSpPr>
            <p:cNvPr id="74" name="Straight Arrow Connector 73"/>
            <p:cNvCxnSpPr>
              <a:stCxn id="90" idx="2"/>
              <a:endCxn id="76" idx="0"/>
            </p:cNvCxnSpPr>
            <p:nvPr/>
          </p:nvCxnSpPr>
          <p:spPr>
            <a:xfrm flipH="1">
              <a:off x="3402991" y="3492103"/>
              <a:ext cx="6860" cy="230832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5" name="Group 93"/>
            <p:cNvGrpSpPr/>
            <p:nvPr/>
          </p:nvGrpSpPr>
          <p:grpSpPr>
            <a:xfrm>
              <a:off x="2257723" y="3708127"/>
              <a:ext cx="2261392" cy="590872"/>
              <a:chOff x="2257723" y="3765327"/>
              <a:chExt cx="2261392" cy="590872"/>
            </a:xfrm>
          </p:grpSpPr>
          <p:sp>
            <p:nvSpPr>
              <p:cNvPr id="76" name="Rectangle 75"/>
              <p:cNvSpPr/>
              <p:nvPr/>
            </p:nvSpPr>
            <p:spPr>
              <a:xfrm>
                <a:off x="2286867" y="3780135"/>
                <a:ext cx="2232248" cy="576064"/>
              </a:xfrm>
              <a:prstGeom prst="rect">
                <a:avLst/>
              </a:prstGeom>
              <a:solidFill>
                <a:schemeClr val="accent1">
                  <a:alpha val="49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2401739" y="3996159"/>
                <a:ext cx="1944216" cy="28803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XY Bar/Stacked Charts Stacked, Trend Graphs, Distributions</a:t>
                </a:r>
                <a:endParaRPr lang="en-US" dirty="0"/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2257723" y="3765327"/>
                <a:ext cx="566181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Outputs</a:t>
                </a:r>
                <a:endParaRPr lang="en-US" dirty="0"/>
              </a:p>
            </p:txBody>
          </p:sp>
        </p:grpSp>
      </p:grpSp>
      <p:grpSp>
        <p:nvGrpSpPr>
          <p:cNvPr id="118" name="Group 117"/>
          <p:cNvGrpSpPr/>
          <p:nvPr/>
        </p:nvGrpSpPr>
        <p:grpSpPr>
          <a:xfrm>
            <a:off x="1033587" y="1187847"/>
            <a:ext cx="5112568" cy="3168352"/>
            <a:chOff x="1033587" y="1187847"/>
            <a:chExt cx="5112568" cy="3168352"/>
          </a:xfrm>
        </p:grpSpPr>
        <p:sp>
          <p:nvSpPr>
            <p:cNvPr id="108" name="Rounded Rectangle 107"/>
            <p:cNvSpPr/>
            <p:nvPr/>
          </p:nvSpPr>
          <p:spPr>
            <a:xfrm>
              <a:off x="1033587" y="2700015"/>
              <a:ext cx="1008112" cy="288032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Product Teams</a:t>
              </a:r>
            </a:p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QA </a:t>
              </a:r>
              <a:r>
                <a:rPr lang="en-GB" dirty="0" smtClean="0">
                  <a:solidFill>
                    <a:schemeClr val="tx1"/>
                  </a:solidFill>
                </a:rPr>
                <a:t>Tools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9" name="Rounded Rectangle 108"/>
            <p:cNvSpPr/>
            <p:nvPr/>
          </p:nvSpPr>
          <p:spPr>
            <a:xfrm>
              <a:off x="1033587" y="1187847"/>
              <a:ext cx="1008112" cy="21602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Product Teams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1" name="Rounded Rectangle 110"/>
            <p:cNvSpPr/>
            <p:nvPr/>
          </p:nvSpPr>
          <p:spPr>
            <a:xfrm>
              <a:off x="3409851" y="1187847"/>
              <a:ext cx="864096" cy="21602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QA Metrics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3121819" y="2844031"/>
              <a:ext cx="1152128" cy="21602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QA Metrics &amp; Tools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5138043" y="1403871"/>
              <a:ext cx="864096" cy="21602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QA Metrics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4" name="Rounded Rectangle 113"/>
            <p:cNvSpPr/>
            <p:nvPr/>
          </p:nvSpPr>
          <p:spPr>
            <a:xfrm>
              <a:off x="4778003" y="3276079"/>
              <a:ext cx="1368152" cy="432048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QA Policy &amp; Testing</a:t>
              </a:r>
            </a:p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+ SA1 Release Manager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5" name="Rounded Rectangle 114"/>
            <p:cNvSpPr/>
            <p:nvPr/>
          </p:nvSpPr>
          <p:spPr>
            <a:xfrm>
              <a:off x="4201939" y="3996159"/>
              <a:ext cx="1224136" cy="360040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Release Manager, </a:t>
              </a:r>
            </a:p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QA, QC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16" name="Title 57"/>
          <p:cNvSpPr txBox="1">
            <a:spLocks/>
          </p:cNvSpPr>
          <p:nvPr/>
        </p:nvSpPr>
        <p:spPr>
          <a:xfrm>
            <a:off x="72008" y="35718"/>
            <a:ext cx="5138043" cy="432049"/>
          </a:xfrm>
          <a:prstGeom prst="rect">
            <a:avLst/>
          </a:prstGeom>
        </p:spPr>
        <p:txBody>
          <a:bodyPr vert="horz" anchor="ctr" anchorCtr="0"/>
          <a:lstStyle/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 smtClean="0"/>
              <a:t>Using the Chart Generator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29/03/2012</a:t>
            </a:r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TCD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77DC-976E-2D49-A96F-338E7AE475A2}" type="slidenum">
              <a:rPr lang="de-DE" smtClean="0"/>
              <a:pPr/>
              <a:t>11</a:t>
            </a:fld>
            <a:endParaRPr lang="de-DE" dirty="0"/>
          </a:p>
        </p:txBody>
      </p:sp>
      <p:sp>
        <p:nvSpPr>
          <p:cNvPr id="14" name="Rectangle 13"/>
          <p:cNvSpPr/>
          <p:nvPr/>
        </p:nvSpPr>
        <p:spPr>
          <a:xfrm>
            <a:off x="2473747" y="611783"/>
            <a:ext cx="122413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Java Implementation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249611" y="1259855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Chart</a:t>
            </a:r>
          </a:p>
          <a:p>
            <a:pPr algn="ctr"/>
            <a:r>
              <a:rPr lang="en-GB" dirty="0" smtClean="0"/>
              <a:t>Configuration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329731" y="1259855"/>
            <a:ext cx="79208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Chart Framework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337843" y="1259855"/>
            <a:ext cx="79208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Data Provider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241499" y="1259855"/>
            <a:ext cx="79208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Chart</a:t>
            </a:r>
          </a:p>
          <a:p>
            <a:pPr algn="ctr"/>
            <a:r>
              <a:rPr lang="en-GB" dirty="0" smtClean="0"/>
              <a:t>Generator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4345955" y="1259855"/>
            <a:ext cx="79208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EMI Mapping</a:t>
            </a:r>
            <a:endParaRPr lang="en-US" dirty="0"/>
          </a:p>
        </p:txBody>
      </p:sp>
      <p:cxnSp>
        <p:nvCxnSpPr>
          <p:cNvPr id="34" name="Elbow Connector 33"/>
          <p:cNvCxnSpPr>
            <a:stCxn id="14" idx="2"/>
            <a:endCxn id="24" idx="0"/>
          </p:cNvCxnSpPr>
          <p:nvPr/>
        </p:nvCxnSpPr>
        <p:spPr>
          <a:xfrm rot="5400000">
            <a:off x="2167713" y="341753"/>
            <a:ext cx="432048" cy="140415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14" idx="2"/>
            <a:endCxn id="25" idx="0"/>
          </p:cNvCxnSpPr>
          <p:nvPr/>
        </p:nvCxnSpPr>
        <p:spPr>
          <a:xfrm rot="5400000">
            <a:off x="2689771" y="863811"/>
            <a:ext cx="432048" cy="3600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stCxn id="14" idx="2"/>
            <a:endCxn id="26" idx="0"/>
          </p:cNvCxnSpPr>
          <p:nvPr/>
        </p:nvCxnSpPr>
        <p:spPr>
          <a:xfrm rot="16200000" flipH="1">
            <a:off x="3193827" y="719795"/>
            <a:ext cx="432048" cy="64807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14" idx="2"/>
            <a:endCxn id="27" idx="0"/>
          </p:cNvCxnSpPr>
          <p:nvPr/>
        </p:nvCxnSpPr>
        <p:spPr>
          <a:xfrm rot="5400000">
            <a:off x="1645655" y="-180305"/>
            <a:ext cx="432048" cy="244827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14" idx="2"/>
            <a:endCxn id="28" idx="0"/>
          </p:cNvCxnSpPr>
          <p:nvPr/>
        </p:nvCxnSpPr>
        <p:spPr>
          <a:xfrm rot="16200000" flipH="1">
            <a:off x="3697883" y="215739"/>
            <a:ext cx="432048" cy="165618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angle 116"/>
          <p:cNvSpPr/>
          <p:nvPr/>
        </p:nvSpPr>
        <p:spPr>
          <a:xfrm>
            <a:off x="5307534" y="1259855"/>
            <a:ext cx="79208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Plot</a:t>
            </a:r>
          </a:p>
          <a:p>
            <a:pPr algn="ctr"/>
            <a:r>
              <a:rPr lang="en-GB" dirty="0" smtClean="0"/>
              <a:t>Provider</a:t>
            </a:r>
            <a:endParaRPr lang="en-US" dirty="0"/>
          </a:p>
        </p:txBody>
      </p:sp>
      <p:cxnSp>
        <p:nvCxnSpPr>
          <p:cNvPr id="118" name="Elbow Connector 117"/>
          <p:cNvCxnSpPr>
            <a:stCxn id="14" idx="2"/>
            <a:endCxn id="117" idx="0"/>
          </p:cNvCxnSpPr>
          <p:nvPr/>
        </p:nvCxnSpPr>
        <p:spPr>
          <a:xfrm rot="16200000" flipH="1">
            <a:off x="4178672" y="-265051"/>
            <a:ext cx="432048" cy="261776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tangle 120"/>
          <p:cNvSpPr/>
          <p:nvPr/>
        </p:nvSpPr>
        <p:spPr>
          <a:xfrm>
            <a:off x="3337843" y="2051943"/>
            <a:ext cx="792088" cy="4320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Existing Metric Description</a:t>
            </a:r>
            <a:endParaRPr lang="en-US" dirty="0"/>
          </a:p>
        </p:txBody>
      </p:sp>
      <p:sp>
        <p:nvSpPr>
          <p:cNvPr id="122" name="Rectangle 121"/>
          <p:cNvSpPr/>
          <p:nvPr/>
        </p:nvSpPr>
        <p:spPr>
          <a:xfrm>
            <a:off x="3337843" y="2700015"/>
            <a:ext cx="792088" cy="4320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New </a:t>
            </a:r>
          </a:p>
          <a:p>
            <a:pPr algn="ctr"/>
            <a:r>
              <a:rPr lang="en-GB" dirty="0" smtClean="0"/>
              <a:t>Metric Description</a:t>
            </a:r>
            <a:endParaRPr lang="en-US" dirty="0"/>
          </a:p>
        </p:txBody>
      </p:sp>
      <p:sp>
        <p:nvSpPr>
          <p:cNvPr id="123" name="Rectangle 122"/>
          <p:cNvSpPr/>
          <p:nvPr/>
        </p:nvSpPr>
        <p:spPr>
          <a:xfrm>
            <a:off x="5282059" y="2051943"/>
            <a:ext cx="792088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Existing Abstract Plotting Class</a:t>
            </a:r>
            <a:endParaRPr lang="en-US" dirty="0"/>
          </a:p>
        </p:txBody>
      </p:sp>
      <p:sp>
        <p:nvSpPr>
          <p:cNvPr id="124" name="Rectangle 123"/>
          <p:cNvSpPr/>
          <p:nvPr/>
        </p:nvSpPr>
        <p:spPr>
          <a:xfrm>
            <a:off x="5282059" y="2700015"/>
            <a:ext cx="792088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New Abstract Plotting Class</a:t>
            </a:r>
            <a:endParaRPr lang="en-US" dirty="0"/>
          </a:p>
        </p:txBody>
      </p:sp>
      <p:sp>
        <p:nvSpPr>
          <p:cNvPr id="125" name="Rectangle 124"/>
          <p:cNvSpPr/>
          <p:nvPr/>
        </p:nvSpPr>
        <p:spPr>
          <a:xfrm>
            <a:off x="2545755" y="4140175"/>
            <a:ext cx="1224136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JAXB Stubs</a:t>
            </a:r>
            <a:endParaRPr lang="en-US" dirty="0"/>
          </a:p>
        </p:txBody>
      </p:sp>
      <p:sp>
        <p:nvSpPr>
          <p:cNvPr id="132" name="Rectangle 131"/>
          <p:cNvSpPr/>
          <p:nvPr/>
        </p:nvSpPr>
        <p:spPr>
          <a:xfrm>
            <a:off x="889571" y="3636119"/>
            <a:ext cx="93610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XML Schema</a:t>
            </a:r>
            <a:endParaRPr lang="en-US" dirty="0"/>
          </a:p>
        </p:txBody>
      </p:sp>
      <p:sp>
        <p:nvSpPr>
          <p:cNvPr id="133" name="Rectangle 132"/>
          <p:cNvSpPr/>
          <p:nvPr/>
        </p:nvSpPr>
        <p:spPr>
          <a:xfrm>
            <a:off x="1897683" y="3636119"/>
            <a:ext cx="93610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XML Schema</a:t>
            </a:r>
            <a:endParaRPr lang="en-US" dirty="0"/>
          </a:p>
        </p:txBody>
      </p:sp>
      <p:sp>
        <p:nvSpPr>
          <p:cNvPr id="134" name="Rectangle 133"/>
          <p:cNvSpPr/>
          <p:nvPr/>
        </p:nvSpPr>
        <p:spPr>
          <a:xfrm>
            <a:off x="4417963" y="3636119"/>
            <a:ext cx="93610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XML Schema</a:t>
            </a:r>
            <a:endParaRPr lang="en-US" dirty="0"/>
          </a:p>
        </p:txBody>
      </p:sp>
      <p:sp>
        <p:nvSpPr>
          <p:cNvPr id="135" name="Rectangle 134"/>
          <p:cNvSpPr/>
          <p:nvPr/>
        </p:nvSpPr>
        <p:spPr>
          <a:xfrm>
            <a:off x="2905795" y="3636119"/>
            <a:ext cx="1440160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Modified XML Schema</a:t>
            </a:r>
            <a:endParaRPr lang="en-US" dirty="0"/>
          </a:p>
        </p:txBody>
      </p:sp>
      <p:grpSp>
        <p:nvGrpSpPr>
          <p:cNvPr id="143" name="Group 142"/>
          <p:cNvGrpSpPr/>
          <p:nvPr/>
        </p:nvGrpSpPr>
        <p:grpSpPr>
          <a:xfrm>
            <a:off x="2905795" y="3348087"/>
            <a:ext cx="1381728" cy="230832"/>
            <a:chOff x="2905795" y="3420095"/>
            <a:chExt cx="1381728" cy="230832"/>
          </a:xfrm>
        </p:grpSpPr>
        <p:sp>
          <p:nvSpPr>
            <p:cNvPr id="136" name="Oval 135"/>
            <p:cNvSpPr/>
            <p:nvPr/>
          </p:nvSpPr>
          <p:spPr>
            <a:xfrm>
              <a:off x="2905795" y="3420095"/>
              <a:ext cx="216024" cy="216024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b="1" dirty="0" smtClean="0"/>
                <a:t>1</a:t>
              </a:r>
              <a:endParaRPr lang="en-US" sz="1050" b="1" dirty="0"/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3121819" y="3420095"/>
              <a:ext cx="116570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Add schema changes</a:t>
              </a:r>
              <a:endParaRPr lang="en-US" dirty="0"/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2905795" y="2483991"/>
            <a:ext cx="1384934" cy="230832"/>
            <a:chOff x="2905795" y="2555999"/>
            <a:chExt cx="1384934" cy="230832"/>
          </a:xfrm>
        </p:grpSpPr>
        <p:sp>
          <p:nvSpPr>
            <p:cNvPr id="138" name="Oval 137"/>
            <p:cNvSpPr/>
            <p:nvPr/>
          </p:nvSpPr>
          <p:spPr>
            <a:xfrm>
              <a:off x="2905795" y="2555999"/>
              <a:ext cx="216024" cy="216024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b="1" dirty="0" smtClean="0"/>
                <a:t>2</a:t>
              </a:r>
              <a:endParaRPr lang="en-US" sz="1050" b="1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3121819" y="2555999"/>
              <a:ext cx="116891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Clone existing metric</a:t>
              </a:r>
              <a:endParaRPr lang="en-US" dirty="0"/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4922019" y="3276079"/>
            <a:ext cx="1165323" cy="369332"/>
            <a:chOff x="2905795" y="2555999"/>
            <a:chExt cx="1165323" cy="369332"/>
          </a:xfrm>
        </p:grpSpPr>
        <p:sp>
          <p:nvSpPr>
            <p:cNvPr id="145" name="Oval 144"/>
            <p:cNvSpPr/>
            <p:nvPr/>
          </p:nvSpPr>
          <p:spPr>
            <a:xfrm>
              <a:off x="2905795" y="2555999"/>
              <a:ext cx="216024" cy="216024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b="1" dirty="0" smtClean="0"/>
                <a:t>3</a:t>
              </a:r>
              <a:endParaRPr lang="en-US" sz="1050" b="1" dirty="0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3121819" y="2555999"/>
              <a:ext cx="9492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Clone existing</a:t>
              </a:r>
            </a:p>
            <a:p>
              <a:r>
                <a:rPr lang="en-GB" dirty="0" smtClean="0"/>
                <a:t>Plotting method</a:t>
              </a:r>
              <a:endParaRPr lang="en-US" dirty="0"/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1105595" y="2123951"/>
            <a:ext cx="1375316" cy="646331"/>
            <a:chOff x="2905795" y="2555999"/>
            <a:chExt cx="1375316" cy="646331"/>
          </a:xfrm>
        </p:grpSpPr>
        <p:sp>
          <p:nvSpPr>
            <p:cNvPr id="148" name="Oval 147"/>
            <p:cNvSpPr/>
            <p:nvPr/>
          </p:nvSpPr>
          <p:spPr>
            <a:xfrm>
              <a:off x="2905795" y="2555999"/>
              <a:ext cx="216024" cy="216024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b="1" dirty="0" smtClean="0"/>
                <a:t>4</a:t>
              </a:r>
              <a:endParaRPr lang="en-US" sz="1050" b="1" dirty="0"/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3121819" y="2555999"/>
              <a:ext cx="115929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Edit Configuration</a:t>
              </a:r>
            </a:p>
            <a:p>
              <a:r>
                <a:rPr lang="en-GB" dirty="0" smtClean="0"/>
                <a:t>Details: XY titles,</a:t>
              </a:r>
            </a:p>
            <a:p>
              <a:r>
                <a:rPr lang="en-GB" dirty="0" smtClean="0"/>
                <a:t>Title, special settings</a:t>
              </a:r>
            </a:p>
            <a:p>
              <a:r>
                <a:rPr lang="en-GB" dirty="0" smtClean="0"/>
                <a:t>Plot type, etc.</a:t>
              </a:r>
              <a:endParaRPr lang="en-US" dirty="0"/>
            </a:p>
          </p:txBody>
        </p:sp>
      </p:grpSp>
      <p:cxnSp>
        <p:nvCxnSpPr>
          <p:cNvPr id="151" name="Elbow Connector 150"/>
          <p:cNvCxnSpPr>
            <a:stCxn id="125" idx="0"/>
            <a:endCxn id="132" idx="2"/>
          </p:cNvCxnSpPr>
          <p:nvPr/>
        </p:nvCxnSpPr>
        <p:spPr>
          <a:xfrm rot="16200000" flipV="1">
            <a:off x="2149711" y="3132063"/>
            <a:ext cx="216024" cy="1800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Elbow Connector 152"/>
          <p:cNvCxnSpPr>
            <a:stCxn id="125" idx="0"/>
            <a:endCxn id="133" idx="2"/>
          </p:cNvCxnSpPr>
          <p:nvPr/>
        </p:nvCxnSpPr>
        <p:spPr>
          <a:xfrm rot="16200000" flipV="1">
            <a:off x="2653767" y="3636119"/>
            <a:ext cx="216024" cy="7920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Elbow Connector 155"/>
          <p:cNvCxnSpPr>
            <a:stCxn id="125" idx="0"/>
            <a:endCxn id="135" idx="2"/>
          </p:cNvCxnSpPr>
          <p:nvPr/>
        </p:nvCxnSpPr>
        <p:spPr>
          <a:xfrm rot="5400000" flipH="1" flipV="1">
            <a:off x="3283837" y="3798137"/>
            <a:ext cx="216024" cy="46805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Elbow Connector 156"/>
          <p:cNvCxnSpPr>
            <a:stCxn id="125" idx="0"/>
            <a:endCxn id="134" idx="2"/>
          </p:cNvCxnSpPr>
          <p:nvPr/>
        </p:nvCxnSpPr>
        <p:spPr>
          <a:xfrm rot="5400000" flipH="1" flipV="1">
            <a:off x="3913907" y="3168067"/>
            <a:ext cx="216024" cy="172819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estingMetrics-defect-rel-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499" y="1691903"/>
            <a:ext cx="2495959" cy="2495959"/>
          </a:xfrm>
          <a:prstGeom prst="rect">
            <a:avLst/>
          </a:prstGeom>
        </p:spPr>
      </p:pic>
      <p:pic>
        <p:nvPicPr>
          <p:cNvPr id="7" name="Content Placeholder 6" descr="KSA13c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897683" y="683791"/>
            <a:ext cx="2514920" cy="251492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Sample Results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29/03/2012</a:t>
            </a:r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TCD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77DC-976E-2D49-A96F-338E7AE475A2}" type="slidenum">
              <a:rPr lang="de-DE" smtClean="0"/>
              <a:pPr/>
              <a:t>12</a:t>
            </a:fld>
            <a:endParaRPr lang="de-DE" dirty="0"/>
          </a:p>
        </p:txBody>
      </p:sp>
      <p:pic>
        <p:nvPicPr>
          <p:cNvPr id="9" name="Picture 8" descr="TestingSlocTrendMetric-rel-1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81859" y="1763911"/>
            <a:ext cx="2495959" cy="24959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More time series data to produce trend data for analysis by QC</a:t>
            </a:r>
          </a:p>
          <a:p>
            <a:r>
              <a:rPr lang="en-GB" dirty="0" smtClean="0"/>
              <a:t>Ongoing maintenance/improvement of the XML, XSD and Chart generator</a:t>
            </a:r>
            <a:endParaRPr lang="en-US" dirty="0" smtClean="0"/>
          </a:p>
          <a:p>
            <a:r>
              <a:rPr lang="en-GB" dirty="0" smtClean="0"/>
              <a:t>Possible introduction of more defect/feature trackers.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Current/Future Work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29/03/2012</a:t>
            </a:r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TCD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77DC-976E-2D49-A96F-338E7AE475A2}" type="slidenum">
              <a:rPr lang="de-DE" smtClean="0"/>
              <a:pPr/>
              <a:t>13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Questions?</a:t>
            </a:r>
            <a:endParaRPr lang="en-US" dirty="0"/>
          </a:p>
        </p:txBody>
      </p:sp>
      <p:pic>
        <p:nvPicPr>
          <p:cNvPr id="8" name="Picture 7" descr="questionMark-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49611" y="683791"/>
            <a:ext cx="3891609" cy="35283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sz="2000" dirty="0" err="1" smtClean="0"/>
              <a:t>Quality</a:t>
            </a:r>
            <a:r>
              <a:rPr lang="fr-CH" sz="2000" dirty="0" smtClean="0"/>
              <a:t> Assurance </a:t>
            </a:r>
            <a:r>
              <a:rPr lang="fr-CH" sz="2000" dirty="0" err="1" smtClean="0"/>
              <a:t>Policies</a:t>
            </a:r>
            <a:r>
              <a:rPr lang="fr-CH" sz="2000" dirty="0" smtClean="0"/>
              <a:t> </a:t>
            </a:r>
          </a:p>
          <a:p>
            <a:pPr lvl="1"/>
            <a:r>
              <a:rPr lang="fr-CH" sz="1800" dirty="0" err="1" smtClean="0"/>
              <a:t>definition</a:t>
            </a:r>
            <a:r>
              <a:rPr lang="fr-CH" sz="1800" dirty="0" smtClean="0"/>
              <a:t> and monitoring</a:t>
            </a:r>
          </a:p>
          <a:p>
            <a:r>
              <a:rPr lang="fr-CH" sz="2000" dirty="0" err="1" smtClean="0">
                <a:solidFill>
                  <a:srgbClr val="FF0000"/>
                </a:solidFill>
              </a:rPr>
              <a:t>Metrics</a:t>
            </a:r>
            <a:r>
              <a:rPr lang="fr-CH" sz="2000" dirty="0" smtClean="0">
                <a:solidFill>
                  <a:srgbClr val="FF0000"/>
                </a:solidFill>
              </a:rPr>
              <a:t> and </a:t>
            </a:r>
            <a:r>
              <a:rPr lang="fr-CH" sz="2000" dirty="0" err="1" smtClean="0">
                <a:solidFill>
                  <a:srgbClr val="FF0000"/>
                </a:solidFill>
              </a:rPr>
              <a:t>KPIs</a:t>
            </a:r>
            <a:r>
              <a:rPr lang="fr-CH" sz="2000" dirty="0" smtClean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fr-CH" sz="1800" dirty="0" err="1" smtClean="0">
                <a:solidFill>
                  <a:srgbClr val="FF0000"/>
                </a:solidFill>
              </a:rPr>
              <a:t>definition</a:t>
            </a:r>
            <a:r>
              <a:rPr lang="fr-CH" sz="1800" dirty="0" smtClean="0">
                <a:solidFill>
                  <a:srgbClr val="FF0000"/>
                </a:solidFill>
              </a:rPr>
              <a:t> and collection</a:t>
            </a:r>
          </a:p>
          <a:p>
            <a:r>
              <a:rPr lang="fr-CH" sz="2000" dirty="0" err="1" smtClean="0"/>
              <a:t>Quality</a:t>
            </a:r>
            <a:r>
              <a:rPr lang="fr-CH" sz="2000" dirty="0" smtClean="0"/>
              <a:t> Control </a:t>
            </a:r>
          </a:p>
          <a:p>
            <a:pPr lvl="1"/>
            <a:r>
              <a:rPr lang="fr-CH" sz="1800" dirty="0" err="1" smtClean="0"/>
              <a:t>verification</a:t>
            </a:r>
            <a:r>
              <a:rPr lang="fr-CH" sz="1800" dirty="0" smtClean="0"/>
              <a:t> and </a:t>
            </a:r>
            <a:r>
              <a:rPr lang="fr-CH" sz="1800" dirty="0" err="1" smtClean="0"/>
              <a:t>reporting</a:t>
            </a:r>
            <a:endParaRPr lang="fr-CH" sz="1800" dirty="0" smtClean="0"/>
          </a:p>
          <a:p>
            <a:r>
              <a:rPr lang="fr-CH" sz="2000" dirty="0" err="1" smtClean="0"/>
              <a:t>Build</a:t>
            </a:r>
            <a:r>
              <a:rPr lang="fr-CH" sz="2000" dirty="0" smtClean="0"/>
              <a:t>/Test Tools and </a:t>
            </a:r>
            <a:r>
              <a:rPr lang="fr-CH" sz="2000" dirty="0" err="1" smtClean="0"/>
              <a:t>Repositories</a:t>
            </a:r>
            <a:r>
              <a:rPr lang="fr-CH" sz="2000" dirty="0" smtClean="0"/>
              <a:t> </a:t>
            </a:r>
          </a:p>
          <a:p>
            <a:pPr lvl="1"/>
            <a:r>
              <a:rPr lang="fr-CH" sz="1800" dirty="0" err="1" smtClean="0"/>
              <a:t>selection</a:t>
            </a:r>
            <a:r>
              <a:rPr lang="fr-CH" sz="1800" dirty="0" smtClean="0"/>
              <a:t>, maintenance and </a:t>
            </a:r>
            <a:r>
              <a:rPr lang="fr-CH" sz="1800" dirty="0" err="1" smtClean="0"/>
              <a:t>integration</a:t>
            </a:r>
            <a:endParaRPr lang="fr-CH" sz="1800" dirty="0" smtClean="0"/>
          </a:p>
          <a:p>
            <a:r>
              <a:rPr lang="fr-CH" sz="2000" dirty="0" smtClean="0"/>
              <a:t>Certification and </a:t>
            </a:r>
            <a:r>
              <a:rPr lang="fr-CH" sz="2000" dirty="0" err="1" smtClean="0"/>
              <a:t>Integration</a:t>
            </a:r>
            <a:r>
              <a:rPr lang="fr-CH" sz="2000" dirty="0" smtClean="0"/>
              <a:t> </a:t>
            </a:r>
            <a:r>
              <a:rPr lang="fr-CH" sz="2000" dirty="0" err="1" smtClean="0"/>
              <a:t>Testbeds</a:t>
            </a:r>
            <a:r>
              <a:rPr lang="fr-CH" sz="2000" dirty="0" smtClean="0"/>
              <a:t> </a:t>
            </a:r>
          </a:p>
          <a:p>
            <a:pPr lvl="1"/>
            <a:r>
              <a:rPr lang="fr-CH" sz="1600" dirty="0" smtClean="0"/>
              <a:t>setup, maintenance and </a:t>
            </a:r>
            <a:r>
              <a:rPr lang="fr-CH" sz="1600" dirty="0" err="1" smtClean="0"/>
              <a:t>deployment</a:t>
            </a:r>
            <a:endParaRPr lang="fr-CH" sz="1600" dirty="0" smtClean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EMI Quality Assurance Activities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29/03/2012</a:t>
            </a:r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TCD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77DC-976E-2D49-A96F-338E7AE475A2}" type="slidenum">
              <a:rPr lang="de-DE" smtClean="0"/>
              <a:pPr/>
              <a:t>2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62"/>
          <p:cNvSpPr txBox="1"/>
          <p:nvPr/>
        </p:nvSpPr>
        <p:spPr>
          <a:xfrm>
            <a:off x="1511054" y="1325172"/>
            <a:ext cx="756000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Savannah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Trackers </a:t>
            </a:r>
            <a:r>
              <a:rPr lang="en-GB" dirty="0" smtClean="0">
                <a:sym typeface="Wingdings" pitchFamily="2" charset="2"/>
              </a:rPr>
              <a:t> </a:t>
            </a:r>
            <a:r>
              <a:rPr lang="en-GB" dirty="0" smtClean="0"/>
              <a:t>Format </a:t>
            </a:r>
            <a:r>
              <a:rPr lang="en-GB" dirty="0" smtClean="0">
                <a:sym typeface="Wingdings" pitchFamily="2" charset="2"/>
              </a:rPr>
              <a:t> </a:t>
            </a:r>
            <a:r>
              <a:rPr lang="en-GB" dirty="0" smtClean="0"/>
              <a:t>Metrics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29/03/2012</a:t>
            </a:r>
            <a:endParaRPr lang="de-DE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TCD</a:t>
            </a:r>
            <a:endParaRPr lang="de-DE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77DC-976E-2D49-A96F-338E7AE475A2}" type="slidenum">
              <a:rPr lang="de-DE" smtClean="0"/>
              <a:pPr/>
              <a:t>3</a:t>
            </a:fld>
            <a:endParaRPr lang="de-DE" dirty="0"/>
          </a:p>
        </p:txBody>
      </p:sp>
      <p:pic>
        <p:nvPicPr>
          <p:cNvPr id="11" name="Picture 10" descr="jir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78003" y="755030"/>
            <a:ext cx="1057275" cy="504825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25" name="Group 24"/>
          <p:cNvGrpSpPr/>
          <p:nvPr/>
        </p:nvGrpSpPr>
        <p:grpSpPr>
          <a:xfrm>
            <a:off x="241499" y="2088367"/>
            <a:ext cx="1612169" cy="971688"/>
            <a:chOff x="169491" y="1979935"/>
            <a:chExt cx="1612169" cy="971688"/>
          </a:xfrm>
        </p:grpSpPr>
        <p:pic>
          <p:nvPicPr>
            <p:cNvPr id="9" name="Picture 8" descr="bugzilla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17564" y="2051943"/>
              <a:ext cx="864096" cy="83529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17" name="Picture 16" descr="arc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9491" y="1979935"/>
              <a:ext cx="734764" cy="97168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  <p:grpSp>
        <p:nvGrpSpPr>
          <p:cNvPr id="26" name="Group 25"/>
          <p:cNvGrpSpPr/>
          <p:nvPr/>
        </p:nvGrpSpPr>
        <p:grpSpPr>
          <a:xfrm>
            <a:off x="250708" y="3492103"/>
            <a:ext cx="2223039" cy="768943"/>
            <a:chOff x="0" y="3492103"/>
            <a:chExt cx="2223039" cy="768943"/>
          </a:xfrm>
        </p:grpSpPr>
        <p:pic>
          <p:nvPicPr>
            <p:cNvPr id="13" name="Picture 12" descr="rt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86935" y="3492103"/>
              <a:ext cx="936104" cy="76894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18" name="Picture 17" descr="dcache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0" y="3542809"/>
              <a:ext cx="1279283" cy="674217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  <p:grpSp>
        <p:nvGrpSpPr>
          <p:cNvPr id="27" name="Group 26"/>
          <p:cNvGrpSpPr/>
          <p:nvPr/>
        </p:nvGrpSpPr>
        <p:grpSpPr>
          <a:xfrm>
            <a:off x="3625875" y="3348087"/>
            <a:ext cx="2211666" cy="837151"/>
            <a:chOff x="3625875" y="3348087"/>
            <a:chExt cx="2211666" cy="837151"/>
          </a:xfrm>
        </p:grpSpPr>
        <p:pic>
          <p:nvPicPr>
            <p:cNvPr id="15" name="Picture 14" descr="sourceforge_reflection.png"/>
            <p:cNvPicPr>
              <a:picLocks noChangeAspect="1"/>
            </p:cNvPicPr>
            <p:nvPr/>
          </p:nvPicPr>
          <p:blipFill>
            <a:blip r:embed="rId7" cstate="print"/>
            <a:srcRect t="34729" b="39224"/>
            <a:stretch>
              <a:fillRect/>
            </a:stretch>
          </p:blipFill>
          <p:spPr>
            <a:xfrm>
              <a:off x="3625875" y="3348087"/>
              <a:ext cx="2211666" cy="43204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21" name="Picture 20" descr="unicore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973944" y="3789466"/>
              <a:ext cx="1603648" cy="39577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  <p:grpSp>
        <p:nvGrpSpPr>
          <p:cNvPr id="28" name="Group 27"/>
          <p:cNvGrpSpPr/>
          <p:nvPr/>
        </p:nvGrpSpPr>
        <p:grpSpPr>
          <a:xfrm>
            <a:off x="3841899" y="2114557"/>
            <a:ext cx="2304256" cy="729474"/>
            <a:chOff x="3841899" y="1691903"/>
            <a:chExt cx="2304256" cy="729474"/>
          </a:xfrm>
        </p:grpSpPr>
        <p:pic>
          <p:nvPicPr>
            <p:cNvPr id="23" name="Picture 22" descr="storm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580235" y="1798191"/>
              <a:ext cx="1565920" cy="46977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12" name="Picture 11" descr="redmine.jp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841899" y="1691903"/>
              <a:ext cx="729474" cy="72947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  <p:sp>
        <p:nvSpPr>
          <p:cNvPr id="29" name="Oval 28"/>
          <p:cNvSpPr/>
          <p:nvPr/>
        </p:nvSpPr>
        <p:spPr>
          <a:xfrm>
            <a:off x="2257723" y="2555999"/>
            <a:ext cx="1224136" cy="57606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/>
              <a:t>Metrics</a:t>
            </a:r>
            <a:endParaRPr lang="en-GB" sz="1600" b="1" dirty="0"/>
          </a:p>
        </p:txBody>
      </p:sp>
      <p:cxnSp>
        <p:nvCxnSpPr>
          <p:cNvPr id="31" name="Elbow Connector 30"/>
          <p:cNvCxnSpPr>
            <a:stCxn id="20" idx="2"/>
            <a:endCxn id="29" idx="0"/>
          </p:cNvCxnSpPr>
          <p:nvPr/>
        </p:nvCxnSpPr>
        <p:spPr>
          <a:xfrm rot="5400000">
            <a:off x="2720808" y="1727503"/>
            <a:ext cx="977479" cy="679512"/>
          </a:xfrm>
          <a:prstGeom prst="bentConnector3">
            <a:avLst>
              <a:gd name="adj1" fmla="val 2231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9" idx="3"/>
            <a:endCxn id="29" idx="2"/>
          </p:cNvCxnSpPr>
          <p:nvPr/>
        </p:nvCxnSpPr>
        <p:spPr>
          <a:xfrm>
            <a:off x="1853668" y="2578022"/>
            <a:ext cx="404055" cy="26600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2"/>
          <p:cNvCxnSpPr>
            <a:stCxn id="13" idx="0"/>
            <a:endCxn id="29" idx="3"/>
          </p:cNvCxnSpPr>
          <p:nvPr/>
        </p:nvCxnSpPr>
        <p:spPr>
          <a:xfrm rot="5400000" flipH="1" flipV="1">
            <a:off x="1999143" y="3054253"/>
            <a:ext cx="444403" cy="43129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2"/>
          <p:cNvCxnSpPr>
            <a:stCxn id="15" idx="1"/>
            <a:endCxn id="29" idx="4"/>
          </p:cNvCxnSpPr>
          <p:nvPr/>
        </p:nvCxnSpPr>
        <p:spPr>
          <a:xfrm rot="10800000">
            <a:off x="2869791" y="3132063"/>
            <a:ext cx="756084" cy="43204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12" idx="1"/>
            <a:endCxn id="29" idx="6"/>
          </p:cNvCxnSpPr>
          <p:nvPr/>
        </p:nvCxnSpPr>
        <p:spPr>
          <a:xfrm rot="10800000" flipV="1">
            <a:off x="3481859" y="2479293"/>
            <a:ext cx="360040" cy="36473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2858958" y="623754"/>
            <a:ext cx="1418718" cy="954766"/>
            <a:chOff x="2257723" y="539775"/>
            <a:chExt cx="1418718" cy="954766"/>
          </a:xfrm>
        </p:grpSpPr>
        <p:pic>
          <p:nvPicPr>
            <p:cNvPr id="20" name="Picture 19" descr="trac_logo-120x120.jpg"/>
            <p:cNvPicPr>
              <a:picLocks noChangeAspect="1"/>
            </p:cNvPicPr>
            <p:nvPr/>
          </p:nvPicPr>
          <p:blipFill>
            <a:blip r:embed="rId11" cstate="print"/>
            <a:srcRect t="25200" b="30701"/>
            <a:stretch>
              <a:fillRect/>
            </a:stretch>
          </p:blipFill>
          <p:spPr>
            <a:xfrm>
              <a:off x="2376568" y="990485"/>
              <a:ext cx="1143000" cy="50405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46" name="Picture 45" descr="mpi-start.jpg"/>
            <p:cNvPicPr>
              <a:picLocks noChangeAspect="1"/>
            </p:cNvPicPr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257723" y="539775"/>
              <a:ext cx="1418718" cy="43872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  <p:cxnSp>
        <p:nvCxnSpPr>
          <p:cNvPr id="39" name="Elbow Connector 38"/>
          <p:cNvCxnSpPr>
            <a:stCxn id="63" idx="2"/>
            <a:endCxn id="29" idx="1"/>
          </p:cNvCxnSpPr>
          <p:nvPr/>
        </p:nvCxnSpPr>
        <p:spPr>
          <a:xfrm rot="16200000" flipH="1">
            <a:off x="1628540" y="1831907"/>
            <a:ext cx="1068969" cy="5479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11" idx="2"/>
            <a:endCxn id="29" idx="7"/>
          </p:cNvCxnSpPr>
          <p:nvPr/>
        </p:nvCxnSpPr>
        <p:spPr>
          <a:xfrm rot="5400000">
            <a:off x="3614362" y="948082"/>
            <a:ext cx="1380507" cy="2004053"/>
          </a:xfrm>
          <a:prstGeom prst="bentConnector3">
            <a:avLst>
              <a:gd name="adj1" fmla="val 50000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266852" y="683791"/>
            <a:ext cx="1990871" cy="864096"/>
            <a:chOff x="266852" y="683791"/>
            <a:chExt cx="1990871" cy="864096"/>
          </a:xfrm>
        </p:grpSpPr>
        <p:pic>
          <p:nvPicPr>
            <p:cNvPr id="19" name="Picture 18" descr="glite.jpg"/>
            <p:cNvPicPr>
              <a:picLocks noChangeAspect="1"/>
            </p:cNvPicPr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66852" y="683791"/>
              <a:ext cx="1224136" cy="86409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61" name="Picture 60" descr="savannah-gnu.png"/>
            <p:cNvPicPr>
              <a:picLocks noChangeAspect="1"/>
            </p:cNvPicPr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501141" y="683791"/>
              <a:ext cx="756582" cy="63900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  <p:sp>
        <p:nvSpPr>
          <p:cNvPr id="65" name="TextBox 64"/>
          <p:cNvSpPr txBox="1"/>
          <p:nvPr/>
        </p:nvSpPr>
        <p:spPr>
          <a:xfrm>
            <a:off x="1472326" y="4068167"/>
            <a:ext cx="3353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 smtClean="0"/>
              <a:t>RT</a:t>
            </a:r>
            <a:endParaRPr lang="en-GB" sz="1100" b="1" dirty="0"/>
          </a:p>
        </p:txBody>
      </p:sp>
    </p:spTree>
    <p:extLst>
      <p:ext uri="{BB962C8B-B14F-4D97-AF65-F5344CB8AC3E}">
        <p14:creationId xmlns="" xmlns:p14="http://schemas.microsoft.com/office/powerpoint/2010/main" val="384762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Many data sources </a:t>
            </a:r>
            <a:r>
              <a:rPr lang="en-GB" dirty="0" smtClean="0">
                <a:sym typeface="Wingdings" pitchFamily="2" charset="2"/>
              </a:rPr>
              <a:t></a:t>
            </a:r>
            <a:r>
              <a:rPr lang="en-GB" dirty="0" smtClean="0"/>
              <a:t> many </a:t>
            </a:r>
            <a:r>
              <a:rPr lang="en-GB" dirty="0" smtClean="0"/>
              <a:t>formats</a:t>
            </a:r>
          </a:p>
          <a:p>
            <a:pPr lvl="1"/>
            <a:r>
              <a:rPr lang="en-GB" sz="1800" dirty="0" smtClean="0"/>
              <a:t> </a:t>
            </a:r>
            <a:r>
              <a:rPr lang="en-GB" sz="1800" dirty="0" err="1" smtClean="0"/>
              <a:t>e.g</a:t>
            </a:r>
            <a:r>
              <a:rPr lang="en-GB" sz="1800" dirty="0" smtClean="0"/>
              <a:t>: UNICORE: 2 defect trackers, 2 request trackers, 1 enhancement and 1 regression test tracker (6-in-1</a:t>
            </a:r>
            <a:r>
              <a:rPr lang="en-GB" dirty="0" smtClean="0"/>
              <a:t>)</a:t>
            </a:r>
            <a:endParaRPr lang="en-GB" dirty="0" smtClean="0"/>
          </a:p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Data</a:t>
            </a:r>
            <a:r>
              <a:rPr lang="en-GB" dirty="0" smtClean="0"/>
              <a:t> obtained from multiple organisations must have the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same meaning everywhere </a:t>
            </a:r>
            <a:r>
              <a:rPr lang="en-GB" dirty="0" smtClean="0"/>
              <a:t>otherwise metrics are meaningless.</a:t>
            </a:r>
          </a:p>
          <a:p>
            <a:r>
              <a:rPr lang="en-GB" dirty="0" smtClean="0"/>
              <a:t>Helps the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EMI</a:t>
            </a:r>
            <a:r>
              <a:rPr lang="en-GB" dirty="0" smtClean="0"/>
              <a:t> project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gather only the important information </a:t>
            </a:r>
            <a:r>
              <a:rPr lang="en-GB" dirty="0" smtClean="0"/>
              <a:t>and leaves organisations the freedom to produce other internally useful information.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Produce a Common Format?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29/03/2012</a:t>
            </a:r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TCD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77DC-976E-2D49-A96F-338E7AE475A2}" type="slidenum">
              <a:rPr lang="de-DE" smtClean="0"/>
              <a:pPr/>
              <a:t>4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Request for Change (</a:t>
            </a:r>
            <a:r>
              <a:rPr lang="en-GB" dirty="0" err="1" smtClean="0"/>
              <a:t>RfC</a:t>
            </a:r>
            <a:r>
              <a:rPr lang="en-GB" dirty="0" smtClean="0"/>
              <a:t>) lifecycle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29/03/2012</a:t>
            </a:r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TCD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77DC-976E-2D49-A96F-338E7AE475A2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8" name="Flowchart: Alternate Process 7"/>
          <p:cNvSpPr/>
          <p:nvPr/>
        </p:nvSpPr>
        <p:spPr>
          <a:xfrm>
            <a:off x="1136453" y="593456"/>
            <a:ext cx="1216161" cy="303858"/>
          </a:xfrm>
          <a:prstGeom prst="flowChartAlternateProcess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Open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9" name="Flowchart: Decision 8"/>
          <p:cNvSpPr/>
          <p:nvPr/>
        </p:nvSpPr>
        <p:spPr>
          <a:xfrm>
            <a:off x="778759" y="1049243"/>
            <a:ext cx="1931550" cy="565311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Accept?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53667" y="1529559"/>
            <a:ext cx="572311" cy="162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YES</a:t>
            </a:r>
            <a:endParaRPr lang="en-US" sz="1400" dirty="0"/>
          </a:p>
        </p:txBody>
      </p:sp>
      <p:sp>
        <p:nvSpPr>
          <p:cNvPr id="11" name="Flowchart: Alternate Process 10"/>
          <p:cNvSpPr/>
          <p:nvPr/>
        </p:nvSpPr>
        <p:spPr>
          <a:xfrm>
            <a:off x="1136453" y="1823259"/>
            <a:ext cx="1216161" cy="303858"/>
          </a:xfrm>
          <a:prstGeom prst="flowChartAlternateProcess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Accepted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12" name="Straight Arrow Connector 11"/>
          <p:cNvCxnSpPr>
            <a:stCxn id="8" idx="2"/>
            <a:endCxn id="9" idx="0"/>
          </p:cNvCxnSpPr>
          <p:nvPr/>
        </p:nvCxnSpPr>
        <p:spPr>
          <a:xfrm rot="5400000">
            <a:off x="1668569" y="972908"/>
            <a:ext cx="151929" cy="1578"/>
          </a:xfrm>
          <a:prstGeom prst="straightConnector1">
            <a:avLst/>
          </a:prstGeom>
          <a:ln w="127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2"/>
            <a:endCxn id="11" idx="0"/>
          </p:cNvCxnSpPr>
          <p:nvPr/>
        </p:nvCxnSpPr>
        <p:spPr>
          <a:xfrm>
            <a:off x="1744534" y="1614554"/>
            <a:ext cx="0" cy="208705"/>
          </a:xfrm>
          <a:prstGeom prst="straightConnector1">
            <a:avLst/>
          </a:prstGeom>
          <a:ln w="127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owchart: Alternate Process 13"/>
          <p:cNvSpPr/>
          <p:nvPr/>
        </p:nvSpPr>
        <p:spPr>
          <a:xfrm>
            <a:off x="1136453" y="2279046"/>
            <a:ext cx="1216161" cy="303858"/>
          </a:xfrm>
          <a:prstGeom prst="flowChartAlternateProcess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Fixed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5" name="Straight Arrow Connector 14"/>
          <p:cNvCxnSpPr>
            <a:stCxn id="11" idx="2"/>
            <a:endCxn id="14" idx="0"/>
          </p:cNvCxnSpPr>
          <p:nvPr/>
        </p:nvCxnSpPr>
        <p:spPr>
          <a:xfrm rot="5400000">
            <a:off x="1668569" y="2202712"/>
            <a:ext cx="151929" cy="1578"/>
          </a:xfrm>
          <a:prstGeom prst="straightConnector1">
            <a:avLst/>
          </a:prstGeom>
          <a:ln w="127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owchart: Decision 15"/>
          <p:cNvSpPr/>
          <p:nvPr/>
        </p:nvSpPr>
        <p:spPr>
          <a:xfrm>
            <a:off x="961579" y="2734833"/>
            <a:ext cx="1584176" cy="565311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Test?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7" name="Flowchart: Decision 16"/>
          <p:cNvSpPr/>
          <p:nvPr/>
        </p:nvSpPr>
        <p:spPr>
          <a:xfrm>
            <a:off x="3265835" y="2739255"/>
            <a:ext cx="2016224" cy="565311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Successful?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Flowchart: Alternate Process 17"/>
          <p:cNvSpPr/>
          <p:nvPr/>
        </p:nvSpPr>
        <p:spPr>
          <a:xfrm>
            <a:off x="1136453" y="3562528"/>
            <a:ext cx="1216161" cy="303858"/>
          </a:xfrm>
          <a:prstGeom prst="flowChartAlternateProcess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Not </a:t>
            </a:r>
            <a:r>
              <a:rPr lang="en-GB" sz="1400" dirty="0" smtClean="0">
                <a:solidFill>
                  <a:schemeClr val="bg1"/>
                </a:solidFill>
              </a:rPr>
              <a:t>Tested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9" name="Flowchart: Alternate Process 18"/>
          <p:cNvSpPr/>
          <p:nvPr/>
        </p:nvSpPr>
        <p:spPr>
          <a:xfrm>
            <a:off x="3667029" y="3625202"/>
            <a:ext cx="1216161" cy="303858"/>
          </a:xfrm>
          <a:prstGeom prst="flowChartAlternateProcess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Tested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20" name="Straight Arrow Connector 19"/>
          <p:cNvCxnSpPr>
            <a:stCxn id="14" idx="2"/>
            <a:endCxn id="16" idx="0"/>
          </p:cNvCxnSpPr>
          <p:nvPr/>
        </p:nvCxnSpPr>
        <p:spPr>
          <a:xfrm>
            <a:off x="1744534" y="2582904"/>
            <a:ext cx="9133" cy="151929"/>
          </a:xfrm>
          <a:prstGeom prst="straightConnector1">
            <a:avLst/>
          </a:prstGeom>
          <a:ln w="127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6" idx="2"/>
            <a:endCxn id="18" idx="0"/>
          </p:cNvCxnSpPr>
          <p:nvPr/>
        </p:nvCxnSpPr>
        <p:spPr>
          <a:xfrm flipH="1">
            <a:off x="1744534" y="3300144"/>
            <a:ext cx="9133" cy="262384"/>
          </a:xfrm>
          <a:prstGeom prst="straightConnector1">
            <a:avLst/>
          </a:prstGeom>
          <a:ln w="127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lowchart: Alternate Process 21"/>
          <p:cNvSpPr/>
          <p:nvPr/>
        </p:nvSpPr>
        <p:spPr>
          <a:xfrm>
            <a:off x="2424153" y="3980333"/>
            <a:ext cx="1216161" cy="303858"/>
          </a:xfrm>
          <a:prstGeom prst="flowChartAlternateProcess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chemeClr val="bg1"/>
                </a:solidFill>
              </a:rPr>
              <a:t>Closed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23" name="Shape 22"/>
          <p:cNvCxnSpPr>
            <a:stCxn id="18" idx="2"/>
            <a:endCxn id="22" idx="1"/>
          </p:cNvCxnSpPr>
          <p:nvPr/>
        </p:nvCxnSpPr>
        <p:spPr>
          <a:xfrm rot="16200000" flipH="1">
            <a:off x="1951405" y="3659515"/>
            <a:ext cx="265876" cy="679618"/>
          </a:xfrm>
          <a:prstGeom prst="bentConnector2">
            <a:avLst/>
          </a:prstGeom>
          <a:ln w="127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hape 23"/>
          <p:cNvCxnSpPr>
            <a:stCxn id="19" idx="2"/>
            <a:endCxn id="22" idx="3"/>
          </p:cNvCxnSpPr>
          <p:nvPr/>
        </p:nvCxnSpPr>
        <p:spPr>
          <a:xfrm rot="5400000">
            <a:off x="3856111" y="3713264"/>
            <a:ext cx="203202" cy="634794"/>
          </a:xfrm>
          <a:prstGeom prst="bentConnector2">
            <a:avLst/>
          </a:prstGeom>
          <a:ln w="127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6" idx="3"/>
            <a:endCxn id="17" idx="1"/>
          </p:cNvCxnSpPr>
          <p:nvPr/>
        </p:nvCxnSpPr>
        <p:spPr>
          <a:xfrm>
            <a:off x="2545755" y="3017489"/>
            <a:ext cx="720080" cy="4422"/>
          </a:xfrm>
          <a:prstGeom prst="straightConnector1">
            <a:avLst/>
          </a:prstGeom>
          <a:ln w="127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7" idx="2"/>
            <a:endCxn id="19" idx="0"/>
          </p:cNvCxnSpPr>
          <p:nvPr/>
        </p:nvCxnSpPr>
        <p:spPr>
          <a:xfrm>
            <a:off x="4273947" y="3304566"/>
            <a:ext cx="1163" cy="320636"/>
          </a:xfrm>
          <a:prstGeom prst="straightConnector1">
            <a:avLst/>
          </a:prstGeom>
          <a:ln w="127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hape 26"/>
          <p:cNvCxnSpPr>
            <a:stCxn id="17" idx="0"/>
            <a:endCxn id="11" idx="3"/>
          </p:cNvCxnSpPr>
          <p:nvPr/>
        </p:nvCxnSpPr>
        <p:spPr>
          <a:xfrm rot="16200000" flipV="1">
            <a:off x="2931248" y="1396555"/>
            <a:ext cx="764067" cy="1921333"/>
          </a:xfrm>
          <a:prstGeom prst="bentConnector2">
            <a:avLst/>
          </a:prstGeom>
          <a:ln w="127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owchart: Alternate Process 27"/>
          <p:cNvSpPr/>
          <p:nvPr/>
        </p:nvSpPr>
        <p:spPr>
          <a:xfrm>
            <a:off x="3711852" y="1163190"/>
            <a:ext cx="1216160" cy="303858"/>
          </a:xfrm>
          <a:prstGeom prst="flowChartAlternateProcess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Rejected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29" name="Straight Arrow Connector 28"/>
          <p:cNvCxnSpPr>
            <a:stCxn id="9" idx="3"/>
            <a:endCxn id="28" idx="1"/>
          </p:cNvCxnSpPr>
          <p:nvPr/>
        </p:nvCxnSpPr>
        <p:spPr>
          <a:xfrm flipV="1">
            <a:off x="2710308" y="1315119"/>
            <a:ext cx="1001544" cy="16780"/>
          </a:xfrm>
          <a:prstGeom prst="straightConnector1">
            <a:avLst/>
          </a:prstGeom>
          <a:ln w="127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761779" y="1097511"/>
            <a:ext cx="572311" cy="162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2745809" y="2772023"/>
            <a:ext cx="572311" cy="162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YES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1753667" y="3276079"/>
            <a:ext cx="572311" cy="162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</a:t>
            </a:r>
            <a:endParaRPr lang="en-US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2761779" y="1745583"/>
            <a:ext cx="572311" cy="162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4201939" y="3329759"/>
            <a:ext cx="572311" cy="162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YES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Validated Common Format (Yr 1)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29/03/2012</a:t>
            </a:r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TCD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77DC-976E-2D49-A96F-338E7AE475A2}" type="slidenum">
              <a:rPr lang="de-DE" smtClean="0"/>
              <a:pPr/>
              <a:t>6</a:t>
            </a:fld>
            <a:endParaRPr lang="de-DE" dirty="0"/>
          </a:p>
        </p:txBody>
      </p:sp>
      <p:grpSp>
        <p:nvGrpSpPr>
          <p:cNvPr id="61" name="Group 60"/>
          <p:cNvGrpSpPr/>
          <p:nvPr/>
        </p:nvGrpSpPr>
        <p:grpSpPr>
          <a:xfrm>
            <a:off x="241499" y="683791"/>
            <a:ext cx="5760640" cy="3528392"/>
            <a:chOff x="241499" y="683791"/>
            <a:chExt cx="5760640" cy="3528392"/>
          </a:xfrm>
        </p:grpSpPr>
        <p:sp>
          <p:nvSpPr>
            <p:cNvPr id="8" name="Rectangle 7"/>
            <p:cNvSpPr/>
            <p:nvPr/>
          </p:nvSpPr>
          <p:spPr>
            <a:xfrm>
              <a:off x="637827" y="683791"/>
              <a:ext cx="1080120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Quality Assurance 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922019" y="1331863"/>
              <a:ext cx="1080120" cy="1440160"/>
            </a:xfrm>
            <a:prstGeom prst="rect">
              <a:avLst/>
            </a:prstGeom>
            <a:solidFill>
              <a:schemeClr val="accent1">
                <a:alpha val="4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994027" y="2195959"/>
              <a:ext cx="864096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Other formats</a:t>
              </a:r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994027" y="1547887"/>
              <a:ext cx="864096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dashboard</a:t>
              </a:r>
              <a:endParaRPr lang="en-US" dirty="0"/>
            </a:p>
          </p:txBody>
        </p:sp>
        <p:grpSp>
          <p:nvGrpSpPr>
            <p:cNvPr id="2" name="Group 15"/>
            <p:cNvGrpSpPr/>
            <p:nvPr/>
          </p:nvGrpSpPr>
          <p:grpSpPr>
            <a:xfrm>
              <a:off x="241499" y="1547887"/>
              <a:ext cx="1872208" cy="1296144"/>
              <a:chOff x="169491" y="1475879"/>
              <a:chExt cx="1872208" cy="1296144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69491" y="1475879"/>
                <a:ext cx="1872208" cy="1296144"/>
              </a:xfrm>
              <a:prstGeom prst="rect">
                <a:avLst/>
              </a:prstGeom>
              <a:solidFill>
                <a:schemeClr val="accent1">
                  <a:alpha val="49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7" name="Group 15"/>
              <p:cNvGrpSpPr/>
              <p:nvPr/>
            </p:nvGrpSpPr>
            <p:grpSpPr>
              <a:xfrm>
                <a:off x="385515" y="1810767"/>
                <a:ext cx="1537320" cy="889248"/>
                <a:chOff x="1897683" y="1259855"/>
                <a:chExt cx="1537320" cy="889248"/>
              </a:xfrm>
            </p:grpSpPr>
            <p:sp>
              <p:nvSpPr>
                <p:cNvPr id="20" name="Rectangle 19"/>
                <p:cNvSpPr/>
                <p:nvPr/>
              </p:nvSpPr>
              <p:spPr>
                <a:xfrm>
                  <a:off x="1897683" y="12598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Common Format</a:t>
                  </a:r>
                  <a:endParaRPr lang="en-US" dirty="0"/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2050083" y="14122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Common Format</a:t>
                  </a:r>
                  <a:endParaRPr lang="en-US" dirty="0"/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2202483" y="15646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Common Format</a:t>
                  </a:r>
                  <a:endParaRPr lang="en-US" dirty="0"/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2354883" y="17170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Dump/Export of </a:t>
                  </a:r>
                  <a:r>
                    <a:rPr lang="en-GB" dirty="0" err="1" smtClean="0"/>
                    <a:t>RfC</a:t>
                  </a:r>
                  <a:r>
                    <a:rPr lang="en-GB" dirty="0" smtClean="0"/>
                    <a:t> Tracker</a:t>
                  </a:r>
                  <a:endParaRPr lang="en-US" dirty="0"/>
                </a:p>
              </p:txBody>
            </p:sp>
          </p:grpSp>
          <p:sp>
            <p:nvSpPr>
              <p:cNvPr id="19" name="TextBox 18"/>
              <p:cNvSpPr txBox="1"/>
              <p:nvPr/>
            </p:nvSpPr>
            <p:spPr>
              <a:xfrm>
                <a:off x="169491" y="1475879"/>
                <a:ext cx="1189749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Bug/Feature Trackers</a:t>
                </a:r>
                <a:endParaRPr lang="en-US" dirty="0"/>
              </a:p>
            </p:txBody>
          </p:sp>
        </p:grpSp>
        <p:grpSp>
          <p:nvGrpSpPr>
            <p:cNvPr id="9" name="Group 23"/>
            <p:cNvGrpSpPr/>
            <p:nvPr/>
          </p:nvGrpSpPr>
          <p:grpSpPr>
            <a:xfrm>
              <a:off x="2473747" y="1547887"/>
              <a:ext cx="1872208" cy="1296144"/>
              <a:chOff x="2545755" y="1475879"/>
              <a:chExt cx="1872208" cy="1296144"/>
            </a:xfrm>
          </p:grpSpPr>
          <p:sp>
            <p:nvSpPr>
              <p:cNvPr id="25" name="Rectangle 11"/>
              <p:cNvSpPr/>
              <p:nvPr/>
            </p:nvSpPr>
            <p:spPr>
              <a:xfrm>
                <a:off x="2545755" y="1475879"/>
                <a:ext cx="1872208" cy="1296144"/>
              </a:xfrm>
              <a:prstGeom prst="rect">
                <a:avLst/>
              </a:prstGeom>
              <a:solidFill>
                <a:schemeClr val="accent1">
                  <a:alpha val="49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" name="Group 13"/>
              <p:cNvGrpSpPr/>
              <p:nvPr/>
            </p:nvGrpSpPr>
            <p:grpSpPr>
              <a:xfrm>
                <a:off x="2761779" y="1810767"/>
                <a:ext cx="1537320" cy="889248"/>
                <a:chOff x="1897683" y="1259855"/>
                <a:chExt cx="1537320" cy="889248"/>
              </a:xfrm>
            </p:grpSpPr>
            <p:sp>
              <p:nvSpPr>
                <p:cNvPr id="28" name="Rectangle 27"/>
                <p:cNvSpPr/>
                <p:nvPr/>
              </p:nvSpPr>
              <p:spPr>
                <a:xfrm>
                  <a:off x="1897683" y="12598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Common Format</a:t>
                  </a:r>
                  <a:endParaRPr lang="en-US" dirty="0"/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2050083" y="14122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Common Format</a:t>
                  </a:r>
                  <a:endParaRPr lang="en-US" dirty="0"/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>
                  <a:off x="2202483" y="15646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Common Format</a:t>
                  </a:r>
                  <a:endParaRPr lang="en-US" dirty="0"/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>
                  <a:off x="2354883" y="17170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Exported files in Common Format</a:t>
                  </a:r>
                  <a:endParaRPr lang="en-US" dirty="0"/>
                </a:p>
              </p:txBody>
            </p:sp>
          </p:grpSp>
          <p:sp>
            <p:nvSpPr>
              <p:cNvPr id="27" name="TextBox 26"/>
              <p:cNvSpPr txBox="1"/>
              <p:nvPr/>
            </p:nvSpPr>
            <p:spPr>
              <a:xfrm>
                <a:off x="2545755" y="1475879"/>
                <a:ext cx="1007007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Common formats</a:t>
                </a:r>
                <a:endParaRPr lang="en-US" dirty="0"/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4922019" y="1331863"/>
              <a:ext cx="106631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Tabulated Formats</a:t>
              </a:r>
              <a:endParaRPr lang="en-US" dirty="0"/>
            </a:p>
          </p:txBody>
        </p:sp>
        <p:grpSp>
          <p:nvGrpSpPr>
            <p:cNvPr id="11" name="Group 101"/>
            <p:cNvGrpSpPr/>
            <p:nvPr/>
          </p:nvGrpSpPr>
          <p:grpSpPr>
            <a:xfrm>
              <a:off x="2401739" y="3204071"/>
              <a:ext cx="1944216" cy="1008112"/>
              <a:chOff x="2473747" y="3002855"/>
              <a:chExt cx="1944216" cy="1008112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2545755" y="3002855"/>
                <a:ext cx="1872208" cy="1008112"/>
              </a:xfrm>
              <a:prstGeom prst="rect">
                <a:avLst/>
              </a:prstGeom>
              <a:solidFill>
                <a:schemeClr val="accent1">
                  <a:alpha val="49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2473747" y="3060055"/>
                <a:ext cx="1766830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Metric Calculation &amp; Visualisation</a:t>
                </a:r>
                <a:endParaRPr lang="en-US" dirty="0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2617763" y="3348087"/>
                <a:ext cx="1584176" cy="21602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Per Product Calculations</a:t>
                </a:r>
                <a:endParaRPr lang="en-US" dirty="0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2617763" y="3636119"/>
                <a:ext cx="1584176" cy="21602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Trend Graphs</a:t>
                </a:r>
                <a:endParaRPr lang="en-US" dirty="0"/>
              </a:p>
            </p:txBody>
          </p:sp>
        </p:grpSp>
        <p:sp>
          <p:nvSpPr>
            <p:cNvPr id="79" name="Rectangle 78"/>
            <p:cNvSpPr/>
            <p:nvPr/>
          </p:nvSpPr>
          <p:spPr>
            <a:xfrm>
              <a:off x="2869507" y="856383"/>
              <a:ext cx="1080120" cy="432048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Automated Validation</a:t>
              </a:r>
              <a:endParaRPr lang="en-US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4778003" y="3276079"/>
              <a:ext cx="720080" cy="432048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Manual Validation</a:t>
              </a:r>
              <a:endParaRPr lang="en-US" dirty="0"/>
            </a:p>
          </p:txBody>
        </p:sp>
        <p:grpSp>
          <p:nvGrpSpPr>
            <p:cNvPr id="13" name="Group 116"/>
            <p:cNvGrpSpPr/>
            <p:nvPr/>
          </p:nvGrpSpPr>
          <p:grpSpPr>
            <a:xfrm>
              <a:off x="1825675" y="683791"/>
              <a:ext cx="144016" cy="504056"/>
              <a:chOff x="1825675" y="683791"/>
              <a:chExt cx="144016" cy="504056"/>
            </a:xfrm>
          </p:grpSpPr>
          <p:sp>
            <p:nvSpPr>
              <p:cNvPr id="106" name="Oval 105"/>
              <p:cNvSpPr/>
              <p:nvPr/>
            </p:nvSpPr>
            <p:spPr>
              <a:xfrm>
                <a:off x="1825675" y="683791"/>
                <a:ext cx="144016" cy="144016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8" name="Straight Connector 107"/>
              <p:cNvCxnSpPr>
                <a:stCxn id="106" idx="4"/>
              </p:cNvCxnSpPr>
              <p:nvPr/>
            </p:nvCxnSpPr>
            <p:spPr>
              <a:xfrm>
                <a:off x="1897683" y="827807"/>
                <a:ext cx="0" cy="1440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flipH="1">
                <a:off x="1825675" y="971823"/>
                <a:ext cx="72008" cy="2160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1897683" y="971823"/>
                <a:ext cx="72008" cy="2160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1825675" y="899815"/>
                <a:ext cx="1440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17"/>
            <p:cNvGrpSpPr/>
            <p:nvPr/>
          </p:nvGrpSpPr>
          <p:grpSpPr>
            <a:xfrm>
              <a:off x="5642099" y="3276079"/>
              <a:ext cx="144016" cy="504056"/>
              <a:chOff x="1825675" y="683791"/>
              <a:chExt cx="144016" cy="504056"/>
            </a:xfrm>
          </p:grpSpPr>
          <p:sp>
            <p:nvSpPr>
              <p:cNvPr id="119" name="Oval 118"/>
              <p:cNvSpPr/>
              <p:nvPr/>
            </p:nvSpPr>
            <p:spPr>
              <a:xfrm>
                <a:off x="1825675" y="683791"/>
                <a:ext cx="144016" cy="144016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0" name="Straight Connector 119"/>
              <p:cNvCxnSpPr>
                <a:stCxn id="119" idx="4"/>
              </p:cNvCxnSpPr>
              <p:nvPr/>
            </p:nvCxnSpPr>
            <p:spPr>
              <a:xfrm>
                <a:off x="1897683" y="827807"/>
                <a:ext cx="0" cy="1440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flipH="1">
                <a:off x="1825675" y="971823"/>
                <a:ext cx="72008" cy="2160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>
                <a:off x="1897683" y="971823"/>
                <a:ext cx="72008" cy="2160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>
                <a:off x="1825675" y="899815"/>
                <a:ext cx="1440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9" name="Straight Arrow Connector 128"/>
            <p:cNvCxnSpPr>
              <a:stCxn id="17" idx="3"/>
              <a:endCxn id="25" idx="1"/>
            </p:cNvCxnSpPr>
            <p:nvPr/>
          </p:nvCxnSpPr>
          <p:spPr>
            <a:xfrm>
              <a:off x="2113707" y="2195959"/>
              <a:ext cx="360040" cy="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>
              <a:stCxn id="8" idx="2"/>
              <a:endCxn id="17" idx="0"/>
            </p:cNvCxnSpPr>
            <p:nvPr/>
          </p:nvCxnSpPr>
          <p:spPr>
            <a:xfrm flipH="1">
              <a:off x="1177603" y="1115839"/>
              <a:ext cx="284" cy="432048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Arrow Connector 135"/>
            <p:cNvCxnSpPr>
              <a:stCxn id="25" idx="3"/>
              <a:endCxn id="12" idx="1"/>
            </p:cNvCxnSpPr>
            <p:nvPr/>
          </p:nvCxnSpPr>
          <p:spPr>
            <a:xfrm flipV="1">
              <a:off x="4345955" y="2051943"/>
              <a:ext cx="576064" cy="144016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Arrow Connector 138"/>
            <p:cNvCxnSpPr>
              <a:stCxn id="25" idx="2"/>
              <a:endCxn id="33" idx="0"/>
            </p:cNvCxnSpPr>
            <p:nvPr/>
          </p:nvCxnSpPr>
          <p:spPr>
            <a:xfrm>
              <a:off x="3409851" y="2844031"/>
              <a:ext cx="0" cy="36004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Arrow Connector 141"/>
            <p:cNvCxnSpPr>
              <a:stCxn id="25" idx="0"/>
              <a:endCxn id="79" idx="2"/>
            </p:cNvCxnSpPr>
            <p:nvPr/>
          </p:nvCxnSpPr>
          <p:spPr>
            <a:xfrm flipH="1" flipV="1">
              <a:off x="3409567" y="1288431"/>
              <a:ext cx="284" cy="259456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Arrow Connector 144"/>
            <p:cNvCxnSpPr>
              <a:stCxn id="15" idx="1"/>
              <a:endCxn id="79" idx="3"/>
            </p:cNvCxnSpPr>
            <p:nvPr/>
          </p:nvCxnSpPr>
          <p:spPr>
            <a:xfrm flipH="1" flipV="1">
              <a:off x="3949627" y="1072407"/>
              <a:ext cx="1044400" cy="65550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Arrow Connector 149"/>
            <p:cNvCxnSpPr>
              <a:stCxn id="14" idx="2"/>
              <a:endCxn id="90" idx="0"/>
            </p:cNvCxnSpPr>
            <p:nvPr/>
          </p:nvCxnSpPr>
          <p:spPr>
            <a:xfrm flipH="1">
              <a:off x="5138043" y="2555999"/>
              <a:ext cx="288032" cy="72008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Arrow Connector 152"/>
            <p:cNvCxnSpPr>
              <a:stCxn id="33" idx="3"/>
              <a:endCxn id="90" idx="1"/>
            </p:cNvCxnSpPr>
            <p:nvPr/>
          </p:nvCxnSpPr>
          <p:spPr>
            <a:xfrm flipV="1">
              <a:off x="4345955" y="3492103"/>
              <a:ext cx="432048" cy="216024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53"/>
            <p:cNvSpPr/>
            <p:nvPr/>
          </p:nvSpPr>
          <p:spPr>
            <a:xfrm>
              <a:off x="638863" y="3492103"/>
              <a:ext cx="1080120" cy="432048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Automated Validation</a:t>
              </a:r>
              <a:endParaRPr lang="en-US" dirty="0"/>
            </a:p>
          </p:txBody>
        </p:sp>
        <p:cxnSp>
          <p:nvCxnSpPr>
            <p:cNvPr id="55" name="Straight Arrow Connector 54"/>
            <p:cNvCxnSpPr>
              <a:stCxn id="17" idx="2"/>
              <a:endCxn id="54" idx="0"/>
            </p:cNvCxnSpPr>
            <p:nvPr/>
          </p:nvCxnSpPr>
          <p:spPr>
            <a:xfrm>
              <a:off x="1177603" y="2844031"/>
              <a:ext cx="1320" cy="648072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9" name="Straight Arrow Connector 58"/>
          <p:cNvCxnSpPr>
            <a:stCxn id="33" idx="1"/>
            <a:endCxn id="54" idx="3"/>
          </p:cNvCxnSpPr>
          <p:nvPr/>
        </p:nvCxnSpPr>
        <p:spPr>
          <a:xfrm flipH="1">
            <a:off x="1718983" y="3708127"/>
            <a:ext cx="75476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 smtClean="0"/>
              <a:t>Implemented Framework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29/03/2012</a:t>
            </a:r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TCD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77DC-976E-2D49-A96F-338E7AE475A2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25475" y="35718"/>
            <a:ext cx="5138043" cy="432049"/>
          </a:xfrm>
          <a:prstGeom prst="rect">
            <a:avLst/>
          </a:prstGeom>
        </p:spPr>
        <p:txBody>
          <a:bodyPr vert="horz" anchor="ctr" anchorCtr="0"/>
          <a:lstStyle/>
          <a:p>
            <a:pPr marL="0" marR="0" lvl="0" indent="0" algn="l" defTabSz="4530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7827" y="683791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 smtClean="0"/>
              <a:t>QA</a:t>
            </a:r>
            <a:endParaRPr lang="en-US" sz="1400" b="1" dirty="0"/>
          </a:p>
        </p:txBody>
      </p:sp>
      <p:sp>
        <p:nvSpPr>
          <p:cNvPr id="12" name="Rectangle 11"/>
          <p:cNvSpPr/>
          <p:nvPr/>
        </p:nvSpPr>
        <p:spPr>
          <a:xfrm>
            <a:off x="4922019" y="1043831"/>
            <a:ext cx="1080120" cy="1728192"/>
          </a:xfrm>
          <a:prstGeom prst="rect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994027" y="2051943"/>
            <a:ext cx="936104" cy="64807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50" b="1" dirty="0" smtClean="0"/>
              <a:t>CSV</a:t>
            </a:r>
            <a:endParaRPr lang="en-US" sz="1050" b="1" dirty="0" smtClean="0"/>
          </a:p>
          <a:p>
            <a:r>
              <a:rPr lang="en-US" sz="1050" b="1" dirty="0" smtClean="0"/>
              <a:t>/XSL</a:t>
            </a:r>
            <a:endParaRPr lang="en-GB" sz="1050" b="1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4994027" y="1259855"/>
            <a:ext cx="936104" cy="64807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b="1" dirty="0" smtClean="0"/>
              <a:t>Dashboard</a:t>
            </a:r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241499" y="1547887"/>
            <a:ext cx="1872208" cy="1296144"/>
          </a:xfrm>
          <a:prstGeom prst="rect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241499" y="1547887"/>
            <a:ext cx="1847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4" name="Rectangle 11"/>
          <p:cNvSpPr/>
          <p:nvPr/>
        </p:nvSpPr>
        <p:spPr>
          <a:xfrm>
            <a:off x="2473747" y="1547887"/>
            <a:ext cx="1872208" cy="1296144"/>
          </a:xfrm>
          <a:prstGeom prst="rect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922019" y="1043831"/>
            <a:ext cx="10663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Tabulated Formats</a:t>
            </a:r>
            <a:endParaRPr lang="en-US" dirty="0"/>
          </a:p>
        </p:txBody>
      </p:sp>
      <p:grpSp>
        <p:nvGrpSpPr>
          <p:cNvPr id="18" name="Group 101"/>
          <p:cNvGrpSpPr/>
          <p:nvPr/>
        </p:nvGrpSpPr>
        <p:grpSpPr>
          <a:xfrm>
            <a:off x="2401739" y="3204071"/>
            <a:ext cx="1944216" cy="1008112"/>
            <a:chOff x="2473747" y="3002855"/>
            <a:chExt cx="1944216" cy="1008112"/>
          </a:xfrm>
        </p:grpSpPr>
        <p:sp>
          <p:nvSpPr>
            <p:cNvPr id="60" name="Rectangle 59"/>
            <p:cNvSpPr/>
            <p:nvPr/>
          </p:nvSpPr>
          <p:spPr>
            <a:xfrm>
              <a:off x="2545755" y="3002855"/>
              <a:ext cx="1872208" cy="1008112"/>
            </a:xfrm>
            <a:prstGeom prst="rect">
              <a:avLst/>
            </a:prstGeom>
            <a:solidFill>
              <a:schemeClr val="accent1">
                <a:alpha val="4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473747" y="3002855"/>
              <a:ext cx="130837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Report Generator (Java)</a:t>
              </a:r>
              <a:endParaRPr lang="en-US" dirty="0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2617763" y="611783"/>
            <a:ext cx="504056" cy="64807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778003" y="3276079"/>
            <a:ext cx="864096" cy="43204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/>
              <a:t>Manual Validation</a:t>
            </a:r>
            <a:endParaRPr lang="en-US" sz="1100" b="1" dirty="0"/>
          </a:p>
        </p:txBody>
      </p:sp>
      <p:grpSp>
        <p:nvGrpSpPr>
          <p:cNvPr id="21" name="Group 116"/>
          <p:cNvGrpSpPr/>
          <p:nvPr/>
        </p:nvGrpSpPr>
        <p:grpSpPr>
          <a:xfrm>
            <a:off x="1825675" y="683791"/>
            <a:ext cx="144016" cy="504056"/>
            <a:chOff x="1825675" y="683791"/>
            <a:chExt cx="144016" cy="504056"/>
          </a:xfrm>
        </p:grpSpPr>
        <p:sp>
          <p:nvSpPr>
            <p:cNvPr id="55" name="Oval 54"/>
            <p:cNvSpPr/>
            <p:nvPr/>
          </p:nvSpPr>
          <p:spPr>
            <a:xfrm>
              <a:off x="1825675" y="683791"/>
              <a:ext cx="144016" cy="14401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Connector 55"/>
            <p:cNvCxnSpPr>
              <a:stCxn id="55" idx="4"/>
            </p:cNvCxnSpPr>
            <p:nvPr/>
          </p:nvCxnSpPr>
          <p:spPr>
            <a:xfrm>
              <a:off x="1897683" y="827807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1825675" y="971823"/>
              <a:ext cx="72008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1897683" y="971823"/>
              <a:ext cx="72008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1825675" y="899815"/>
              <a:ext cx="1440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117"/>
          <p:cNvGrpSpPr/>
          <p:nvPr/>
        </p:nvGrpSpPr>
        <p:grpSpPr>
          <a:xfrm>
            <a:off x="5354067" y="3780135"/>
            <a:ext cx="144016" cy="504056"/>
            <a:chOff x="1825675" y="683791"/>
            <a:chExt cx="144016" cy="504056"/>
          </a:xfrm>
        </p:grpSpPr>
        <p:sp>
          <p:nvSpPr>
            <p:cNvPr id="50" name="Oval 49"/>
            <p:cNvSpPr/>
            <p:nvPr/>
          </p:nvSpPr>
          <p:spPr>
            <a:xfrm>
              <a:off x="1825675" y="683791"/>
              <a:ext cx="144016" cy="14401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Connector 50"/>
            <p:cNvCxnSpPr>
              <a:stCxn id="50" idx="4"/>
            </p:cNvCxnSpPr>
            <p:nvPr/>
          </p:nvCxnSpPr>
          <p:spPr>
            <a:xfrm>
              <a:off x="1897683" y="827807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1825675" y="971823"/>
              <a:ext cx="72008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1897683" y="971823"/>
              <a:ext cx="72008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1825675" y="899815"/>
              <a:ext cx="1440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Straight Arrow Connector 22"/>
          <p:cNvCxnSpPr>
            <a:stCxn id="71" idx="3"/>
            <a:endCxn id="64" idx="1"/>
          </p:cNvCxnSpPr>
          <p:nvPr/>
        </p:nvCxnSpPr>
        <p:spPr>
          <a:xfrm>
            <a:off x="2113707" y="2195959"/>
            <a:ext cx="36004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2"/>
            <a:endCxn id="71" idx="0"/>
          </p:cNvCxnSpPr>
          <p:nvPr/>
        </p:nvCxnSpPr>
        <p:spPr>
          <a:xfrm flipH="1">
            <a:off x="1177603" y="1115839"/>
            <a:ext cx="284" cy="43204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64" idx="3"/>
            <a:endCxn id="12" idx="1"/>
          </p:cNvCxnSpPr>
          <p:nvPr/>
        </p:nvCxnSpPr>
        <p:spPr>
          <a:xfrm flipV="1">
            <a:off x="4345955" y="1907927"/>
            <a:ext cx="576064" cy="28803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64" idx="2"/>
            <a:endCxn id="60" idx="0"/>
          </p:cNvCxnSpPr>
          <p:nvPr/>
        </p:nvCxnSpPr>
        <p:spPr>
          <a:xfrm>
            <a:off x="3409851" y="2844031"/>
            <a:ext cx="0" cy="36004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3" idx="2"/>
            <a:endCxn id="20" idx="0"/>
          </p:cNvCxnSpPr>
          <p:nvPr/>
        </p:nvCxnSpPr>
        <p:spPr>
          <a:xfrm flipH="1">
            <a:off x="5210051" y="2700015"/>
            <a:ext cx="252028" cy="57606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60" idx="3"/>
            <a:endCxn id="20" idx="1"/>
          </p:cNvCxnSpPr>
          <p:nvPr/>
        </p:nvCxnSpPr>
        <p:spPr>
          <a:xfrm flipV="1">
            <a:off x="4345955" y="3492103"/>
            <a:ext cx="432048" cy="21602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545755" y="567768"/>
            <a:ext cx="1728192" cy="86409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1100" b="1" dirty="0" smtClean="0"/>
              <a:t>Validation</a:t>
            </a:r>
          </a:p>
          <a:p>
            <a:pPr algn="r"/>
            <a:endParaRPr lang="en-GB" sz="1100" b="1" dirty="0" smtClean="0"/>
          </a:p>
          <a:p>
            <a:pPr algn="r"/>
            <a:endParaRPr lang="en-GB" sz="1100" b="1" dirty="0" smtClean="0"/>
          </a:p>
          <a:p>
            <a:pPr algn="r"/>
            <a:endParaRPr lang="en-GB" sz="1100" b="1" dirty="0" smtClean="0"/>
          </a:p>
          <a:p>
            <a:pPr algn="r"/>
            <a:endParaRPr lang="en-GB" sz="1100" b="1" dirty="0" smtClean="0"/>
          </a:p>
        </p:txBody>
      </p:sp>
      <p:cxnSp>
        <p:nvCxnSpPr>
          <p:cNvPr id="32" name="Straight Arrow Connector 31"/>
          <p:cNvCxnSpPr>
            <a:stCxn id="88" idx="1"/>
            <a:endCxn id="33" idx="3"/>
          </p:cNvCxnSpPr>
          <p:nvPr/>
        </p:nvCxnSpPr>
        <p:spPr>
          <a:xfrm flipH="1" flipV="1">
            <a:off x="1681659" y="3672123"/>
            <a:ext cx="864096" cy="12020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13507" y="3348087"/>
            <a:ext cx="1368152" cy="64807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 smtClean="0"/>
              <a:t>Tracker to</a:t>
            </a:r>
          </a:p>
          <a:p>
            <a:r>
              <a:rPr lang="en-US" sz="1000" b="1" dirty="0" smtClean="0"/>
              <a:t>Product</a:t>
            </a:r>
          </a:p>
          <a:p>
            <a:r>
              <a:rPr lang="en-US" sz="1000" b="1" dirty="0" smtClean="0"/>
              <a:t>Mappings</a:t>
            </a:r>
            <a:endParaRPr lang="en-US" sz="1000" b="1" dirty="0"/>
          </a:p>
        </p:txBody>
      </p:sp>
      <p:grpSp>
        <p:nvGrpSpPr>
          <p:cNvPr id="34" name="Group 117"/>
          <p:cNvGrpSpPr/>
          <p:nvPr/>
        </p:nvGrpSpPr>
        <p:grpSpPr>
          <a:xfrm>
            <a:off x="4705995" y="3780135"/>
            <a:ext cx="144016" cy="504056"/>
            <a:chOff x="1825675" y="683791"/>
            <a:chExt cx="144016" cy="504056"/>
          </a:xfrm>
        </p:grpSpPr>
        <p:sp>
          <p:nvSpPr>
            <p:cNvPr id="45" name="Oval 44"/>
            <p:cNvSpPr/>
            <p:nvPr/>
          </p:nvSpPr>
          <p:spPr>
            <a:xfrm>
              <a:off x="1825675" y="683791"/>
              <a:ext cx="144016" cy="14401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/>
            <p:cNvCxnSpPr>
              <a:stCxn id="45" idx="4"/>
            </p:cNvCxnSpPr>
            <p:nvPr/>
          </p:nvCxnSpPr>
          <p:spPr>
            <a:xfrm>
              <a:off x="1897683" y="827807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1825675" y="971823"/>
              <a:ext cx="72008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897683" y="971823"/>
              <a:ext cx="72008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825675" y="899815"/>
              <a:ext cx="1440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1853668" y="899815"/>
            <a:ext cx="5004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 smtClean="0">
                <a:solidFill>
                  <a:schemeClr val="accent2"/>
                </a:solidFill>
              </a:rPr>
              <a:t>Policy</a:t>
            </a:r>
            <a:endParaRPr lang="en-US" sz="1000" b="1" dirty="0" smtClean="0">
              <a:solidFill>
                <a:schemeClr val="accent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78003" y="3884081"/>
            <a:ext cx="580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 smtClean="0">
                <a:solidFill>
                  <a:schemeClr val="accent2"/>
                </a:solidFill>
              </a:rPr>
              <a:t>Quality</a:t>
            </a:r>
          </a:p>
          <a:p>
            <a:r>
              <a:rPr lang="en-GB" sz="1000" b="1" dirty="0" smtClean="0">
                <a:solidFill>
                  <a:schemeClr val="accent2"/>
                </a:solidFill>
              </a:rPr>
              <a:t>Control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426075" y="3884081"/>
            <a:ext cx="6607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 smtClean="0">
                <a:solidFill>
                  <a:schemeClr val="accent2"/>
                </a:solidFill>
              </a:rPr>
              <a:t>Release</a:t>
            </a:r>
          </a:p>
          <a:p>
            <a:r>
              <a:rPr lang="en-GB" sz="1000" b="1" dirty="0" smtClean="0">
                <a:solidFill>
                  <a:schemeClr val="accent2"/>
                </a:solidFill>
              </a:rPr>
              <a:t>Manager</a:t>
            </a:r>
            <a:endParaRPr lang="en-US" sz="1000" b="1" dirty="0">
              <a:solidFill>
                <a:schemeClr val="accent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455287" y="797610"/>
            <a:ext cx="5870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b="1" dirty="0" smtClean="0">
                <a:solidFill>
                  <a:schemeClr val="accent2"/>
                </a:solidFill>
              </a:rPr>
              <a:t>Metrics</a:t>
            </a:r>
          </a:p>
        </p:txBody>
      </p:sp>
      <p:grpSp>
        <p:nvGrpSpPr>
          <p:cNvPr id="39" name="Group 117"/>
          <p:cNvGrpSpPr/>
          <p:nvPr/>
        </p:nvGrpSpPr>
        <p:grpSpPr>
          <a:xfrm>
            <a:off x="4417963" y="611783"/>
            <a:ext cx="144016" cy="504056"/>
            <a:chOff x="1825675" y="683791"/>
            <a:chExt cx="144016" cy="504056"/>
          </a:xfrm>
        </p:grpSpPr>
        <p:sp>
          <p:nvSpPr>
            <p:cNvPr id="40" name="Oval 39"/>
            <p:cNvSpPr/>
            <p:nvPr/>
          </p:nvSpPr>
          <p:spPr>
            <a:xfrm>
              <a:off x="1825675" y="683791"/>
              <a:ext cx="144016" cy="14401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>
              <a:stCxn id="40" idx="4"/>
            </p:cNvCxnSpPr>
            <p:nvPr/>
          </p:nvCxnSpPr>
          <p:spPr>
            <a:xfrm>
              <a:off x="1897683" y="827807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1825675" y="971823"/>
              <a:ext cx="72008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1897683" y="971823"/>
              <a:ext cx="72008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1825675" y="899815"/>
              <a:ext cx="1440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8" name="Picture 3"/>
          <p:cNvPicPr>
            <a:picLocks noChangeAspect="1" noChangeArrowheads="1"/>
          </p:cNvPicPr>
          <p:nvPr/>
        </p:nvPicPr>
        <p:blipFill>
          <a:blip r:embed="rId2" cstate="print"/>
          <a:srcRect l="3846" t="12231" r="78330" b="73554"/>
          <a:stretch>
            <a:fillRect/>
          </a:stretch>
        </p:blipFill>
        <p:spPr bwMode="auto">
          <a:xfrm>
            <a:off x="1033587" y="755799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" name="Picture 80" descr="bugzill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8823" y="1585211"/>
            <a:ext cx="446946" cy="432048"/>
          </a:xfrm>
          <a:prstGeom prst="rect">
            <a:avLst/>
          </a:prstGeom>
        </p:spPr>
      </p:pic>
      <p:pic>
        <p:nvPicPr>
          <p:cNvPr id="84" name="Picture 83" descr="sourceforge_reflection.png"/>
          <p:cNvPicPr>
            <a:picLocks noChangeAspect="1"/>
          </p:cNvPicPr>
          <p:nvPr/>
        </p:nvPicPr>
        <p:blipFill>
          <a:blip r:embed="rId4" cstate="print"/>
          <a:srcRect t="31373" b="45098"/>
          <a:stretch>
            <a:fillRect/>
          </a:stretch>
        </p:blipFill>
        <p:spPr>
          <a:xfrm>
            <a:off x="241499" y="2555999"/>
            <a:ext cx="1224136" cy="216024"/>
          </a:xfrm>
          <a:prstGeom prst="rect">
            <a:avLst/>
          </a:prstGeom>
        </p:spPr>
      </p:pic>
      <p:pic>
        <p:nvPicPr>
          <p:cNvPr id="85" name="Picture 84" descr="trac_logo-120x120.jpg"/>
          <p:cNvPicPr>
            <a:picLocks noChangeAspect="1"/>
          </p:cNvPicPr>
          <p:nvPr/>
        </p:nvPicPr>
        <p:blipFill>
          <a:blip r:embed="rId5" cstate="print"/>
          <a:srcRect t="16667" b="16667"/>
          <a:stretch>
            <a:fillRect/>
          </a:stretch>
        </p:blipFill>
        <p:spPr>
          <a:xfrm>
            <a:off x="736224" y="2295960"/>
            <a:ext cx="432048" cy="288032"/>
          </a:xfrm>
          <a:prstGeom prst="rect">
            <a:avLst/>
          </a:prstGeom>
        </p:spPr>
      </p:pic>
      <p:pic>
        <p:nvPicPr>
          <p:cNvPr id="86" name="Picture 3"/>
          <p:cNvPicPr>
            <a:picLocks noChangeAspect="1" noChangeArrowheads="1"/>
          </p:cNvPicPr>
          <p:nvPr/>
        </p:nvPicPr>
        <p:blipFill>
          <a:blip r:embed="rId2" cstate="print"/>
          <a:srcRect t="7107" r="21773" b="2272"/>
          <a:stretch>
            <a:fillRect/>
          </a:stretch>
        </p:blipFill>
        <p:spPr bwMode="auto">
          <a:xfrm>
            <a:off x="5247375" y="1469797"/>
            <a:ext cx="649763" cy="419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9" name="Group 98"/>
          <p:cNvGrpSpPr/>
          <p:nvPr/>
        </p:nvGrpSpPr>
        <p:grpSpPr>
          <a:xfrm>
            <a:off x="2364415" y="1619895"/>
            <a:ext cx="1219086" cy="1219086"/>
            <a:chOff x="2401739" y="1691903"/>
            <a:chExt cx="1219086" cy="1219086"/>
          </a:xfrm>
        </p:grpSpPr>
        <p:pic>
          <p:nvPicPr>
            <p:cNvPr id="1026" name="Picture 2" descr="C:\Users\ekenny\AppData\Local\Microsoft\Windows\Temporary Internet Files\Content.IE5\F3EDT6P8\MC900432599[1]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401739" y="1691903"/>
              <a:ext cx="914286" cy="914286"/>
            </a:xfrm>
            <a:prstGeom prst="rect">
              <a:avLst/>
            </a:prstGeom>
            <a:noFill/>
          </p:spPr>
        </p:pic>
        <p:pic>
          <p:nvPicPr>
            <p:cNvPr id="92" name="Picture 2" descr="C:\Users\ekenny\AppData\Local\Microsoft\Windows\Temporary Internet Files\Content.IE5\F3EDT6P8\MC900432599[1]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554139" y="1844303"/>
              <a:ext cx="914286" cy="914286"/>
            </a:xfrm>
            <a:prstGeom prst="rect">
              <a:avLst/>
            </a:prstGeom>
            <a:noFill/>
          </p:spPr>
        </p:pic>
        <p:pic>
          <p:nvPicPr>
            <p:cNvPr id="93" name="Picture 2" descr="C:\Users\ekenny\AppData\Local\Microsoft\Windows\Temporary Internet Files\Content.IE5\F3EDT6P8\MC900432599[1]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706539" y="1996703"/>
              <a:ext cx="914286" cy="914286"/>
            </a:xfrm>
            <a:prstGeom prst="rect">
              <a:avLst/>
            </a:prstGeom>
            <a:noFill/>
          </p:spPr>
        </p:pic>
      </p:grpSp>
      <p:grpSp>
        <p:nvGrpSpPr>
          <p:cNvPr id="98" name="Group 97"/>
          <p:cNvGrpSpPr/>
          <p:nvPr/>
        </p:nvGrpSpPr>
        <p:grpSpPr>
          <a:xfrm>
            <a:off x="1010644" y="1619895"/>
            <a:ext cx="1247079" cy="1219086"/>
            <a:chOff x="966629" y="1691903"/>
            <a:chExt cx="1247079" cy="1219086"/>
          </a:xfrm>
        </p:grpSpPr>
        <p:pic>
          <p:nvPicPr>
            <p:cNvPr id="94" name="Picture 2" descr="C:\Users\ekenny\AppData\Local\Microsoft\Windows\Temporary Internet Files\Content.IE5\F3EDT6P8\MC900432599[1]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66629" y="1691903"/>
              <a:ext cx="914286" cy="914286"/>
            </a:xfrm>
            <a:prstGeom prst="rect">
              <a:avLst/>
            </a:prstGeom>
            <a:noFill/>
          </p:spPr>
        </p:pic>
        <p:pic>
          <p:nvPicPr>
            <p:cNvPr id="95" name="Picture 2" descr="C:\Users\ekenny\AppData\Local\Microsoft\Windows\Temporary Internet Files\Content.IE5\F3EDT6P8\MC900432599[1]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119029" y="1844303"/>
              <a:ext cx="914286" cy="914286"/>
            </a:xfrm>
            <a:prstGeom prst="rect">
              <a:avLst/>
            </a:prstGeom>
            <a:noFill/>
          </p:spPr>
        </p:pic>
        <p:pic>
          <p:nvPicPr>
            <p:cNvPr id="96" name="Picture 2" descr="C:\Users\ekenny\AppData\Local\Microsoft\Windows\Temporary Internet Files\Content.IE5\F3EDT6P8\MC900432599[1]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299422" y="1996703"/>
              <a:ext cx="914286" cy="914286"/>
            </a:xfrm>
            <a:prstGeom prst="rect">
              <a:avLst/>
            </a:prstGeom>
            <a:noFill/>
          </p:spPr>
        </p:pic>
      </p:grpSp>
      <p:pic>
        <p:nvPicPr>
          <p:cNvPr id="101" name="Picture 100" descr="xml-document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375167" y="1529225"/>
            <a:ext cx="1003176" cy="1003176"/>
          </a:xfrm>
          <a:prstGeom prst="rect">
            <a:avLst/>
          </a:prstGeom>
        </p:spPr>
      </p:pic>
      <p:pic>
        <p:nvPicPr>
          <p:cNvPr id="102" name="Picture 101" descr="xsd.jpg"/>
          <p:cNvPicPr>
            <a:picLocks noChangeAspect="1"/>
          </p:cNvPicPr>
          <p:nvPr/>
        </p:nvPicPr>
        <p:blipFill>
          <a:blip r:embed="rId8" cstate="print"/>
          <a:srcRect l="11812" r="11407" b="5501"/>
          <a:stretch>
            <a:fillRect/>
          </a:stretch>
        </p:blipFill>
        <p:spPr>
          <a:xfrm>
            <a:off x="2561777" y="739777"/>
            <a:ext cx="526559" cy="64807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8" name="Picture 107" descr="Excel2007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354067" y="2123951"/>
            <a:ext cx="609600" cy="537592"/>
          </a:xfrm>
          <a:prstGeom prst="rect">
            <a:avLst/>
          </a:prstGeom>
        </p:spPr>
      </p:pic>
      <p:pic>
        <p:nvPicPr>
          <p:cNvPr id="111" name="Picture 110" descr="xsd.jpg"/>
          <p:cNvPicPr>
            <a:picLocks noChangeAspect="1"/>
          </p:cNvPicPr>
          <p:nvPr/>
        </p:nvPicPr>
        <p:blipFill>
          <a:blip r:embed="rId8" cstate="print"/>
          <a:srcRect l="11812" r="11407" b="5501"/>
          <a:stretch>
            <a:fillRect/>
          </a:stretch>
        </p:blipFill>
        <p:spPr>
          <a:xfrm>
            <a:off x="1155100" y="3348087"/>
            <a:ext cx="526559" cy="64807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2" name="Picture 81" descr="google-charts.png"/>
          <p:cNvPicPr>
            <a:picLocks noChangeAspect="1"/>
          </p:cNvPicPr>
          <p:nvPr/>
        </p:nvPicPr>
        <p:blipFill>
          <a:blip r:embed="rId10" cstate="print"/>
          <a:srcRect b="66238"/>
          <a:stretch>
            <a:fillRect/>
          </a:stretch>
        </p:blipFill>
        <p:spPr>
          <a:xfrm>
            <a:off x="3390610" y="846469"/>
            <a:ext cx="846013" cy="53667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7" name="Picture 86" descr="rt.gif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45555" y="1619895"/>
            <a:ext cx="411049" cy="337647"/>
          </a:xfrm>
          <a:prstGeom prst="rect">
            <a:avLst/>
          </a:prstGeom>
        </p:spPr>
      </p:pic>
      <p:pic>
        <p:nvPicPr>
          <p:cNvPr id="88" name="Picture 87" descr="TestingMetrics-defect-rel-11.jpg"/>
          <p:cNvPicPr>
            <a:picLocks noChangeAspect="1"/>
          </p:cNvPicPr>
          <p:nvPr/>
        </p:nvPicPr>
        <p:blipFill>
          <a:blip r:embed="rId12" cstate="print"/>
          <a:srcRect l="3841" t="3841" r="763" b="23843"/>
          <a:stretch>
            <a:fillRect/>
          </a:stretch>
        </p:blipFill>
        <p:spPr>
          <a:xfrm>
            <a:off x="2545755" y="3492103"/>
            <a:ext cx="792088" cy="60045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9" name="Picture 88" descr="TestingSlocTrendMetric-rel-10.jpg"/>
          <p:cNvPicPr>
            <a:picLocks noChangeAspect="1"/>
          </p:cNvPicPr>
          <p:nvPr/>
        </p:nvPicPr>
        <p:blipFill>
          <a:blip r:embed="rId13" cstate="print"/>
          <a:srcRect l="5379" t="3841" r="763" b="8456"/>
          <a:stretch>
            <a:fillRect/>
          </a:stretch>
        </p:blipFill>
        <p:spPr>
          <a:xfrm>
            <a:off x="3553867" y="3420095"/>
            <a:ext cx="720079" cy="672861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90" name="Straight Arrow Connector 89"/>
          <p:cNvCxnSpPr>
            <a:stCxn id="71" idx="2"/>
          </p:cNvCxnSpPr>
          <p:nvPr/>
        </p:nvCxnSpPr>
        <p:spPr>
          <a:xfrm>
            <a:off x="1177603" y="2844031"/>
            <a:ext cx="0" cy="50405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" name="Picture 104" descr="redmine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284741" y="2123951"/>
            <a:ext cx="423490" cy="423490"/>
          </a:xfrm>
          <a:prstGeom prst="rect">
            <a:avLst/>
          </a:prstGeom>
        </p:spPr>
      </p:pic>
      <p:pic>
        <p:nvPicPr>
          <p:cNvPr id="83" name="Picture 82" descr="savannah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736224" y="1882574"/>
            <a:ext cx="457200" cy="457200"/>
          </a:xfrm>
          <a:prstGeom prst="rect">
            <a:avLst/>
          </a:prstGeom>
        </p:spPr>
      </p:pic>
      <p:cxnSp>
        <p:nvCxnSpPr>
          <p:cNvPr id="27" name="Straight Arrow Connector 26"/>
          <p:cNvCxnSpPr>
            <a:stCxn id="64" idx="0"/>
            <a:endCxn id="102" idx="2"/>
          </p:cNvCxnSpPr>
          <p:nvPr/>
        </p:nvCxnSpPr>
        <p:spPr>
          <a:xfrm flipH="1" flipV="1">
            <a:off x="2825057" y="1387849"/>
            <a:ext cx="584794" cy="16003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4" idx="1"/>
            <a:endCxn id="82" idx="3"/>
          </p:cNvCxnSpPr>
          <p:nvPr/>
        </p:nvCxnSpPr>
        <p:spPr>
          <a:xfrm flipH="1" flipV="1">
            <a:off x="4236623" y="1114805"/>
            <a:ext cx="757404" cy="46908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86" idx="2"/>
            <a:endCxn id="108" idx="0"/>
          </p:cNvCxnSpPr>
          <p:nvPr/>
        </p:nvCxnSpPr>
        <p:spPr>
          <a:xfrm>
            <a:off x="5572257" y="1889265"/>
            <a:ext cx="86610" cy="23468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Dashboard for Validation/Reports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29/03/2012</a:t>
            </a:r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TCD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77DC-976E-2D49-A96F-338E7AE475A2}" type="slidenum">
              <a:rPr lang="de-DE" smtClean="0"/>
              <a:pPr/>
              <a:t>8</a:t>
            </a:fld>
            <a:endParaRPr lang="de-DE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 t="7107" r="21773" b="2272"/>
          <a:stretch>
            <a:fillRect/>
          </a:stretch>
        </p:blipFill>
        <p:spPr bwMode="auto">
          <a:xfrm>
            <a:off x="241499" y="611783"/>
            <a:ext cx="5688632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 the Static Analysers &amp; Testing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29/03/2012</a:t>
            </a:r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TCD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77DC-976E-2D49-A96F-338E7AE475A2}" type="slidenum">
              <a:rPr lang="de-DE" smtClean="0"/>
              <a:pPr/>
              <a:t>9</a:t>
            </a:fld>
            <a:endParaRPr lang="de-DE" dirty="0"/>
          </a:p>
        </p:txBody>
      </p:sp>
      <p:grpSp>
        <p:nvGrpSpPr>
          <p:cNvPr id="109" name="Group 108"/>
          <p:cNvGrpSpPr/>
          <p:nvPr/>
        </p:nvGrpSpPr>
        <p:grpSpPr>
          <a:xfrm>
            <a:off x="241499" y="1475879"/>
            <a:ext cx="5674830" cy="2736304"/>
            <a:chOff x="241499" y="1475879"/>
            <a:chExt cx="5674830" cy="2736304"/>
          </a:xfrm>
        </p:grpSpPr>
        <p:sp>
          <p:nvSpPr>
            <p:cNvPr id="9" name="Rectangle 8"/>
            <p:cNvSpPr/>
            <p:nvPr/>
          </p:nvSpPr>
          <p:spPr>
            <a:xfrm>
              <a:off x="4828011" y="1475879"/>
              <a:ext cx="1080120" cy="1440160"/>
            </a:xfrm>
            <a:prstGeom prst="rect">
              <a:avLst/>
            </a:prstGeom>
            <a:solidFill>
              <a:schemeClr val="accent1">
                <a:alpha val="4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922019" y="2483991"/>
              <a:ext cx="864096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Other formats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922019" y="1979935"/>
              <a:ext cx="864096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dashboard</a:t>
              </a:r>
              <a:endParaRPr lang="en-US" dirty="0"/>
            </a:p>
          </p:txBody>
        </p:sp>
        <p:grpSp>
          <p:nvGrpSpPr>
            <p:cNvPr id="12" name="Group 15"/>
            <p:cNvGrpSpPr/>
            <p:nvPr/>
          </p:nvGrpSpPr>
          <p:grpSpPr>
            <a:xfrm>
              <a:off x="241499" y="1533079"/>
              <a:ext cx="1872208" cy="1310952"/>
              <a:chOff x="169491" y="1461071"/>
              <a:chExt cx="1872208" cy="1310952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169491" y="1475879"/>
                <a:ext cx="1872208" cy="1296144"/>
              </a:xfrm>
              <a:prstGeom prst="rect">
                <a:avLst/>
              </a:prstGeom>
              <a:solidFill>
                <a:schemeClr val="accent1">
                  <a:alpha val="49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52" name="Group 15"/>
              <p:cNvGrpSpPr/>
              <p:nvPr/>
            </p:nvGrpSpPr>
            <p:grpSpPr>
              <a:xfrm>
                <a:off x="385515" y="1810767"/>
                <a:ext cx="1537320" cy="889248"/>
                <a:chOff x="1897683" y="1259855"/>
                <a:chExt cx="1537320" cy="889248"/>
              </a:xfrm>
            </p:grpSpPr>
            <p:sp>
              <p:nvSpPr>
                <p:cNvPr id="54" name="Rectangle 53"/>
                <p:cNvSpPr/>
                <p:nvPr/>
              </p:nvSpPr>
              <p:spPr>
                <a:xfrm>
                  <a:off x="1897683" y="12598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Common Format</a:t>
                  </a:r>
                  <a:endParaRPr lang="en-US" dirty="0"/>
                </a:p>
              </p:txBody>
            </p:sp>
            <p:sp>
              <p:nvSpPr>
                <p:cNvPr id="55" name="Rectangle 54"/>
                <p:cNvSpPr/>
                <p:nvPr/>
              </p:nvSpPr>
              <p:spPr>
                <a:xfrm>
                  <a:off x="2050083" y="14122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Common Format</a:t>
                  </a:r>
                  <a:endParaRPr lang="en-US" dirty="0"/>
                </a:p>
              </p:txBody>
            </p:sp>
            <p:sp>
              <p:nvSpPr>
                <p:cNvPr id="56" name="Rectangle 55"/>
                <p:cNvSpPr/>
                <p:nvPr/>
              </p:nvSpPr>
              <p:spPr>
                <a:xfrm>
                  <a:off x="2202483" y="15646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Common Format</a:t>
                  </a:r>
                  <a:endParaRPr lang="en-US" dirty="0"/>
                </a:p>
              </p:txBody>
            </p:sp>
            <p:sp>
              <p:nvSpPr>
                <p:cNvPr id="57" name="Rectangle 56"/>
                <p:cNvSpPr/>
                <p:nvPr/>
              </p:nvSpPr>
              <p:spPr>
                <a:xfrm>
                  <a:off x="2354883" y="17170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Dump/Export of </a:t>
                  </a:r>
                  <a:r>
                    <a:rPr lang="en-GB" dirty="0" err="1" smtClean="0"/>
                    <a:t>RfC</a:t>
                  </a:r>
                  <a:r>
                    <a:rPr lang="en-GB" dirty="0" smtClean="0"/>
                    <a:t> Tracker</a:t>
                  </a:r>
                  <a:endParaRPr lang="en-US" dirty="0"/>
                </a:p>
              </p:txBody>
            </p:sp>
          </p:grpSp>
          <p:sp>
            <p:nvSpPr>
              <p:cNvPr id="53" name="TextBox 52"/>
              <p:cNvSpPr txBox="1"/>
              <p:nvPr/>
            </p:nvSpPr>
            <p:spPr>
              <a:xfrm>
                <a:off x="169491" y="1461071"/>
                <a:ext cx="1189749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Bug/Feature Trackers</a:t>
                </a:r>
                <a:endParaRPr lang="en-US" dirty="0"/>
              </a:p>
            </p:txBody>
          </p:sp>
        </p:grpSp>
        <p:grpSp>
          <p:nvGrpSpPr>
            <p:cNvPr id="13" name="Group 23"/>
            <p:cNvGrpSpPr/>
            <p:nvPr/>
          </p:nvGrpSpPr>
          <p:grpSpPr>
            <a:xfrm>
              <a:off x="2473747" y="1547887"/>
              <a:ext cx="1872208" cy="1296144"/>
              <a:chOff x="2545755" y="1475879"/>
              <a:chExt cx="1872208" cy="1296144"/>
            </a:xfrm>
          </p:grpSpPr>
          <p:sp>
            <p:nvSpPr>
              <p:cNvPr id="44" name="Rectangle 11"/>
              <p:cNvSpPr/>
              <p:nvPr/>
            </p:nvSpPr>
            <p:spPr>
              <a:xfrm>
                <a:off x="2545755" y="1475879"/>
                <a:ext cx="1872208" cy="1296144"/>
              </a:xfrm>
              <a:prstGeom prst="rect">
                <a:avLst/>
              </a:prstGeom>
              <a:solidFill>
                <a:schemeClr val="accent1">
                  <a:alpha val="49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5" name="Group 13"/>
              <p:cNvGrpSpPr/>
              <p:nvPr/>
            </p:nvGrpSpPr>
            <p:grpSpPr>
              <a:xfrm>
                <a:off x="2761779" y="1810767"/>
                <a:ext cx="1537320" cy="889248"/>
                <a:chOff x="1897683" y="1259855"/>
                <a:chExt cx="1537320" cy="889248"/>
              </a:xfrm>
            </p:grpSpPr>
            <p:sp>
              <p:nvSpPr>
                <p:cNvPr id="47" name="Rectangle 46"/>
                <p:cNvSpPr/>
                <p:nvPr/>
              </p:nvSpPr>
              <p:spPr>
                <a:xfrm>
                  <a:off x="1897683" y="12598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Common Format</a:t>
                  </a:r>
                  <a:endParaRPr lang="en-US" dirty="0"/>
                </a:p>
              </p:txBody>
            </p:sp>
            <p:sp>
              <p:nvSpPr>
                <p:cNvPr id="48" name="Rectangle 47"/>
                <p:cNvSpPr/>
                <p:nvPr/>
              </p:nvSpPr>
              <p:spPr>
                <a:xfrm>
                  <a:off x="2050083" y="14122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Common Format</a:t>
                  </a:r>
                  <a:endParaRPr lang="en-US" dirty="0"/>
                </a:p>
              </p:txBody>
            </p:sp>
            <p:sp>
              <p:nvSpPr>
                <p:cNvPr id="49" name="Rectangle 48"/>
                <p:cNvSpPr/>
                <p:nvPr/>
              </p:nvSpPr>
              <p:spPr>
                <a:xfrm>
                  <a:off x="2202483" y="15646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Common Format</a:t>
                  </a:r>
                  <a:endParaRPr lang="en-US" dirty="0"/>
                </a:p>
              </p:txBody>
            </p:sp>
            <p:sp>
              <p:nvSpPr>
                <p:cNvPr id="50" name="Rectangle 49"/>
                <p:cNvSpPr/>
                <p:nvPr/>
              </p:nvSpPr>
              <p:spPr>
                <a:xfrm>
                  <a:off x="2354883" y="17170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Exported files in Common Format</a:t>
                  </a:r>
                  <a:endParaRPr lang="en-US" dirty="0"/>
                </a:p>
              </p:txBody>
            </p:sp>
          </p:grpSp>
          <p:sp>
            <p:nvSpPr>
              <p:cNvPr id="46" name="TextBox 45"/>
              <p:cNvSpPr txBox="1"/>
              <p:nvPr/>
            </p:nvSpPr>
            <p:spPr>
              <a:xfrm>
                <a:off x="2545755" y="1475879"/>
                <a:ext cx="1007007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Common formats</a:t>
                </a:r>
                <a:endParaRPr lang="en-US" dirty="0"/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4850011" y="1533079"/>
              <a:ext cx="106631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Tabulated Formats</a:t>
              </a:r>
              <a:endParaRPr lang="en-US" dirty="0"/>
            </a:p>
          </p:txBody>
        </p:sp>
        <p:grpSp>
          <p:nvGrpSpPr>
            <p:cNvPr id="15" name="Group 101"/>
            <p:cNvGrpSpPr/>
            <p:nvPr/>
          </p:nvGrpSpPr>
          <p:grpSpPr>
            <a:xfrm>
              <a:off x="2401739" y="3204071"/>
              <a:ext cx="1944216" cy="1008112"/>
              <a:chOff x="2473747" y="3002855"/>
              <a:chExt cx="1944216" cy="1008112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2545755" y="3002855"/>
                <a:ext cx="1872208" cy="1008112"/>
              </a:xfrm>
              <a:prstGeom prst="rect">
                <a:avLst/>
              </a:prstGeom>
              <a:solidFill>
                <a:schemeClr val="accent1">
                  <a:alpha val="49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2473747" y="3060055"/>
                <a:ext cx="1766830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Metric Calculation &amp; Visualisation</a:t>
                </a:r>
                <a:endParaRPr lang="en-US" dirty="0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2617763" y="3348087"/>
                <a:ext cx="1584176" cy="21602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Per Product Calculations</a:t>
                </a:r>
                <a:endParaRPr lang="en-US" dirty="0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2617763" y="3636119"/>
                <a:ext cx="1584176" cy="21602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Trend Graphs</a:t>
                </a:r>
                <a:endParaRPr lang="en-US" dirty="0"/>
              </a:p>
            </p:txBody>
          </p:sp>
        </p:grpSp>
        <p:cxnSp>
          <p:nvCxnSpPr>
            <p:cNvPr id="20" name="Straight Arrow Connector 19"/>
            <p:cNvCxnSpPr>
              <a:stCxn id="51" idx="3"/>
              <a:endCxn id="44" idx="1"/>
            </p:cNvCxnSpPr>
            <p:nvPr/>
          </p:nvCxnSpPr>
          <p:spPr>
            <a:xfrm>
              <a:off x="2113707" y="2195959"/>
              <a:ext cx="360040" cy="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44" idx="3"/>
              <a:endCxn id="9" idx="1"/>
            </p:cNvCxnSpPr>
            <p:nvPr/>
          </p:nvCxnSpPr>
          <p:spPr>
            <a:xfrm>
              <a:off x="4345955" y="2195959"/>
              <a:ext cx="482056" cy="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44" idx="2"/>
              <a:endCxn id="40" idx="0"/>
            </p:cNvCxnSpPr>
            <p:nvPr/>
          </p:nvCxnSpPr>
          <p:spPr>
            <a:xfrm>
              <a:off x="3409851" y="2844031"/>
              <a:ext cx="0" cy="36004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oup 107"/>
          <p:cNvGrpSpPr/>
          <p:nvPr/>
        </p:nvGrpSpPr>
        <p:grpSpPr>
          <a:xfrm>
            <a:off x="601539" y="683791"/>
            <a:ext cx="5184576" cy="3189784"/>
            <a:chOff x="601539" y="683791"/>
            <a:chExt cx="5184576" cy="3189784"/>
          </a:xfrm>
        </p:grpSpPr>
        <p:sp>
          <p:nvSpPr>
            <p:cNvPr id="8" name="Rectangle 7"/>
            <p:cNvSpPr/>
            <p:nvPr/>
          </p:nvSpPr>
          <p:spPr>
            <a:xfrm>
              <a:off x="637827" y="683791"/>
              <a:ext cx="1080120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Quality Assurance </a:t>
              </a:r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869507" y="856383"/>
              <a:ext cx="1080120" cy="432048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Automated Validation</a:t>
              </a:r>
              <a:endParaRPr lang="en-US" dirty="0"/>
            </a:p>
          </p:txBody>
        </p:sp>
        <p:grpSp>
          <p:nvGrpSpPr>
            <p:cNvPr id="18" name="Group 116"/>
            <p:cNvGrpSpPr/>
            <p:nvPr/>
          </p:nvGrpSpPr>
          <p:grpSpPr>
            <a:xfrm>
              <a:off x="1825675" y="683791"/>
              <a:ext cx="144016" cy="504056"/>
              <a:chOff x="1825675" y="683791"/>
              <a:chExt cx="144016" cy="504056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1825675" y="683791"/>
                <a:ext cx="144016" cy="144016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6" name="Straight Connector 35"/>
              <p:cNvCxnSpPr>
                <a:stCxn id="35" idx="4"/>
              </p:cNvCxnSpPr>
              <p:nvPr/>
            </p:nvCxnSpPr>
            <p:spPr>
              <a:xfrm>
                <a:off x="1897683" y="827807"/>
                <a:ext cx="0" cy="1440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flipH="1">
                <a:off x="1825675" y="971823"/>
                <a:ext cx="72008" cy="2160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1897683" y="971823"/>
                <a:ext cx="72008" cy="2160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1825675" y="899815"/>
                <a:ext cx="1440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" name="Straight Arrow Connector 20"/>
            <p:cNvCxnSpPr>
              <a:stCxn id="8" idx="2"/>
              <a:endCxn id="51" idx="0"/>
            </p:cNvCxnSpPr>
            <p:nvPr/>
          </p:nvCxnSpPr>
          <p:spPr>
            <a:xfrm flipH="1">
              <a:off x="1177603" y="1115839"/>
              <a:ext cx="284" cy="432048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44" idx="0"/>
              <a:endCxn id="16" idx="2"/>
            </p:cNvCxnSpPr>
            <p:nvPr/>
          </p:nvCxnSpPr>
          <p:spPr>
            <a:xfrm flipH="1" flipV="1">
              <a:off x="3409567" y="1288431"/>
              <a:ext cx="284" cy="259456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endCxn id="16" idx="3"/>
            </p:cNvCxnSpPr>
            <p:nvPr/>
          </p:nvCxnSpPr>
          <p:spPr>
            <a:xfrm flipH="1" flipV="1">
              <a:off x="3949627" y="1072407"/>
              <a:ext cx="900384" cy="83552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4778003" y="3276079"/>
              <a:ext cx="720080" cy="432048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Manual Validation</a:t>
              </a:r>
              <a:endParaRPr lang="en-US" dirty="0"/>
            </a:p>
          </p:txBody>
        </p:sp>
        <p:grpSp>
          <p:nvGrpSpPr>
            <p:cNvPr id="19" name="Group 117"/>
            <p:cNvGrpSpPr/>
            <p:nvPr/>
          </p:nvGrpSpPr>
          <p:grpSpPr>
            <a:xfrm>
              <a:off x="5642099" y="3276079"/>
              <a:ext cx="144016" cy="504056"/>
              <a:chOff x="1825675" y="683791"/>
              <a:chExt cx="144016" cy="504056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1825675" y="683791"/>
                <a:ext cx="144016" cy="144016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1" name="Straight Connector 30"/>
              <p:cNvCxnSpPr>
                <a:stCxn id="30" idx="4"/>
              </p:cNvCxnSpPr>
              <p:nvPr/>
            </p:nvCxnSpPr>
            <p:spPr>
              <a:xfrm>
                <a:off x="1897683" y="827807"/>
                <a:ext cx="0" cy="1440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flipH="1">
                <a:off x="1825675" y="971823"/>
                <a:ext cx="72008" cy="2160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1897683" y="971823"/>
                <a:ext cx="72008" cy="2160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1825675" y="899815"/>
                <a:ext cx="1440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Straight Arrow Connector 25"/>
            <p:cNvCxnSpPr>
              <a:stCxn id="9" idx="2"/>
              <a:endCxn id="17" idx="0"/>
            </p:cNvCxnSpPr>
            <p:nvPr/>
          </p:nvCxnSpPr>
          <p:spPr>
            <a:xfrm flipH="1">
              <a:off x="5138043" y="2916039"/>
              <a:ext cx="230028" cy="36004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40" idx="3"/>
              <a:endCxn id="17" idx="1"/>
            </p:cNvCxnSpPr>
            <p:nvPr/>
          </p:nvCxnSpPr>
          <p:spPr>
            <a:xfrm flipV="1">
              <a:off x="4345955" y="3492103"/>
              <a:ext cx="432048" cy="216024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601539" y="3441527"/>
              <a:ext cx="1080120" cy="432048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Automated Validation</a:t>
              </a:r>
              <a:endParaRPr lang="en-US" dirty="0"/>
            </a:p>
          </p:txBody>
        </p:sp>
        <p:cxnSp>
          <p:nvCxnSpPr>
            <p:cNvPr id="29" name="Straight Arrow Connector 28"/>
            <p:cNvCxnSpPr>
              <a:stCxn id="42" idx="1"/>
              <a:endCxn id="28" idx="3"/>
            </p:cNvCxnSpPr>
            <p:nvPr/>
          </p:nvCxnSpPr>
          <p:spPr>
            <a:xfrm flipH="1">
              <a:off x="1681659" y="3657315"/>
              <a:ext cx="864096" cy="236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/>
          <p:cNvGrpSpPr/>
          <p:nvPr/>
        </p:nvGrpSpPr>
        <p:grpSpPr>
          <a:xfrm>
            <a:off x="241499" y="611783"/>
            <a:ext cx="5832648" cy="3586632"/>
            <a:chOff x="241499" y="712367"/>
            <a:chExt cx="5832648" cy="3586632"/>
          </a:xfrm>
        </p:grpSpPr>
        <p:sp>
          <p:nvSpPr>
            <p:cNvPr id="111" name="Rectangle 110"/>
            <p:cNvSpPr/>
            <p:nvPr/>
          </p:nvSpPr>
          <p:spPr>
            <a:xfrm>
              <a:off x="4821435" y="712367"/>
              <a:ext cx="1080120" cy="1440160"/>
            </a:xfrm>
            <a:prstGeom prst="rect">
              <a:avLst/>
            </a:prstGeom>
            <a:solidFill>
              <a:schemeClr val="accent1">
                <a:alpha val="4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4922019" y="1691903"/>
              <a:ext cx="864096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Other formats</a:t>
              </a:r>
              <a:endParaRPr lang="en-US" dirty="0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4922019" y="1187847"/>
              <a:ext cx="864096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dashboard</a:t>
              </a:r>
              <a:endParaRPr lang="en-US" dirty="0"/>
            </a:p>
          </p:txBody>
        </p:sp>
        <p:grpSp>
          <p:nvGrpSpPr>
            <p:cNvPr id="114" name="Group 15"/>
            <p:cNvGrpSpPr/>
            <p:nvPr/>
          </p:nvGrpSpPr>
          <p:grpSpPr>
            <a:xfrm>
              <a:off x="241499" y="784375"/>
              <a:ext cx="1872208" cy="1296144"/>
              <a:chOff x="169491" y="1475879"/>
              <a:chExt cx="1872208" cy="1296144"/>
            </a:xfrm>
          </p:grpSpPr>
          <p:sp>
            <p:nvSpPr>
              <p:cNvPr id="153" name="Rectangle 152"/>
              <p:cNvSpPr/>
              <p:nvPr/>
            </p:nvSpPr>
            <p:spPr>
              <a:xfrm>
                <a:off x="169491" y="1475879"/>
                <a:ext cx="1872208" cy="1296144"/>
              </a:xfrm>
              <a:prstGeom prst="rect">
                <a:avLst/>
              </a:prstGeom>
              <a:solidFill>
                <a:schemeClr val="accent1">
                  <a:alpha val="49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54" name="Group 15"/>
              <p:cNvGrpSpPr/>
              <p:nvPr/>
            </p:nvGrpSpPr>
            <p:grpSpPr>
              <a:xfrm>
                <a:off x="385515" y="1810767"/>
                <a:ext cx="1537320" cy="889248"/>
                <a:chOff x="1897683" y="1259855"/>
                <a:chExt cx="1537320" cy="889248"/>
              </a:xfrm>
            </p:grpSpPr>
            <p:sp>
              <p:nvSpPr>
                <p:cNvPr id="156" name="Rectangle 155"/>
                <p:cNvSpPr/>
                <p:nvPr/>
              </p:nvSpPr>
              <p:spPr>
                <a:xfrm>
                  <a:off x="1897683" y="12598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Common Format</a:t>
                  </a:r>
                  <a:endParaRPr lang="en-US" dirty="0"/>
                </a:p>
              </p:txBody>
            </p:sp>
            <p:sp>
              <p:nvSpPr>
                <p:cNvPr id="157" name="Rectangle 156"/>
                <p:cNvSpPr/>
                <p:nvPr/>
              </p:nvSpPr>
              <p:spPr>
                <a:xfrm>
                  <a:off x="2050083" y="14122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Common Format</a:t>
                  </a:r>
                  <a:endParaRPr lang="en-US" dirty="0"/>
                </a:p>
              </p:txBody>
            </p:sp>
            <p:sp>
              <p:nvSpPr>
                <p:cNvPr id="158" name="Rectangle 157"/>
                <p:cNvSpPr/>
                <p:nvPr/>
              </p:nvSpPr>
              <p:spPr>
                <a:xfrm>
                  <a:off x="2202483" y="15646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Common Format</a:t>
                  </a:r>
                  <a:endParaRPr lang="en-US" dirty="0"/>
                </a:p>
              </p:txBody>
            </p:sp>
            <p:sp>
              <p:nvSpPr>
                <p:cNvPr id="159" name="Rectangle 158"/>
                <p:cNvSpPr/>
                <p:nvPr/>
              </p:nvSpPr>
              <p:spPr>
                <a:xfrm>
                  <a:off x="2354883" y="17170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Dump/Export of </a:t>
                  </a:r>
                  <a:r>
                    <a:rPr lang="en-GB" dirty="0" err="1" smtClean="0"/>
                    <a:t>RfC</a:t>
                  </a:r>
                  <a:r>
                    <a:rPr lang="en-GB" dirty="0" smtClean="0"/>
                    <a:t> Tracker</a:t>
                  </a:r>
                  <a:endParaRPr lang="en-US" dirty="0"/>
                </a:p>
              </p:txBody>
            </p:sp>
          </p:grpSp>
          <p:sp>
            <p:nvSpPr>
              <p:cNvPr id="155" name="TextBox 154"/>
              <p:cNvSpPr txBox="1"/>
              <p:nvPr/>
            </p:nvSpPr>
            <p:spPr>
              <a:xfrm>
                <a:off x="169491" y="1475879"/>
                <a:ext cx="1189749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Bug/Feature Trackers</a:t>
                </a:r>
                <a:endParaRPr lang="en-US" dirty="0"/>
              </a:p>
            </p:txBody>
          </p:sp>
        </p:grpSp>
        <p:grpSp>
          <p:nvGrpSpPr>
            <p:cNvPr id="115" name="Group 23"/>
            <p:cNvGrpSpPr/>
            <p:nvPr/>
          </p:nvGrpSpPr>
          <p:grpSpPr>
            <a:xfrm>
              <a:off x="2473747" y="784375"/>
              <a:ext cx="1872208" cy="1296664"/>
              <a:chOff x="2545755" y="1475879"/>
              <a:chExt cx="1872208" cy="1296664"/>
            </a:xfrm>
          </p:grpSpPr>
          <p:sp>
            <p:nvSpPr>
              <p:cNvPr id="146" name="Rectangle 11"/>
              <p:cNvSpPr/>
              <p:nvPr/>
            </p:nvSpPr>
            <p:spPr>
              <a:xfrm>
                <a:off x="2545755" y="1476399"/>
                <a:ext cx="1872208" cy="1296144"/>
              </a:xfrm>
              <a:prstGeom prst="rect">
                <a:avLst/>
              </a:prstGeom>
              <a:solidFill>
                <a:schemeClr val="accent1">
                  <a:alpha val="49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47" name="Group 13"/>
              <p:cNvGrpSpPr/>
              <p:nvPr/>
            </p:nvGrpSpPr>
            <p:grpSpPr>
              <a:xfrm>
                <a:off x="2761779" y="1810767"/>
                <a:ext cx="1537320" cy="889248"/>
                <a:chOff x="1897683" y="1259855"/>
                <a:chExt cx="1537320" cy="889248"/>
              </a:xfrm>
            </p:grpSpPr>
            <p:sp>
              <p:nvSpPr>
                <p:cNvPr id="149" name="Rectangle 148"/>
                <p:cNvSpPr/>
                <p:nvPr/>
              </p:nvSpPr>
              <p:spPr>
                <a:xfrm>
                  <a:off x="1897683" y="12598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Common Format</a:t>
                  </a:r>
                  <a:endParaRPr lang="en-US" dirty="0"/>
                </a:p>
              </p:txBody>
            </p:sp>
            <p:sp>
              <p:nvSpPr>
                <p:cNvPr id="150" name="Rectangle 149"/>
                <p:cNvSpPr/>
                <p:nvPr/>
              </p:nvSpPr>
              <p:spPr>
                <a:xfrm>
                  <a:off x="2050083" y="14122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Common Format</a:t>
                  </a:r>
                  <a:endParaRPr lang="en-US" dirty="0"/>
                </a:p>
              </p:txBody>
            </p:sp>
            <p:sp>
              <p:nvSpPr>
                <p:cNvPr id="151" name="Rectangle 150"/>
                <p:cNvSpPr/>
                <p:nvPr/>
              </p:nvSpPr>
              <p:spPr>
                <a:xfrm>
                  <a:off x="2202483" y="15646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Common Format</a:t>
                  </a:r>
                  <a:endParaRPr lang="en-US" dirty="0"/>
                </a:p>
              </p:txBody>
            </p:sp>
            <p:sp>
              <p:nvSpPr>
                <p:cNvPr id="152" name="Rectangle 151"/>
                <p:cNvSpPr/>
                <p:nvPr/>
              </p:nvSpPr>
              <p:spPr>
                <a:xfrm>
                  <a:off x="2354883" y="17170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Exported files in Common Format</a:t>
                  </a:r>
                  <a:endParaRPr lang="en-US" dirty="0"/>
                </a:p>
              </p:txBody>
            </p:sp>
          </p:grpSp>
          <p:sp>
            <p:nvSpPr>
              <p:cNvPr id="148" name="TextBox 147"/>
              <p:cNvSpPr txBox="1"/>
              <p:nvPr/>
            </p:nvSpPr>
            <p:spPr>
              <a:xfrm>
                <a:off x="2545755" y="1475879"/>
                <a:ext cx="1007007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Common formats</a:t>
                </a:r>
                <a:endParaRPr lang="en-US" dirty="0"/>
              </a:p>
            </p:txBody>
          </p:sp>
        </p:grpSp>
        <p:sp>
          <p:nvSpPr>
            <p:cNvPr id="116" name="TextBox 115"/>
            <p:cNvSpPr txBox="1"/>
            <p:nvPr/>
          </p:nvSpPr>
          <p:spPr>
            <a:xfrm>
              <a:off x="4850011" y="755799"/>
              <a:ext cx="106631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Tabulated Formats</a:t>
              </a:r>
              <a:endParaRPr lang="en-US" dirty="0"/>
            </a:p>
          </p:txBody>
        </p:sp>
        <p:grpSp>
          <p:nvGrpSpPr>
            <p:cNvPr id="117" name="Group 101"/>
            <p:cNvGrpSpPr/>
            <p:nvPr/>
          </p:nvGrpSpPr>
          <p:grpSpPr>
            <a:xfrm>
              <a:off x="2401739" y="2483991"/>
              <a:ext cx="1944216" cy="1008112"/>
              <a:chOff x="2473747" y="3002855"/>
              <a:chExt cx="1944216" cy="1008112"/>
            </a:xfrm>
          </p:grpSpPr>
          <p:sp>
            <p:nvSpPr>
              <p:cNvPr id="142" name="Rectangle 141"/>
              <p:cNvSpPr/>
              <p:nvPr/>
            </p:nvSpPr>
            <p:spPr>
              <a:xfrm>
                <a:off x="2545755" y="3002855"/>
                <a:ext cx="1872208" cy="1008112"/>
              </a:xfrm>
              <a:prstGeom prst="rect">
                <a:avLst/>
              </a:prstGeom>
              <a:solidFill>
                <a:schemeClr val="accent1">
                  <a:alpha val="49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TextBox 142"/>
              <p:cNvSpPr txBox="1"/>
              <p:nvPr/>
            </p:nvSpPr>
            <p:spPr>
              <a:xfrm>
                <a:off x="2473747" y="3060055"/>
                <a:ext cx="1766830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Metric Calculation &amp; Visualisation</a:t>
                </a:r>
                <a:endParaRPr lang="en-US" dirty="0"/>
              </a:p>
            </p:txBody>
          </p:sp>
          <p:sp>
            <p:nvSpPr>
              <p:cNvPr id="144" name="Rectangle 143"/>
              <p:cNvSpPr/>
              <p:nvPr/>
            </p:nvSpPr>
            <p:spPr>
              <a:xfrm>
                <a:off x="2617763" y="3348087"/>
                <a:ext cx="1584176" cy="21602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Per Product Calculations</a:t>
                </a:r>
                <a:endParaRPr lang="en-US" dirty="0"/>
              </a:p>
            </p:txBody>
          </p:sp>
          <p:sp>
            <p:nvSpPr>
              <p:cNvPr id="145" name="Rectangle 144"/>
              <p:cNvSpPr/>
              <p:nvPr/>
            </p:nvSpPr>
            <p:spPr>
              <a:xfrm>
                <a:off x="2617763" y="3636119"/>
                <a:ext cx="1584176" cy="21602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Trend Graphs</a:t>
                </a:r>
                <a:endParaRPr lang="en-US" dirty="0"/>
              </a:p>
            </p:txBody>
          </p:sp>
        </p:grpSp>
        <p:cxnSp>
          <p:nvCxnSpPr>
            <p:cNvPr id="118" name="Straight Arrow Connector 117"/>
            <p:cNvCxnSpPr>
              <a:stCxn id="153" idx="3"/>
              <a:endCxn id="146" idx="1"/>
            </p:cNvCxnSpPr>
            <p:nvPr/>
          </p:nvCxnSpPr>
          <p:spPr>
            <a:xfrm>
              <a:off x="2113707" y="1432447"/>
              <a:ext cx="360040" cy="52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>
              <a:stCxn id="146" idx="3"/>
              <a:endCxn id="111" idx="1"/>
            </p:cNvCxnSpPr>
            <p:nvPr/>
          </p:nvCxnSpPr>
          <p:spPr>
            <a:xfrm flipV="1">
              <a:off x="4345955" y="1432447"/>
              <a:ext cx="475480" cy="52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>
              <a:stCxn id="146" idx="2"/>
              <a:endCxn id="142" idx="0"/>
            </p:cNvCxnSpPr>
            <p:nvPr/>
          </p:nvCxnSpPr>
          <p:spPr>
            <a:xfrm>
              <a:off x="3409851" y="2081039"/>
              <a:ext cx="0" cy="402952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>
              <a:stCxn id="111" idx="2"/>
              <a:endCxn id="131" idx="0"/>
            </p:cNvCxnSpPr>
            <p:nvPr/>
          </p:nvCxnSpPr>
          <p:spPr>
            <a:xfrm flipH="1">
              <a:off x="5354067" y="2152527"/>
              <a:ext cx="7428" cy="331464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>
              <a:stCxn id="131" idx="1"/>
              <a:endCxn id="142" idx="3"/>
            </p:cNvCxnSpPr>
            <p:nvPr/>
          </p:nvCxnSpPr>
          <p:spPr>
            <a:xfrm flipH="1">
              <a:off x="4345955" y="2988047"/>
              <a:ext cx="288032" cy="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>
              <a:stCxn id="135" idx="3"/>
              <a:endCxn id="142" idx="1"/>
            </p:cNvCxnSpPr>
            <p:nvPr/>
          </p:nvCxnSpPr>
          <p:spPr>
            <a:xfrm>
              <a:off x="2113707" y="2988047"/>
              <a:ext cx="360040" cy="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4" name="Group 139"/>
            <p:cNvGrpSpPr/>
            <p:nvPr/>
          </p:nvGrpSpPr>
          <p:grpSpPr>
            <a:xfrm>
              <a:off x="241499" y="2339975"/>
              <a:ext cx="1872208" cy="1296144"/>
              <a:chOff x="169491" y="1475879"/>
              <a:chExt cx="1872208" cy="1296144"/>
            </a:xfrm>
          </p:grpSpPr>
          <p:sp>
            <p:nvSpPr>
              <p:cNvPr id="135" name="Rectangle 134"/>
              <p:cNvSpPr/>
              <p:nvPr/>
            </p:nvSpPr>
            <p:spPr>
              <a:xfrm>
                <a:off x="169491" y="1475879"/>
                <a:ext cx="1872208" cy="1296144"/>
              </a:xfrm>
              <a:prstGeom prst="rect">
                <a:avLst/>
              </a:prstGeom>
              <a:solidFill>
                <a:schemeClr val="accent1">
                  <a:alpha val="49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36" name="Group 15"/>
              <p:cNvGrpSpPr/>
              <p:nvPr/>
            </p:nvGrpSpPr>
            <p:grpSpPr>
              <a:xfrm>
                <a:off x="385515" y="1810767"/>
                <a:ext cx="1537320" cy="889248"/>
                <a:chOff x="1897683" y="1259855"/>
                <a:chExt cx="1537320" cy="889248"/>
              </a:xfrm>
            </p:grpSpPr>
            <p:sp>
              <p:nvSpPr>
                <p:cNvPr id="138" name="Rectangle 137"/>
                <p:cNvSpPr/>
                <p:nvPr/>
              </p:nvSpPr>
              <p:spPr>
                <a:xfrm>
                  <a:off x="1897683" y="12598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Common Format</a:t>
                  </a:r>
                  <a:endParaRPr lang="en-US" dirty="0"/>
                </a:p>
              </p:txBody>
            </p:sp>
            <p:sp>
              <p:nvSpPr>
                <p:cNvPr id="139" name="Rectangle 138"/>
                <p:cNvSpPr/>
                <p:nvPr/>
              </p:nvSpPr>
              <p:spPr>
                <a:xfrm>
                  <a:off x="2050083" y="14122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Common Format</a:t>
                  </a:r>
                  <a:endParaRPr lang="en-US" dirty="0"/>
                </a:p>
              </p:txBody>
            </p:sp>
            <p:sp>
              <p:nvSpPr>
                <p:cNvPr id="140" name="Rectangle 139"/>
                <p:cNvSpPr/>
                <p:nvPr/>
              </p:nvSpPr>
              <p:spPr>
                <a:xfrm>
                  <a:off x="2202483" y="15646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Common Format</a:t>
                  </a:r>
                  <a:endParaRPr lang="en-US" dirty="0"/>
                </a:p>
              </p:txBody>
            </p:sp>
            <p:sp>
              <p:nvSpPr>
                <p:cNvPr id="141" name="Rectangle 140"/>
                <p:cNvSpPr/>
                <p:nvPr/>
              </p:nvSpPr>
              <p:spPr>
                <a:xfrm>
                  <a:off x="2354883" y="1717055"/>
                  <a:ext cx="1080120" cy="43204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Dated</a:t>
                  </a:r>
                </a:p>
                <a:p>
                  <a:pPr algn="ctr"/>
                  <a:r>
                    <a:rPr lang="en-GB" dirty="0" smtClean="0"/>
                    <a:t>Builds Results with Static Analysers</a:t>
                  </a:r>
                  <a:endParaRPr lang="en-US" dirty="0"/>
                </a:p>
              </p:txBody>
            </p:sp>
          </p:grpSp>
          <p:sp>
            <p:nvSpPr>
              <p:cNvPr id="137" name="TextBox 136"/>
              <p:cNvSpPr txBox="1"/>
              <p:nvPr/>
            </p:nvSpPr>
            <p:spPr>
              <a:xfrm>
                <a:off x="169491" y="1475879"/>
                <a:ext cx="893193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Multiple Builds</a:t>
                </a:r>
                <a:endParaRPr lang="en-US" dirty="0"/>
              </a:p>
            </p:txBody>
          </p:sp>
        </p:grpSp>
        <p:grpSp>
          <p:nvGrpSpPr>
            <p:cNvPr id="125" name="Group 101"/>
            <p:cNvGrpSpPr/>
            <p:nvPr/>
          </p:nvGrpSpPr>
          <p:grpSpPr>
            <a:xfrm>
              <a:off x="4614126" y="2483991"/>
              <a:ext cx="1460021" cy="1008112"/>
              <a:chOff x="2957942" y="3002855"/>
              <a:chExt cx="1460021" cy="1008112"/>
            </a:xfrm>
          </p:grpSpPr>
          <p:sp>
            <p:nvSpPr>
              <p:cNvPr id="131" name="Rectangle 130"/>
              <p:cNvSpPr/>
              <p:nvPr/>
            </p:nvSpPr>
            <p:spPr>
              <a:xfrm>
                <a:off x="2977803" y="3002855"/>
                <a:ext cx="1440160" cy="1008112"/>
              </a:xfrm>
              <a:prstGeom prst="rect">
                <a:avLst/>
              </a:prstGeom>
              <a:solidFill>
                <a:schemeClr val="accent1">
                  <a:alpha val="49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2957942" y="3060055"/>
                <a:ext cx="1099981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Verification &amp; Tests</a:t>
                </a:r>
                <a:endParaRPr lang="en-US" dirty="0"/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3049811" y="3348087"/>
                <a:ext cx="1152128" cy="21602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Releases Dashboard</a:t>
                </a:r>
                <a:endParaRPr lang="en-US" dirty="0"/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3049811" y="3636119"/>
                <a:ext cx="1152128" cy="21602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Product information</a:t>
                </a:r>
                <a:endParaRPr lang="en-US" dirty="0"/>
              </a:p>
            </p:txBody>
          </p:sp>
        </p:grpSp>
        <p:cxnSp>
          <p:nvCxnSpPr>
            <p:cNvPr id="126" name="Straight Arrow Connector 125"/>
            <p:cNvCxnSpPr>
              <a:stCxn id="142" idx="2"/>
              <a:endCxn id="128" idx="0"/>
            </p:cNvCxnSpPr>
            <p:nvPr/>
          </p:nvCxnSpPr>
          <p:spPr>
            <a:xfrm flipH="1">
              <a:off x="3402991" y="3492103"/>
              <a:ext cx="6860" cy="230832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7" name="Group 93"/>
            <p:cNvGrpSpPr/>
            <p:nvPr/>
          </p:nvGrpSpPr>
          <p:grpSpPr>
            <a:xfrm>
              <a:off x="2257723" y="3708127"/>
              <a:ext cx="2261392" cy="590872"/>
              <a:chOff x="2257723" y="3765327"/>
              <a:chExt cx="2261392" cy="590872"/>
            </a:xfrm>
          </p:grpSpPr>
          <p:sp>
            <p:nvSpPr>
              <p:cNvPr id="128" name="Rectangle 127"/>
              <p:cNvSpPr/>
              <p:nvPr/>
            </p:nvSpPr>
            <p:spPr>
              <a:xfrm>
                <a:off x="2286867" y="3780135"/>
                <a:ext cx="2232248" cy="576064"/>
              </a:xfrm>
              <a:prstGeom prst="rect">
                <a:avLst/>
              </a:prstGeom>
              <a:solidFill>
                <a:schemeClr val="accent1">
                  <a:alpha val="49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2401739" y="3996159"/>
                <a:ext cx="1944216" cy="28803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XY Bar/Stacked Charts Stacked, Trend Graphs, Distributions</a:t>
                </a:r>
                <a:endParaRPr lang="en-US" dirty="0"/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2257723" y="3765327"/>
                <a:ext cx="566181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Outputs</a:t>
                </a:r>
                <a:endParaRPr lang="en-US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6144E-6 -7.10553E-6 L 1.26144E-6 -0.18494 " pathEditMode="relative" ptsTypes="AA">
                                      <p:cBhvr>
                                        <p:cTn id="9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1164</TotalTime>
  <Words>609</Words>
  <Application>Microsoft Office PowerPoint</Application>
  <PresentationFormat>Custom</PresentationFormat>
  <Paragraphs>245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Larissa-Design</vt:lpstr>
      <vt:lpstr>Common Framework for Extracting  Information and Metrics from Multiple Change Trackers</vt:lpstr>
      <vt:lpstr>EMI Quality Assurance Activities</vt:lpstr>
      <vt:lpstr>Trackers  Format  Metrics</vt:lpstr>
      <vt:lpstr>Why Produce a Common Format?</vt:lpstr>
      <vt:lpstr>Request for Change (RfC) lifecycle</vt:lpstr>
      <vt:lpstr>Validated Common Format (Yr 1)</vt:lpstr>
      <vt:lpstr>Implemented Framework</vt:lpstr>
      <vt:lpstr>Dashboard for Validation/Reports</vt:lpstr>
      <vt:lpstr>Add the Static Analysers &amp; Testing</vt:lpstr>
      <vt:lpstr>Framework Actors</vt:lpstr>
      <vt:lpstr>Using the Chart Generator</vt:lpstr>
      <vt:lpstr>Sample Results </vt:lpstr>
      <vt:lpstr>Current/Future Work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n.lamla</dc:creator>
  <cp:lastModifiedBy>ekenny</cp:lastModifiedBy>
  <cp:revision>155</cp:revision>
  <dcterms:created xsi:type="dcterms:W3CDTF">2011-10-04T06:09:25Z</dcterms:created>
  <dcterms:modified xsi:type="dcterms:W3CDTF">2012-03-28T13:19:48Z</dcterms:modified>
</cp:coreProperties>
</file>