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57" r:id="rId3"/>
    <p:sldId id="262" r:id="rId4"/>
    <p:sldId id="263" r:id="rId5"/>
    <p:sldId id="260" r:id="rId6"/>
    <p:sldId id="261" r:id="rId7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 autoAdjust="0"/>
    <p:restoredTop sz="94668" autoAdjust="0"/>
  </p:normalViewPr>
  <p:slideViewPr>
    <p:cSldViewPr>
      <p:cViewPr varScale="1">
        <p:scale>
          <a:sx n="98" d="100"/>
          <a:sy n="98" d="100"/>
        </p:scale>
        <p:origin x="-528" y="-120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26.03.2012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smtClean="0"/>
              <a:t>26/03/2012</a:t>
            </a:r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897683" y="4356198"/>
            <a:ext cx="2376263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EMI Status And Plans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243638" cy="432246"/>
          </a:xfrm>
          <a:prstGeom prst="rect">
            <a:avLst/>
          </a:prstGeom>
        </p:spPr>
        <p:txBody>
          <a:bodyPr lIns="62417" tIns="31208" rIns="62417" bIns="31208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 lIns="62417" tIns="31208" rIns="62417" bIns="31208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26/03/2012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lIns="62417" tIns="31208" rIns="62417" bIns="31208"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EMI Status And Plans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62417" tIns="31208" rIns="62417" bIns="31208"/>
          <a:lstStyle>
            <a:lvl1pPr>
              <a:defRPr/>
            </a:lvl1pPr>
          </a:lstStyle>
          <a:p>
            <a:pPr>
              <a:defRPr/>
            </a:pPr>
            <a:fld id="{6B1A0B76-4000-4F71-B5FB-04C887BB5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1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025" y="1091989"/>
            <a:ext cx="5108431" cy="3088551"/>
          </a:xfrm>
          <a:prstGeom prst="rect">
            <a:avLst/>
          </a:prstGeom>
        </p:spPr>
        <p:txBody>
          <a:bodyPr lIns="62417" tIns="31208" rIns="62417" bIns="31208"/>
          <a:lstStyle>
            <a:lvl1pPr>
              <a:defRPr>
                <a:solidFill>
                  <a:srgbClr val="010920"/>
                </a:solidFill>
              </a:defRPr>
            </a:lvl1pPr>
            <a:lvl2pPr>
              <a:defRPr>
                <a:solidFill>
                  <a:srgbClr val="010920"/>
                </a:solidFill>
              </a:defRPr>
            </a:lvl2pPr>
            <a:lvl3pPr>
              <a:defRPr>
                <a:solidFill>
                  <a:srgbClr val="010920"/>
                </a:solidFill>
              </a:defRPr>
            </a:lvl3pPr>
            <a:lvl4pPr>
              <a:defRPr>
                <a:solidFill>
                  <a:srgbClr val="010920"/>
                </a:solidFill>
              </a:defRPr>
            </a:lvl4pPr>
            <a:lvl5pPr>
              <a:defRPr>
                <a:solidFill>
                  <a:srgbClr val="01092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6243639" cy="432541"/>
          </a:xfrm>
          <a:prstGeom prst="rect">
            <a:avLst/>
          </a:prstGeom>
          <a:solidFill>
            <a:srgbClr val="010920"/>
          </a:solidFill>
          <a:ln w="9525">
            <a:noFill/>
            <a:miter lim="800000"/>
            <a:headEnd/>
            <a:tailEnd/>
          </a:ln>
        </p:spPr>
        <p:txBody>
          <a:bodyPr lIns="62417" tIns="31208" rIns="62417" bIns="31208"/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lIns="62417" tIns="31208" rIns="62417" bIns="31208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26/03/2012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3673" y="4338704"/>
            <a:ext cx="3006919" cy="249164"/>
          </a:xfrm>
        </p:spPr>
        <p:txBody>
          <a:bodyPr lIns="62417" tIns="31208" rIns="62417" bIns="31208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EMI Status And Plans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62417" tIns="31208" rIns="62417" bIns="31208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C4B7B9-9723-4D57-8A8C-98B4F344D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8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09680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26/03/2012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97683" y="4337624"/>
            <a:ext cx="2376263" cy="249164"/>
          </a:xfrm>
          <a:prstGeom prst="rect">
            <a:avLst/>
          </a:prstGeom>
        </p:spPr>
        <p:txBody>
          <a:bodyPr/>
          <a:lstStyle>
            <a:lvl1pPr algn="ct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EMI Status And Plans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24" y="130175"/>
            <a:ext cx="4320479" cy="39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GLUE 2 status in the EMI 2 release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Bal</a:t>
            </a:r>
            <a:r>
              <a:rPr lang="hu-HU" dirty="0" smtClean="0"/>
              <a:t>ázs Kónya</a:t>
            </a:r>
            <a:r>
              <a:rPr lang="en-US" dirty="0" smtClean="0"/>
              <a:t>, Lund University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7483" y="1187847"/>
            <a:ext cx="3786336" cy="999728"/>
          </a:xfrm>
        </p:spPr>
        <p:txBody>
          <a:bodyPr/>
          <a:lstStyle/>
          <a:p>
            <a:r>
              <a:rPr lang="sv-SE" dirty="0" smtClean="0"/>
              <a:t>Towards an integrated infosys workshop</a:t>
            </a:r>
            <a:endParaRPr lang="en-US" dirty="0" smtClean="0"/>
          </a:p>
          <a:p>
            <a:r>
              <a:rPr lang="en-US" dirty="0" smtClean="0"/>
              <a:t>EGI Community Forum 2012</a:t>
            </a:r>
          </a:p>
          <a:p>
            <a:r>
              <a:rPr lang="en-US" dirty="0" smtClean="0"/>
              <a:t>Munich, 26-30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302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second mayor release from EMI</a:t>
            </a:r>
            <a:endParaRPr lang="en-US" sz="1800" dirty="0"/>
          </a:p>
          <a:p>
            <a:pPr lvl="1"/>
            <a:r>
              <a:rPr lang="sv-SE" sz="1600" dirty="0" smtClean="0"/>
              <a:t>Backwards incompatibility is allowed</a:t>
            </a:r>
          </a:p>
          <a:p>
            <a:pPr lvl="1"/>
            <a:r>
              <a:rPr lang="sv-SE" sz="1600" dirty="0" smtClean="0"/>
              <a:t>The most development-rich release</a:t>
            </a:r>
            <a:endParaRPr lang="en-US" sz="1600" dirty="0" smtClean="0"/>
          </a:p>
          <a:p>
            <a:r>
              <a:rPr lang="sv-SE" sz="1800" dirty="0" smtClean="0"/>
              <a:t>GLUE2 implementation was one of the highlights</a:t>
            </a:r>
          </a:p>
          <a:p>
            <a:pPr lvl="1"/>
            <a:r>
              <a:rPr lang="sv-SE" sz="1400" dirty="0" smtClean="0"/>
              <a:t>5 high level objectives and 15 development tasks in all the areas were defined as explicit GLUE 2 tasks in Year 2</a:t>
            </a:r>
          </a:p>
          <a:p>
            <a:pPr lvl="1"/>
            <a:r>
              <a:rPr lang="sv-SE" sz="1400" dirty="0" smtClean="0"/>
              <a:t>11 version publication tasks (also based on GLUE2)</a:t>
            </a:r>
          </a:p>
          <a:p>
            <a:r>
              <a:rPr lang="sv-SE" sz="1800" dirty="0" smtClean="0"/>
              <a:t>Timeline, status</a:t>
            </a:r>
          </a:p>
          <a:p>
            <a:pPr lvl="1"/>
            <a:r>
              <a:rPr lang="sv-SE" sz="1600" dirty="0" smtClean="0"/>
              <a:t>EMI 2 code freeze is passed</a:t>
            </a:r>
          </a:p>
          <a:p>
            <a:pPr lvl="2"/>
            <a:r>
              <a:rPr lang="sv-SE" sz="1400" dirty="0"/>
              <a:t>8</a:t>
            </a:r>
            <a:r>
              <a:rPr lang="sv-SE" sz="1400" dirty="0" smtClean="0"/>
              <a:t>0% of the planned development is delivered</a:t>
            </a:r>
          </a:p>
          <a:p>
            <a:pPr lvl="1"/>
            <a:r>
              <a:rPr lang="sv-SE" sz="1600" dirty="0" smtClean="0"/>
              <a:t>RC4 planned on 2nd April</a:t>
            </a:r>
          </a:p>
          <a:p>
            <a:pPr lvl="1"/>
            <a:r>
              <a:rPr lang="sv-SE" sz="1600" dirty="0" smtClean="0"/>
              <a:t>final release: 30 thApril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EMI 2 Mattehorn factsheet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26/03/2012</a:t>
            </a:r>
            <a:endParaRPr lang="de-D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76231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Publication of GLUE2 LDAP info:</a:t>
            </a:r>
          </a:p>
          <a:p>
            <a:pPr lvl="1"/>
            <a:r>
              <a:rPr lang="sv-SE" sz="1800" dirty="0"/>
              <a:t>d</a:t>
            </a:r>
            <a:r>
              <a:rPr lang="sv-SE" sz="1800" dirty="0" smtClean="0"/>
              <a:t>ata services: DPM, LFC, dCache, StoRM</a:t>
            </a:r>
            <a:r>
              <a:rPr lang="sv-SE" sz="1800" smtClean="0"/>
              <a:t>, </a:t>
            </a:r>
            <a:r>
              <a:rPr lang="sv-SE" sz="1800" smtClean="0"/>
              <a:t>FTS, AMGA</a:t>
            </a:r>
            <a:endParaRPr lang="sv-SE" sz="1800" dirty="0" smtClean="0"/>
          </a:p>
          <a:p>
            <a:pPr lvl="1"/>
            <a:r>
              <a:rPr lang="sv-SE" sz="1800" dirty="0"/>
              <a:t>c</a:t>
            </a:r>
            <a:r>
              <a:rPr lang="sv-SE" sz="1800" dirty="0" smtClean="0"/>
              <a:t>ompute services: CREAM, ARC </a:t>
            </a:r>
            <a:r>
              <a:rPr lang="sv-SE" sz="1800" dirty="0" smtClean="0"/>
              <a:t>CE, LB, </a:t>
            </a:r>
            <a:endParaRPr lang="sv-SE" sz="1800" dirty="0" smtClean="0"/>
          </a:p>
          <a:p>
            <a:pPr lvl="1"/>
            <a:r>
              <a:rPr lang="sv-SE" sz="1800" dirty="0" smtClean="0"/>
              <a:t>Information services: </a:t>
            </a:r>
            <a:r>
              <a:rPr lang="sv-SE" sz="1800" dirty="0" smtClean="0"/>
              <a:t>BDII</a:t>
            </a:r>
          </a:p>
          <a:p>
            <a:pPr lvl="1"/>
            <a:r>
              <a:rPr lang="sv-SE" sz="1800" dirty="0" smtClean="0"/>
              <a:t>Security services: VOMS, ARGUS, </a:t>
            </a:r>
            <a:r>
              <a:rPr lang="sv-SE" sz="1800" i="1" dirty="0" smtClean="0"/>
              <a:t>MyProxy, VOBOX</a:t>
            </a:r>
            <a:endParaRPr lang="sv-SE" sz="1800" i="1" dirty="0" smtClean="0"/>
          </a:p>
          <a:p>
            <a:r>
              <a:rPr lang="sv-SE" sz="2000" dirty="0" smtClean="0"/>
              <a:t>LDAP validation tool: glue-validator</a:t>
            </a:r>
          </a:p>
          <a:p>
            <a:r>
              <a:rPr lang="sv-SE" sz="2000" dirty="0" smtClean="0"/>
              <a:t>Publication of GLUE2 XML info:</a:t>
            </a:r>
          </a:p>
          <a:p>
            <a:pPr lvl="1"/>
            <a:r>
              <a:rPr lang="sv-SE" sz="1800" dirty="0" smtClean="0"/>
              <a:t>CREAM, UNICORE and ARC CEs as part of their EMI-ES implementation</a:t>
            </a:r>
          </a:p>
          <a:p>
            <a:pPr lvl="1"/>
            <a:r>
              <a:rPr lang="sv-SE" sz="1800" dirty="0" smtClean="0"/>
              <a:t>ARC CE via its LIDI interface</a:t>
            </a:r>
          </a:p>
          <a:p>
            <a:pPr lvl="1"/>
            <a:r>
              <a:rPr lang="sv-SE" sz="1800" dirty="0" smtClean="0"/>
              <a:t>UNICORE/X via CIP</a:t>
            </a:r>
          </a:p>
          <a:p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GLUE2 in EMI 2: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26/03/2012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346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Information consumers (LDAP):</a:t>
            </a:r>
          </a:p>
          <a:p>
            <a:pPr lvl="1"/>
            <a:r>
              <a:rPr lang="sv-SE" dirty="0" smtClean="0"/>
              <a:t> Top and Site BDIIs: can read and fetch info from resource layer (at least for glite services)</a:t>
            </a:r>
          </a:p>
          <a:p>
            <a:pPr lvl="1"/>
            <a:r>
              <a:rPr lang="sv-SE" dirty="0" smtClean="0"/>
              <a:t> ARC clientlib</a:t>
            </a:r>
          </a:p>
          <a:p>
            <a:pPr lvl="1"/>
            <a:r>
              <a:rPr lang="sv-SE" dirty="0" smtClean="0"/>
              <a:t>SAGA SD and ISN glite adapters can use GLUE2 data from BDII</a:t>
            </a:r>
          </a:p>
          <a:p>
            <a:r>
              <a:rPr lang="sv-SE" dirty="0"/>
              <a:t>Information consumers </a:t>
            </a:r>
            <a:r>
              <a:rPr lang="sv-SE" dirty="0" smtClean="0"/>
              <a:t>(XML):</a:t>
            </a:r>
          </a:p>
          <a:p>
            <a:pPr lvl="1"/>
            <a:r>
              <a:rPr lang="sv-SE" dirty="0"/>
              <a:t> </a:t>
            </a:r>
            <a:r>
              <a:rPr lang="sv-SE" dirty="0" smtClean="0"/>
              <a:t>EMI ES client implementations</a:t>
            </a:r>
          </a:p>
          <a:p>
            <a:pPr lvl="1"/>
            <a:r>
              <a:rPr lang="sv-SE" dirty="0" smtClean="0"/>
              <a:t> ARC clientlib</a:t>
            </a:r>
            <a:endParaRPr lang="sv-SE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GLUE2 in EMI 2: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26/03/2012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44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</a:t>
            </a:r>
            <a:r>
              <a:rPr lang="sv-SE" dirty="0" smtClean="0"/>
              <a:t>eatures that missed EMI 2, will be released with an update:</a:t>
            </a:r>
          </a:p>
          <a:p>
            <a:r>
              <a:rPr lang="sv-SE" dirty="0" smtClean="0"/>
              <a:t>LDAP publication of UNICORE services</a:t>
            </a:r>
          </a:p>
          <a:p>
            <a:r>
              <a:rPr lang="sv-SE" dirty="0" smtClean="0"/>
              <a:t>GLUE2-based brokering in ARC client</a:t>
            </a:r>
          </a:p>
          <a:p>
            <a:r>
              <a:rPr lang="sv-SE" dirty="0" smtClean="0"/>
              <a:t>GLUE2 LDAP info consumption by EMI datalib</a:t>
            </a:r>
          </a:p>
          <a:p>
            <a:r>
              <a:rPr lang="sv-SE" dirty="0" smtClean="0"/>
              <a:t>GLUE2 LDAP info comsumption by WMS</a:t>
            </a:r>
          </a:p>
          <a:p>
            <a:r>
              <a:rPr lang="sv-SE" dirty="0" smtClean="0"/>
              <a:t>GLUE2 support in JDL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Not in EMI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26/03/2012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484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Consensus: Top-BDII with GLUE2 is the endorsed solution for a global information cache</a:t>
            </a:r>
          </a:p>
          <a:p>
            <a:r>
              <a:rPr lang="sv-SE" dirty="0" smtClean="0"/>
              <a:t>Open questions:</a:t>
            </a:r>
          </a:p>
          <a:p>
            <a:pPr lvl="1"/>
            <a:r>
              <a:rPr lang="sv-SE" dirty="0" smtClean="0"/>
              <a:t>Aggregation in the top LDAP tree (site concept)</a:t>
            </a:r>
          </a:p>
          <a:p>
            <a:pPr lvl="1"/>
            <a:r>
              <a:rPr lang="sv-SE" dirty="0" smtClean="0"/>
              <a:t>Multiple Top-BDIIs: do those cache the same info?</a:t>
            </a:r>
          </a:p>
          <a:p>
            <a:pPr lvl="1"/>
            <a:r>
              <a:rPr lang="sv-SE" dirty="0"/>
              <a:t>F</a:t>
            </a:r>
            <a:r>
              <a:rPr lang="sv-SE" dirty="0" smtClean="0"/>
              <a:t>reshness of the information</a:t>
            </a:r>
          </a:p>
          <a:p>
            <a:pPr lvl="1"/>
            <a:r>
              <a:rPr lang="sv-SE" dirty="0" smtClean="0"/>
              <a:t>Number of information sources</a:t>
            </a:r>
          </a:p>
          <a:p>
            <a:pPr lvl="1"/>
            <a:r>
              <a:rPr lang="sv-SE" dirty="0" smtClean="0"/>
              <a:t>Load on the Top-BDII (client queries)</a:t>
            </a:r>
          </a:p>
          <a:p>
            <a:pPr lvl="1"/>
            <a:r>
              <a:rPr lang="sv-SE" dirty="0" smtClean="0"/>
              <a:t>Consumers: what should those query?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Global Info Cache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26/03/2012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0039815"/>
      </p:ext>
    </p:extLst>
  </p:cSld>
  <p:clrMapOvr>
    <a:masterClrMapping/>
  </p:clrMapOvr>
</p:sld>
</file>

<file path=ppt/theme/theme1.xml><?xml version="1.0" encoding="utf-8"?>
<a:theme xmlns:a="http://schemas.openxmlformats.org/drawingml/2006/main" name="EMI_Template_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EMI_Template_3</Template>
  <TotalTime>1091</TotalTime>
  <Words>372</Words>
  <Application>Microsoft Office PowerPoint</Application>
  <PresentationFormat>Custom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EMI_Template_3</vt:lpstr>
      <vt:lpstr>GLUE 2 status in the EMI 2 release</vt:lpstr>
      <vt:lpstr>EMI 2 Mattehorn factsheet</vt:lpstr>
      <vt:lpstr>GLUE2 in EMI 2: details</vt:lpstr>
      <vt:lpstr>GLUE2 in EMI 2: details</vt:lpstr>
      <vt:lpstr>Not in EMI 2</vt:lpstr>
      <vt:lpstr>Global Info Cache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Status and NA1</dc:title>
  <dc:creator>Shin Sen Ai</dc:creator>
  <cp:lastModifiedBy>Balazs</cp:lastModifiedBy>
  <cp:revision>125</cp:revision>
  <dcterms:created xsi:type="dcterms:W3CDTF">2011-10-15T07:33:12Z</dcterms:created>
  <dcterms:modified xsi:type="dcterms:W3CDTF">2012-03-26T13:10:10Z</dcterms:modified>
</cp:coreProperties>
</file>