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83" r:id="rId3"/>
    <p:sldId id="258" r:id="rId4"/>
    <p:sldId id="259" r:id="rId5"/>
    <p:sldId id="282" r:id="rId6"/>
    <p:sldId id="260" r:id="rId7"/>
    <p:sldId id="261" r:id="rId8"/>
    <p:sldId id="263" r:id="rId9"/>
    <p:sldId id="264" r:id="rId10"/>
    <p:sldId id="284" r:id="rId11"/>
    <p:sldId id="285" r:id="rId12"/>
    <p:sldId id="269" r:id="rId13"/>
    <p:sldId id="270" r:id="rId14"/>
    <p:sldId id="271" r:id="rId15"/>
    <p:sldId id="272" r:id="rId16"/>
    <p:sldId id="273" r:id="rId17"/>
    <p:sldId id="275" r:id="rId18"/>
    <p:sldId id="277" r:id="rId19"/>
    <p:sldId id="279" r:id="rId20"/>
    <p:sldId id="281" r:id="rId21"/>
    <p:sldId id="286" r:id="rId22"/>
    <p:sldId id="287" r:id="rId23"/>
    <p:sldId id="288" r:id="rId2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717" autoAdjust="0"/>
  </p:normalViewPr>
  <p:slideViewPr>
    <p:cSldViewPr>
      <p:cViewPr>
        <p:scale>
          <a:sx n="74" d="100"/>
          <a:sy n="74" d="100"/>
        </p:scale>
        <p:origin x="-105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rlich\Desktop\Nachhaltigkeitsworkshop\DGI-2-Nachhaltigkeit-0.7-growt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rlich\Desktop\Nachhaltigkeitsworkshop\DGI-2-Nachhaltigkeit-0.7-growt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rlich\Desktop\Nachhaltigkeitsworkshop\DGI-2-Nachhaltigkeit-0.7-growt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rlich\Desktop\Nachhaltigkeitsworkshop\DGI-2-Nachhaltigkeit-0.7-growth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rlich\Desktop\Nachhaltigkeitsworkshop\DGI-2-Nachhaltigkeit-0.7-growth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rlich\Desktop\Nachhaltigkeitsworkshop\DGI-2-Nachhaltigkeit-0.7-growt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Number of resource providers per year</c:v>
          </c:tx>
          <c:invertIfNegative val="0"/>
          <c:cat>
            <c:numRef>
              <c:f>'NGI-DE Economic Plan'!$B$16:$F$16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'NGI-DE Economic Plan'!$B$17:$F$17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6541440"/>
        <c:axId val="66951040"/>
      </c:barChart>
      <c:catAx>
        <c:axId val="66541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6951040"/>
        <c:crosses val="autoZero"/>
        <c:auto val="1"/>
        <c:lblAlgn val="ctr"/>
        <c:lblOffset val="100"/>
        <c:noMultiLvlLbl val="0"/>
      </c:catAx>
      <c:valAx>
        <c:axId val="66951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541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Number of VOs per year</c:v>
          </c:tx>
          <c:invertIfNegative val="0"/>
          <c:cat>
            <c:numRef>
              <c:f>'NGI-DE Economic Plan'!$B$16:$F$16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'NGI-DE Economic Plan'!$B$18:$F$18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9088768"/>
        <c:axId val="69090304"/>
      </c:barChart>
      <c:catAx>
        <c:axId val="6908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9090304"/>
        <c:crosses val="autoZero"/>
        <c:auto val="1"/>
        <c:lblAlgn val="ctr"/>
        <c:lblOffset val="100"/>
        <c:noMultiLvlLbl val="0"/>
      </c:catAx>
      <c:valAx>
        <c:axId val="69090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088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/>
              <a:t>Number of employees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Employees with sellable time</c:v>
          </c:tx>
          <c:invertIfNegative val="0"/>
          <c:cat>
            <c:numRef>
              <c:f>'NGI-DE Economic Plan'!$B$22:$F$22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'NGI-DE Economic Plan'!$B$23:$F$23</c:f>
              <c:numCache>
                <c:formatCode>0.0_ ;[Red]\-0.0\ </c:formatCode>
                <c:ptCount val="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v>Employees witout sellable time</c:v>
          </c:tx>
          <c:invertIfNegative val="0"/>
          <c:cat>
            <c:numRef>
              <c:f>'NGI-DE Economic Plan'!$B$22:$F$22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'NGI-DE Economic Plan'!$B$24:$F$24</c:f>
              <c:numCache>
                <c:formatCode>0.0_ ;[Red]\-0.0\ 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900800"/>
        <c:axId val="75902336"/>
      </c:barChart>
      <c:catAx>
        <c:axId val="7590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902336"/>
        <c:crosses val="autoZero"/>
        <c:auto val="1"/>
        <c:lblAlgn val="ctr"/>
        <c:lblOffset val="100"/>
        <c:noMultiLvlLbl val="0"/>
      </c:catAx>
      <c:valAx>
        <c:axId val="75902336"/>
        <c:scaling>
          <c:orientation val="minMax"/>
        </c:scaling>
        <c:delete val="0"/>
        <c:axPos val="l"/>
        <c:majorGridlines/>
        <c:numFmt formatCode="0.0_ ;[Red]\-0.0\ " sourceLinked="1"/>
        <c:majorTickMark val="out"/>
        <c:minorTickMark val="none"/>
        <c:tickLblPos val="nextTo"/>
        <c:crossAx val="759008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/>
              <a:t>Costs in 1000 €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Costs of employees with sellable time</c:v>
          </c:tx>
          <c:invertIfNegative val="0"/>
          <c:cat>
            <c:numRef>
              <c:f>'NGI-DE Economic Plan'!$B$29:$F$29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'NGI-DE Economic Plan'!$B$30:$F$30</c:f>
              <c:numCache>
                <c:formatCode>0.0</c:formatCode>
                <c:ptCount val="5"/>
                <c:pt idx="0">
                  <c:v>319.67819430199432</c:v>
                </c:pt>
                <c:pt idx="1">
                  <c:v>319.02108700096198</c:v>
                </c:pt>
                <c:pt idx="2">
                  <c:v>319.39581469456471</c:v>
                </c:pt>
                <c:pt idx="3">
                  <c:v>371.79187572150073</c:v>
                </c:pt>
                <c:pt idx="4">
                  <c:v>372.1666034151034</c:v>
                </c:pt>
              </c:numCache>
            </c:numRef>
          </c:val>
        </c:ser>
        <c:ser>
          <c:idx val="1"/>
          <c:order val="1"/>
          <c:tx>
            <c:v>Costs of employees without sellable time</c:v>
          </c:tx>
          <c:invertIfNegative val="0"/>
          <c:cat>
            <c:numRef>
              <c:f>'NGI-DE Economic Plan'!$B$29:$F$29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'NGI-DE Economic Plan'!$B$31:$F$31</c:f>
              <c:numCache>
                <c:formatCode>0.0</c:formatCode>
                <c:ptCount val="5"/>
                <c:pt idx="0">
                  <c:v>182.52138903133903</c:v>
                </c:pt>
                <c:pt idx="1">
                  <c:v>183.17849633237134</c:v>
                </c:pt>
                <c:pt idx="2">
                  <c:v>182.80376863876864</c:v>
                </c:pt>
                <c:pt idx="3">
                  <c:v>182.42904094516592</c:v>
                </c:pt>
                <c:pt idx="4">
                  <c:v>182.05431325156326</c:v>
                </c:pt>
              </c:numCache>
            </c:numRef>
          </c:val>
        </c:ser>
        <c:ser>
          <c:idx val="2"/>
          <c:order val="2"/>
          <c:tx>
            <c:v>General Business Costs</c:v>
          </c:tx>
          <c:invertIfNegative val="0"/>
          <c:cat>
            <c:numRef>
              <c:f>'NGI-DE Economic Plan'!$B$29:$F$29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'NGI-DE Economic Plan'!$B$32:$F$32</c:f>
              <c:numCache>
                <c:formatCode>0.0</c:formatCode>
                <c:ptCount val="5"/>
                <c:pt idx="0">
                  <c:v>52.917199999999987</c:v>
                </c:pt>
                <c:pt idx="1">
                  <c:v>67.017199999999988</c:v>
                </c:pt>
                <c:pt idx="2">
                  <c:v>52.917199999999987</c:v>
                </c:pt>
                <c:pt idx="3">
                  <c:v>69.006800000000013</c:v>
                </c:pt>
                <c:pt idx="4">
                  <c:v>54.906800000000011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943296"/>
        <c:axId val="75945088"/>
      </c:barChart>
      <c:catAx>
        <c:axId val="75943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945088"/>
        <c:crosses val="autoZero"/>
        <c:auto val="1"/>
        <c:lblAlgn val="ctr"/>
        <c:lblOffset val="100"/>
        <c:noMultiLvlLbl val="0"/>
      </c:catAx>
      <c:valAx>
        <c:axId val="7594508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759432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>
                <a:effectLst/>
              </a:rPr>
              <a:t>Cost of services per VO in 1000 € </a:t>
            </a:r>
            <a:endParaRPr lang="de-DE"/>
          </a:p>
        </c:rich>
      </c:tx>
      <c:layout>
        <c:manualLayout>
          <c:xMode val="edge"/>
          <c:yMode val="edge"/>
          <c:x val="0.18786967418546366"/>
          <c:y val="9.2592592592592587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8.3911945217374148E-2"/>
          <c:y val="0.15325240594925635"/>
          <c:w val="0.74927180155112194"/>
          <c:h val="0.73076771653543304"/>
        </c:manualLayout>
      </c:layout>
      <c:barChart>
        <c:barDir val="col"/>
        <c:grouping val="clustered"/>
        <c:varyColors val="0"/>
        <c:ser>
          <c:idx val="0"/>
          <c:order val="0"/>
          <c:tx>
            <c:v>w/o EGI</c:v>
          </c:tx>
          <c:invertIfNegative val="0"/>
          <c:cat>
            <c:numRef>
              <c:f>'NGI-DE Economic Plan'!$B$37:$F$37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'NGI-DE Economic Plan'!$B$39:$F$39</c:f>
              <c:numCache>
                <c:formatCode>0.0</c:formatCode>
                <c:ptCount val="5"/>
                <c:pt idx="0">
                  <c:v>25.287978095141476</c:v>
                </c:pt>
                <c:pt idx="1">
                  <c:v>24.631852200530751</c:v>
                </c:pt>
                <c:pt idx="2">
                  <c:v>23.421454669031124</c:v>
                </c:pt>
                <c:pt idx="3">
                  <c:v>23.378763475064765</c:v>
                </c:pt>
                <c:pt idx="4">
                  <c:v>22.397983680344215</c:v>
                </c:pt>
              </c:numCache>
            </c:numRef>
          </c:val>
        </c:ser>
        <c:ser>
          <c:idx val="1"/>
          <c:order val="1"/>
          <c:tx>
            <c:v>incl. EGI</c:v>
          </c:tx>
          <c:invertIfNegative val="0"/>
          <c:cat>
            <c:numRef>
              <c:f>'NGI-DE Economic Plan'!$B$37:$F$37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'NGI-DE Economic Plan'!$B$45:$F$45</c:f>
              <c:numCache>
                <c:formatCode>0.0</c:formatCode>
                <c:ptCount val="5"/>
                <c:pt idx="0">
                  <c:v>31.371989010984436</c:v>
                </c:pt>
                <c:pt idx="1">
                  <c:v>30.162771214933439</c:v>
                </c:pt>
                <c:pt idx="2">
                  <c:v>28.491463765566923</c:v>
                </c:pt>
                <c:pt idx="3">
                  <c:v>28.058771871867041</c:v>
                </c:pt>
                <c:pt idx="4">
                  <c:v>26.743705763089185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968448"/>
        <c:axId val="26969984"/>
      </c:barChart>
      <c:catAx>
        <c:axId val="2696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969984"/>
        <c:crosses val="autoZero"/>
        <c:auto val="1"/>
        <c:lblAlgn val="ctr"/>
        <c:lblOffset val="100"/>
        <c:noMultiLvlLbl val="0"/>
      </c:catAx>
      <c:valAx>
        <c:axId val="2696998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6968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>
                <a:effectLst/>
              </a:rPr>
              <a:t>Cost of services per RP in 1000 € </a:t>
            </a:r>
            <a:endParaRPr lang="de-DE"/>
          </a:p>
        </c:rich>
      </c:tx>
      <c:layout>
        <c:manualLayout>
          <c:xMode val="edge"/>
          <c:yMode val="edge"/>
          <c:x val="0.18786967418546366"/>
          <c:y val="9.2592592592592587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8.3911945217374148E-2"/>
          <c:y val="0.15325240594925635"/>
          <c:w val="0.74927180155112194"/>
          <c:h val="0.73076771653543304"/>
        </c:manualLayout>
      </c:layout>
      <c:barChart>
        <c:barDir val="col"/>
        <c:grouping val="clustered"/>
        <c:varyColors val="0"/>
        <c:ser>
          <c:idx val="0"/>
          <c:order val="0"/>
          <c:tx>
            <c:v>w/o EGI</c:v>
          </c:tx>
          <c:invertIfNegative val="0"/>
          <c:cat>
            <c:numRef>
              <c:f>'NGI-DE Economic Plan'!$B$37:$F$37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'NGI-DE Economic Plan'!$B$38:$F$38</c:f>
              <c:numCache>
                <c:formatCode>0.0</c:formatCode>
                <c:ptCount val="5"/>
                <c:pt idx="0">
                  <c:v>19.58403723822579</c:v>
                </c:pt>
                <c:pt idx="1">
                  <c:v>19.360944513035307</c:v>
                </c:pt>
                <c:pt idx="2">
                  <c:v>18.125728070206506</c:v>
                </c:pt>
                <c:pt idx="3">
                  <c:v>18.061527153088207</c:v>
                </c:pt>
                <c:pt idx="4">
                  <c:v>17.061926350609703</c:v>
                </c:pt>
              </c:numCache>
            </c:numRef>
          </c:val>
        </c:ser>
        <c:ser>
          <c:idx val="1"/>
          <c:order val="1"/>
          <c:tx>
            <c:v>incl. EGI</c:v>
          </c:tx>
          <c:invertIfNegative val="0"/>
          <c:cat>
            <c:numRef>
              <c:f>'NGI-DE Economic Plan'!$B$37:$F$37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'NGI-DE Economic Plan'!$B$44:$F$44</c:f>
              <c:numCache>
                <c:formatCode>0.0</c:formatCode>
                <c:ptCount val="5"/>
                <c:pt idx="0">
                  <c:v>25.66804815406875</c:v>
                </c:pt>
                <c:pt idx="1">
                  <c:v>24.891863527437994</c:v>
                </c:pt>
                <c:pt idx="2">
                  <c:v>23.195737166742305</c:v>
                </c:pt>
                <c:pt idx="3">
                  <c:v>22.741535549890482</c:v>
                </c:pt>
                <c:pt idx="4">
                  <c:v>21.407648433354673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995328"/>
        <c:axId val="26677632"/>
      </c:barChart>
      <c:catAx>
        <c:axId val="2699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677632"/>
        <c:crosses val="autoZero"/>
        <c:auto val="1"/>
        <c:lblAlgn val="ctr"/>
        <c:lblOffset val="100"/>
        <c:noMultiLvlLbl val="0"/>
      </c:catAx>
      <c:valAx>
        <c:axId val="2667763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6995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D734E9-0E54-4E34-A48E-9CFA6428BDE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E52BD67-05E2-4D40-8F8B-5931EF716FEB}">
      <dgm:prSet phldrT="[Text]" custT="1"/>
      <dgm:spPr>
        <a:solidFill>
          <a:srgbClr val="1C96CE"/>
        </a:solidFill>
      </dgm:spPr>
      <dgm:t>
        <a:bodyPr/>
        <a:lstStyle/>
        <a:p>
          <a:r>
            <a:rPr lang="de-DE" sz="1900" dirty="0" smtClean="0"/>
            <a:t>Enterprise</a:t>
          </a:r>
          <a:endParaRPr lang="de-DE" sz="1900" dirty="0"/>
        </a:p>
      </dgm:t>
    </dgm:pt>
    <dgm:pt modelId="{F4AE486C-97B7-4E84-8528-77627FB862B8}" type="parTrans" cxnId="{D6D112FC-4920-4722-813C-8DB4B970150A}">
      <dgm:prSet/>
      <dgm:spPr/>
      <dgm:t>
        <a:bodyPr/>
        <a:lstStyle/>
        <a:p>
          <a:endParaRPr lang="de-DE"/>
        </a:p>
      </dgm:t>
    </dgm:pt>
    <dgm:pt modelId="{1DCC0F54-CDE4-4210-9DDA-F91AEF6C6B9A}" type="sibTrans" cxnId="{D6D112FC-4920-4722-813C-8DB4B970150A}">
      <dgm:prSet/>
      <dgm:spPr/>
      <dgm:t>
        <a:bodyPr/>
        <a:lstStyle/>
        <a:p>
          <a:endParaRPr lang="de-DE"/>
        </a:p>
      </dgm:t>
    </dgm:pt>
    <dgm:pt modelId="{C0F8A23C-8CDD-46DB-BA85-0C86655D4BCE}">
      <dgm:prSet phldrT="[Text]" custT="1"/>
      <dgm:spPr>
        <a:solidFill>
          <a:srgbClr val="1C96CE"/>
        </a:solidFill>
      </dgm:spPr>
      <dgm:t>
        <a:bodyPr/>
        <a:lstStyle/>
        <a:p>
          <a:r>
            <a:rPr lang="de-DE" sz="2000" dirty="0" err="1" smtClean="0"/>
            <a:t>Resource</a:t>
          </a:r>
          <a:endParaRPr lang="de-DE" sz="2000" dirty="0" smtClean="0"/>
        </a:p>
        <a:p>
          <a:r>
            <a:rPr lang="de-DE" sz="2000" dirty="0" err="1" smtClean="0"/>
            <a:t>Centres</a:t>
          </a:r>
          <a:endParaRPr lang="de-DE" sz="2000" dirty="0"/>
        </a:p>
      </dgm:t>
    </dgm:pt>
    <dgm:pt modelId="{F5D5DFF9-2FE4-4BBA-9C03-B4431A91443F}" type="parTrans" cxnId="{11F5DAC6-FBD5-4CAE-9E3F-BA6D02B21B7C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de-DE"/>
        </a:p>
      </dgm:t>
    </dgm:pt>
    <dgm:pt modelId="{8974BCB9-C2AA-4CD1-8B47-A57CD946FC59}" type="sibTrans" cxnId="{11F5DAC6-FBD5-4CAE-9E3F-BA6D02B21B7C}">
      <dgm:prSet/>
      <dgm:spPr/>
      <dgm:t>
        <a:bodyPr/>
        <a:lstStyle/>
        <a:p>
          <a:endParaRPr lang="de-DE"/>
        </a:p>
      </dgm:t>
    </dgm:pt>
    <dgm:pt modelId="{F1AE0F15-C6B0-4612-B80C-216B5B9582F7}">
      <dgm:prSet phldrT="[Text]"/>
      <dgm:spPr/>
      <dgm:t>
        <a:bodyPr/>
        <a:lstStyle/>
        <a:p>
          <a:endParaRPr lang="de-DE" dirty="0"/>
        </a:p>
      </dgm:t>
    </dgm:pt>
    <dgm:pt modelId="{71C2A69B-D05C-4127-8C96-398429A62AF7}" type="parTrans" cxnId="{3C60AC42-0850-437A-9FB6-099E9F545371}">
      <dgm:prSet/>
      <dgm:spPr/>
      <dgm:t>
        <a:bodyPr/>
        <a:lstStyle/>
        <a:p>
          <a:endParaRPr lang="de-DE"/>
        </a:p>
      </dgm:t>
    </dgm:pt>
    <dgm:pt modelId="{D19909E6-54A0-479E-920E-5B9A1319FF99}" type="sibTrans" cxnId="{3C60AC42-0850-437A-9FB6-099E9F545371}">
      <dgm:prSet/>
      <dgm:spPr/>
      <dgm:t>
        <a:bodyPr/>
        <a:lstStyle/>
        <a:p>
          <a:endParaRPr lang="de-DE"/>
        </a:p>
      </dgm:t>
    </dgm:pt>
    <dgm:pt modelId="{31EC97B2-DC03-439C-81D8-06A42A11D347}">
      <dgm:prSet phldrT="[Text]"/>
      <dgm:spPr/>
      <dgm:t>
        <a:bodyPr/>
        <a:lstStyle/>
        <a:p>
          <a:endParaRPr lang="de-DE" dirty="0"/>
        </a:p>
      </dgm:t>
    </dgm:pt>
    <dgm:pt modelId="{EA03BBBD-19BC-4D6D-8501-91B8ED0E431F}" type="parTrans" cxnId="{C7967BEE-272C-42BE-B249-D1F2D8F25054}">
      <dgm:prSet/>
      <dgm:spPr/>
      <dgm:t>
        <a:bodyPr/>
        <a:lstStyle/>
        <a:p>
          <a:endParaRPr lang="de-DE"/>
        </a:p>
      </dgm:t>
    </dgm:pt>
    <dgm:pt modelId="{62765728-BA80-4240-B9C6-F087BC15B1AE}" type="sibTrans" cxnId="{C7967BEE-272C-42BE-B249-D1F2D8F25054}">
      <dgm:prSet/>
      <dgm:spPr/>
      <dgm:t>
        <a:bodyPr/>
        <a:lstStyle/>
        <a:p>
          <a:endParaRPr lang="de-DE"/>
        </a:p>
      </dgm:t>
    </dgm:pt>
    <dgm:pt modelId="{2F20EAE9-AA1E-4FD5-B76B-9536EC15AE5F}">
      <dgm:prSet phldrT="[Text]" custT="1"/>
      <dgm:spPr>
        <a:solidFill>
          <a:srgbClr val="1C96CE"/>
        </a:solidFill>
      </dgm:spPr>
      <dgm:t>
        <a:bodyPr/>
        <a:lstStyle/>
        <a:p>
          <a:r>
            <a:rPr lang="de-DE" sz="2000" smtClean="0"/>
            <a:t>VOs</a:t>
          </a:r>
          <a:endParaRPr lang="de-DE" sz="3200" smtClean="0"/>
        </a:p>
      </dgm:t>
    </dgm:pt>
    <dgm:pt modelId="{737775BB-3398-49F7-AB7E-69B65D8363FC}" type="sibTrans" cxnId="{31EBEA37-134D-41E3-BCD8-F4F38200B030}">
      <dgm:prSet/>
      <dgm:spPr/>
      <dgm:t>
        <a:bodyPr/>
        <a:lstStyle/>
        <a:p>
          <a:endParaRPr lang="de-DE"/>
        </a:p>
      </dgm:t>
    </dgm:pt>
    <dgm:pt modelId="{CD4CCDCE-E775-4516-864D-337764459E9A}" type="parTrans" cxnId="{31EBEA37-134D-41E3-BCD8-F4F38200B030}">
      <dgm:prSet/>
      <dgm:spPr/>
      <dgm:t>
        <a:bodyPr/>
        <a:lstStyle/>
        <a:p>
          <a:endParaRPr lang="de-DE"/>
        </a:p>
      </dgm:t>
    </dgm:pt>
    <dgm:pt modelId="{B776FB21-3774-4875-993F-BA5486248F86}" type="pres">
      <dgm:prSet presAssocID="{80D734E9-0E54-4E34-A48E-9CFA6428BDE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31F6542-E805-41BC-97B4-3BDADB526C15}" type="pres">
      <dgm:prSet presAssocID="{5E52BD67-05E2-4D40-8F8B-5931EF716FEB}" presName="centerShape" presStyleLbl="node0" presStyleIdx="0" presStyleCnt="1" custScaleX="69120" custScaleY="67429" custLinFactNeighborX="554" custLinFactNeighborY="-31987"/>
      <dgm:spPr/>
      <dgm:t>
        <a:bodyPr/>
        <a:lstStyle/>
        <a:p>
          <a:endParaRPr lang="de-DE"/>
        </a:p>
      </dgm:t>
    </dgm:pt>
    <dgm:pt modelId="{3974F25F-A3E8-4EF5-A358-0EE00D6E258A}" type="pres">
      <dgm:prSet presAssocID="{CD4CCDCE-E775-4516-864D-337764459E9A}" presName="parTrans" presStyleLbl="bgSibTrans2D1" presStyleIdx="0" presStyleCnt="2"/>
      <dgm:spPr/>
      <dgm:t>
        <a:bodyPr/>
        <a:lstStyle/>
        <a:p>
          <a:endParaRPr lang="de-DE"/>
        </a:p>
      </dgm:t>
    </dgm:pt>
    <dgm:pt modelId="{6649AC3E-0ECD-4A6D-B0E7-A5754348B9A5}" type="pres">
      <dgm:prSet presAssocID="{2F20EAE9-AA1E-4FD5-B76B-9536EC15AE5F}" presName="node" presStyleLbl="node1" presStyleIdx="0" presStyleCnt="2" custScaleX="49545" custScaleY="36733" custRadScaleRad="73101" custRadScaleInc="17763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47B701E-3479-44BB-A7CA-04FB68F398A9}" type="pres">
      <dgm:prSet presAssocID="{F5D5DFF9-2FE4-4BBA-9C03-B4431A91443F}" presName="parTrans" presStyleLbl="bgSibTrans2D1" presStyleIdx="1" presStyleCnt="2"/>
      <dgm:spPr/>
      <dgm:t>
        <a:bodyPr/>
        <a:lstStyle/>
        <a:p>
          <a:endParaRPr lang="de-DE"/>
        </a:p>
      </dgm:t>
    </dgm:pt>
    <dgm:pt modelId="{5A571375-B204-489E-87AC-8C52D8F17E85}" type="pres">
      <dgm:prSet presAssocID="{C0F8A23C-8CDD-46DB-BA85-0C86655D4BCE}" presName="node" presStyleLbl="node1" presStyleIdx="1" presStyleCnt="2" custScaleX="60530" custScaleY="42424" custRadScaleRad="69406" custRadScaleInc="-17815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1F5DAC6-FBD5-4CAE-9E3F-BA6D02B21B7C}" srcId="{5E52BD67-05E2-4D40-8F8B-5931EF716FEB}" destId="{C0F8A23C-8CDD-46DB-BA85-0C86655D4BCE}" srcOrd="1" destOrd="0" parTransId="{F5D5DFF9-2FE4-4BBA-9C03-B4431A91443F}" sibTransId="{8974BCB9-C2AA-4CD1-8B47-A57CD946FC59}"/>
    <dgm:cxn modelId="{31EBEA37-134D-41E3-BCD8-F4F38200B030}" srcId="{5E52BD67-05E2-4D40-8F8B-5931EF716FEB}" destId="{2F20EAE9-AA1E-4FD5-B76B-9536EC15AE5F}" srcOrd="0" destOrd="0" parTransId="{CD4CCDCE-E775-4516-864D-337764459E9A}" sibTransId="{737775BB-3398-49F7-AB7E-69B65D8363FC}"/>
    <dgm:cxn modelId="{7949F288-D5D0-4370-890B-7CE8E50890BE}" type="presOf" srcId="{2F20EAE9-AA1E-4FD5-B76B-9536EC15AE5F}" destId="{6649AC3E-0ECD-4A6D-B0E7-A5754348B9A5}" srcOrd="0" destOrd="0" presId="urn:microsoft.com/office/officeart/2005/8/layout/radial4"/>
    <dgm:cxn modelId="{5C8A6C16-A43C-4441-9E41-34044C548314}" type="presOf" srcId="{CD4CCDCE-E775-4516-864D-337764459E9A}" destId="{3974F25F-A3E8-4EF5-A358-0EE00D6E258A}" srcOrd="0" destOrd="0" presId="urn:microsoft.com/office/officeart/2005/8/layout/radial4"/>
    <dgm:cxn modelId="{3C60AC42-0850-437A-9FB6-099E9F545371}" srcId="{80D734E9-0E54-4E34-A48E-9CFA6428BDEC}" destId="{F1AE0F15-C6B0-4612-B80C-216B5B9582F7}" srcOrd="2" destOrd="0" parTransId="{71C2A69B-D05C-4127-8C96-398429A62AF7}" sibTransId="{D19909E6-54A0-479E-920E-5B9A1319FF99}"/>
    <dgm:cxn modelId="{6420A349-F61E-4395-BFD5-E1682A61F3BC}" type="presOf" srcId="{80D734E9-0E54-4E34-A48E-9CFA6428BDEC}" destId="{B776FB21-3774-4875-993F-BA5486248F86}" srcOrd="0" destOrd="0" presId="urn:microsoft.com/office/officeart/2005/8/layout/radial4"/>
    <dgm:cxn modelId="{D6D112FC-4920-4722-813C-8DB4B970150A}" srcId="{80D734E9-0E54-4E34-A48E-9CFA6428BDEC}" destId="{5E52BD67-05E2-4D40-8F8B-5931EF716FEB}" srcOrd="0" destOrd="0" parTransId="{F4AE486C-97B7-4E84-8528-77627FB862B8}" sibTransId="{1DCC0F54-CDE4-4210-9DDA-F91AEF6C6B9A}"/>
    <dgm:cxn modelId="{C7967BEE-272C-42BE-B249-D1F2D8F25054}" srcId="{80D734E9-0E54-4E34-A48E-9CFA6428BDEC}" destId="{31EC97B2-DC03-439C-81D8-06A42A11D347}" srcOrd="1" destOrd="0" parTransId="{EA03BBBD-19BC-4D6D-8501-91B8ED0E431F}" sibTransId="{62765728-BA80-4240-B9C6-F087BC15B1AE}"/>
    <dgm:cxn modelId="{AE5EA5B6-E100-430B-A30B-C487E2AA5E3E}" type="presOf" srcId="{F5D5DFF9-2FE4-4BBA-9C03-B4431A91443F}" destId="{B47B701E-3479-44BB-A7CA-04FB68F398A9}" srcOrd="0" destOrd="0" presId="urn:microsoft.com/office/officeart/2005/8/layout/radial4"/>
    <dgm:cxn modelId="{2AD0E401-E536-4BAA-A8DB-F3B391C99416}" type="presOf" srcId="{5E52BD67-05E2-4D40-8F8B-5931EF716FEB}" destId="{531F6542-E805-41BC-97B4-3BDADB526C15}" srcOrd="0" destOrd="0" presId="urn:microsoft.com/office/officeart/2005/8/layout/radial4"/>
    <dgm:cxn modelId="{E6D99061-22B4-4684-8C0F-6E6D17407370}" type="presOf" srcId="{C0F8A23C-8CDD-46DB-BA85-0C86655D4BCE}" destId="{5A571375-B204-489E-87AC-8C52D8F17E85}" srcOrd="0" destOrd="0" presId="urn:microsoft.com/office/officeart/2005/8/layout/radial4"/>
    <dgm:cxn modelId="{D4E4E890-0F38-4C5A-B183-A1C662AE5BA6}" type="presParOf" srcId="{B776FB21-3774-4875-993F-BA5486248F86}" destId="{531F6542-E805-41BC-97B4-3BDADB526C15}" srcOrd="0" destOrd="0" presId="urn:microsoft.com/office/officeart/2005/8/layout/radial4"/>
    <dgm:cxn modelId="{85A3724D-BBF3-4296-8095-B1C32F6468BC}" type="presParOf" srcId="{B776FB21-3774-4875-993F-BA5486248F86}" destId="{3974F25F-A3E8-4EF5-A358-0EE00D6E258A}" srcOrd="1" destOrd="0" presId="urn:microsoft.com/office/officeart/2005/8/layout/radial4"/>
    <dgm:cxn modelId="{01B42643-F6F6-40C1-9A59-223219A15DDD}" type="presParOf" srcId="{B776FB21-3774-4875-993F-BA5486248F86}" destId="{6649AC3E-0ECD-4A6D-B0E7-A5754348B9A5}" srcOrd="2" destOrd="0" presId="urn:microsoft.com/office/officeart/2005/8/layout/radial4"/>
    <dgm:cxn modelId="{6798BB45-7ED3-4892-A940-2F71F9949BAA}" type="presParOf" srcId="{B776FB21-3774-4875-993F-BA5486248F86}" destId="{B47B701E-3479-44BB-A7CA-04FB68F398A9}" srcOrd="3" destOrd="0" presId="urn:microsoft.com/office/officeart/2005/8/layout/radial4"/>
    <dgm:cxn modelId="{65F8F98C-6482-4899-97F7-509343F93308}" type="presParOf" srcId="{B776FB21-3774-4875-993F-BA5486248F86}" destId="{5A571375-B204-489E-87AC-8C52D8F17E85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F6542-E805-41BC-97B4-3BDADB526C15}">
      <dsp:nvSpPr>
        <dsp:cNvPr id="0" name=""/>
        <dsp:cNvSpPr/>
      </dsp:nvSpPr>
      <dsp:spPr>
        <a:xfrm>
          <a:off x="3278703" y="0"/>
          <a:ext cx="1846279" cy="1801111"/>
        </a:xfrm>
        <a:prstGeom prst="ellipse">
          <a:avLst/>
        </a:prstGeom>
        <a:solidFill>
          <a:srgbClr val="1C96C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Enterprise</a:t>
          </a:r>
          <a:endParaRPr lang="de-DE" sz="1900" kern="1200" dirty="0"/>
        </a:p>
      </dsp:txBody>
      <dsp:txXfrm>
        <a:off x="3549084" y="263767"/>
        <a:ext cx="1305517" cy="1273577"/>
      </dsp:txXfrm>
    </dsp:sp>
    <dsp:sp modelId="{3974F25F-A3E8-4EF5-A358-0EE00D6E258A}">
      <dsp:nvSpPr>
        <dsp:cNvPr id="0" name=""/>
        <dsp:cNvSpPr/>
      </dsp:nvSpPr>
      <dsp:spPr>
        <a:xfrm rot="2950933">
          <a:off x="4421785" y="2380573"/>
          <a:ext cx="2774277" cy="7612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49AC3E-0ECD-4A6D-B0E7-A5754348B9A5}">
      <dsp:nvSpPr>
        <dsp:cNvPr id="0" name=""/>
        <dsp:cNvSpPr/>
      </dsp:nvSpPr>
      <dsp:spPr>
        <a:xfrm>
          <a:off x="6087015" y="3438134"/>
          <a:ext cx="1257237" cy="745699"/>
        </a:xfrm>
        <a:prstGeom prst="roundRect">
          <a:avLst>
            <a:gd name="adj" fmla="val 10000"/>
          </a:avLst>
        </a:prstGeom>
        <a:solidFill>
          <a:srgbClr val="1C96C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smtClean="0"/>
            <a:t>VOs</a:t>
          </a:r>
          <a:endParaRPr lang="de-DE" sz="3200" kern="1200" smtClean="0"/>
        </a:p>
      </dsp:txBody>
      <dsp:txXfrm>
        <a:off x="6108856" y="3459975"/>
        <a:ext cx="1213555" cy="702017"/>
      </dsp:txXfrm>
    </dsp:sp>
    <dsp:sp modelId="{B47B701E-3479-44BB-A7CA-04FB68F398A9}">
      <dsp:nvSpPr>
        <dsp:cNvPr id="0" name=""/>
        <dsp:cNvSpPr/>
      </dsp:nvSpPr>
      <dsp:spPr>
        <a:xfrm rot="7820259">
          <a:off x="1260855" y="2375327"/>
          <a:ext cx="2730782" cy="76126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71375-B204-489E-87AC-8C52D8F17E85}">
      <dsp:nvSpPr>
        <dsp:cNvPr id="0" name=""/>
        <dsp:cNvSpPr/>
      </dsp:nvSpPr>
      <dsp:spPr>
        <a:xfrm>
          <a:off x="974447" y="3366107"/>
          <a:ext cx="1535988" cy="861229"/>
        </a:xfrm>
        <a:prstGeom prst="roundRect">
          <a:avLst>
            <a:gd name="adj" fmla="val 10000"/>
          </a:avLst>
        </a:prstGeom>
        <a:solidFill>
          <a:srgbClr val="1C96C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err="1" smtClean="0"/>
            <a:t>Resource</a:t>
          </a:r>
          <a:endParaRPr lang="de-DE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err="1" smtClean="0"/>
            <a:t>Centres</a:t>
          </a:r>
          <a:endParaRPr lang="de-DE" sz="2000" kern="1200" dirty="0"/>
        </a:p>
      </dsp:txBody>
      <dsp:txXfrm>
        <a:off x="999672" y="3391332"/>
        <a:ext cx="1485538" cy="810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A8B049-EB27-4E31-BDA9-0312463A761D}" type="datetimeFigureOut">
              <a:rPr lang="de-DE"/>
              <a:pPr>
                <a:defRPr/>
              </a:pPr>
              <a:t>27.03.2012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F781CE-79F0-4D09-BC87-BFED04ACF92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753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9" descr="NGI-DE_Logo_gelb_symbol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1120775"/>
            <a:ext cx="287972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6400" y="2919600"/>
            <a:ext cx="6656400" cy="439200"/>
          </a:xfrm>
        </p:spPr>
        <p:txBody>
          <a:bodyPr/>
          <a:lstStyle>
            <a:lvl1pPr>
              <a:def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1929600" y="3358800"/>
            <a:ext cx="5072400" cy="17856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32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357158" y="1142985"/>
            <a:ext cx="8229600" cy="4429156"/>
          </a:xfrm>
        </p:spPr>
        <p:txBody>
          <a:bodyPr/>
          <a:lstStyle>
            <a:lvl1pPr>
              <a:defRPr>
                <a:latin typeface="+mn-lt"/>
                <a:ea typeface="Adobe Song Std L" pitchFamily="18" charset="-128"/>
              </a:defRPr>
            </a:lvl1pPr>
            <a:lvl2pPr>
              <a:defRPr>
                <a:latin typeface="+mn-lt"/>
                <a:ea typeface="Adobe Song Std L" pitchFamily="18" charset="-128"/>
              </a:defRPr>
            </a:lvl2pPr>
            <a:lvl3pPr>
              <a:defRPr>
                <a:latin typeface="+mn-lt"/>
                <a:ea typeface="Adobe Song Std L" pitchFamily="18" charset="-128"/>
              </a:defRPr>
            </a:lvl3pPr>
            <a:lvl4pPr>
              <a:defRPr>
                <a:latin typeface="+mn-lt"/>
                <a:ea typeface="Adobe Song Std L" pitchFamily="18" charset="-128"/>
              </a:defRPr>
            </a:lvl4pPr>
            <a:lvl5pPr>
              <a:defRPr>
                <a:latin typeface="+mn-lt"/>
                <a:ea typeface="Adobe Song Std L" pitchFamily="18" charset="-128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ußzeilenplatzhalt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T. Antoni | NGI-DE Sustainability | EGI CF'12 | Munich | 26-30 March 2012</a:t>
            </a:r>
            <a:endParaRPr lang="de-DE"/>
          </a:p>
        </p:txBody>
      </p:sp>
      <p:sp>
        <p:nvSpPr>
          <p:cNvPr id="5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9810E-9C50-4428-8FEB-FC077C19EBE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Datumsplatzhalt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B8280-4F3C-4C3E-AA15-85D07C65CE7C}" type="datetime1">
              <a:rPr lang="de-DE" smtClean="0"/>
              <a:t>27.03.2012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944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6" descr="NGI-Folien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571500" y="214313"/>
            <a:ext cx="840105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57188" y="1143000"/>
            <a:ext cx="822960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2501900" y="6264275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de-DE" smtClean="0"/>
              <a:t>T. Antoni | NGI-DE Sustainability | EGI CF'12 | Munich | 26-30 March 2012</a:t>
            </a:r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1285875" y="6264275"/>
            <a:ext cx="714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87E83F-37ED-42FA-8FA4-20BCBA4A01C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2"/>
          </p:nvPr>
        </p:nvSpPr>
        <p:spPr>
          <a:xfrm>
            <a:off x="284163" y="6264275"/>
            <a:ext cx="11445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80B69E7-DF6A-4ED5-AEE8-2F30DE09D5B5}" type="datetime1">
              <a:rPr lang="de-DE" smtClean="0"/>
              <a:t>27.03.2012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</p:sldLayoutIdLst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CC300"/>
        </a:buClr>
        <a:buFont typeface="Arial" charset="0"/>
        <a:buChar char="•"/>
        <a:defRPr lang="de-DE" sz="2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CC300"/>
        </a:buClr>
        <a:buFont typeface="Arial" charset="0"/>
        <a:buChar char="–"/>
        <a:defRPr lang="de-DE" sz="24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CC300"/>
        </a:buClr>
        <a:buFont typeface="Arial" charset="0"/>
        <a:buChar char="•"/>
        <a:defRPr lang="de-DE" sz="20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CC300"/>
        </a:buClr>
        <a:buFont typeface="Arial" charset="0"/>
        <a:buChar char="–"/>
        <a:defRPr lang="de-DE" sz="1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CC300"/>
        </a:buClr>
        <a:buFont typeface="Arial" charset="0"/>
        <a:buChar char="»"/>
        <a:defRPr lang="de-DE" sz="1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7200800" cy="1368152"/>
          </a:xfrm>
        </p:spPr>
        <p:txBody>
          <a:bodyPr/>
          <a:lstStyle/>
          <a:p>
            <a:r>
              <a:rPr lang="en-US" sz="2400" b="1" dirty="0"/>
              <a:t>A business model approach </a:t>
            </a:r>
            <a:br>
              <a:rPr lang="en-US" sz="2400" b="1" dirty="0"/>
            </a:br>
            <a:r>
              <a:rPr lang="en-US" sz="2400" b="1" dirty="0"/>
              <a:t>for a sustainable grid infrastructure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in </a:t>
            </a:r>
            <a:r>
              <a:rPr lang="en-US" sz="2400" b="1" dirty="0"/>
              <a:t>Germany</a:t>
            </a:r>
            <a:endParaRPr lang="de-DE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307912" y="3140968"/>
            <a:ext cx="5072400" cy="1785600"/>
          </a:xfrm>
        </p:spPr>
        <p:txBody>
          <a:bodyPr/>
          <a:lstStyle/>
          <a:p>
            <a:r>
              <a:rPr lang="en-US" sz="1800" b="1" dirty="0" err="1"/>
              <a:t>Torsten</a:t>
            </a:r>
            <a:r>
              <a:rPr lang="en-US" sz="1800" b="1" dirty="0"/>
              <a:t> </a:t>
            </a:r>
            <a:r>
              <a:rPr lang="en-US" sz="1800" b="1" dirty="0" err="1" smtClean="0"/>
              <a:t>Antoni</a:t>
            </a:r>
            <a:r>
              <a:rPr lang="en-US" sz="1800" b="1" dirty="0" smtClean="0"/>
              <a:t>, </a:t>
            </a:r>
            <a:r>
              <a:rPr lang="en-US" sz="1800" b="1" u="sng" dirty="0" smtClean="0"/>
              <a:t>Ruediger Berlich</a:t>
            </a:r>
            <a:r>
              <a:rPr lang="en-US" sz="1800" b="1" dirty="0" smtClean="0"/>
              <a:t>, Wilhelm Buehler, Achim Streit</a:t>
            </a:r>
          </a:p>
          <a:p>
            <a:r>
              <a:rPr lang="en-US" b="1" dirty="0" smtClean="0"/>
              <a:t>Karlsruhe Institute of Technology</a:t>
            </a:r>
            <a:endParaRPr lang="en-US" b="1" dirty="0"/>
          </a:p>
          <a:p>
            <a:r>
              <a:rPr lang="en-US" b="1" dirty="0"/>
              <a:t>                                                                                                      torsten.antoni@kit.edu</a:t>
            </a:r>
          </a:p>
          <a:p>
            <a:endParaRPr lang="de-DE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12023"/>
            <a:ext cx="1296144" cy="60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28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legal </a:t>
            </a:r>
            <a:r>
              <a:rPr lang="de-DE" dirty="0" err="1" smtClean="0"/>
              <a:t>forms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T. Antoni | NGI-DE Sustainability | EGI CF'12 | Munich | 26-30 March 2012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9810E-9C50-4428-8FEB-FC077C19EBEC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158188-0A4A-4D8F-98C0-AE8845C2D073}" type="datetime1">
              <a:rPr lang="de-DE" smtClean="0"/>
              <a:t>27.03.2012</a:t>
            </a:fld>
            <a:endParaRPr lang="de-DE" dirty="0"/>
          </a:p>
        </p:txBody>
      </p:sp>
      <p:graphicFrame>
        <p:nvGraphicFramePr>
          <p:cNvPr id="7" name="Inhaltsplatzhalt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231009"/>
              </p:ext>
            </p:extLst>
          </p:nvPr>
        </p:nvGraphicFramePr>
        <p:xfrm>
          <a:off x="357510" y="1412776"/>
          <a:ext cx="8462962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490"/>
                <a:gridCol w="4248472"/>
              </a:tblGrid>
              <a:tr h="375446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chemeClr val="bg1"/>
                          </a:solidFill>
                        </a:rPr>
                        <a:t>LLC</a:t>
                      </a:r>
                      <a:endParaRPr lang="de-DE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chemeClr val="bg1"/>
                          </a:solidFill>
                        </a:rPr>
                        <a:t>Non-profit </a:t>
                      </a:r>
                      <a:r>
                        <a:rPr lang="de-DE" sz="1800" dirty="0" err="1" smtClean="0">
                          <a:solidFill>
                            <a:schemeClr val="bg1"/>
                          </a:solidFill>
                        </a:rPr>
                        <a:t>organisation</a:t>
                      </a:r>
                      <a:endParaRPr lang="de-DE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1" marB="45711"/>
                </a:tc>
              </a:tr>
              <a:tr h="648139">
                <a:tc>
                  <a:txBody>
                    <a:bodyPr/>
                    <a:lstStyle/>
                    <a:p>
                      <a:r>
                        <a:rPr lang="de-DE" sz="1800" dirty="0" err="1" smtClean="0"/>
                        <a:t>Favoured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dirty="0" err="1" smtClean="0"/>
                        <a:t>by</a:t>
                      </a:r>
                      <a:r>
                        <a:rPr lang="de-DE" sz="1800" baseline="0" dirty="0" smtClean="0"/>
                        <a:t> legal expert </a:t>
                      </a:r>
                      <a:r>
                        <a:rPr lang="de-DE" sz="1800" baseline="0" dirty="0" err="1" smtClean="0"/>
                        <a:t>assessment</a:t>
                      </a:r>
                      <a:endParaRPr lang="de-DE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Membership</a:t>
                      </a:r>
                      <a:r>
                        <a:rPr lang="de-DE" sz="1800" baseline="0" dirty="0" smtClean="0"/>
                        <a:t> </a:t>
                      </a:r>
                      <a:r>
                        <a:rPr lang="de-DE" sz="1800" baseline="0" dirty="0" err="1" smtClean="0"/>
                        <a:t>for</a:t>
                      </a:r>
                      <a:r>
                        <a:rPr lang="de-DE" sz="1800" baseline="0" dirty="0" smtClean="0"/>
                        <a:t> </a:t>
                      </a:r>
                      <a:r>
                        <a:rPr lang="de-DE" sz="1800" baseline="0" dirty="0" err="1" smtClean="0"/>
                        <a:t>resource</a:t>
                      </a:r>
                      <a:r>
                        <a:rPr lang="de-DE" sz="1800" baseline="0" dirty="0" smtClean="0"/>
                        <a:t> </a:t>
                      </a:r>
                      <a:r>
                        <a:rPr lang="de-DE" sz="1800" baseline="0" dirty="0" err="1" smtClean="0"/>
                        <a:t>providers</a:t>
                      </a:r>
                      <a:r>
                        <a:rPr lang="de-DE" sz="1800" baseline="0" dirty="0" smtClean="0"/>
                        <a:t> </a:t>
                      </a:r>
                      <a:r>
                        <a:rPr lang="de-DE" sz="1800" baseline="0" dirty="0" err="1" smtClean="0"/>
                        <a:t>easily</a:t>
                      </a:r>
                      <a:r>
                        <a:rPr lang="de-DE" sz="1800" baseline="0" dirty="0" smtClean="0"/>
                        <a:t> </a:t>
                      </a:r>
                      <a:r>
                        <a:rPr lang="de-DE" sz="1800" baseline="0" dirty="0" err="1" smtClean="0"/>
                        <a:t>possible</a:t>
                      </a:r>
                      <a:endParaRPr lang="de-DE" sz="1800" dirty="0"/>
                    </a:p>
                  </a:txBody>
                  <a:tcPr marT="45711" marB="45711"/>
                </a:tc>
              </a:tr>
              <a:tr h="375446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Profit</a:t>
                      </a:r>
                      <a:r>
                        <a:rPr lang="de-DE" sz="1800" baseline="0" dirty="0" smtClean="0"/>
                        <a:t> </a:t>
                      </a:r>
                      <a:r>
                        <a:rPr lang="de-DE" sz="1800" baseline="0" dirty="0" err="1" smtClean="0"/>
                        <a:t>oriented</a:t>
                      </a:r>
                      <a:endParaRPr lang="de-DE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de-DE" sz="1800" dirty="0" err="1" smtClean="0"/>
                        <a:t>Supportive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dirty="0" err="1" smtClean="0"/>
                        <a:t>society</a:t>
                      </a:r>
                      <a:endParaRPr lang="de-DE" sz="1800" dirty="0"/>
                    </a:p>
                  </a:txBody>
                  <a:tcPr marT="45711" marB="45711"/>
                </a:tc>
              </a:tr>
              <a:tr h="925921">
                <a:tc>
                  <a:txBody>
                    <a:bodyPr/>
                    <a:lstStyle/>
                    <a:p>
                      <a:r>
                        <a:rPr lang="de-DE" sz="1800" dirty="0" err="1" smtClean="0"/>
                        <a:t>Extenstion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dirty="0" err="1" smtClean="0"/>
                        <a:t>towards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dirty="0" err="1" smtClean="0"/>
                        <a:t>commcercial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dirty="0" err="1" smtClean="0"/>
                        <a:t>services</a:t>
                      </a:r>
                      <a:r>
                        <a:rPr lang="de-DE" sz="1800" dirty="0" smtClean="0"/>
                        <a:t> easy – </a:t>
                      </a:r>
                      <a:r>
                        <a:rPr lang="de-DE" sz="1800" dirty="0" err="1" smtClean="0"/>
                        <a:t>this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dirty="0" err="1" smtClean="0"/>
                        <a:t>enables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dirty="0" err="1" smtClean="0"/>
                        <a:t>synergies</a:t>
                      </a:r>
                      <a:r>
                        <a:rPr lang="de-DE" sz="1800" dirty="0" smtClean="0"/>
                        <a:t> </a:t>
                      </a:r>
                      <a:endParaRPr lang="de-DE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„non-profit“ </a:t>
                      </a:r>
                      <a:r>
                        <a:rPr lang="de-DE" sz="1800" dirty="0" err="1" smtClean="0"/>
                        <a:t>is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dirty="0" err="1" smtClean="0"/>
                        <a:t>quite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dirty="0" err="1" smtClean="0"/>
                        <a:t>restrictive</a:t>
                      </a:r>
                      <a:endParaRPr lang="de-DE" sz="1800" dirty="0"/>
                    </a:p>
                  </a:txBody>
                  <a:tcPr marT="45711" marB="45711"/>
                </a:tc>
              </a:tr>
              <a:tr h="925756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</a:rPr>
                        <a:t>State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</a:rPr>
                        <a:t>subsidies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</a:rPr>
                        <a:t> start-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</a:rPr>
                        <a:t>up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</a:rPr>
                        <a:t>companies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</a:rPr>
                        <a:t>could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</a:rPr>
                        <a:t>be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</a:rPr>
                        <a:t>tapped</a:t>
                      </a:r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Membership </a:t>
                      </a:r>
                      <a:r>
                        <a:rPr lang="de-DE" sz="1800" dirty="0" err="1" smtClean="0"/>
                        <a:t>fees</a:t>
                      </a:r>
                      <a:r>
                        <a:rPr lang="de-DE" sz="1800" dirty="0" smtClean="0"/>
                        <a:t> tax-</a:t>
                      </a:r>
                      <a:r>
                        <a:rPr lang="de-DE" sz="1800" dirty="0" err="1" smtClean="0"/>
                        <a:t>extempt</a:t>
                      </a:r>
                      <a:endParaRPr lang="de-DE" sz="1800" dirty="0" smtClean="0"/>
                    </a:p>
                    <a:p>
                      <a:endParaRPr lang="de-DE" sz="1800" dirty="0" smtClean="0"/>
                    </a:p>
                  </a:txBody>
                  <a:tcPr marT="45711" marB="45711"/>
                </a:tc>
              </a:tr>
              <a:tr h="925756">
                <a:tc>
                  <a:txBody>
                    <a:bodyPr/>
                    <a:lstStyle/>
                    <a:p>
                      <a:r>
                        <a:rPr lang="de-DE" sz="1800" dirty="0" err="1" smtClean="0">
                          <a:solidFill>
                            <a:schemeClr val="tx1"/>
                          </a:solidFill>
                        </a:rPr>
                        <a:t>Offering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</a:rPr>
                        <a:t>services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de-DE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baseline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de-DE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baseline="0" dirty="0" err="1" smtClean="0">
                          <a:solidFill>
                            <a:schemeClr val="tx1"/>
                          </a:solidFill>
                        </a:rPr>
                        <a:t>public</a:t>
                      </a:r>
                      <a:endParaRPr lang="de-DE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1800" baseline="0" dirty="0" err="1" smtClean="0">
                          <a:solidFill>
                            <a:schemeClr val="tx1"/>
                          </a:solidFill>
                        </a:rPr>
                        <a:t>Possible</a:t>
                      </a:r>
                      <a:r>
                        <a:rPr lang="de-DE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baseline="0" dirty="0" err="1" smtClean="0">
                          <a:solidFill>
                            <a:schemeClr val="tx1"/>
                          </a:solidFill>
                        </a:rPr>
                        <a:t>cost</a:t>
                      </a:r>
                      <a:r>
                        <a:rPr lang="de-DE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baseline="0" dirty="0" err="1" smtClean="0">
                          <a:solidFill>
                            <a:schemeClr val="tx1"/>
                          </a:solidFill>
                        </a:rPr>
                        <a:t>reduction</a:t>
                      </a:r>
                      <a:endParaRPr lang="de-DE" sz="1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Price </a:t>
                      </a:r>
                      <a:r>
                        <a:rPr lang="de-DE" sz="1800" dirty="0" err="1" smtClean="0"/>
                        <a:t>of</a:t>
                      </a:r>
                      <a:r>
                        <a:rPr lang="de-DE" sz="1800" baseline="0" dirty="0" smtClean="0"/>
                        <a:t> </a:t>
                      </a:r>
                      <a:r>
                        <a:rPr lang="de-DE" sz="1800" baseline="0" dirty="0" err="1" smtClean="0"/>
                        <a:t>services</a:t>
                      </a:r>
                      <a:r>
                        <a:rPr lang="de-DE" sz="1800" baseline="0" dirty="0" smtClean="0"/>
                        <a:t> </a:t>
                      </a:r>
                      <a:r>
                        <a:rPr lang="de-DE" sz="1800" baseline="0" dirty="0" err="1" smtClean="0"/>
                        <a:t>defined</a:t>
                      </a:r>
                      <a:r>
                        <a:rPr lang="de-DE" sz="1800" baseline="0" dirty="0" smtClean="0"/>
                        <a:t> on </a:t>
                      </a:r>
                      <a:r>
                        <a:rPr lang="de-DE" sz="1800" baseline="0" dirty="0" err="1" smtClean="0"/>
                        <a:t>the</a:t>
                      </a:r>
                      <a:r>
                        <a:rPr lang="de-DE" sz="1800" baseline="0" dirty="0" smtClean="0"/>
                        <a:t> </a:t>
                      </a:r>
                      <a:r>
                        <a:rPr lang="de-DE" sz="1800" baseline="0" dirty="0" err="1" smtClean="0"/>
                        <a:t>basis</a:t>
                      </a:r>
                      <a:r>
                        <a:rPr lang="de-DE" sz="1800" baseline="0" dirty="0" smtClean="0"/>
                        <a:t> </a:t>
                      </a:r>
                      <a:r>
                        <a:rPr lang="de-DE" sz="1800" baseline="0" dirty="0" err="1" smtClean="0"/>
                        <a:t>of</a:t>
                      </a:r>
                      <a:r>
                        <a:rPr lang="de-DE" sz="1800" baseline="0" dirty="0" smtClean="0"/>
                        <a:t> </a:t>
                      </a:r>
                      <a:r>
                        <a:rPr lang="de-DE" sz="1800" baseline="0" dirty="0" err="1" smtClean="0"/>
                        <a:t>the</a:t>
                      </a:r>
                      <a:r>
                        <a:rPr lang="de-DE" sz="1800" baseline="0" dirty="0" smtClean="0"/>
                        <a:t> </a:t>
                      </a:r>
                      <a:r>
                        <a:rPr lang="de-DE" sz="1800" baseline="0" dirty="0" err="1" smtClean="0"/>
                        <a:t>share</a:t>
                      </a:r>
                      <a:r>
                        <a:rPr lang="de-DE" sz="1800" baseline="0" dirty="0" smtClean="0"/>
                        <a:t> </a:t>
                      </a:r>
                      <a:r>
                        <a:rPr lang="de-DE" sz="1800" baseline="0" dirty="0" err="1" smtClean="0"/>
                        <a:t>of</a:t>
                      </a:r>
                      <a:r>
                        <a:rPr lang="de-DE" sz="1800" baseline="0" dirty="0" smtClean="0"/>
                        <a:t> </a:t>
                      </a:r>
                      <a:r>
                        <a:rPr lang="de-DE" sz="1800" baseline="0" dirty="0" err="1" smtClean="0"/>
                        <a:t>the</a:t>
                      </a:r>
                      <a:r>
                        <a:rPr lang="de-DE" sz="1800" baseline="0" dirty="0" smtClean="0"/>
                        <a:t> </a:t>
                      </a:r>
                      <a:r>
                        <a:rPr lang="de-DE" sz="1800" baseline="0" dirty="0" err="1" smtClean="0"/>
                        <a:t>overall</a:t>
                      </a:r>
                      <a:r>
                        <a:rPr lang="de-DE" sz="1800" baseline="0" dirty="0" smtClean="0"/>
                        <a:t> </a:t>
                      </a:r>
                      <a:r>
                        <a:rPr lang="de-DE" sz="1800" baseline="0" dirty="0" err="1" smtClean="0"/>
                        <a:t>cost</a:t>
                      </a:r>
                      <a:endParaRPr lang="de-DE" sz="1800" dirty="0" smtClean="0"/>
                    </a:p>
                  </a:txBody>
                  <a:tcPr marT="45711" marB="4571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08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75656" y="2492896"/>
            <a:ext cx="5616624" cy="1368152"/>
          </a:xfrm>
        </p:spPr>
        <p:txBody>
          <a:bodyPr/>
          <a:lstStyle/>
          <a:p>
            <a:r>
              <a:rPr lang="en-US" sz="2400" b="1" dirty="0" smtClean="0"/>
              <a:t>Business Model - Mechanics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149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roles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 smtClean="0">
                <a:solidFill>
                  <a:srgbClr val="FF0000"/>
                </a:solidFill>
              </a:rPr>
              <a:t>Role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definition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with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detailed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cost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estimations</a:t>
            </a:r>
            <a:endParaRPr lang="de-DE" dirty="0" smtClean="0">
              <a:solidFill>
                <a:srgbClr val="FF0000"/>
              </a:solidFill>
            </a:endParaRPr>
          </a:p>
          <a:p>
            <a:pPr lvl="1"/>
            <a:r>
              <a:rPr lang="de-DE" dirty="0" smtClean="0"/>
              <a:t>Technical </a:t>
            </a:r>
            <a:r>
              <a:rPr lang="de-DE" dirty="0" err="1" smtClean="0"/>
              <a:t>staff</a:t>
            </a:r>
            <a:endParaRPr lang="de-DE" dirty="0" smtClean="0"/>
          </a:p>
          <a:p>
            <a:pPr lvl="2"/>
            <a:r>
              <a:rPr lang="de-DE" dirty="0" smtClean="0"/>
              <a:t>Level-1-Technician (Help </a:t>
            </a:r>
            <a:r>
              <a:rPr lang="de-DE" dirty="0" err="1" smtClean="0"/>
              <a:t>desk</a:t>
            </a:r>
            <a:r>
              <a:rPr lang="de-DE" dirty="0" smtClean="0"/>
              <a:t>, </a:t>
            </a:r>
            <a:r>
              <a:rPr lang="de-DE" dirty="0" err="1" smtClean="0"/>
              <a:t>webmaster</a:t>
            </a:r>
            <a:r>
              <a:rPr lang="de-DE" dirty="0" smtClean="0"/>
              <a:t>, </a:t>
            </a:r>
            <a:r>
              <a:rPr lang="de-DE" dirty="0"/>
              <a:t>…) </a:t>
            </a:r>
            <a:r>
              <a:rPr lang="de-DE" dirty="0" smtClean="0">
                <a:solidFill>
                  <a:srgbClr val="FF0000"/>
                </a:solidFill>
              </a:rPr>
              <a:t>[*]</a:t>
            </a:r>
          </a:p>
          <a:p>
            <a:pPr lvl="2"/>
            <a:r>
              <a:rPr lang="de-DE" dirty="0" smtClean="0"/>
              <a:t>Level-2-Technician (Servers,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r>
              <a:rPr lang="de-DE" dirty="0"/>
              <a:t>,…) </a:t>
            </a:r>
            <a:r>
              <a:rPr lang="de-DE" dirty="0" smtClean="0">
                <a:solidFill>
                  <a:srgbClr val="FF0000"/>
                </a:solidFill>
              </a:rPr>
              <a:t>[*]</a:t>
            </a:r>
          </a:p>
          <a:p>
            <a:pPr lvl="2"/>
            <a:r>
              <a:rPr lang="de-DE" dirty="0" smtClean="0"/>
              <a:t>Level-3- </a:t>
            </a:r>
            <a:r>
              <a:rPr lang="de-DE" dirty="0" err="1" smtClean="0"/>
              <a:t>and</a:t>
            </a:r>
            <a:r>
              <a:rPr lang="de-DE" dirty="0" smtClean="0"/>
              <a:t> Security-</a:t>
            </a:r>
            <a:r>
              <a:rPr lang="de-DE" dirty="0" err="1" smtClean="0"/>
              <a:t>Technician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[*]</a:t>
            </a:r>
            <a:endParaRPr lang="de-DE" dirty="0" smtClean="0"/>
          </a:p>
          <a:p>
            <a:pPr lvl="1"/>
            <a:r>
              <a:rPr lang="de-DE" dirty="0" smtClean="0"/>
              <a:t>Management</a:t>
            </a:r>
            <a:endParaRPr lang="de-DE" dirty="0"/>
          </a:p>
          <a:p>
            <a:pPr lvl="2"/>
            <a:r>
              <a:rPr lang="de-DE" dirty="0" smtClean="0"/>
              <a:t>Managing </a:t>
            </a:r>
            <a:r>
              <a:rPr lang="de-DE" dirty="0" err="1" smtClean="0"/>
              <a:t>director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[*]</a:t>
            </a:r>
          </a:p>
          <a:p>
            <a:pPr lvl="2"/>
            <a:r>
              <a:rPr lang="de-DE" dirty="0" smtClean="0"/>
              <a:t>Business </a:t>
            </a:r>
            <a:r>
              <a:rPr lang="de-DE" dirty="0" err="1" smtClean="0"/>
              <a:t>development</a:t>
            </a:r>
            <a:r>
              <a:rPr lang="de-DE" dirty="0" smtClean="0"/>
              <a:t>; </a:t>
            </a:r>
            <a:r>
              <a:rPr lang="de-DE" dirty="0" err="1" smtClean="0"/>
              <a:t>Product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[-]</a:t>
            </a:r>
            <a:endParaRPr lang="de-DE" dirty="0"/>
          </a:p>
          <a:p>
            <a:pPr lvl="2"/>
            <a:r>
              <a:rPr lang="de-DE" dirty="0" smtClean="0"/>
              <a:t>Distribution, Customer </a:t>
            </a:r>
            <a:r>
              <a:rPr lang="de-DE" dirty="0" err="1" smtClean="0"/>
              <a:t>relationship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[-]</a:t>
            </a:r>
            <a:endParaRPr lang="de-DE" dirty="0"/>
          </a:p>
          <a:p>
            <a:pPr lvl="1"/>
            <a:r>
              <a:rPr lang="de-DE" dirty="0" err="1" smtClean="0"/>
              <a:t>Assistence</a:t>
            </a:r>
            <a:endParaRPr lang="de-DE" dirty="0"/>
          </a:p>
          <a:p>
            <a:pPr lvl="2"/>
            <a:r>
              <a:rPr lang="de-DE" dirty="0" err="1" smtClean="0"/>
              <a:t>Secretariat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[0,5]</a:t>
            </a:r>
            <a:endParaRPr lang="de-DE" dirty="0">
              <a:solidFill>
                <a:srgbClr val="FF0000"/>
              </a:solidFill>
            </a:endParaRPr>
          </a:p>
          <a:p>
            <a:pPr lvl="2"/>
            <a:r>
              <a:rPr lang="de-DE" dirty="0" smtClean="0"/>
              <a:t>Customer </a:t>
            </a:r>
            <a:r>
              <a:rPr lang="de-DE" dirty="0" err="1" smtClean="0"/>
              <a:t>relationship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[-]</a:t>
            </a:r>
            <a:endParaRPr lang="de-DE" dirty="0">
              <a:solidFill>
                <a:srgbClr val="FF0000"/>
              </a:solidFill>
            </a:endParaRPr>
          </a:p>
          <a:p>
            <a:pPr lvl="2"/>
            <a:r>
              <a:rPr lang="de-DE" dirty="0" smtClean="0"/>
              <a:t>Administration </a:t>
            </a:r>
            <a:r>
              <a:rPr lang="de-DE" dirty="0" smtClean="0">
                <a:solidFill>
                  <a:srgbClr val="FF0000"/>
                </a:solidFill>
              </a:rPr>
              <a:t>[0,5]</a:t>
            </a:r>
            <a:endParaRPr lang="de-DE" dirty="0">
              <a:solidFill>
                <a:srgbClr val="FF0000"/>
              </a:solidFill>
            </a:endParaRPr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T. Antoni | NGI-DE Sustainability | EGI CF'12 | Munich | 26-30 March 2012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E51BB4-304B-4CB0-ACCC-8B987EEAFC6D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23B79AD-04B0-4010-B4CA-640E2E73069D}" type="datetime1">
              <a:rPr lang="de-DE" smtClean="0"/>
              <a:t>27.03.2012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614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Services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158" y="998969"/>
            <a:ext cx="8463314" cy="4662279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Basic </a:t>
            </a:r>
            <a:r>
              <a:rPr lang="de-DE" dirty="0" err="1" smtClean="0"/>
              <a:t>services</a:t>
            </a:r>
            <a:r>
              <a:rPr lang="de-DE" dirty="0" smtClean="0"/>
              <a:t>:</a:t>
            </a:r>
            <a:endParaRPr lang="de-DE" dirty="0"/>
          </a:p>
          <a:p>
            <a:pPr lvl="1"/>
            <a:r>
              <a:rPr lang="de-DE" dirty="0" smtClean="0"/>
              <a:t>Common </a:t>
            </a:r>
            <a:r>
              <a:rPr lang="de-DE" dirty="0" err="1" smtClean="0"/>
              <a:t>services</a:t>
            </a:r>
            <a:r>
              <a:rPr lang="de-DE" dirty="0" smtClean="0"/>
              <a:t>:</a:t>
            </a:r>
            <a:endParaRPr lang="de-DE" dirty="0"/>
          </a:p>
          <a:p>
            <a:pPr lvl="2"/>
            <a:r>
              <a:rPr lang="de-DE" dirty="0" smtClean="0"/>
              <a:t>Operation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central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endParaRPr lang="de-DE" dirty="0" smtClean="0"/>
          </a:p>
          <a:p>
            <a:pPr lvl="3"/>
            <a:r>
              <a:rPr lang="de-DE" dirty="0" smtClean="0"/>
              <a:t>NGI-DE </a:t>
            </a:r>
            <a:r>
              <a:rPr lang="de-DE" dirty="0"/>
              <a:t>Helpdesk </a:t>
            </a:r>
            <a:r>
              <a:rPr lang="de-DE" dirty="0" smtClean="0"/>
              <a:t>Portal, GRRS, VOMRS, GOCDB</a:t>
            </a:r>
            <a:endParaRPr lang="de-DE" dirty="0"/>
          </a:p>
          <a:p>
            <a:pPr lvl="2"/>
            <a:r>
              <a:rPr lang="de-DE" dirty="0" smtClean="0"/>
              <a:t>Optional: </a:t>
            </a:r>
            <a:r>
              <a:rPr lang="de-DE" dirty="0"/>
              <a:t>EGI </a:t>
            </a:r>
            <a:r>
              <a:rPr lang="de-DE" dirty="0" smtClean="0"/>
              <a:t>Membership</a:t>
            </a:r>
          </a:p>
          <a:p>
            <a:pPr lvl="2"/>
            <a:endParaRPr lang="de-DE" dirty="0"/>
          </a:p>
          <a:p>
            <a:pPr lvl="1"/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resource</a:t>
            </a:r>
            <a:r>
              <a:rPr lang="de-DE" dirty="0" smtClean="0"/>
              <a:t> </a:t>
            </a:r>
            <a:r>
              <a:rPr lang="de-DE" dirty="0" err="1" smtClean="0"/>
              <a:t>providers</a:t>
            </a:r>
            <a:endParaRPr lang="de-DE" dirty="0"/>
          </a:p>
          <a:p>
            <a:pPr lvl="2"/>
            <a:r>
              <a:rPr lang="de-DE" dirty="0"/>
              <a:t>Site </a:t>
            </a:r>
            <a:r>
              <a:rPr lang="de-DE" dirty="0" err="1" smtClean="0"/>
              <a:t>certification</a:t>
            </a:r>
            <a:endParaRPr lang="de-DE" dirty="0"/>
          </a:p>
          <a:p>
            <a:pPr lvl="2"/>
            <a:r>
              <a:rPr lang="de-DE" dirty="0"/>
              <a:t>Maintenance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provider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/>
          </a:p>
          <a:p>
            <a:pPr lvl="2"/>
            <a:r>
              <a:rPr lang="de-DE" dirty="0" smtClean="0"/>
              <a:t>Security </a:t>
            </a:r>
            <a:r>
              <a:rPr lang="de-DE" dirty="0" err="1" smtClean="0"/>
              <a:t>scans</a:t>
            </a:r>
            <a:endParaRPr lang="de-DE" dirty="0" smtClean="0"/>
          </a:p>
          <a:p>
            <a:pPr lvl="2"/>
            <a:endParaRPr lang="de-DE" dirty="0"/>
          </a:p>
          <a:p>
            <a:pPr lvl="1"/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/>
              <a:t>VOs</a:t>
            </a:r>
          </a:p>
          <a:p>
            <a:pPr lvl="2"/>
            <a:r>
              <a:rPr lang="de-DE" dirty="0" smtClean="0"/>
              <a:t>Operation </a:t>
            </a:r>
            <a:r>
              <a:rPr lang="de-DE" dirty="0" err="1" smtClean="0"/>
              <a:t>of</a:t>
            </a:r>
            <a:r>
              <a:rPr lang="de-DE" dirty="0" smtClean="0"/>
              <a:t> VO </a:t>
            </a:r>
            <a:r>
              <a:rPr lang="de-DE" dirty="0" err="1" smtClean="0"/>
              <a:t>service</a:t>
            </a:r>
            <a:r>
              <a:rPr lang="de-DE" dirty="0" smtClean="0"/>
              <a:t> </a:t>
            </a:r>
            <a:r>
              <a:rPr lang="de-DE" dirty="0" err="1" smtClean="0"/>
              <a:t>infrastructure</a:t>
            </a:r>
            <a:endParaRPr lang="de-DE" dirty="0"/>
          </a:p>
          <a:p>
            <a:pPr lvl="2"/>
            <a:r>
              <a:rPr lang="de-DE" dirty="0"/>
              <a:t>Maintenance </a:t>
            </a:r>
            <a:r>
              <a:rPr lang="de-DE" dirty="0" err="1" smtClean="0"/>
              <a:t>of</a:t>
            </a:r>
            <a:r>
              <a:rPr lang="de-DE" dirty="0" smtClean="0"/>
              <a:t> VO </a:t>
            </a:r>
            <a:r>
              <a:rPr lang="de-DE" dirty="0" err="1" smtClean="0"/>
              <a:t>data</a:t>
            </a:r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T. Antoni | NGI-DE Sustainability | EGI CF'12 | Munich | 26-30 March 2012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E51BB4-304B-4CB0-ACCC-8B987EEAFC6D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9F530B6-592A-4B42-B4F2-7AD11DE6CA20}" type="datetime1">
              <a:rPr lang="de-DE" smtClean="0"/>
              <a:t>27.03.2012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019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Product</a:t>
            </a:r>
            <a:r>
              <a:rPr lang="de-DE" dirty="0" smtClean="0"/>
              <a:t> </a:t>
            </a:r>
            <a:r>
              <a:rPr lang="de-DE" dirty="0" err="1" smtClean="0"/>
              <a:t>definitions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err="1" smtClean="0"/>
              <a:t>Estimation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effort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endParaRPr lang="de-DE" dirty="0" smtClean="0"/>
          </a:p>
          <a:p>
            <a:pPr lvl="1"/>
            <a:r>
              <a:rPr lang="de-DE" dirty="0" err="1" smtClean="0">
                <a:solidFill>
                  <a:srgbClr val="FF0000"/>
                </a:solidFill>
              </a:rPr>
              <a:t>Which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roles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are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needed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for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which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timeframe</a:t>
            </a:r>
            <a:endParaRPr lang="de-DE" dirty="0" smtClean="0">
              <a:solidFill>
                <a:srgbClr val="FF0000"/>
              </a:solidFill>
            </a:endParaRPr>
          </a:p>
          <a:p>
            <a:pPr lvl="1"/>
            <a:r>
              <a:rPr lang="de-DE" dirty="0"/>
              <a:t>e</a:t>
            </a:r>
            <a:r>
              <a:rPr lang="de-DE" dirty="0" smtClean="0"/>
              <a:t>.g. „</a:t>
            </a:r>
            <a:r>
              <a:rPr lang="de-DE" dirty="0" err="1" smtClean="0"/>
              <a:t>Running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VO </a:t>
            </a:r>
            <a:r>
              <a:rPr lang="de-DE" dirty="0" err="1" smtClean="0"/>
              <a:t>service</a:t>
            </a:r>
            <a:r>
              <a:rPr lang="de-DE" dirty="0" smtClean="0"/>
              <a:t> </a:t>
            </a:r>
            <a:r>
              <a:rPr lang="de-DE" dirty="0" err="1" smtClean="0"/>
              <a:t>infrastructure</a:t>
            </a:r>
            <a:r>
              <a:rPr lang="de-DE" dirty="0" smtClean="0"/>
              <a:t>“</a:t>
            </a:r>
          </a:p>
          <a:p>
            <a:pPr lvl="1"/>
            <a:endParaRPr lang="de-DE" dirty="0"/>
          </a:p>
          <a:p>
            <a:pPr marL="457200" lvl="1" indent="0">
              <a:buNone/>
            </a:pP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err="1" smtClean="0"/>
              <a:t>Estimation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„</a:t>
            </a:r>
            <a:r>
              <a:rPr lang="de-DE" dirty="0" err="1" smtClean="0"/>
              <a:t>product</a:t>
            </a:r>
            <a:r>
              <a:rPr lang="de-DE" dirty="0" smtClean="0"/>
              <a:t>“ </a:t>
            </a:r>
            <a:r>
              <a:rPr lang="de-DE" dirty="0" err="1" smtClean="0"/>
              <a:t>units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lvl="1"/>
            <a:r>
              <a:rPr lang="de-DE" dirty="0" err="1" smtClean="0">
                <a:solidFill>
                  <a:srgbClr val="FF0000"/>
                </a:solidFill>
                <a:sym typeface="Wingdings" pitchFamily="2" charset="2"/>
              </a:rPr>
              <a:t>Cost</a:t>
            </a:r>
            <a:r>
              <a:rPr lang="de-DE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de-DE" dirty="0" err="1" smtClean="0">
                <a:solidFill>
                  <a:srgbClr val="FF0000"/>
                </a:solidFill>
                <a:sym typeface="Wingdings" pitchFamily="2" charset="2"/>
              </a:rPr>
              <a:t>estimation</a:t>
            </a:r>
            <a:r>
              <a:rPr lang="de-DE" dirty="0" smtClean="0">
                <a:solidFill>
                  <a:srgbClr val="FF0000"/>
                </a:solidFill>
                <a:sym typeface="Wingdings" pitchFamily="2" charset="2"/>
              </a:rPr>
              <a:t>  </a:t>
            </a:r>
            <a:r>
              <a:rPr lang="de-DE" dirty="0" err="1" smtClean="0">
                <a:solidFill>
                  <a:srgbClr val="FF0000"/>
                </a:solidFill>
                <a:sym typeface="Wingdings" pitchFamily="2" charset="2"/>
              </a:rPr>
              <a:t>earnings</a:t>
            </a:r>
            <a:endParaRPr lang="de-DE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r>
              <a:rPr lang="de-DE" dirty="0" err="1" smtClean="0">
                <a:solidFill>
                  <a:srgbClr val="FF0000"/>
                </a:solidFill>
                <a:sym typeface="Wingdings" pitchFamily="2" charset="2"/>
              </a:rPr>
              <a:t>Fraction</a:t>
            </a:r>
            <a:r>
              <a:rPr lang="de-DE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de-DE" dirty="0" err="1" smtClean="0">
                <a:solidFill>
                  <a:srgbClr val="FF0000"/>
                </a:solidFill>
                <a:sym typeface="Wingdings" pitchFamily="2" charset="2"/>
              </a:rPr>
              <a:t>of</a:t>
            </a:r>
            <a:r>
              <a:rPr lang="de-DE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de-DE" dirty="0" err="1" smtClean="0">
                <a:solidFill>
                  <a:srgbClr val="FF0000"/>
                </a:solidFill>
                <a:sym typeface="Wingdings" pitchFamily="2" charset="2"/>
              </a:rPr>
              <a:t>the</a:t>
            </a:r>
            <a:r>
              <a:rPr lang="de-DE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de-DE" dirty="0" err="1" smtClean="0">
                <a:solidFill>
                  <a:srgbClr val="FF0000"/>
                </a:solidFill>
                <a:sym typeface="Wingdings" pitchFamily="2" charset="2"/>
              </a:rPr>
              <a:t>overall</a:t>
            </a:r>
            <a:r>
              <a:rPr lang="de-DE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de-DE" dirty="0" err="1" smtClean="0">
                <a:solidFill>
                  <a:srgbClr val="FF0000"/>
                </a:solidFill>
                <a:sym typeface="Wingdings" pitchFamily="2" charset="2"/>
              </a:rPr>
              <a:t>cost</a:t>
            </a:r>
            <a:r>
              <a:rPr lang="de-DE" dirty="0" smtClean="0">
                <a:solidFill>
                  <a:srgbClr val="FF0000"/>
                </a:solidFill>
                <a:sym typeface="Wingdings" pitchFamily="2" charset="2"/>
              </a:rPr>
              <a:t>  </a:t>
            </a:r>
            <a:r>
              <a:rPr lang="de-DE" dirty="0" err="1" smtClean="0">
                <a:solidFill>
                  <a:srgbClr val="FF0000"/>
                </a:solidFill>
                <a:sym typeface="Wingdings" pitchFamily="2" charset="2"/>
              </a:rPr>
              <a:t>expenditure</a:t>
            </a:r>
            <a:endParaRPr lang="de-DE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r>
              <a:rPr lang="de-DE" dirty="0" err="1" smtClean="0">
                <a:solidFill>
                  <a:srgbClr val="FF0000"/>
                </a:solidFill>
                <a:sym typeface="Wingdings" pitchFamily="2" charset="2"/>
              </a:rPr>
              <a:t>Estimation</a:t>
            </a:r>
            <a:r>
              <a:rPr lang="de-DE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de-DE" dirty="0" err="1" smtClean="0">
                <a:solidFill>
                  <a:srgbClr val="FF0000"/>
                </a:solidFill>
                <a:sym typeface="Wingdings" pitchFamily="2" charset="2"/>
              </a:rPr>
              <a:t>of</a:t>
            </a:r>
            <a:r>
              <a:rPr lang="de-DE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de-DE" dirty="0" err="1" smtClean="0">
                <a:solidFill>
                  <a:srgbClr val="FF0000"/>
                </a:solidFill>
                <a:sym typeface="Wingdings" pitchFamily="2" charset="2"/>
              </a:rPr>
              <a:t>the</a:t>
            </a:r>
            <a:r>
              <a:rPr lang="de-DE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de-DE" dirty="0" err="1" smtClean="0">
                <a:solidFill>
                  <a:srgbClr val="FF0000"/>
                </a:solidFill>
                <a:sym typeface="Wingdings" pitchFamily="2" charset="2"/>
              </a:rPr>
              <a:t>staff</a:t>
            </a:r>
            <a:r>
              <a:rPr lang="de-DE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de-DE" dirty="0" err="1" smtClean="0">
                <a:solidFill>
                  <a:srgbClr val="FF0000"/>
                </a:solidFill>
                <a:sym typeface="Wingdings" pitchFamily="2" charset="2"/>
              </a:rPr>
              <a:t>needed</a:t>
            </a:r>
            <a:r>
              <a:rPr lang="de-DE" dirty="0" smtClean="0">
                <a:solidFill>
                  <a:srgbClr val="FF0000"/>
                </a:solidFill>
                <a:sym typeface="Wingdings" pitchFamily="2" charset="2"/>
              </a:rPr>
              <a:t> (</a:t>
            </a:r>
            <a:r>
              <a:rPr lang="de-DE" dirty="0" err="1" smtClean="0">
                <a:solidFill>
                  <a:srgbClr val="FF0000"/>
                </a:solidFill>
                <a:sym typeface="Wingdings" pitchFamily="2" charset="2"/>
              </a:rPr>
              <a:t>how</a:t>
            </a:r>
            <a:r>
              <a:rPr lang="de-DE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de-DE" dirty="0" err="1" smtClean="0">
                <a:solidFill>
                  <a:srgbClr val="FF0000"/>
                </a:solidFill>
                <a:sym typeface="Wingdings" pitchFamily="2" charset="2"/>
              </a:rPr>
              <a:t>many</a:t>
            </a:r>
            <a:r>
              <a:rPr lang="de-DE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de-DE" dirty="0" err="1" smtClean="0">
                <a:solidFill>
                  <a:srgbClr val="FF0000"/>
                </a:solidFill>
                <a:sym typeface="Wingdings" pitchFamily="2" charset="2"/>
              </a:rPr>
              <a:t>when</a:t>
            </a:r>
            <a:r>
              <a:rPr lang="de-DE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de-DE" dirty="0" smtClean="0">
              <a:solidFill>
                <a:srgbClr val="FF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T. Antoni | NGI-DE Sustainability | EGI CF'12 | Munich | 26-30 March 2012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E51BB4-304B-4CB0-ACCC-8B987EEAFC6D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E4173A42-11C1-41AB-90E6-91BFB34D85D4}" type="datetime1">
              <a:rPr lang="de-DE" smtClean="0"/>
              <a:t>27.03.2012</a:t>
            </a:fld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476028"/>
              </p:ext>
            </p:extLst>
          </p:nvPr>
        </p:nvGraphicFramePr>
        <p:xfrm>
          <a:off x="1043608" y="2295525"/>
          <a:ext cx="6680201" cy="1276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3796"/>
                <a:gridCol w="639086"/>
                <a:gridCol w="820320"/>
                <a:gridCol w="820320"/>
                <a:gridCol w="826679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 dirty="0">
                          <a:effectLst/>
                        </a:rPr>
                        <a:t>Per </a:t>
                      </a:r>
                      <a:r>
                        <a:rPr lang="de-DE" sz="1000" u="none" strike="noStrike" dirty="0" err="1">
                          <a:effectLst/>
                        </a:rPr>
                        <a:t>unit</a:t>
                      </a:r>
                      <a:r>
                        <a:rPr lang="de-DE" sz="1000" u="none" strike="noStrike" dirty="0">
                          <a:effectLst/>
                        </a:rPr>
                        <a:t> man-power </a:t>
                      </a:r>
                      <a:r>
                        <a:rPr lang="de-DE" sz="1000" u="none" strike="noStrike" dirty="0" err="1">
                          <a:effectLst/>
                        </a:rPr>
                        <a:t>usage</a:t>
                      </a:r>
                      <a:endParaRPr lang="de-DE" sz="1000" b="1" i="0" u="none" strike="noStrike" dirty="0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 dirty="0" err="1" smtClean="0">
                          <a:effectLst/>
                        </a:rPr>
                        <a:t>Effort</a:t>
                      </a:r>
                      <a:r>
                        <a:rPr lang="de-DE" sz="1000" u="none" strike="noStrike" dirty="0" smtClean="0">
                          <a:effectLst/>
                        </a:rPr>
                        <a:t> per VO per </a:t>
                      </a:r>
                      <a:r>
                        <a:rPr lang="de-DE" sz="1000" u="none" strike="noStrike" dirty="0" err="1" smtClean="0">
                          <a:effectLst/>
                        </a:rPr>
                        <a:t>Month</a:t>
                      </a:r>
                      <a:endParaRPr lang="de-DE" sz="1000" b="0" i="0" u="none" strike="noStrike" dirty="0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Man-days Level-1 Technician</a:t>
                      </a:r>
                      <a:endParaRPr lang="de-DE" sz="1000" b="0" i="0" u="none" strike="noStrike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 dirty="0">
                          <a:effectLst/>
                        </a:rPr>
                        <a:t>1,5</a:t>
                      </a:r>
                      <a:endParaRPr lang="de-DE" sz="1000" b="0" i="0" u="none" strike="noStrike" dirty="0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effectLst/>
                          <a:latin typeface="+mn-lt"/>
                        </a:rPr>
                        <a:t>Operation</a:t>
                      </a:r>
                      <a:r>
                        <a:rPr lang="de-DE" sz="1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effectLst/>
                          <a:latin typeface="+mn-lt"/>
                        </a:rPr>
                        <a:t>of</a:t>
                      </a:r>
                      <a:r>
                        <a:rPr lang="de-DE" sz="1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effectLst/>
                          <a:latin typeface="+mn-lt"/>
                        </a:rPr>
                        <a:t>the</a:t>
                      </a:r>
                      <a:r>
                        <a:rPr lang="de-DE" sz="1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effectLst/>
                          <a:latin typeface="+mn-lt"/>
                        </a:rPr>
                        <a:t>infrastructure</a:t>
                      </a:r>
                      <a:endParaRPr lang="de-DE" sz="1000" b="0" i="0" u="none" strike="noStrike" dirty="0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Man-days Level-2 Technician</a:t>
                      </a:r>
                      <a:endParaRPr lang="de-DE" sz="1000" b="0" i="0" u="none" strike="noStrike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 dirty="0">
                          <a:effectLst/>
                        </a:rPr>
                        <a:t>0,5</a:t>
                      </a:r>
                      <a:endParaRPr lang="de-DE" sz="1000" b="0" i="0" u="none" strike="noStrike" dirty="0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 dirty="0" smtClean="0">
                          <a:effectLst/>
                        </a:rPr>
                        <a:t>Software</a:t>
                      </a:r>
                      <a:r>
                        <a:rPr lang="de-DE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de-DE" sz="1000" u="none" strike="noStrike" baseline="0" dirty="0" err="1" smtClean="0">
                          <a:effectLst/>
                        </a:rPr>
                        <a:t>a</a:t>
                      </a:r>
                      <a:r>
                        <a:rPr lang="de-DE" sz="1000" u="none" strike="noStrike" dirty="0" err="1" smtClean="0">
                          <a:effectLst/>
                        </a:rPr>
                        <a:t>nd</a:t>
                      </a:r>
                      <a:r>
                        <a:rPr lang="de-DE" sz="1000" u="none" strike="noStrike" dirty="0" smtClean="0">
                          <a:effectLst/>
                        </a:rPr>
                        <a:t> Hardware </a:t>
                      </a:r>
                      <a:r>
                        <a:rPr lang="de-DE" sz="1000" u="none" strike="noStrike" dirty="0" err="1" smtClean="0">
                          <a:effectLst/>
                        </a:rPr>
                        <a:t>upgrades</a:t>
                      </a:r>
                      <a:endParaRPr lang="de-DE" sz="1000" b="0" i="0" u="none" strike="noStrike" dirty="0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Man-days Level-3 Technician</a:t>
                      </a:r>
                      <a:endParaRPr lang="de-DE" sz="1000" b="0" i="0" u="none" strike="noStrike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 dirty="0">
                          <a:effectLst/>
                        </a:rPr>
                        <a:t>0</a:t>
                      </a:r>
                      <a:endParaRPr lang="de-DE" sz="1000" b="0" i="0" u="none" strike="noStrike" dirty="0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Man-days Security Expert</a:t>
                      </a:r>
                      <a:endParaRPr lang="de-DE" sz="1000" b="0" i="0" u="none" strike="noStrike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 dirty="0">
                          <a:effectLst/>
                        </a:rPr>
                        <a:t>0</a:t>
                      </a:r>
                      <a:endParaRPr lang="de-DE" sz="1000" b="0" i="0" u="none" strike="noStrike" dirty="0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Man-days Principal Consultant</a:t>
                      </a:r>
                      <a:endParaRPr lang="de-DE" sz="1000" b="0" i="0" u="none" strike="noStrike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 dirty="0">
                          <a:effectLst/>
                        </a:rPr>
                        <a:t>0</a:t>
                      </a:r>
                      <a:endParaRPr lang="de-DE" sz="1000" b="0" i="0" u="none" strike="noStrike" dirty="0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Man-days Administrative+Secretary</a:t>
                      </a:r>
                      <a:endParaRPr lang="de-DE" sz="1000" b="0" i="0" u="none" strike="noStrike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 dirty="0">
                          <a:effectLst/>
                        </a:rPr>
                        <a:t>0</a:t>
                      </a:r>
                      <a:endParaRPr lang="de-DE" sz="1000" b="0" i="0" u="none" strike="noStrike" dirty="0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41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earnings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Analysis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operation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an </a:t>
            </a:r>
            <a:r>
              <a:rPr lang="de-DE" dirty="0" err="1" smtClean="0"/>
              <a:t>office</a:t>
            </a:r>
            <a:endParaRPr lang="de-DE" dirty="0" smtClean="0"/>
          </a:p>
          <a:p>
            <a:pPr lvl="1"/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staff</a:t>
            </a:r>
            <a:r>
              <a:rPr lang="de-DE" dirty="0" smtClean="0"/>
              <a:t> not </a:t>
            </a:r>
            <a:r>
              <a:rPr lang="de-DE" dirty="0" err="1" smtClean="0"/>
              <a:t>directly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on </a:t>
            </a:r>
            <a:r>
              <a:rPr lang="de-DE" dirty="0" err="1" smtClean="0"/>
              <a:t>operation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Together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running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gives</a:t>
            </a:r>
            <a:r>
              <a:rPr lang="de-DE" dirty="0" smtClean="0"/>
              <a:t> an </a:t>
            </a:r>
            <a:r>
              <a:rPr lang="de-DE" dirty="0" err="1" smtClean="0"/>
              <a:t>estimation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overall</a:t>
            </a:r>
            <a:r>
              <a:rPr lang="de-DE" dirty="0" smtClean="0"/>
              <a:t> </a:t>
            </a:r>
            <a:r>
              <a:rPr lang="de-DE" dirty="0" err="1" smtClean="0"/>
              <a:t>cost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enterprise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earnings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sum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fees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all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participants</a:t>
            </a:r>
            <a:r>
              <a:rPr lang="de-DE" dirty="0" smtClean="0"/>
              <a:t> (VOs an RP)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products</a:t>
            </a:r>
            <a:r>
              <a:rPr lang="de-DE" dirty="0" smtClean="0"/>
              <a:t> </a:t>
            </a:r>
            <a:r>
              <a:rPr lang="de-DE" dirty="0" err="1" smtClean="0"/>
              <a:t>units</a:t>
            </a:r>
            <a:r>
              <a:rPr lang="de-DE" dirty="0" smtClean="0"/>
              <a:t> </a:t>
            </a:r>
            <a:r>
              <a:rPr lang="de-DE" dirty="0" err="1" smtClean="0"/>
              <a:t>sold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r>
              <a:rPr lang="de-DE" dirty="0" smtClean="0"/>
              <a:t>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whole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gives</a:t>
            </a:r>
            <a:r>
              <a:rPr lang="de-DE" dirty="0" smtClean="0"/>
              <a:t> </a:t>
            </a:r>
            <a:r>
              <a:rPr lang="de-DE" dirty="0" err="1" smtClean="0"/>
              <a:t>us</a:t>
            </a:r>
            <a:r>
              <a:rPr lang="de-DE" dirty="0" smtClean="0"/>
              <a:t> a </a:t>
            </a:r>
            <a:r>
              <a:rPr lang="de-DE" dirty="0" err="1" smtClean="0"/>
              <a:t>detailed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enterprise</a:t>
            </a:r>
            <a:r>
              <a:rPr lang="de-DE" dirty="0" smtClean="0"/>
              <a:t>,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predictions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sustainability</a:t>
            </a:r>
            <a:r>
              <a:rPr lang="de-DE" dirty="0" smtClean="0"/>
              <a:t>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T. Antoni | NGI-DE Sustainability | EGI CF'12 | Munich | 26-30 March 2012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E51BB4-304B-4CB0-ACCC-8B987EEAFC6D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A430A54-29F0-4305-BC85-8172C2B98E99}" type="datetime1">
              <a:rPr lang="de-DE" smtClean="0"/>
              <a:t>27.03.2012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247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Scenarios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158" y="1142985"/>
            <a:ext cx="8229600" cy="1493927"/>
          </a:xfrm>
        </p:spPr>
        <p:txBody>
          <a:bodyPr>
            <a:normAutofit fontScale="92500" lnSpcReduction="10000"/>
          </a:bodyPr>
          <a:lstStyle/>
          <a:p>
            <a:r>
              <a:rPr lang="de-DE" dirty="0" err="1" smtClean="0"/>
              <a:t>Three</a:t>
            </a:r>
            <a:r>
              <a:rPr lang="de-DE" dirty="0" smtClean="0"/>
              <a:t> Scenarios</a:t>
            </a:r>
          </a:p>
          <a:p>
            <a:pPr lvl="1"/>
            <a:r>
              <a:rPr lang="de-DE" dirty="0" smtClean="0">
                <a:solidFill>
                  <a:srgbClr val="FF0000"/>
                </a:solidFill>
              </a:rPr>
              <a:t>Growth</a:t>
            </a:r>
            <a:r>
              <a:rPr lang="de-DE" dirty="0" smtClean="0"/>
              <a:t>, Stagnation, Degradation</a:t>
            </a:r>
          </a:p>
          <a:p>
            <a:pPr lvl="1"/>
            <a:r>
              <a:rPr lang="de-DE" dirty="0" smtClean="0"/>
              <a:t>Growth also </a:t>
            </a:r>
            <a:r>
              <a:rPr lang="de-DE" dirty="0" err="1" smtClean="0"/>
              <a:t>entails</a:t>
            </a:r>
            <a:r>
              <a:rPr lang="de-DE" dirty="0" smtClean="0"/>
              <a:t> </a:t>
            </a:r>
            <a:r>
              <a:rPr lang="de-DE" dirty="0" err="1" smtClean="0"/>
              <a:t>increase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# </a:t>
            </a:r>
            <a:r>
              <a:rPr lang="de-DE" dirty="0" err="1" smtClean="0"/>
              <a:t>of</a:t>
            </a:r>
            <a:r>
              <a:rPr lang="de-DE" dirty="0" smtClean="0"/>
              <a:t> EGI </a:t>
            </a:r>
            <a:r>
              <a:rPr lang="de-DE" dirty="0" err="1" smtClean="0"/>
              <a:t>memberships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T. Antoni | NGI-DE Sustainability | EGI CF'12 | Munich | 26-30 March 2012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1409354" y="6282921"/>
            <a:ext cx="328150" cy="346479"/>
          </a:xfrm>
        </p:spPr>
        <p:txBody>
          <a:bodyPr/>
          <a:lstStyle/>
          <a:p>
            <a:pPr>
              <a:defRPr/>
            </a:pPr>
            <a:fld id="{5DE51BB4-304B-4CB0-ACCC-8B987EEAFC6D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A6EF98D-18E4-48A2-B136-9E5D290DA91E}" type="datetime1">
              <a:rPr lang="de-DE" smtClean="0"/>
              <a:t>27.03.2012</a:t>
            </a:fld>
            <a:endParaRPr lang="de-DE" dirty="0"/>
          </a:p>
        </p:txBody>
      </p:sp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5589817"/>
              </p:ext>
            </p:extLst>
          </p:nvPr>
        </p:nvGraphicFramePr>
        <p:xfrm>
          <a:off x="4716016" y="2564904"/>
          <a:ext cx="3672408" cy="3316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7446965"/>
              </p:ext>
            </p:extLst>
          </p:nvPr>
        </p:nvGraphicFramePr>
        <p:xfrm>
          <a:off x="683568" y="2636912"/>
          <a:ext cx="345638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Gerade Verbindung mit Pfeil 11"/>
          <p:cNvCxnSpPr/>
          <p:nvPr/>
        </p:nvCxnSpPr>
        <p:spPr>
          <a:xfrm>
            <a:off x="107504" y="3861048"/>
            <a:ext cx="611560" cy="36004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26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employees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Growth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T. Antoni | NGI-DE Sustainability | EGI CF'12 | Munich | 26-30 March 2012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E51BB4-304B-4CB0-ACCC-8B987EEAFC6D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EE7AC4FD-1329-429E-92FD-D2E45341F504}" type="datetime1">
              <a:rPr lang="de-DE" smtClean="0"/>
              <a:t>27.03.2012</a:t>
            </a:fld>
            <a:endParaRPr lang="de-DE" dirty="0"/>
          </a:p>
        </p:txBody>
      </p:sp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0247655"/>
              </p:ext>
            </p:extLst>
          </p:nvPr>
        </p:nvGraphicFramePr>
        <p:xfrm>
          <a:off x="1691680" y="1772816"/>
          <a:ext cx="5944790" cy="3789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796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Costs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Growth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T. Antoni | NGI-DE Sustainability | EGI CF'12 | Munich | 26-30 March 2012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E51BB4-304B-4CB0-ACCC-8B987EEAFC6D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277D6EB2-3FAB-4795-A4CD-5088775EB1B6}" type="datetime1">
              <a:rPr lang="de-DE" smtClean="0"/>
              <a:t>27.03.2012</a:t>
            </a:fld>
            <a:endParaRPr lang="de-DE" dirty="0"/>
          </a:p>
        </p:txBody>
      </p:sp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122448"/>
              </p:ext>
            </p:extLst>
          </p:nvPr>
        </p:nvGraphicFramePr>
        <p:xfrm>
          <a:off x="1475656" y="1916832"/>
          <a:ext cx="6224314" cy="3672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18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Contributions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Growth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T. Antoni | NGI-DE Sustainability | EGI CF'12 | Munich | 26-30 March 2012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E51BB4-304B-4CB0-ACCC-8B987EEAFC6D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2D235522-B6D7-4CBF-A9DA-AE41F9C9239A}" type="datetime1">
              <a:rPr lang="de-DE" smtClean="0"/>
              <a:t>27.03.2012</a:t>
            </a:fld>
            <a:endParaRPr lang="de-DE" dirty="0"/>
          </a:p>
        </p:txBody>
      </p:sp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0012981"/>
              </p:ext>
            </p:extLst>
          </p:nvPr>
        </p:nvGraphicFramePr>
        <p:xfrm>
          <a:off x="251520" y="2060848"/>
          <a:ext cx="410445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567240"/>
              </p:ext>
            </p:extLst>
          </p:nvPr>
        </p:nvGraphicFramePr>
        <p:xfrm>
          <a:off x="4644008" y="2060848"/>
          <a:ext cx="424847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018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5616" y="2492896"/>
            <a:ext cx="5976664" cy="1368152"/>
          </a:xfrm>
        </p:spPr>
        <p:txBody>
          <a:bodyPr/>
          <a:lstStyle/>
          <a:p>
            <a:r>
              <a:rPr lang="en-US" sz="2400" b="1" dirty="0" smtClean="0"/>
              <a:t>Background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296688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Business Model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The </a:t>
            </a:r>
            <a:r>
              <a:rPr lang="de-DE" dirty="0" err="1" smtClean="0"/>
              <a:t>calculations</a:t>
            </a:r>
            <a:r>
              <a:rPr lang="de-DE" dirty="0" smtClean="0"/>
              <a:t> </a:t>
            </a:r>
            <a:r>
              <a:rPr lang="de-DE" dirty="0" err="1" smtClean="0"/>
              <a:t>shown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account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/>
              <a:t>essential </a:t>
            </a:r>
            <a:r>
              <a:rPr lang="de-DE" dirty="0" err="1"/>
              <a:t>central</a:t>
            </a:r>
            <a:r>
              <a:rPr lang="de-DE" dirty="0"/>
              <a:t> </a:t>
            </a:r>
            <a:r>
              <a:rPr lang="de-DE" dirty="0" err="1" smtClean="0"/>
              <a:t>services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Additional </a:t>
            </a:r>
            <a:r>
              <a:rPr lang="de-DE" dirty="0" err="1" smtClean="0"/>
              <a:t>services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added</a:t>
            </a:r>
            <a:r>
              <a:rPr lang="de-DE" dirty="0" smtClean="0"/>
              <a:t> a </a:t>
            </a:r>
            <a:r>
              <a:rPr lang="de-DE" dirty="0" err="1" smtClean="0"/>
              <a:t>seperate</a:t>
            </a:r>
            <a:r>
              <a:rPr lang="de-DE" dirty="0" smtClean="0"/>
              <a:t> </a:t>
            </a:r>
            <a:r>
              <a:rPr lang="de-DE" dirty="0" err="1" smtClean="0"/>
              <a:t>products</a:t>
            </a:r>
            <a:endParaRPr lang="de-DE" dirty="0" smtClean="0"/>
          </a:p>
          <a:p>
            <a:pPr lvl="1"/>
            <a:r>
              <a:rPr lang="de-DE" dirty="0" smtClean="0"/>
              <a:t>The </a:t>
            </a:r>
            <a:r>
              <a:rPr lang="de-DE" dirty="0" err="1" smtClean="0"/>
              <a:t>money</a:t>
            </a:r>
            <a:r>
              <a:rPr lang="de-DE" dirty="0" smtClean="0"/>
              <a:t> </a:t>
            </a:r>
            <a:r>
              <a:rPr lang="de-DE" dirty="0" err="1" smtClean="0"/>
              <a:t>earned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reduce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fees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participants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biggest</a:t>
            </a:r>
            <a:r>
              <a:rPr lang="de-DE" dirty="0" smtClean="0"/>
              <a:t> </a:t>
            </a:r>
            <a:r>
              <a:rPr lang="de-DE" dirty="0" err="1" smtClean="0"/>
              <a:t>factor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fees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staff</a:t>
            </a:r>
            <a:endParaRPr lang="de-DE" dirty="0" smtClean="0"/>
          </a:p>
          <a:p>
            <a:pPr lvl="1"/>
            <a:r>
              <a:rPr lang="de-DE" dirty="0" err="1" smtClean="0"/>
              <a:t>Staff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charged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r>
              <a:rPr lang="de-DE" dirty="0" smtClean="0"/>
              <a:t> </a:t>
            </a:r>
            <a:r>
              <a:rPr lang="de-DE" dirty="0" err="1" smtClean="0"/>
              <a:t>dominate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</a:p>
          <a:p>
            <a:endParaRPr lang="de-DE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fees</a:t>
            </a:r>
            <a:r>
              <a:rPr lang="de-DE" dirty="0" smtClean="0"/>
              <a:t> per </a:t>
            </a:r>
            <a:r>
              <a:rPr lang="de-DE" dirty="0" err="1" smtClean="0"/>
              <a:t>participant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significantly</a:t>
            </a:r>
            <a:r>
              <a:rPr lang="de-DE" dirty="0" smtClean="0"/>
              <a:t> </a:t>
            </a:r>
            <a:r>
              <a:rPr lang="de-DE" dirty="0" err="1" smtClean="0"/>
              <a:t>lower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cost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1FTE</a:t>
            </a:r>
          </a:p>
          <a:p>
            <a:endParaRPr lang="de-DE" dirty="0" smtClean="0"/>
          </a:p>
          <a:p>
            <a:r>
              <a:rPr lang="de-DE" dirty="0" err="1" smtClean="0">
                <a:solidFill>
                  <a:srgbClr val="FF0000"/>
                </a:solidFill>
              </a:rPr>
              <a:t>Everyone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would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benefit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from</a:t>
            </a:r>
            <a:r>
              <a:rPr lang="de-DE" dirty="0" smtClean="0">
                <a:solidFill>
                  <a:srgbClr val="FF0000"/>
                </a:solidFill>
              </a:rPr>
              <a:t> additional </a:t>
            </a:r>
            <a:r>
              <a:rPr lang="de-DE" dirty="0" err="1" smtClean="0">
                <a:solidFill>
                  <a:srgbClr val="FF0000"/>
                </a:solidFill>
              </a:rPr>
              <a:t>participants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T. Antoni | NGI-DE Sustainability | EGI CF'12 | Munich | 26-30 March 2012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E51BB4-304B-4CB0-ACCC-8B987EEAFC6D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2CC25BF2-39E8-40CA-9DA7-A86F7C0EE292}" type="datetime1">
              <a:rPr lang="de-DE" smtClean="0"/>
              <a:t>27.03.2012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381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Comments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err="1" smtClean="0"/>
              <a:t>Doing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was a </a:t>
            </a:r>
            <a:r>
              <a:rPr lang="de-DE" dirty="0" err="1" smtClean="0"/>
              <a:t>valuable</a:t>
            </a:r>
            <a:r>
              <a:rPr lang="de-DE" dirty="0" smtClean="0"/>
              <a:t> </a:t>
            </a:r>
            <a:r>
              <a:rPr lang="de-DE" dirty="0" err="1" smtClean="0"/>
              <a:t>excercise</a:t>
            </a:r>
            <a:endParaRPr lang="de-DE" dirty="0" smtClean="0"/>
          </a:p>
          <a:p>
            <a:pPr lvl="1"/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happy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share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Unfortunately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will not </a:t>
            </a:r>
            <a:r>
              <a:rPr lang="de-DE" dirty="0" err="1"/>
              <a:t>immediately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 smtClean="0"/>
              <a:t>like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, </a:t>
            </a:r>
            <a:r>
              <a:rPr lang="de-DE" dirty="0" err="1" smtClean="0"/>
              <a:t>because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We</a:t>
            </a:r>
            <a:r>
              <a:rPr lang="de-DE" dirty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selling</a:t>
            </a:r>
            <a:r>
              <a:rPr lang="de-DE" dirty="0" smtClean="0"/>
              <a:t> </a:t>
            </a:r>
            <a:r>
              <a:rPr lang="de-DE" dirty="0" err="1" smtClean="0"/>
              <a:t>Grid</a:t>
            </a:r>
            <a:r>
              <a:rPr lang="de-DE" dirty="0" smtClean="0"/>
              <a:t> Computing </a:t>
            </a:r>
            <a:r>
              <a:rPr lang="de-DE" dirty="0" err="1" smtClean="0"/>
              <a:t>wrongly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too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endParaRPr lang="de-DE" dirty="0" smtClean="0"/>
          </a:p>
          <a:p>
            <a:pPr lvl="2"/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massive </a:t>
            </a:r>
            <a:r>
              <a:rPr lang="de-DE" dirty="0" err="1" smtClean="0"/>
              <a:t>infrastructure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free</a:t>
            </a:r>
            <a:endParaRPr lang="de-DE" dirty="0" smtClean="0"/>
          </a:p>
          <a:p>
            <a:pPr lvl="1"/>
            <a:r>
              <a:rPr lang="de-DE" dirty="0" err="1" smtClean="0"/>
              <a:t>Funding</a:t>
            </a:r>
            <a:r>
              <a:rPr lang="de-DE" dirty="0" smtClean="0"/>
              <a:t>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don‘t</a:t>
            </a:r>
            <a:r>
              <a:rPr lang="de-DE" dirty="0" smtClean="0"/>
              <a:t> (</a:t>
            </a:r>
            <a:r>
              <a:rPr lang="de-DE" dirty="0" err="1" smtClean="0"/>
              <a:t>yet</a:t>
            </a:r>
            <a:r>
              <a:rPr lang="de-DE" dirty="0" smtClean="0"/>
              <a:t>) </a:t>
            </a:r>
            <a:r>
              <a:rPr lang="de-DE" dirty="0" err="1" smtClean="0"/>
              <a:t>allow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way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(</a:t>
            </a:r>
            <a:r>
              <a:rPr lang="de-DE" dirty="0" err="1" smtClean="0"/>
              <a:t>at</a:t>
            </a:r>
            <a:r>
              <a:rPr lang="de-DE" dirty="0" smtClean="0"/>
              <a:t> least in Germany)</a:t>
            </a:r>
          </a:p>
          <a:p>
            <a:pPr lvl="1"/>
            <a:r>
              <a:rPr lang="de-DE" dirty="0" smtClean="0"/>
              <a:t>All </a:t>
            </a:r>
            <a:r>
              <a:rPr lang="de-DE" dirty="0" err="1" smtClean="0"/>
              <a:t>technical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solved</a:t>
            </a:r>
            <a:r>
              <a:rPr lang="de-DE" dirty="0" smtClean="0"/>
              <a:t>, but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political</a:t>
            </a:r>
            <a:r>
              <a:rPr lang="de-DE" dirty="0" smtClean="0"/>
              <a:t>, legal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implications</a:t>
            </a:r>
            <a:endParaRPr lang="de-DE" dirty="0" smtClean="0"/>
          </a:p>
          <a:p>
            <a:pPr lvl="1"/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counting</a:t>
            </a:r>
            <a:r>
              <a:rPr lang="de-DE" dirty="0" smtClean="0"/>
              <a:t> CPU </a:t>
            </a:r>
            <a:r>
              <a:rPr lang="de-DE" dirty="0" err="1" smtClean="0"/>
              <a:t>cycles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storage</a:t>
            </a:r>
            <a:r>
              <a:rPr lang="de-DE" dirty="0" smtClean="0"/>
              <a:t>, </a:t>
            </a:r>
            <a:br>
              <a:rPr lang="de-DE" dirty="0" smtClean="0"/>
            </a:b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scientific</a:t>
            </a:r>
            <a:r>
              <a:rPr lang="de-DE" dirty="0" smtClean="0"/>
              <a:t> </a:t>
            </a:r>
            <a:r>
              <a:rPr lang="de-DE" dirty="0" err="1" smtClean="0"/>
              <a:t>impact</a:t>
            </a: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T. Antoni | NGI-DE Sustainability | EGI CF'12 | Munich | 26-30 March 2012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9810E-9C50-4428-8FEB-FC077C19EBEC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3791F60B-B94A-442D-9A75-3E1477537209}" type="datetime1">
              <a:rPr lang="de-DE" smtClean="0"/>
              <a:t>27.03.2012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015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Outlook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should </a:t>
            </a:r>
            <a:r>
              <a:rPr lang="en-US" dirty="0" smtClean="0"/>
              <a:t>advertise </a:t>
            </a:r>
            <a:r>
              <a:rPr lang="en-US" dirty="0"/>
              <a:t>Grid as a way to help communities to federate their own resources</a:t>
            </a:r>
          </a:p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combine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collaborative</a:t>
            </a:r>
            <a:r>
              <a:rPr lang="de-DE" dirty="0" smtClean="0"/>
              <a:t> </a:t>
            </a:r>
            <a:r>
              <a:rPr lang="de-DE" dirty="0" err="1" smtClean="0"/>
              <a:t>aspects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flexibility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cloud</a:t>
            </a:r>
            <a:r>
              <a:rPr lang="de-DE" dirty="0" smtClean="0"/>
              <a:t> </a:t>
            </a:r>
            <a:r>
              <a:rPr lang="de-DE" dirty="0" err="1" smtClean="0"/>
              <a:t>computing</a:t>
            </a:r>
            <a:endParaRPr lang="de-DE" dirty="0" smtClean="0"/>
          </a:p>
          <a:p>
            <a:r>
              <a:rPr lang="de-DE" dirty="0" err="1" smtClean="0"/>
              <a:t>We</a:t>
            </a:r>
            <a:r>
              <a:rPr lang="de-DE" dirty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on </a:t>
            </a:r>
            <a:r>
              <a:rPr lang="de-DE" dirty="0" err="1" smtClean="0"/>
              <a:t>political</a:t>
            </a:r>
            <a:r>
              <a:rPr lang="de-DE" dirty="0" smtClean="0"/>
              <a:t>, legal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r>
              <a:rPr lang="de-DE" dirty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solve</a:t>
            </a:r>
            <a:endParaRPr lang="de-DE" dirty="0" smtClean="0"/>
          </a:p>
          <a:p>
            <a:pPr lvl="1"/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include</a:t>
            </a:r>
            <a:r>
              <a:rPr lang="de-DE" dirty="0" smtClean="0"/>
              <a:t> </a:t>
            </a:r>
            <a:r>
              <a:rPr lang="de-DE" dirty="0" err="1" smtClean="0"/>
              <a:t>commercial</a:t>
            </a:r>
            <a:r>
              <a:rPr lang="de-DE" dirty="0" smtClean="0"/>
              <a:t> </a:t>
            </a:r>
            <a:r>
              <a:rPr lang="de-DE" dirty="0" err="1" smtClean="0"/>
              <a:t>partners</a:t>
            </a:r>
            <a:r>
              <a:rPr lang="de-DE" dirty="0" smtClean="0"/>
              <a:t>/ </a:t>
            </a:r>
            <a:r>
              <a:rPr lang="de-DE" dirty="0" err="1" smtClean="0"/>
              <a:t>customers</a:t>
            </a:r>
            <a:endParaRPr lang="de-DE" dirty="0" smtClean="0"/>
          </a:p>
          <a:p>
            <a:pPr lvl="1"/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revise</a:t>
            </a:r>
            <a:r>
              <a:rPr lang="de-DE" dirty="0" smtClean="0"/>
              <a:t> </a:t>
            </a:r>
            <a:r>
              <a:rPr lang="de-DE" dirty="0" err="1" smtClean="0"/>
              <a:t>funding</a:t>
            </a:r>
            <a:r>
              <a:rPr lang="de-DE" dirty="0" smtClean="0"/>
              <a:t> </a:t>
            </a:r>
            <a:r>
              <a:rPr lang="de-DE" dirty="0" err="1" smtClean="0"/>
              <a:t>streams</a:t>
            </a:r>
            <a:r>
              <a:rPr lang="de-DE" dirty="0" smtClean="0"/>
              <a:t>/</a:t>
            </a:r>
            <a:r>
              <a:rPr lang="de-DE" dirty="0" err="1" smtClean="0"/>
              <a:t>rules</a:t>
            </a:r>
            <a:endParaRPr lang="de-DE" dirty="0" smtClean="0"/>
          </a:p>
          <a:p>
            <a:pPr lvl="1"/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ready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users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„</a:t>
            </a:r>
            <a:r>
              <a:rPr lang="de-DE" dirty="0" err="1" smtClean="0"/>
              <a:t>grid</a:t>
            </a:r>
            <a:r>
              <a:rPr lang="de-DE" dirty="0" smtClean="0"/>
              <a:t>“-</a:t>
            </a:r>
            <a:r>
              <a:rPr lang="de-DE" dirty="0" err="1" smtClean="0"/>
              <a:t>way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endParaRPr lang="de-DE" dirty="0" smtClean="0"/>
          </a:p>
          <a:p>
            <a:pPr marL="342900" lvl="1" indent="-342900">
              <a:buFont typeface="Arial" charset="0"/>
              <a:buChar char="•"/>
            </a:pPr>
            <a:r>
              <a:rPr lang="de-DE" sz="2600" dirty="0"/>
              <a:t>Computing </a:t>
            </a:r>
            <a:r>
              <a:rPr lang="de-DE" sz="2600" dirty="0" err="1"/>
              <a:t>centers</a:t>
            </a:r>
            <a:r>
              <a:rPr lang="de-DE" sz="2600" dirty="0"/>
              <a:t> </a:t>
            </a:r>
            <a:r>
              <a:rPr lang="de-DE" sz="2600" dirty="0" err="1"/>
              <a:t>need</a:t>
            </a:r>
            <a:r>
              <a:rPr lang="de-DE" sz="2600" dirty="0"/>
              <a:t> </a:t>
            </a:r>
            <a:r>
              <a:rPr lang="de-DE" sz="2600" dirty="0" err="1"/>
              <a:t>to</a:t>
            </a:r>
            <a:r>
              <a:rPr lang="de-DE" sz="2600" dirty="0"/>
              <a:t> </a:t>
            </a:r>
            <a:r>
              <a:rPr lang="de-DE" sz="2600" dirty="0" err="1"/>
              <a:t>get</a:t>
            </a:r>
            <a:r>
              <a:rPr lang="de-DE" sz="2600" dirty="0"/>
              <a:t> </a:t>
            </a:r>
            <a:r>
              <a:rPr lang="de-DE" sz="2600" dirty="0" err="1"/>
              <a:t>better</a:t>
            </a:r>
            <a:r>
              <a:rPr lang="de-DE" sz="2600" dirty="0"/>
              <a:t> </a:t>
            </a:r>
            <a:r>
              <a:rPr lang="de-DE" sz="2600" dirty="0" err="1" smtClean="0"/>
              <a:t>at</a:t>
            </a:r>
            <a:r>
              <a:rPr lang="de-DE" sz="2600" dirty="0" smtClean="0"/>
              <a:t> </a:t>
            </a:r>
            <a:r>
              <a:rPr lang="de-DE" sz="2600" dirty="0" err="1" smtClean="0"/>
              <a:t>consulting</a:t>
            </a:r>
            <a:r>
              <a:rPr lang="de-DE" sz="2600" dirty="0" smtClean="0"/>
              <a:t> </a:t>
            </a:r>
            <a:r>
              <a:rPr lang="de-DE" sz="2600" dirty="0" err="1" smtClean="0"/>
              <a:t>users</a:t>
            </a:r>
            <a:r>
              <a:rPr lang="de-DE" sz="2600" dirty="0" smtClean="0"/>
              <a:t>/</a:t>
            </a:r>
            <a:r>
              <a:rPr lang="de-DE" sz="2600" dirty="0" err="1" smtClean="0"/>
              <a:t>customers</a:t>
            </a:r>
            <a:endParaRPr lang="de-DE" sz="2600" dirty="0">
              <a:solidFill>
                <a:srgbClr val="FF0000"/>
              </a:solidFill>
            </a:endParaRPr>
          </a:p>
          <a:p>
            <a:r>
              <a:rPr lang="de-DE" dirty="0" smtClean="0"/>
              <a:t>„Gleichzeitigkeit des Ungleichzeitigen“</a:t>
            </a:r>
            <a:br>
              <a:rPr lang="de-DE" dirty="0" smtClean="0"/>
            </a:br>
            <a:r>
              <a:rPr lang="de-DE" dirty="0" err="1" smtClean="0"/>
              <a:t>Simultaneity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smtClean="0"/>
              <a:t>non-</a:t>
            </a:r>
            <a:r>
              <a:rPr lang="de-DE" dirty="0" err="1" smtClean="0"/>
              <a:t>simultaneous</a:t>
            </a:r>
            <a:r>
              <a:rPr lang="de-DE" dirty="0" smtClean="0"/>
              <a:t> will </a:t>
            </a:r>
            <a:r>
              <a:rPr lang="de-DE" dirty="0" err="1" smtClean="0"/>
              <a:t>continue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time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T. Antoni | NGI-DE </a:t>
            </a:r>
            <a:r>
              <a:rPr lang="de-DE" dirty="0" err="1" smtClean="0"/>
              <a:t>Sustainability</a:t>
            </a:r>
            <a:r>
              <a:rPr lang="de-DE" dirty="0" smtClean="0"/>
              <a:t> | EGI CF'12 | </a:t>
            </a:r>
            <a:r>
              <a:rPr lang="de-DE" dirty="0" err="1" smtClean="0"/>
              <a:t>Munich</a:t>
            </a:r>
            <a:r>
              <a:rPr lang="de-DE" dirty="0" smtClean="0"/>
              <a:t> | 26-30 March 2012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9810E-9C50-4428-8FEB-FC077C19EBEC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8C5A798-5AB0-4EC6-9CE4-CF1C89688745}" type="datetime1">
              <a:rPr lang="de-DE" smtClean="0"/>
              <a:t>27.03.2012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918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“The </a:t>
            </a:r>
            <a:r>
              <a:rPr lang="en-US" dirty="0"/>
              <a:t>future is already </a:t>
            </a:r>
            <a:r>
              <a:rPr lang="en-US" dirty="0" smtClean="0"/>
              <a:t>here,</a:t>
            </a:r>
          </a:p>
          <a:p>
            <a:pPr marL="0" indent="0" algn="ctr">
              <a:buNone/>
            </a:pPr>
            <a:r>
              <a:rPr lang="en-US" dirty="0" smtClean="0"/>
              <a:t>it's </a:t>
            </a:r>
            <a:r>
              <a:rPr lang="en-US" dirty="0"/>
              <a:t>just not very evenly </a:t>
            </a:r>
            <a:r>
              <a:rPr lang="en-US" dirty="0" smtClean="0"/>
              <a:t>distributed”</a:t>
            </a:r>
          </a:p>
          <a:p>
            <a:pPr marL="0" indent="0" algn="ctr">
              <a:buNone/>
            </a:pPr>
            <a:r>
              <a:rPr lang="en-US" sz="2000" i="1" dirty="0" smtClean="0"/>
              <a:t>William Gibson</a:t>
            </a:r>
            <a:endParaRPr lang="de-DE" sz="2000" i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T. Antoni | NGI-DE Sustainability | EGI CF'12 | Munich | 26-30 March 2012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9810E-9C50-4428-8FEB-FC077C19EBEC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237B8280-4F3C-4C3E-AA15-85D07C65CE7C}" type="datetime1">
              <a:rPr lang="de-DE" smtClean="0"/>
              <a:t>27.03.2012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7021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D-</a:t>
            </a:r>
            <a:r>
              <a:rPr lang="de-DE" dirty="0" err="1" smtClean="0"/>
              <a:t>Grid</a:t>
            </a:r>
            <a:r>
              <a:rPr lang="de-DE" dirty="0" smtClean="0"/>
              <a:t> Integration Project (DGI)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o</a:t>
            </a:r>
            <a:r>
              <a:rPr lang="de-DE" dirty="0" err="1" smtClean="0"/>
              <a:t>perates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central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D-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infrastructure</a:t>
            </a:r>
            <a:r>
              <a:rPr lang="de-DE" dirty="0" smtClean="0"/>
              <a:t> </a:t>
            </a:r>
            <a:r>
              <a:rPr lang="de-DE" dirty="0" err="1" smtClean="0"/>
              <a:t>requested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communities</a:t>
            </a:r>
            <a:r>
              <a:rPr lang="de-DE" dirty="0" smtClean="0"/>
              <a:t> </a:t>
            </a:r>
            <a:r>
              <a:rPr lang="de-DE" dirty="0" err="1" smtClean="0"/>
              <a:t>until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end </a:t>
            </a:r>
            <a:r>
              <a:rPr lang="de-DE" dirty="0" err="1" smtClean="0"/>
              <a:t>of</a:t>
            </a:r>
            <a:r>
              <a:rPr lang="de-DE" dirty="0" smtClean="0"/>
              <a:t> 2012</a:t>
            </a:r>
          </a:p>
          <a:p>
            <a:endParaRPr lang="de-DE" dirty="0" smtClean="0"/>
          </a:p>
          <a:p>
            <a:r>
              <a:rPr lang="de-DE" dirty="0" err="1" smtClean="0"/>
              <a:t>adapts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fit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requirements</a:t>
            </a:r>
            <a:r>
              <a:rPr lang="de-DE" dirty="0" smtClean="0"/>
              <a:t>, </a:t>
            </a:r>
            <a:r>
              <a:rPr lang="de-DE" dirty="0" err="1" smtClean="0"/>
              <a:t>processes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structures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EGI</a:t>
            </a:r>
          </a:p>
          <a:p>
            <a:endParaRPr lang="de-DE" dirty="0" smtClean="0"/>
          </a:p>
          <a:p>
            <a:r>
              <a:rPr lang="de-DE" dirty="0" err="1" smtClean="0"/>
              <a:t>prepares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sustainable</a:t>
            </a:r>
            <a:r>
              <a:rPr lang="de-DE" dirty="0"/>
              <a:t> </a:t>
            </a:r>
            <a:r>
              <a:rPr lang="de-DE" dirty="0" err="1" smtClean="0"/>
              <a:t>operation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infrastructure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central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r>
              <a:rPr lang="de-DE" dirty="0" smtClean="0"/>
              <a:t> after 2012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T. Antoni | NGI-DE Sustainability | EGI CF'12 | Munich | 26-30 March 2012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9810E-9C50-4428-8FEB-FC077C19EBEC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E397029D-6BAF-421D-BE3F-52DDD1771B0C}" type="datetime1">
              <a:rPr lang="de-DE" smtClean="0"/>
              <a:t>27.03.2012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064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DGI Mission Statement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b="1" dirty="0" smtClean="0"/>
          </a:p>
          <a:p>
            <a:pPr marL="0" indent="0" algn="ctr">
              <a:buNone/>
            </a:pPr>
            <a:endParaRPr lang="de-DE" b="1" dirty="0"/>
          </a:p>
          <a:p>
            <a:pPr marL="0" indent="0" algn="ctr">
              <a:buNone/>
            </a:pPr>
            <a:r>
              <a:rPr lang="de-DE" b="1" dirty="0" err="1" smtClean="0"/>
              <a:t>Reliable</a:t>
            </a:r>
            <a:r>
              <a:rPr lang="de-DE" b="1" dirty="0" smtClean="0"/>
              <a:t> </a:t>
            </a:r>
            <a:r>
              <a:rPr lang="de-DE" b="1" dirty="0" err="1" smtClean="0"/>
              <a:t>access</a:t>
            </a:r>
            <a:r>
              <a:rPr lang="de-DE" b="1" dirty="0" smtClean="0"/>
              <a:t>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collaborative</a:t>
            </a:r>
            <a:r>
              <a:rPr lang="de-DE" b="1" dirty="0" smtClean="0"/>
              <a:t> </a:t>
            </a:r>
            <a:r>
              <a:rPr lang="de-DE" b="1" dirty="0" err="1" smtClean="0"/>
              <a:t>usage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federated</a:t>
            </a:r>
            <a:r>
              <a:rPr lang="de-DE" b="1" dirty="0" smtClean="0"/>
              <a:t> </a:t>
            </a:r>
            <a:r>
              <a:rPr lang="de-DE" b="1" dirty="0" err="1" smtClean="0"/>
              <a:t>computing</a:t>
            </a:r>
            <a:r>
              <a:rPr lang="de-DE" b="1" dirty="0" smtClean="0"/>
              <a:t> </a:t>
            </a:r>
            <a:r>
              <a:rPr lang="de-DE" b="1" dirty="0" err="1" smtClean="0"/>
              <a:t>resources</a:t>
            </a:r>
            <a:r>
              <a:rPr lang="de-DE" b="1" dirty="0" smtClean="0"/>
              <a:t> </a:t>
            </a:r>
          </a:p>
          <a:p>
            <a:pPr marL="0" indent="0" algn="ctr">
              <a:buNone/>
            </a:pPr>
            <a:r>
              <a:rPr lang="de-DE" b="1" dirty="0" err="1" smtClean="0"/>
              <a:t>for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by</a:t>
            </a:r>
            <a:r>
              <a:rPr lang="de-DE" b="1" dirty="0" smtClean="0"/>
              <a:t> </a:t>
            </a:r>
            <a:r>
              <a:rPr lang="de-DE" b="1" dirty="0" err="1" smtClean="0"/>
              <a:t>science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academia</a:t>
            </a:r>
            <a:endParaRPr lang="de-DE" b="1" dirty="0" smtClean="0"/>
          </a:p>
          <a:p>
            <a:pPr marL="0" indent="0" algn="ctr">
              <a:buNone/>
            </a:pPr>
            <a:endParaRPr lang="de-DE" b="1" dirty="0" smtClean="0"/>
          </a:p>
          <a:p>
            <a:pPr marL="0" indent="0" algn="ctr">
              <a:buNone/>
            </a:pPr>
            <a:r>
              <a:rPr lang="de-DE" sz="1200" b="1" dirty="0" smtClean="0"/>
              <a:t>(</a:t>
            </a:r>
            <a:r>
              <a:rPr lang="de-DE" sz="1200" b="1" dirty="0" err="1" smtClean="0"/>
              <a:t>and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maybe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later</a:t>
            </a:r>
            <a:r>
              <a:rPr lang="de-DE" sz="1200" b="1" dirty="0" smtClean="0"/>
              <a:t> also </a:t>
            </a:r>
            <a:r>
              <a:rPr lang="de-DE" sz="1200" b="1" dirty="0" err="1" smtClean="0"/>
              <a:t>industry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if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we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can</a:t>
            </a:r>
            <a:r>
              <a:rPr lang="de-DE" sz="1200" b="1" dirty="0" smtClean="0"/>
              <a:t> find a </a:t>
            </a:r>
            <a:r>
              <a:rPr lang="de-DE" sz="1200" b="1" dirty="0" err="1" smtClean="0"/>
              <a:t>way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to</a:t>
            </a:r>
            <a:r>
              <a:rPr lang="de-DE" sz="1200" b="1" dirty="0"/>
              <a:t> </a:t>
            </a:r>
            <a:r>
              <a:rPr lang="de-DE" sz="1200" b="1" dirty="0" smtClean="0"/>
              <a:t>fit </a:t>
            </a:r>
            <a:r>
              <a:rPr lang="de-DE" sz="1200" b="1" dirty="0" err="1" smtClean="0"/>
              <a:t>it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together</a:t>
            </a:r>
            <a:r>
              <a:rPr lang="de-DE" sz="1200" b="1" dirty="0" smtClean="0"/>
              <a:t>)</a:t>
            </a:r>
            <a:endParaRPr lang="de-DE" sz="1200" b="1" dirty="0"/>
          </a:p>
          <a:p>
            <a:pPr marL="0" indent="0" algn="ctr">
              <a:buNone/>
            </a:pPr>
            <a:endParaRPr lang="de-DE" b="1" dirty="0" smtClean="0"/>
          </a:p>
          <a:p>
            <a:pPr algn="ctr"/>
            <a:endParaRPr lang="de-DE" b="1" dirty="0"/>
          </a:p>
          <a:p>
            <a:pPr algn="ctr"/>
            <a:endParaRPr lang="de-DE" b="1" dirty="0" smtClean="0"/>
          </a:p>
          <a:p>
            <a:pPr algn="ctr"/>
            <a:endParaRPr lang="de-DE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T. Antoni | NGI-DE Sustainability | EGI CF'12 | Munich | 26-30 March 2012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9810E-9C50-4428-8FEB-FC077C19EBEC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D23425E-E18C-421C-A3CC-650C6F508344}" type="datetime1">
              <a:rPr lang="de-DE" smtClean="0"/>
              <a:t>27.03.2012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60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75656" y="2492896"/>
            <a:ext cx="5616624" cy="1368152"/>
          </a:xfrm>
        </p:spPr>
        <p:txBody>
          <a:bodyPr/>
          <a:lstStyle/>
          <a:p>
            <a:r>
              <a:rPr lang="en-US" sz="2400" b="1" dirty="0" smtClean="0"/>
              <a:t>Business Model – Basics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68481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Assumptions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An „</a:t>
            </a:r>
            <a:r>
              <a:rPr lang="de-DE" dirty="0" err="1" smtClean="0"/>
              <a:t>enterprise</a:t>
            </a:r>
            <a:r>
              <a:rPr lang="de-DE" dirty="0" smtClean="0"/>
              <a:t>“ (legal </a:t>
            </a:r>
            <a:r>
              <a:rPr lang="de-DE" dirty="0" err="1" smtClean="0"/>
              <a:t>entity</a:t>
            </a:r>
            <a:r>
              <a:rPr lang="de-DE" dirty="0" smtClean="0"/>
              <a:t>) </a:t>
            </a:r>
            <a:r>
              <a:rPr lang="de-DE" dirty="0" err="1" smtClean="0"/>
              <a:t>runs</a:t>
            </a:r>
            <a:r>
              <a:rPr lang="de-DE" dirty="0" smtClean="0"/>
              <a:t> </a:t>
            </a:r>
            <a:r>
              <a:rPr lang="de-DE" dirty="0" err="1" smtClean="0"/>
              <a:t>central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resource</a:t>
            </a:r>
            <a:r>
              <a:rPr lang="de-DE" dirty="0" smtClean="0"/>
              <a:t> </a:t>
            </a:r>
            <a:r>
              <a:rPr lang="de-DE" dirty="0" err="1" smtClean="0"/>
              <a:t>providers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communities</a:t>
            </a:r>
            <a:r>
              <a:rPr lang="de-DE" dirty="0" smtClean="0"/>
              <a:t> </a:t>
            </a:r>
          </a:p>
          <a:p>
            <a:endParaRPr lang="de-DE" dirty="0" smtClean="0"/>
          </a:p>
          <a:p>
            <a:r>
              <a:rPr lang="de-DE" dirty="0" err="1" smtClean="0"/>
              <a:t>Acquiring</a:t>
            </a:r>
            <a:r>
              <a:rPr lang="de-DE" dirty="0" smtClean="0"/>
              <a:t> </a:t>
            </a:r>
            <a:r>
              <a:rPr lang="de-DE" dirty="0" err="1" smtClean="0"/>
              <a:t>resources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responsibility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enterprise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enterprise</a:t>
            </a:r>
            <a:r>
              <a:rPr lang="de-DE" dirty="0" smtClean="0"/>
              <a:t> </a:t>
            </a:r>
            <a:r>
              <a:rPr lang="de-DE" dirty="0" err="1" smtClean="0"/>
              <a:t>coordinates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 </a:t>
            </a:r>
            <a:r>
              <a:rPr lang="de-DE" dirty="0" err="1" smtClean="0"/>
              <a:t>resources</a:t>
            </a:r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Funding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enterprise</a:t>
            </a:r>
            <a:r>
              <a:rPr lang="de-DE" dirty="0" smtClean="0"/>
              <a:t> must </a:t>
            </a:r>
            <a:r>
              <a:rPr lang="de-DE" dirty="0" err="1" smtClean="0"/>
              <a:t>be</a:t>
            </a:r>
            <a:r>
              <a:rPr lang="de-DE" dirty="0" smtClean="0"/>
              <a:t> solid</a:t>
            </a:r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There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in </a:t>
            </a:r>
            <a:r>
              <a:rPr lang="de-DE" dirty="0" err="1" smtClean="0"/>
              <a:t>kind</a:t>
            </a:r>
            <a:r>
              <a:rPr lang="de-DE" dirty="0" smtClean="0"/>
              <a:t> </a:t>
            </a:r>
            <a:r>
              <a:rPr lang="de-DE" dirty="0" err="1" smtClean="0"/>
              <a:t>contributions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Innovation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financed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enterprise</a:t>
            </a:r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T. Antoni | NGI-DE Sustainability | EGI CF'12 | Munich | 26-30 March 2012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9810E-9C50-4428-8FEB-FC077C19EBEC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D3FCB70-573A-4763-83A0-4A60E95C5244}" type="datetime1">
              <a:rPr lang="de-DE" smtClean="0"/>
              <a:t>27.03.2012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686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T. Antoni | NGI-DE Sustainability | EGI CF'12 | Munich | 26-30 March 2012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9810E-9C50-4428-8FEB-FC077C19EBEC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D6A592CE-CBCE-45E7-ADC4-CAE194C74D2A}" type="datetime1">
              <a:rPr lang="de-DE" smtClean="0"/>
              <a:t>27.03.2012</a:t>
            </a:fld>
            <a:endParaRPr lang="de-DE" dirty="0"/>
          </a:p>
        </p:txBody>
      </p:sp>
      <p:graphicFrame>
        <p:nvGraphicFramePr>
          <p:cNvPr id="7" name="Inhaltsplatzhalt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888004"/>
              </p:ext>
            </p:extLst>
          </p:nvPr>
        </p:nvGraphicFramePr>
        <p:xfrm>
          <a:off x="357510" y="1124744"/>
          <a:ext cx="8462962" cy="466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feld 7"/>
          <p:cNvSpPr txBox="1"/>
          <p:nvPr/>
        </p:nvSpPr>
        <p:spPr>
          <a:xfrm rot="18660804">
            <a:off x="1304491" y="3093603"/>
            <a:ext cx="2400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>
                <a:latin typeface="+mn-lt"/>
              </a:rPr>
              <a:t>p</a:t>
            </a:r>
            <a:r>
              <a:rPr lang="de-DE" sz="1600" dirty="0" err="1" smtClean="0">
                <a:latin typeface="+mn-lt"/>
              </a:rPr>
              <a:t>ay</a:t>
            </a:r>
            <a:r>
              <a:rPr lang="de-DE" sz="1600" dirty="0" smtClean="0">
                <a:latin typeface="+mn-lt"/>
              </a:rPr>
              <a:t> </a:t>
            </a:r>
            <a:r>
              <a:rPr lang="de-DE" sz="1600" dirty="0" err="1" smtClean="0">
                <a:latin typeface="+mn-lt"/>
              </a:rPr>
              <a:t>for</a:t>
            </a:r>
            <a:r>
              <a:rPr lang="de-DE" sz="1600" dirty="0" smtClean="0">
                <a:latin typeface="+mn-lt"/>
              </a:rPr>
              <a:t> </a:t>
            </a:r>
            <a:r>
              <a:rPr lang="de-DE" sz="1600" dirty="0" err="1" smtClean="0">
                <a:latin typeface="+mn-lt"/>
              </a:rPr>
              <a:t>the</a:t>
            </a:r>
            <a:endParaRPr lang="de-DE" sz="1600" dirty="0" smtClean="0">
              <a:latin typeface="+mn-lt"/>
            </a:endParaRPr>
          </a:p>
          <a:p>
            <a:pPr algn="ctr"/>
            <a:r>
              <a:rPr lang="de-DE" sz="1600" dirty="0">
                <a:latin typeface="+mn-lt"/>
              </a:rPr>
              <a:t>p</a:t>
            </a:r>
            <a:r>
              <a:rPr lang="de-DE" sz="1600" dirty="0" smtClean="0">
                <a:latin typeface="+mn-lt"/>
              </a:rPr>
              <a:t>rovider-</a:t>
            </a:r>
            <a:r>
              <a:rPr lang="de-DE" sz="1600" dirty="0" err="1" smtClean="0">
                <a:latin typeface="+mn-lt"/>
              </a:rPr>
              <a:t>products</a:t>
            </a:r>
            <a:r>
              <a:rPr lang="de-DE" sz="1600" dirty="0" smtClean="0">
                <a:latin typeface="+mn-lt"/>
              </a:rPr>
              <a:t> </a:t>
            </a:r>
          </a:p>
          <a:p>
            <a:pPr algn="ctr"/>
            <a:r>
              <a:rPr lang="de-DE" sz="1600" dirty="0" err="1" smtClean="0">
                <a:latin typeface="+mn-lt"/>
              </a:rPr>
              <a:t>of</a:t>
            </a:r>
            <a:r>
              <a:rPr lang="de-DE" sz="1600" dirty="0" smtClean="0">
                <a:latin typeface="+mn-lt"/>
              </a:rPr>
              <a:t> </a:t>
            </a:r>
            <a:r>
              <a:rPr lang="de-DE" sz="1600" dirty="0" err="1" smtClean="0">
                <a:latin typeface="+mn-lt"/>
              </a:rPr>
              <a:t>the</a:t>
            </a:r>
            <a:r>
              <a:rPr lang="de-DE" sz="1600" dirty="0" smtClean="0">
                <a:latin typeface="+mn-lt"/>
              </a:rPr>
              <a:t> </a:t>
            </a:r>
            <a:r>
              <a:rPr lang="de-DE" sz="1600" dirty="0" err="1" smtClean="0">
                <a:latin typeface="+mn-lt"/>
              </a:rPr>
              <a:t>enterprise</a:t>
            </a:r>
            <a:endParaRPr lang="de-DE" sz="1600" dirty="0">
              <a:latin typeface="+mn-lt"/>
            </a:endParaRPr>
          </a:p>
        </p:txBody>
      </p:sp>
      <p:sp>
        <p:nvSpPr>
          <p:cNvPr id="9" name="Textfeld 8"/>
          <p:cNvSpPr txBox="1"/>
          <p:nvPr/>
        </p:nvSpPr>
        <p:spPr>
          <a:xfrm rot="2923835">
            <a:off x="5705337" y="3093601"/>
            <a:ext cx="1945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>
                <a:latin typeface="+mn-lt"/>
              </a:rPr>
              <a:t>p</a:t>
            </a:r>
            <a:r>
              <a:rPr lang="de-DE" sz="1600" dirty="0" err="1" smtClean="0">
                <a:latin typeface="+mn-lt"/>
              </a:rPr>
              <a:t>ay</a:t>
            </a:r>
            <a:r>
              <a:rPr lang="de-DE" sz="1600" dirty="0" smtClean="0">
                <a:latin typeface="+mn-lt"/>
              </a:rPr>
              <a:t> </a:t>
            </a:r>
            <a:r>
              <a:rPr lang="de-DE" sz="1600" dirty="0" err="1" smtClean="0">
                <a:latin typeface="+mn-lt"/>
              </a:rPr>
              <a:t>for</a:t>
            </a:r>
            <a:r>
              <a:rPr lang="de-DE" sz="1600" dirty="0" smtClean="0">
                <a:latin typeface="+mn-lt"/>
              </a:rPr>
              <a:t> VO-</a:t>
            </a:r>
            <a:r>
              <a:rPr lang="de-DE" sz="1600" dirty="0" err="1" smtClean="0">
                <a:latin typeface="+mn-lt"/>
              </a:rPr>
              <a:t>products</a:t>
            </a:r>
            <a:r>
              <a:rPr lang="de-DE" sz="1600" dirty="0" smtClean="0">
                <a:latin typeface="+mn-lt"/>
              </a:rPr>
              <a:t> </a:t>
            </a:r>
            <a:r>
              <a:rPr lang="de-DE" sz="1600" dirty="0" err="1" smtClean="0">
                <a:latin typeface="+mn-lt"/>
              </a:rPr>
              <a:t>of</a:t>
            </a:r>
            <a:r>
              <a:rPr lang="de-DE" sz="1600" dirty="0" smtClean="0">
                <a:latin typeface="+mn-lt"/>
              </a:rPr>
              <a:t> </a:t>
            </a:r>
            <a:r>
              <a:rPr lang="de-DE" sz="1600" dirty="0" err="1" smtClean="0">
                <a:latin typeface="+mn-lt"/>
              </a:rPr>
              <a:t>the</a:t>
            </a:r>
            <a:r>
              <a:rPr lang="de-DE" sz="1600" dirty="0" smtClean="0">
                <a:latin typeface="+mn-lt"/>
              </a:rPr>
              <a:t> </a:t>
            </a:r>
            <a:r>
              <a:rPr lang="de-DE" sz="1600" dirty="0" err="1" smtClean="0">
                <a:latin typeface="+mn-lt"/>
              </a:rPr>
              <a:t>enterprise</a:t>
            </a:r>
            <a:endParaRPr lang="de-DE" sz="1600" dirty="0">
              <a:latin typeface="+mn-lt"/>
            </a:endParaRPr>
          </a:p>
        </p:txBody>
      </p:sp>
      <p:sp>
        <p:nvSpPr>
          <p:cNvPr id="10" name="Pfeil nach unten 9"/>
          <p:cNvSpPr/>
          <p:nvPr/>
        </p:nvSpPr>
        <p:spPr>
          <a:xfrm rot="5400000">
            <a:off x="4366419" y="3256881"/>
            <a:ext cx="484187" cy="3384550"/>
          </a:xfrm>
          <a:prstGeom prst="downArrow">
            <a:avLst/>
          </a:prstGeom>
          <a:solidFill>
            <a:srgbClr val="FFC000"/>
          </a:solidFill>
          <a:ln>
            <a:solidFill>
              <a:srgbClr val="1C96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971550" y="5157912"/>
            <a:ext cx="74882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1600" dirty="0" err="1" smtClean="0">
                <a:latin typeface="+mn-lt"/>
              </a:rPr>
              <a:t>Resource</a:t>
            </a:r>
            <a:r>
              <a:rPr lang="de-DE" sz="1600" dirty="0" smtClean="0">
                <a:latin typeface="+mn-lt"/>
              </a:rPr>
              <a:t> </a:t>
            </a:r>
            <a:r>
              <a:rPr lang="de-DE" sz="1600" dirty="0" err="1" smtClean="0">
                <a:latin typeface="+mn-lt"/>
              </a:rPr>
              <a:t>usage</a:t>
            </a:r>
            <a:endParaRPr lang="de-DE" sz="1600" dirty="0">
              <a:latin typeface="+mn-lt"/>
            </a:endParaRPr>
          </a:p>
          <a:p>
            <a:pPr algn="ctr">
              <a:defRPr/>
            </a:pPr>
            <a:endParaRPr lang="de-DE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82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pay</a:t>
            </a:r>
            <a:r>
              <a:rPr lang="de-DE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VOs</a:t>
            </a:r>
            <a:endParaRPr lang="de-DE" dirty="0"/>
          </a:p>
          <a:p>
            <a:pPr lvl="1"/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r>
              <a:rPr lang="de-DE" dirty="0" smtClean="0"/>
              <a:t> </a:t>
            </a:r>
            <a:r>
              <a:rPr lang="de-DE" dirty="0" err="1" smtClean="0"/>
              <a:t>offered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enterprise</a:t>
            </a:r>
            <a:r>
              <a:rPr lang="de-DE" dirty="0" smtClean="0"/>
              <a:t> </a:t>
            </a:r>
            <a:r>
              <a:rPr lang="de-DE" dirty="0" err="1" smtClean="0"/>
              <a:t>enable</a:t>
            </a:r>
            <a:r>
              <a:rPr lang="de-DE" dirty="0" smtClean="0"/>
              <a:t> regional, national </a:t>
            </a:r>
            <a:r>
              <a:rPr lang="de-DE" dirty="0" err="1" smtClean="0"/>
              <a:t>and</a:t>
            </a:r>
            <a:r>
              <a:rPr lang="de-DE" dirty="0" smtClean="0"/>
              <a:t> international </a:t>
            </a:r>
            <a:r>
              <a:rPr lang="de-DE" dirty="0" err="1" smtClean="0"/>
              <a:t>collaboration</a:t>
            </a:r>
            <a:endParaRPr lang="de-DE" dirty="0"/>
          </a:p>
          <a:p>
            <a:pPr lvl="1"/>
            <a:r>
              <a:rPr lang="de-DE" dirty="0" err="1" smtClean="0"/>
              <a:t>Cost</a:t>
            </a:r>
            <a:r>
              <a:rPr lang="de-DE" dirty="0" smtClean="0"/>
              <a:t> </a:t>
            </a:r>
            <a:r>
              <a:rPr lang="de-DE" dirty="0" err="1" smtClean="0"/>
              <a:t>reduction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</a:t>
            </a:r>
            <a:r>
              <a:rPr lang="de-DE" dirty="0" err="1" smtClean="0"/>
              <a:t>joint</a:t>
            </a:r>
            <a:r>
              <a:rPr lang="de-DE" dirty="0" smtClean="0"/>
              <a:t> </a:t>
            </a:r>
            <a:r>
              <a:rPr lang="de-DE" dirty="0" err="1" smtClean="0"/>
              <a:t>usage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endParaRPr lang="de-DE" dirty="0"/>
          </a:p>
          <a:p>
            <a:r>
              <a:rPr lang="de-DE" dirty="0" err="1" smtClean="0"/>
              <a:t>Resource</a:t>
            </a:r>
            <a:r>
              <a:rPr lang="de-DE" dirty="0" smtClean="0"/>
              <a:t> </a:t>
            </a:r>
            <a:r>
              <a:rPr lang="de-DE" dirty="0" err="1" smtClean="0"/>
              <a:t>providers</a:t>
            </a:r>
            <a:endParaRPr lang="de-DE" dirty="0"/>
          </a:p>
          <a:p>
            <a:pPr lvl="1"/>
            <a:r>
              <a:rPr lang="de-DE" dirty="0" err="1" smtClean="0"/>
              <a:t>Tasked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do so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communities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funders</a:t>
            </a:r>
            <a:endParaRPr lang="de-DE" dirty="0"/>
          </a:p>
          <a:p>
            <a:pPr lvl="1"/>
            <a:r>
              <a:rPr lang="de-DE" dirty="0" err="1" smtClean="0"/>
              <a:t>Enabling</a:t>
            </a:r>
            <a:r>
              <a:rPr lang="de-DE" dirty="0" smtClean="0"/>
              <a:t> </a:t>
            </a:r>
            <a:r>
              <a:rPr lang="de-DE" dirty="0" err="1" smtClean="0"/>
              <a:t>external</a:t>
            </a:r>
            <a:r>
              <a:rPr lang="de-DE" dirty="0" smtClean="0"/>
              <a:t> </a:t>
            </a:r>
            <a:r>
              <a:rPr lang="de-DE" dirty="0" err="1" smtClean="0"/>
              <a:t>usage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resources</a:t>
            </a:r>
            <a:endParaRPr lang="de-DE" dirty="0"/>
          </a:p>
          <a:p>
            <a:pPr lvl="1"/>
            <a:r>
              <a:rPr lang="de-DE" dirty="0" smtClean="0"/>
              <a:t>Common </a:t>
            </a:r>
            <a:r>
              <a:rPr lang="de-DE" dirty="0" err="1" smtClean="0"/>
              <a:t>services</a:t>
            </a:r>
            <a:r>
              <a:rPr lang="de-DE" dirty="0" smtClean="0"/>
              <a:t> </a:t>
            </a:r>
            <a:r>
              <a:rPr lang="de-DE" dirty="0" err="1" smtClean="0"/>
              <a:t>across</a:t>
            </a:r>
            <a:r>
              <a:rPr lang="de-DE" dirty="0" smtClean="0"/>
              <a:t> </a:t>
            </a:r>
            <a:r>
              <a:rPr lang="de-DE" dirty="0" err="1" smtClean="0"/>
              <a:t>various</a:t>
            </a:r>
            <a:r>
              <a:rPr lang="de-DE" dirty="0" smtClean="0"/>
              <a:t> VOs </a:t>
            </a:r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T. Antoni | NGI-DE Sustainability | EGI CF'12 | Munich | 26-30 March 2012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9810E-9C50-4428-8FEB-FC077C19EBEC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FF1AEF54-F125-4FD5-978D-BA97DCFE2D2F}" type="datetime1">
              <a:rPr lang="de-DE" smtClean="0"/>
              <a:t>27.03.2012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795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Legal form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enterprise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The legal </a:t>
            </a:r>
            <a:r>
              <a:rPr lang="de-DE" dirty="0" err="1" smtClean="0"/>
              <a:t>entity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take</a:t>
            </a:r>
            <a:r>
              <a:rPr lang="de-DE" dirty="0" smtClean="0"/>
              <a:t> different </a:t>
            </a:r>
            <a:r>
              <a:rPr lang="de-DE" dirty="0" err="1" smtClean="0"/>
              <a:t>forms</a:t>
            </a:r>
            <a:endParaRPr lang="de-DE" dirty="0" smtClean="0"/>
          </a:p>
          <a:p>
            <a:endParaRPr lang="de-DE" dirty="0" smtClean="0"/>
          </a:p>
          <a:p>
            <a:pPr lvl="1"/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scientific</a:t>
            </a:r>
            <a:r>
              <a:rPr lang="de-DE" dirty="0" smtClean="0"/>
              <a:t> </a:t>
            </a:r>
            <a:r>
              <a:rPr lang="de-DE" dirty="0" err="1" smtClean="0"/>
              <a:t>field</a:t>
            </a:r>
            <a:r>
              <a:rPr lang="de-DE" dirty="0" smtClean="0"/>
              <a:t> a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trust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a non-profit </a:t>
            </a:r>
            <a:r>
              <a:rPr lang="de-DE" dirty="0" err="1" smtClean="0"/>
              <a:t>organisation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common</a:t>
            </a:r>
            <a:r>
              <a:rPr lang="de-DE" dirty="0" smtClean="0"/>
              <a:t> legal form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commercial</a:t>
            </a:r>
            <a:r>
              <a:rPr lang="de-DE" dirty="0" smtClean="0"/>
              <a:t> </a:t>
            </a:r>
            <a:r>
              <a:rPr lang="de-DE" dirty="0" err="1" smtClean="0"/>
              <a:t>sector</a:t>
            </a:r>
            <a:r>
              <a:rPr lang="de-DE" dirty="0" smtClean="0"/>
              <a:t> a limited </a:t>
            </a:r>
            <a:r>
              <a:rPr lang="de-DE" dirty="0" err="1" smtClean="0"/>
              <a:t>liability</a:t>
            </a:r>
            <a:r>
              <a:rPr lang="de-DE" dirty="0" smtClean="0"/>
              <a:t> Company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common</a:t>
            </a:r>
            <a:r>
              <a:rPr lang="de-DE" dirty="0" smtClean="0"/>
              <a:t> legal form </a:t>
            </a:r>
            <a:endParaRPr lang="de-DE" dirty="0"/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A </a:t>
            </a:r>
            <a:r>
              <a:rPr lang="de-DE" dirty="0" err="1" smtClean="0"/>
              <a:t>third</a:t>
            </a:r>
            <a:r>
              <a:rPr lang="de-DE" dirty="0" smtClean="0"/>
              <a:t> alternative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enterprise</a:t>
            </a:r>
            <a:r>
              <a:rPr lang="de-DE" dirty="0" smtClean="0"/>
              <a:t> </a:t>
            </a:r>
            <a:r>
              <a:rPr lang="de-DE" dirty="0" err="1" smtClean="0"/>
              <a:t>being</a:t>
            </a:r>
            <a:r>
              <a:rPr lang="de-DE" dirty="0" smtClean="0"/>
              <a:t> a </a:t>
            </a:r>
            <a:r>
              <a:rPr lang="de-DE" dirty="0" err="1" smtClean="0"/>
              <a:t>division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an </a:t>
            </a:r>
            <a:r>
              <a:rPr lang="de-DE" dirty="0" err="1" smtClean="0"/>
              <a:t>already</a:t>
            </a:r>
            <a:r>
              <a:rPr lang="de-DE" dirty="0" smtClean="0"/>
              <a:t> </a:t>
            </a:r>
            <a:r>
              <a:rPr lang="de-DE" dirty="0" err="1" smtClean="0"/>
              <a:t>existing</a:t>
            </a:r>
            <a:r>
              <a:rPr lang="de-DE" dirty="0" smtClean="0"/>
              <a:t> legal </a:t>
            </a:r>
            <a:r>
              <a:rPr lang="de-DE" dirty="0" err="1" smtClean="0"/>
              <a:t>entity</a:t>
            </a: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T. Antoni | NGI-DE Sustainability | EGI CF'12 | Munich | 26-30 March 2012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69810E-9C50-4428-8FEB-FC077C19EBEC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9BF46D92-1651-46C7-9B98-47FB2B157C81}" type="datetime1">
              <a:rPr lang="de-DE" smtClean="0"/>
              <a:t>27.03.2012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944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GI-DE-powerpoint2003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GI-D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NGI-DE-powerpoint2003</Template>
  <TotalTime>0</TotalTime>
  <Words>1307</Words>
  <Application>Microsoft Office PowerPoint</Application>
  <PresentationFormat>Bildschirmpräsentation (4:3)</PresentationFormat>
  <Paragraphs>251</Paragraphs>
  <Slides>23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NGI-DE-powerpoint2003</vt:lpstr>
      <vt:lpstr>A business model approach  for a sustainable grid infrastructure  in Germany</vt:lpstr>
      <vt:lpstr>Background</vt:lpstr>
      <vt:lpstr>D-Grid Integration Project (DGI)</vt:lpstr>
      <vt:lpstr>DGI Mission Statement</vt:lpstr>
      <vt:lpstr>Business Model – Basics</vt:lpstr>
      <vt:lpstr>Assumptions of the business model</vt:lpstr>
      <vt:lpstr>PowerPoint-Präsentation</vt:lpstr>
      <vt:lpstr>Why pay?</vt:lpstr>
      <vt:lpstr>Legal form of the enterprise</vt:lpstr>
      <vt:lpstr>Comparison of legal forms</vt:lpstr>
      <vt:lpstr>Business Model - Mechanics</vt:lpstr>
      <vt:lpstr>Definition of roles</vt:lpstr>
      <vt:lpstr>Services</vt:lpstr>
      <vt:lpstr>Product definitions</vt:lpstr>
      <vt:lpstr>Costs and earnings</vt:lpstr>
      <vt:lpstr>Scenarios</vt:lpstr>
      <vt:lpstr>Number of employees</vt:lpstr>
      <vt:lpstr>Costs</vt:lpstr>
      <vt:lpstr>Contributions</vt:lpstr>
      <vt:lpstr>Summary Business Model</vt:lpstr>
      <vt:lpstr>Comments</vt:lpstr>
      <vt:lpstr>Outlook</vt:lpstr>
      <vt:lpstr>PowerPoint-Präsentation</vt:lpstr>
    </vt:vector>
  </TitlesOfParts>
  <Company>Karlsruhe Institute of Technology (KIT)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Antoni, Torsten</dc:creator>
  <cp:lastModifiedBy>Antoni, Torsten</cp:lastModifiedBy>
  <cp:revision>80</cp:revision>
  <dcterms:created xsi:type="dcterms:W3CDTF">2012-02-26T05:32:21Z</dcterms:created>
  <dcterms:modified xsi:type="dcterms:W3CDTF">2012-03-27T12:58:27Z</dcterms:modified>
</cp:coreProperties>
</file>