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1"/>
  </p:notesMasterIdLst>
  <p:sldIdLst>
    <p:sldId id="258" r:id="rId2"/>
    <p:sldId id="268" r:id="rId3"/>
    <p:sldId id="261" r:id="rId4"/>
    <p:sldId id="262" r:id="rId5"/>
    <p:sldId id="264" r:id="rId6"/>
    <p:sldId id="265" r:id="rId7"/>
    <p:sldId id="266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3358" autoAdjust="0"/>
  </p:normalViewPr>
  <p:slideViewPr>
    <p:cSldViewPr>
      <p:cViewPr>
        <p:scale>
          <a:sx n="50" d="100"/>
          <a:sy n="50" d="100"/>
        </p:scale>
        <p:origin x="-126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C723AD4-AAE7-E645-9D11-09E36E28C145}" type="datetimeFigureOut">
              <a:rPr lang="en-US"/>
              <a:pPr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B87174C-5845-5546-9086-BD1E0D2CD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91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>
              <a:prstTxWarp prst="textNoShape">
                <a:avLst/>
              </a:prstTxWarp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8671ED-7AC5-40AB-A0E4-6DBCE6C63042}" type="datetime1">
              <a:rPr lang="en-US" smtClean="0"/>
              <a:t>3/26/2012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82A0604-2C04-FC48-8060-0DD5189BD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0E615C-99C1-434E-AD66-2BA1802506B7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79EC-C478-594C-8623-5C89DCD70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277A2-7B2A-4A24-B145-E58E7C2868C0}" type="datetime1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1EC3-3DCA-C04F-8D8C-D6F4C49675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DFE2D02B-E342-4108-A766-99B05338ADDB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62EEB94-1EC7-5A4B-8DE9-CCB1FC6341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476374" y="1628801"/>
            <a:ext cx="7488113" cy="2304256"/>
          </a:xfrm>
        </p:spPr>
        <p:txBody>
          <a:bodyPr/>
          <a:lstStyle/>
          <a:p>
            <a:pPr eaLnBrk="1" hangingPunct="1"/>
            <a:r>
              <a:rPr lang="de-DE" b="1" dirty="0" smtClean="0">
                <a:latin typeface="+mj-lt"/>
              </a:rPr>
              <a:t>VT EGI </a:t>
            </a:r>
            <a:r>
              <a:rPr lang="de-DE" b="1" dirty="0" err="1" smtClean="0">
                <a:latin typeface="+mj-lt"/>
              </a:rPr>
              <a:t>Usage</a:t>
            </a:r>
            <a:r>
              <a:rPr lang="de-DE" b="1" dirty="0" smtClean="0">
                <a:latin typeface="+mj-lt"/>
              </a:rPr>
              <a:t> Report</a:t>
            </a:r>
            <a:endParaRPr lang="en-US" b="1" dirty="0" smtClean="0">
              <a:latin typeface="+mj-lt"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 bwMode="auto">
          <a:xfrm>
            <a:off x="2555776" y="4005064"/>
            <a:ext cx="5976664" cy="151216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err="1" smtClean="0">
                <a:latin typeface="+mj-lt"/>
              </a:rPr>
              <a:t>Torsten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Antoni</a:t>
            </a:r>
            <a:r>
              <a:rPr lang="en-US" b="1" dirty="0" smtClean="0">
                <a:latin typeface="+mj-lt"/>
              </a:rPr>
              <a:t>, KIT</a:t>
            </a:r>
          </a:p>
          <a:p>
            <a:pPr eaLnBrk="1" hangingPunct="1"/>
            <a:r>
              <a:rPr lang="en-US" sz="2800" b="1" dirty="0" smtClean="0">
                <a:latin typeface="+mj-lt"/>
              </a:rPr>
              <a:t>antoni@kit.edu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+mj-lt"/>
              </a:rPr>
              <a:t>VT </a:t>
            </a:r>
            <a:r>
              <a:rPr lang="de-DE" b="1" dirty="0" err="1" smtClean="0">
                <a:latin typeface="+mj-lt"/>
              </a:rPr>
              <a:t>Usage</a:t>
            </a:r>
            <a:r>
              <a:rPr lang="de-DE" b="1" dirty="0" smtClean="0">
                <a:latin typeface="+mj-lt"/>
              </a:rPr>
              <a:t> Report</a:t>
            </a:r>
            <a:endParaRPr lang="de-DE" b="1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latin typeface="+mn-lt"/>
              </a:rPr>
              <a:t>The idea is to answer the questions:</a:t>
            </a:r>
          </a:p>
          <a:p>
            <a:pPr lvl="1"/>
            <a:r>
              <a:rPr lang="en-US" b="1" dirty="0">
                <a:latin typeface="+mn-lt"/>
              </a:rPr>
              <a:t>Which VOs with users from a specific NGI are using EGI to what extent (number of jobs, </a:t>
            </a:r>
            <a:r>
              <a:rPr lang="en-US" b="1" dirty="0" err="1">
                <a:latin typeface="+mn-lt"/>
              </a:rPr>
              <a:t>cpu</a:t>
            </a:r>
            <a:r>
              <a:rPr lang="en-US" b="1" dirty="0">
                <a:latin typeface="+mn-lt"/>
              </a:rPr>
              <a:t>-hours)</a:t>
            </a:r>
          </a:p>
          <a:p>
            <a:pPr lvl="1"/>
            <a:r>
              <a:rPr lang="en-US" b="1" dirty="0">
                <a:latin typeface="+mn-lt"/>
              </a:rPr>
              <a:t>Which resources (e.g. percentage by country) were used by users from a specific NGI and how many (number of jobs, </a:t>
            </a:r>
            <a:r>
              <a:rPr lang="en-US" b="1" dirty="0" err="1">
                <a:latin typeface="+mn-lt"/>
              </a:rPr>
              <a:t>cpu</a:t>
            </a:r>
            <a:r>
              <a:rPr lang="en-US" b="1" dirty="0">
                <a:latin typeface="+mn-lt"/>
              </a:rPr>
              <a:t>-hours)</a:t>
            </a:r>
          </a:p>
          <a:p>
            <a:pPr lvl="1"/>
            <a:r>
              <a:rPr lang="en-US" b="1" dirty="0">
                <a:latin typeface="+mn-lt"/>
              </a:rPr>
              <a:t>How many users _not_ from a specific NGI are using the resources of that specific NGI and from which countries do these users come from?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+mj-lt"/>
              </a:rPr>
              <a:t>VT </a:t>
            </a:r>
            <a:r>
              <a:rPr lang="de-DE" b="1" dirty="0" err="1" smtClean="0">
                <a:latin typeface="+mj-lt"/>
              </a:rPr>
              <a:t>Usage</a:t>
            </a:r>
            <a:r>
              <a:rPr lang="de-DE" b="1" dirty="0" smtClean="0">
                <a:latin typeface="+mj-lt"/>
              </a:rPr>
              <a:t> Report</a:t>
            </a:r>
            <a:endParaRPr lang="de-DE" b="1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 smtClean="0">
                <a:latin typeface="+mn-lt"/>
              </a:rPr>
              <a:t>Participation</a:t>
            </a:r>
            <a:r>
              <a:rPr lang="de-DE" b="1" dirty="0" smtClean="0">
                <a:latin typeface="+mn-lt"/>
              </a:rPr>
              <a:t>:</a:t>
            </a:r>
          </a:p>
          <a:p>
            <a:pPr lvl="1"/>
            <a:r>
              <a:rPr lang="de-DE" b="1" dirty="0" smtClean="0">
                <a:latin typeface="+mn-lt"/>
              </a:rPr>
              <a:t>NGIs</a:t>
            </a:r>
            <a:r>
              <a:rPr lang="de-DE" b="1" dirty="0">
                <a:latin typeface="+mn-lt"/>
              </a:rPr>
              <a:t>: </a:t>
            </a:r>
            <a:r>
              <a:rPr lang="de-DE" b="1" dirty="0" smtClean="0">
                <a:latin typeface="+mn-lt"/>
              </a:rPr>
              <a:t>DE, HR, ES, GR, IT, UK </a:t>
            </a:r>
            <a:endParaRPr lang="de-DE" b="1" dirty="0">
              <a:latin typeface="+mn-lt"/>
            </a:endParaRPr>
          </a:p>
          <a:p>
            <a:pPr lvl="1"/>
            <a:r>
              <a:rPr lang="de-DE" b="1" dirty="0" smtClean="0">
                <a:latin typeface="+mn-lt"/>
              </a:rPr>
              <a:t>EGI.eu</a:t>
            </a:r>
            <a:endParaRPr lang="de-DE" b="1" dirty="0">
              <a:latin typeface="+mn-lt"/>
            </a:endParaRPr>
          </a:p>
          <a:p>
            <a:r>
              <a:rPr lang="de-DE" b="1" dirty="0" smtClean="0">
                <a:latin typeface="+mn-lt"/>
              </a:rPr>
              <a:t>Duration: Nov 2011 – Jan 2012</a:t>
            </a:r>
            <a:endParaRPr lang="de-DE" b="1" dirty="0">
              <a:latin typeface="+mn-lt"/>
            </a:endParaRPr>
          </a:p>
          <a:p>
            <a:r>
              <a:rPr lang="de-DE" b="1" dirty="0" err="1" smtClean="0">
                <a:latin typeface="+mn-lt"/>
              </a:rPr>
              <a:t>Results</a:t>
            </a:r>
            <a:r>
              <a:rPr lang="de-DE" b="1" dirty="0" smtClean="0">
                <a:latin typeface="+mn-lt"/>
              </a:rPr>
              <a:t>: </a:t>
            </a:r>
          </a:p>
          <a:p>
            <a:pPr lvl="1"/>
            <a:r>
              <a:rPr lang="de-DE" b="1" dirty="0" smtClean="0">
                <a:latin typeface="+mn-lt"/>
              </a:rPr>
              <a:t>Template </a:t>
            </a:r>
            <a:r>
              <a:rPr lang="de-DE" b="1" dirty="0" err="1" smtClean="0">
                <a:latin typeface="+mn-lt"/>
              </a:rPr>
              <a:t>for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Usage</a:t>
            </a:r>
            <a:r>
              <a:rPr lang="de-DE" b="1" dirty="0" smtClean="0">
                <a:latin typeface="+mn-lt"/>
              </a:rPr>
              <a:t> Report</a:t>
            </a:r>
          </a:p>
          <a:p>
            <a:pPr lvl="1"/>
            <a:r>
              <a:rPr lang="de-DE" b="1" dirty="0" smtClean="0">
                <a:latin typeface="+mn-lt"/>
              </a:rPr>
              <a:t>Follow-</a:t>
            </a:r>
            <a:r>
              <a:rPr lang="de-DE" b="1" dirty="0" err="1" smtClean="0">
                <a:latin typeface="+mn-lt"/>
              </a:rPr>
              <a:t>up</a:t>
            </a:r>
            <a:r>
              <a:rPr lang="de-DE" b="1" dirty="0" smtClean="0">
                <a:latin typeface="+mn-lt"/>
              </a:rPr>
              <a:t> VT</a:t>
            </a:r>
            <a:endParaRPr lang="de-DE" b="1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>
                <a:latin typeface="+mj-lt"/>
              </a:rPr>
              <a:t>Usage</a:t>
            </a:r>
            <a:r>
              <a:rPr lang="de-DE" b="1" dirty="0" smtClean="0">
                <a:latin typeface="+mj-lt"/>
              </a:rPr>
              <a:t> Report </a:t>
            </a:r>
            <a:r>
              <a:rPr lang="de-DE" b="1" dirty="0" err="1" smtClean="0">
                <a:latin typeface="+mj-lt"/>
              </a:rPr>
              <a:t>ToC</a:t>
            </a:r>
            <a:r>
              <a:rPr lang="de-DE" b="1" dirty="0" smtClean="0">
                <a:latin typeface="+mj-lt"/>
              </a:rPr>
              <a:t> - 1</a:t>
            </a:r>
            <a:endParaRPr lang="de-DE" b="1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+mn-lt"/>
              </a:rPr>
              <a:t>Introduction</a:t>
            </a:r>
            <a:endParaRPr lang="en-US" b="1" dirty="0">
              <a:latin typeface="+mn-lt"/>
            </a:endParaRPr>
          </a:p>
          <a:p>
            <a:pPr lvl="1"/>
            <a:r>
              <a:rPr lang="en-US" b="1" dirty="0" smtClean="0">
                <a:latin typeface="+mn-lt"/>
              </a:rPr>
              <a:t>Why </a:t>
            </a:r>
            <a:r>
              <a:rPr lang="en-US" b="1" dirty="0">
                <a:latin typeface="+mn-lt"/>
              </a:rPr>
              <a:t>using EGI?</a:t>
            </a:r>
          </a:p>
          <a:p>
            <a:pPr lvl="2"/>
            <a:r>
              <a:rPr lang="en-US" b="1" dirty="0" smtClean="0">
                <a:latin typeface="+mn-lt"/>
              </a:rPr>
              <a:t>Benefits </a:t>
            </a:r>
            <a:r>
              <a:rPr lang="en-US" b="1" dirty="0">
                <a:latin typeface="+mn-lt"/>
              </a:rPr>
              <a:t>for User Communities, NGIs and </a:t>
            </a:r>
            <a:r>
              <a:rPr lang="en-US" b="1" dirty="0" smtClean="0">
                <a:latin typeface="+mn-lt"/>
              </a:rPr>
              <a:t>Resource </a:t>
            </a:r>
            <a:r>
              <a:rPr lang="en-US" b="1" dirty="0">
                <a:latin typeface="+mn-lt"/>
              </a:rPr>
              <a:t>Providers</a:t>
            </a:r>
          </a:p>
          <a:p>
            <a:pPr lvl="2"/>
            <a:r>
              <a:rPr lang="en-US" b="1" dirty="0" smtClean="0">
                <a:latin typeface="+mn-lt"/>
              </a:rPr>
              <a:t>Which </a:t>
            </a:r>
            <a:r>
              <a:rPr lang="en-US" b="1" dirty="0">
                <a:latin typeface="+mn-lt"/>
              </a:rPr>
              <a:t>services of EGI are used by users from a specific NGI</a:t>
            </a:r>
          </a:p>
          <a:p>
            <a:pPr lvl="2"/>
            <a:r>
              <a:rPr lang="en-US" b="1" dirty="0" smtClean="0">
                <a:latin typeface="+mn-lt"/>
              </a:rPr>
              <a:t>Why </a:t>
            </a:r>
            <a:r>
              <a:rPr lang="en-US" b="1" dirty="0">
                <a:latin typeface="+mn-lt"/>
              </a:rPr>
              <a:t>does a country (resp. the researchers in that country) need EGI?</a:t>
            </a:r>
          </a:p>
          <a:p>
            <a:pPr lvl="2"/>
            <a:r>
              <a:rPr lang="en-US" b="1" dirty="0" smtClean="0">
                <a:latin typeface="+mn-lt"/>
              </a:rPr>
              <a:t>Which </a:t>
            </a:r>
            <a:r>
              <a:rPr lang="en-US" b="1" dirty="0">
                <a:latin typeface="+mn-lt"/>
              </a:rPr>
              <a:t>consequences would researchers in a NGI have, if that country is no longer part of EGI – would they be cut off from the European Grid? </a:t>
            </a:r>
            <a:endParaRPr lang="de-DE" b="1" dirty="0">
              <a:latin typeface="+mn-lt"/>
            </a:endParaRPr>
          </a:p>
          <a:p>
            <a:endParaRPr lang="de-DE" b="1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latin typeface="+mj-lt"/>
              </a:rPr>
              <a:t>Usage</a:t>
            </a:r>
            <a:r>
              <a:rPr lang="de-DE" b="1" dirty="0">
                <a:latin typeface="+mj-lt"/>
              </a:rPr>
              <a:t> Report </a:t>
            </a:r>
            <a:r>
              <a:rPr lang="de-DE" b="1" dirty="0" err="1">
                <a:latin typeface="+mj-lt"/>
              </a:rPr>
              <a:t>ToC</a:t>
            </a:r>
            <a:r>
              <a:rPr lang="de-DE" b="1" dirty="0">
                <a:latin typeface="+mj-lt"/>
              </a:rPr>
              <a:t> - </a:t>
            </a:r>
            <a:r>
              <a:rPr lang="de-DE" b="1" dirty="0" smtClean="0">
                <a:latin typeface="+mj-lt"/>
              </a:rPr>
              <a:t>2</a:t>
            </a:r>
            <a:endParaRPr lang="de-DE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Scientific </a:t>
            </a:r>
            <a:r>
              <a:rPr lang="en-US" b="1" dirty="0">
                <a:latin typeface="+mn-lt"/>
              </a:rPr>
              <a:t>Use Cases</a:t>
            </a:r>
          </a:p>
          <a:p>
            <a:pPr lvl="1"/>
            <a:r>
              <a:rPr lang="en-US" b="1" dirty="0" smtClean="0">
                <a:latin typeface="+mn-lt"/>
              </a:rPr>
              <a:t>What </a:t>
            </a:r>
            <a:r>
              <a:rPr lang="en-US" b="1" dirty="0">
                <a:latin typeface="+mn-lt"/>
              </a:rPr>
              <a:t>is EGI used for?</a:t>
            </a:r>
          </a:p>
          <a:p>
            <a:pPr lvl="2"/>
            <a:r>
              <a:rPr lang="en-US" b="1" dirty="0" smtClean="0">
                <a:latin typeface="+mn-lt"/>
              </a:rPr>
              <a:t>Indicators </a:t>
            </a:r>
            <a:r>
              <a:rPr lang="en-US" b="1" dirty="0">
                <a:latin typeface="+mn-lt"/>
              </a:rPr>
              <a:t>for collaboration through EGI: concrete examples for the added value for EGI users</a:t>
            </a:r>
          </a:p>
          <a:p>
            <a:pPr lvl="2"/>
            <a:r>
              <a:rPr lang="en-US" b="1" dirty="0" smtClean="0">
                <a:latin typeface="+mn-lt"/>
              </a:rPr>
              <a:t>Examples </a:t>
            </a:r>
            <a:r>
              <a:rPr lang="en-US" b="1" dirty="0">
                <a:latin typeface="+mn-lt"/>
              </a:rPr>
              <a:t>of scientific results achieved through usage of EGI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latin typeface="+mj-lt"/>
              </a:rPr>
              <a:t>Usage</a:t>
            </a:r>
            <a:r>
              <a:rPr lang="de-DE" b="1" dirty="0">
                <a:latin typeface="+mj-lt"/>
              </a:rPr>
              <a:t> Report </a:t>
            </a:r>
            <a:r>
              <a:rPr lang="de-DE" b="1" dirty="0" err="1">
                <a:latin typeface="+mj-lt"/>
              </a:rPr>
              <a:t>ToC</a:t>
            </a:r>
            <a:r>
              <a:rPr lang="de-DE" b="1" dirty="0">
                <a:latin typeface="+mj-lt"/>
              </a:rPr>
              <a:t> - </a:t>
            </a:r>
            <a:r>
              <a:rPr lang="de-DE" b="1" dirty="0" smtClean="0">
                <a:latin typeface="+mj-lt"/>
              </a:rPr>
              <a:t>3</a:t>
            </a:r>
            <a:endParaRPr lang="de-DE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+mn-lt"/>
              </a:rPr>
              <a:t>Measuring </a:t>
            </a:r>
            <a:r>
              <a:rPr lang="en-US" b="1" dirty="0">
                <a:latin typeface="+mn-lt"/>
              </a:rPr>
              <a:t>usage</a:t>
            </a:r>
          </a:p>
          <a:p>
            <a:pPr lvl="1"/>
            <a:r>
              <a:rPr lang="en-US" b="1" dirty="0" smtClean="0">
                <a:latin typeface="+mn-lt"/>
              </a:rPr>
              <a:t>Metrics </a:t>
            </a:r>
            <a:r>
              <a:rPr lang="en-US" b="1" dirty="0">
                <a:latin typeface="+mn-lt"/>
              </a:rPr>
              <a:t>to use</a:t>
            </a:r>
          </a:p>
          <a:p>
            <a:pPr lvl="2"/>
            <a:r>
              <a:rPr lang="en-US" b="1" dirty="0" smtClean="0">
                <a:latin typeface="+mn-lt"/>
              </a:rPr>
              <a:t>Nationality </a:t>
            </a:r>
            <a:r>
              <a:rPr lang="en-US" b="1" dirty="0">
                <a:latin typeface="+mn-lt"/>
              </a:rPr>
              <a:t>of the User (to be defined by DN)</a:t>
            </a:r>
          </a:p>
          <a:p>
            <a:pPr lvl="2"/>
            <a:r>
              <a:rPr lang="en-US" b="1" dirty="0" smtClean="0">
                <a:latin typeface="+mn-lt"/>
              </a:rPr>
              <a:t>CPU </a:t>
            </a:r>
            <a:r>
              <a:rPr lang="en-US" b="1" dirty="0">
                <a:latin typeface="+mn-lt"/>
              </a:rPr>
              <a:t>hours</a:t>
            </a:r>
          </a:p>
          <a:p>
            <a:pPr lvl="2"/>
            <a:r>
              <a:rPr lang="en-US" b="1" dirty="0" smtClean="0">
                <a:latin typeface="+mn-lt"/>
              </a:rPr>
              <a:t>Storage</a:t>
            </a:r>
            <a:endParaRPr lang="en-US" b="1" dirty="0">
              <a:latin typeface="+mn-lt"/>
            </a:endParaRPr>
          </a:p>
          <a:p>
            <a:pPr lvl="2"/>
            <a:r>
              <a:rPr lang="en-US" b="1" dirty="0" smtClean="0">
                <a:latin typeface="+mn-lt"/>
              </a:rPr>
              <a:t>Rate </a:t>
            </a:r>
            <a:r>
              <a:rPr lang="en-US" b="1" dirty="0">
                <a:latin typeface="+mn-lt"/>
              </a:rPr>
              <a:t>of usage</a:t>
            </a:r>
          </a:p>
          <a:p>
            <a:pPr lvl="2"/>
            <a:r>
              <a:rPr lang="en-US" b="1" dirty="0" smtClean="0">
                <a:latin typeface="+mn-lt"/>
              </a:rPr>
              <a:t>Active </a:t>
            </a:r>
            <a:r>
              <a:rPr lang="en-US" b="1" dirty="0">
                <a:latin typeface="+mn-lt"/>
              </a:rPr>
              <a:t>users (definition of active user: someone who submitted a job, or used a service (e.g. storage) at least once in the past 12 months) </a:t>
            </a:r>
          </a:p>
          <a:p>
            <a:pPr lvl="1"/>
            <a:r>
              <a:rPr lang="en-US" b="1" dirty="0" smtClean="0">
                <a:latin typeface="+mn-lt"/>
              </a:rPr>
              <a:t>Caveats </a:t>
            </a:r>
            <a:r>
              <a:rPr lang="en-US" b="1" dirty="0">
                <a:latin typeface="+mn-lt"/>
              </a:rPr>
              <a:t>and limitations </a:t>
            </a:r>
            <a:endParaRPr lang="de-DE" b="1" dirty="0"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3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latin typeface="+mj-lt"/>
              </a:rPr>
              <a:t>Usage</a:t>
            </a:r>
            <a:r>
              <a:rPr lang="de-DE" b="1" dirty="0">
                <a:latin typeface="+mj-lt"/>
              </a:rPr>
              <a:t> Report </a:t>
            </a:r>
            <a:r>
              <a:rPr lang="de-DE" b="1" dirty="0" err="1">
                <a:latin typeface="+mj-lt"/>
              </a:rPr>
              <a:t>ToC</a:t>
            </a:r>
            <a:r>
              <a:rPr lang="de-DE" b="1" dirty="0">
                <a:latin typeface="+mj-lt"/>
              </a:rPr>
              <a:t> - 4</a:t>
            </a:r>
            <a:endParaRPr lang="de-DE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+mn-lt"/>
              </a:rPr>
              <a:t>Usage</a:t>
            </a:r>
            <a:endParaRPr lang="en-US" b="1" dirty="0">
              <a:latin typeface="+mn-lt"/>
            </a:endParaRPr>
          </a:p>
          <a:p>
            <a:pPr lvl="1"/>
            <a:r>
              <a:rPr lang="en-US" b="1" dirty="0" smtClean="0">
                <a:latin typeface="+mn-lt"/>
              </a:rPr>
              <a:t>Chapter </a:t>
            </a:r>
            <a:r>
              <a:rPr lang="en-US" b="1" dirty="0">
                <a:latin typeface="+mn-lt"/>
              </a:rPr>
              <a:t>with tables and graphs, showing how the metrics defined are distributed by:</a:t>
            </a:r>
          </a:p>
          <a:p>
            <a:pPr lvl="2"/>
            <a:r>
              <a:rPr lang="en-US" b="1" dirty="0" smtClean="0">
                <a:latin typeface="+mn-lt"/>
              </a:rPr>
              <a:t> </a:t>
            </a:r>
            <a:r>
              <a:rPr lang="en-US" b="1" dirty="0">
                <a:latin typeface="+mn-lt"/>
              </a:rPr>
              <a:t>Country / NGI</a:t>
            </a:r>
          </a:p>
          <a:p>
            <a:pPr lvl="3"/>
            <a:r>
              <a:rPr lang="en-US" b="1" dirty="0" smtClean="0">
                <a:latin typeface="+mn-lt"/>
              </a:rPr>
              <a:t>Local </a:t>
            </a:r>
            <a:r>
              <a:rPr lang="en-US" b="1" dirty="0">
                <a:latin typeface="+mn-lt"/>
              </a:rPr>
              <a:t>vs. International Usage per NGI</a:t>
            </a:r>
          </a:p>
          <a:p>
            <a:pPr lvl="3"/>
            <a:r>
              <a:rPr lang="en-US" b="1" dirty="0" smtClean="0">
                <a:latin typeface="+mn-lt"/>
              </a:rPr>
              <a:t>Local </a:t>
            </a:r>
            <a:r>
              <a:rPr lang="en-US" b="1" dirty="0">
                <a:latin typeface="+mn-lt"/>
              </a:rPr>
              <a:t>vs. International Usage per user nationality</a:t>
            </a:r>
          </a:p>
          <a:p>
            <a:pPr lvl="3"/>
            <a:r>
              <a:rPr lang="en-US" b="1" dirty="0" smtClean="0">
                <a:latin typeface="+mn-lt"/>
              </a:rPr>
              <a:t>Percentage </a:t>
            </a:r>
            <a:r>
              <a:rPr lang="en-US" b="1" dirty="0">
                <a:latin typeface="+mn-lt"/>
              </a:rPr>
              <a:t>of Capacity used per NGI</a:t>
            </a:r>
          </a:p>
          <a:p>
            <a:pPr lvl="3"/>
            <a:r>
              <a:rPr lang="en-US" b="1" dirty="0" smtClean="0">
                <a:latin typeface="+mn-lt"/>
              </a:rPr>
              <a:t>Usage </a:t>
            </a:r>
            <a:r>
              <a:rPr lang="en-US" b="1" dirty="0">
                <a:latin typeface="+mn-lt"/>
              </a:rPr>
              <a:t>by VO per NGI</a:t>
            </a:r>
          </a:p>
          <a:p>
            <a:pPr lvl="3"/>
            <a:r>
              <a:rPr lang="en-US" b="1" dirty="0" smtClean="0">
                <a:latin typeface="+mn-lt"/>
              </a:rPr>
              <a:t>Usage </a:t>
            </a:r>
            <a:r>
              <a:rPr lang="en-US" b="1" dirty="0">
                <a:latin typeface="+mn-lt"/>
              </a:rPr>
              <a:t>of services per NGI </a:t>
            </a:r>
          </a:p>
          <a:p>
            <a:pPr lvl="2"/>
            <a:r>
              <a:rPr lang="en-US" b="1" dirty="0" smtClean="0">
                <a:latin typeface="+mn-lt"/>
              </a:rPr>
              <a:t>Scientific </a:t>
            </a:r>
            <a:r>
              <a:rPr lang="en-US" b="1" dirty="0">
                <a:latin typeface="+mn-lt"/>
              </a:rPr>
              <a:t>field</a:t>
            </a:r>
          </a:p>
          <a:p>
            <a:pPr lvl="3"/>
            <a:r>
              <a:rPr lang="en-US" b="1" dirty="0" smtClean="0">
                <a:latin typeface="+mn-lt"/>
              </a:rPr>
              <a:t>Resource </a:t>
            </a:r>
            <a:r>
              <a:rPr lang="en-US" b="1" dirty="0">
                <a:latin typeface="+mn-lt"/>
              </a:rPr>
              <a:t>usage by NGI per Scientific Field</a:t>
            </a:r>
          </a:p>
          <a:p>
            <a:pPr lvl="3"/>
            <a:r>
              <a:rPr lang="en-US" b="1" dirty="0" smtClean="0">
                <a:latin typeface="+mn-lt"/>
              </a:rPr>
              <a:t>Resource </a:t>
            </a:r>
            <a:r>
              <a:rPr lang="en-US" b="1" dirty="0">
                <a:latin typeface="+mn-lt"/>
              </a:rPr>
              <a:t>usage by resource type (compute, storage) per Scientific Field</a:t>
            </a:r>
          </a:p>
          <a:p>
            <a:pPr lvl="3"/>
            <a:r>
              <a:rPr lang="en-US" b="1" dirty="0" smtClean="0">
                <a:latin typeface="+mn-lt"/>
              </a:rPr>
              <a:t>Usage </a:t>
            </a:r>
            <a:r>
              <a:rPr lang="en-US" b="1" dirty="0">
                <a:latin typeface="+mn-lt"/>
              </a:rPr>
              <a:t>of services per Scientific Field</a:t>
            </a:r>
          </a:p>
          <a:p>
            <a:pPr lvl="3"/>
            <a:r>
              <a:rPr lang="en-US" b="1" dirty="0" smtClean="0">
                <a:latin typeface="+mn-lt"/>
              </a:rPr>
              <a:t>Distribution </a:t>
            </a:r>
            <a:r>
              <a:rPr lang="en-US" b="1" dirty="0">
                <a:latin typeface="+mn-lt"/>
              </a:rPr>
              <a:t>of users by nationality per Scientific Field </a:t>
            </a:r>
          </a:p>
          <a:p>
            <a:pPr lvl="2"/>
            <a:r>
              <a:rPr lang="en-US" b="1" dirty="0" smtClean="0">
                <a:latin typeface="+mn-lt"/>
              </a:rPr>
              <a:t>VO</a:t>
            </a:r>
            <a:endParaRPr lang="en-US" b="1" dirty="0">
              <a:latin typeface="+mn-lt"/>
            </a:endParaRPr>
          </a:p>
          <a:p>
            <a:pPr lvl="3"/>
            <a:r>
              <a:rPr lang="en-US" b="1" dirty="0" smtClean="0">
                <a:latin typeface="+mn-lt"/>
              </a:rPr>
              <a:t>Resource </a:t>
            </a:r>
            <a:r>
              <a:rPr lang="en-US" b="1" dirty="0">
                <a:latin typeface="+mn-lt"/>
              </a:rPr>
              <a:t>usage by NGI per VO</a:t>
            </a:r>
          </a:p>
          <a:p>
            <a:pPr lvl="3"/>
            <a:r>
              <a:rPr lang="en-US" b="1" dirty="0" smtClean="0">
                <a:latin typeface="+mn-lt"/>
              </a:rPr>
              <a:t>Resource </a:t>
            </a:r>
            <a:r>
              <a:rPr lang="en-US" b="1" dirty="0">
                <a:latin typeface="+mn-lt"/>
              </a:rPr>
              <a:t>usage by resource type (compute, storage) per VO</a:t>
            </a:r>
          </a:p>
          <a:p>
            <a:pPr lvl="3"/>
            <a:r>
              <a:rPr lang="en-US" b="1" dirty="0" smtClean="0">
                <a:latin typeface="+mn-lt"/>
              </a:rPr>
              <a:t>Usage </a:t>
            </a:r>
            <a:r>
              <a:rPr lang="en-US" b="1" dirty="0">
                <a:latin typeface="+mn-lt"/>
              </a:rPr>
              <a:t>of services per VO</a:t>
            </a:r>
          </a:p>
          <a:p>
            <a:pPr lvl="3"/>
            <a:r>
              <a:rPr lang="en-US" b="1" dirty="0" smtClean="0">
                <a:latin typeface="+mn-lt"/>
              </a:rPr>
              <a:t>Distribution </a:t>
            </a:r>
            <a:r>
              <a:rPr lang="en-US" b="1" dirty="0">
                <a:latin typeface="+mn-lt"/>
              </a:rPr>
              <a:t>of users by nationality per VO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>
                <a:latin typeface="+mj-lt"/>
              </a:rPr>
              <a:t>Usage</a:t>
            </a:r>
            <a:r>
              <a:rPr lang="de-DE" b="1" dirty="0">
                <a:latin typeface="+mj-lt"/>
              </a:rPr>
              <a:t> Report </a:t>
            </a:r>
            <a:r>
              <a:rPr lang="de-DE" b="1" dirty="0" err="1">
                <a:latin typeface="+mj-lt"/>
              </a:rPr>
              <a:t>ToC</a:t>
            </a:r>
            <a:r>
              <a:rPr lang="de-DE" b="1" dirty="0">
                <a:latin typeface="+mj-lt"/>
              </a:rPr>
              <a:t> - 5</a:t>
            </a:r>
            <a:endParaRPr lang="de-DE" dirty="0">
              <a:latin typeface="+mj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Analysis</a:t>
            </a:r>
            <a:endParaRPr lang="en-US" b="1" dirty="0">
              <a:latin typeface="+mn-lt"/>
            </a:endParaRPr>
          </a:p>
          <a:p>
            <a:pPr lvl="1"/>
            <a:r>
              <a:rPr lang="en-US" b="1" dirty="0" smtClean="0">
                <a:latin typeface="+mn-lt"/>
              </a:rPr>
              <a:t>Analysis </a:t>
            </a:r>
            <a:r>
              <a:rPr lang="en-US" b="1" dirty="0">
                <a:latin typeface="+mn-lt"/>
              </a:rPr>
              <a:t>of commonalities, differences and interesting finding from the </a:t>
            </a:r>
            <a:r>
              <a:rPr lang="en-US" b="1" dirty="0" smtClean="0">
                <a:latin typeface="+mn-lt"/>
              </a:rPr>
              <a:t>statistics</a:t>
            </a:r>
            <a:endParaRPr lang="en-US" b="1" dirty="0">
              <a:latin typeface="+mn-lt"/>
            </a:endParaRPr>
          </a:p>
          <a:p>
            <a:pPr lvl="1"/>
            <a:endParaRPr lang="en-US" b="1" dirty="0">
              <a:latin typeface="+mn-lt"/>
            </a:endParaRPr>
          </a:p>
          <a:p>
            <a:endParaRPr lang="de-DE" b="1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+mn-lt"/>
              </a:rPr>
              <a:t>Next </a:t>
            </a:r>
            <a:r>
              <a:rPr lang="de-DE" b="1" dirty="0" err="1" smtClean="0">
                <a:latin typeface="+mn-lt"/>
              </a:rPr>
              <a:t>Steps</a:t>
            </a:r>
            <a:endParaRPr lang="de-DE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>
                <a:latin typeface="+mn-lt"/>
              </a:rPr>
              <a:t>New VT</a:t>
            </a:r>
          </a:p>
          <a:p>
            <a:pPr lvl="1"/>
            <a:r>
              <a:rPr lang="de-DE" b="1" dirty="0" smtClean="0">
                <a:latin typeface="+mn-lt"/>
              </a:rPr>
              <a:t>Check </a:t>
            </a:r>
            <a:r>
              <a:rPr lang="de-DE" b="1" dirty="0" err="1" smtClean="0">
                <a:latin typeface="+mn-lt"/>
              </a:rPr>
              <a:t>availability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of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needed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data</a:t>
            </a:r>
            <a:r>
              <a:rPr lang="de-DE" b="1" dirty="0" smtClean="0">
                <a:latin typeface="+mn-lt"/>
              </a:rPr>
              <a:t> </a:t>
            </a:r>
          </a:p>
          <a:p>
            <a:pPr lvl="1"/>
            <a:endParaRPr lang="de-DE" b="1" dirty="0" smtClean="0">
              <a:latin typeface="+mn-lt"/>
            </a:endParaRPr>
          </a:p>
          <a:p>
            <a:pPr lvl="1"/>
            <a:r>
              <a:rPr lang="de-DE" b="1" dirty="0" smtClean="0">
                <a:latin typeface="+mn-lt"/>
              </a:rPr>
              <a:t>Take </a:t>
            </a:r>
            <a:r>
              <a:rPr lang="de-DE" b="1" dirty="0" err="1" smtClean="0">
                <a:latin typeface="+mn-lt"/>
              </a:rPr>
              <a:t>steps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if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data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partially</a:t>
            </a:r>
            <a:r>
              <a:rPr lang="de-DE" b="1" dirty="0" smtClean="0">
                <a:latin typeface="+mn-lt"/>
              </a:rPr>
              <a:t> not </a:t>
            </a:r>
            <a:r>
              <a:rPr lang="de-DE" b="1" dirty="0" err="1" smtClean="0">
                <a:latin typeface="+mn-lt"/>
              </a:rPr>
              <a:t>available</a:t>
            </a:r>
            <a:endParaRPr lang="de-DE" b="1" dirty="0" smtClean="0">
              <a:latin typeface="+mn-lt"/>
            </a:endParaRPr>
          </a:p>
          <a:p>
            <a:pPr lvl="2"/>
            <a:r>
              <a:rPr lang="de-DE" b="1" dirty="0" err="1" smtClean="0">
                <a:latin typeface="+mn-lt"/>
              </a:rPr>
              <a:t>Issue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requirements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for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tools</a:t>
            </a:r>
            <a:endParaRPr lang="de-DE" b="1" dirty="0" smtClean="0">
              <a:latin typeface="+mn-lt"/>
            </a:endParaRPr>
          </a:p>
          <a:p>
            <a:pPr lvl="1"/>
            <a:endParaRPr lang="de-DE" b="1" dirty="0" smtClean="0">
              <a:latin typeface="+mn-lt"/>
            </a:endParaRPr>
          </a:p>
          <a:p>
            <a:pPr lvl="1"/>
            <a:r>
              <a:rPr lang="de-DE" b="1" dirty="0" err="1" smtClean="0">
                <a:latin typeface="+mn-lt"/>
              </a:rPr>
              <a:t>Prepare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first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edition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of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the</a:t>
            </a:r>
            <a:r>
              <a:rPr lang="de-DE" b="1" dirty="0" smtClean="0">
                <a:latin typeface="+mn-lt"/>
              </a:rPr>
              <a:t> EGI </a:t>
            </a:r>
            <a:r>
              <a:rPr lang="de-DE" b="1" dirty="0" err="1" smtClean="0">
                <a:latin typeface="+mn-lt"/>
              </a:rPr>
              <a:t>Usage</a:t>
            </a:r>
            <a:r>
              <a:rPr lang="de-DE" b="1" dirty="0" smtClean="0">
                <a:latin typeface="+mn-lt"/>
              </a:rPr>
              <a:t> Report</a:t>
            </a:r>
          </a:p>
          <a:p>
            <a:pPr lvl="1"/>
            <a:endParaRPr lang="de-DE" b="1" dirty="0" smtClean="0">
              <a:latin typeface="+mn-lt"/>
            </a:endParaRPr>
          </a:p>
          <a:p>
            <a:pPr lvl="1"/>
            <a:r>
              <a:rPr lang="de-DE" b="1" dirty="0" err="1" smtClean="0">
                <a:latin typeface="+mn-lt"/>
              </a:rPr>
              <a:t>Prepare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data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for</a:t>
            </a:r>
            <a:r>
              <a:rPr lang="de-DE" b="1" dirty="0" smtClean="0">
                <a:latin typeface="+mn-lt"/>
              </a:rPr>
              <a:t> </a:t>
            </a:r>
            <a:r>
              <a:rPr lang="de-DE" b="1" dirty="0" err="1" smtClean="0">
                <a:latin typeface="+mn-lt"/>
              </a:rPr>
              <a:t>inclusion</a:t>
            </a:r>
            <a:r>
              <a:rPr lang="de-DE" b="1" dirty="0" smtClean="0">
                <a:latin typeface="+mn-lt"/>
              </a:rPr>
              <a:t> in NGI </a:t>
            </a:r>
            <a:r>
              <a:rPr lang="de-DE" b="1" dirty="0" err="1" smtClean="0">
                <a:latin typeface="+mn-lt"/>
              </a:rPr>
              <a:t>reports</a:t>
            </a:r>
            <a:endParaRPr lang="de-DE" b="1" dirty="0">
              <a:latin typeface="+mn-lt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T. Antoni | EGI CF'12 | Munich | 26.03.2012 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79EC-C478-594C-8623-5C89DCD703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21</TotalTime>
  <Words>569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</vt:lpstr>
      <vt:lpstr>VT EGI Usage Report</vt:lpstr>
      <vt:lpstr>VT Usage Report</vt:lpstr>
      <vt:lpstr>VT Usage Report</vt:lpstr>
      <vt:lpstr>Usage Report ToC - 1</vt:lpstr>
      <vt:lpstr>Usage Report ToC - 2</vt:lpstr>
      <vt:lpstr>Usage Report ToC - 3</vt:lpstr>
      <vt:lpstr>Usage Report ToC - 4</vt:lpstr>
      <vt:lpstr>Usage Report ToC - 5</vt:lpstr>
      <vt:lpstr>Next Steps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Shiers</dc:creator>
  <cp:lastModifiedBy>Sara</cp:lastModifiedBy>
  <cp:revision>102</cp:revision>
  <dcterms:created xsi:type="dcterms:W3CDTF">2010-09-16T10:31:35Z</dcterms:created>
  <dcterms:modified xsi:type="dcterms:W3CDTF">2012-03-26T14:41:19Z</dcterms:modified>
</cp:coreProperties>
</file>