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6" r:id="rId5"/>
    <p:sldId id="264" r:id="rId6"/>
    <p:sldId id="265" r:id="rId7"/>
    <p:sldId id="267" r:id="rId8"/>
    <p:sldId id="259" r:id="rId9"/>
    <p:sldId id="268" r:id="rId10"/>
    <p:sldId id="260" r:id="rId11"/>
    <p:sldId id="261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24110"/>
            <a:ext cx="9144000" cy="5450798"/>
          </a:xfrm>
          <a:prstGeom prst="rect">
            <a:avLst/>
          </a:prstGeom>
          <a:noFill/>
        </p:spPr>
      </p:pic>
      <p:sp>
        <p:nvSpPr>
          <p:cNvPr id="2" name="Rechteck 1"/>
          <p:cNvSpPr/>
          <p:nvPr/>
        </p:nvSpPr>
        <p:spPr>
          <a:xfrm>
            <a:off x="3201047" y="6067013"/>
            <a:ext cx="5728292" cy="319924"/>
          </a:xfrm>
          <a:prstGeom prst="rect">
            <a:avLst/>
          </a:prstGeom>
          <a:solidFill>
            <a:schemeClr val="bg1"/>
          </a:solidFill>
        </p:spPr>
        <p:txBody>
          <a:bodyPr wrap="none" lIns="133950" tIns="66975" rIns="133950" bIns="66975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12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42353" y="157863"/>
            <a:ext cx="6327474" cy="585574"/>
          </a:xfrm>
          <a:prstGeom prst="rect">
            <a:avLst/>
          </a:prstGeom>
        </p:spPr>
        <p:txBody>
          <a:bodyPr vert="horz" wrap="none" lIns="133950" tIns="0" rIns="0" bIns="68557" anchor="ctr" anchorCtr="0">
            <a:noAutofit/>
          </a:bodyPr>
          <a:lstStyle>
            <a:lvl1pPr algn="l">
              <a:defRPr sz="47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2767" y="896507"/>
            <a:ext cx="5167257" cy="633123"/>
          </a:xfrm>
          <a:prstGeom prst="rect">
            <a:avLst/>
          </a:prstGeom>
        </p:spPr>
        <p:txBody>
          <a:bodyPr vert="horz" lIns="133950" tIns="66975" rIns="133950" bIns="66975"/>
          <a:lstStyle>
            <a:lvl1pPr marL="0" indent="0">
              <a:buNone/>
              <a:defRPr sz="26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331829" indent="0">
              <a:buNone/>
              <a:defRPr/>
            </a:lvl2pPr>
            <a:lvl3pPr marL="663657" indent="0">
              <a:buNone/>
              <a:defRPr/>
            </a:lvl3pPr>
            <a:lvl4pPr marL="995487" indent="0">
              <a:buNone/>
              <a:defRPr/>
            </a:lvl4pPr>
            <a:lvl5pPr marL="1327315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142767" y="1740671"/>
            <a:ext cx="4007401" cy="633123"/>
          </a:xfrm>
          <a:prstGeom prst="rect">
            <a:avLst/>
          </a:prstGeom>
        </p:spPr>
        <p:txBody>
          <a:bodyPr vert="horz" lIns="133950" tIns="66975" rIns="133950" bIns="66975"/>
          <a:lstStyle>
            <a:lvl1pPr marL="0" indent="0">
              <a:buNone/>
              <a:defRPr sz="23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53683" y="6383575"/>
            <a:ext cx="8331177" cy="42208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950" tIns="66975" rIns="133950" bIns="66975"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86" y="52343"/>
            <a:ext cx="7560494" cy="73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3684" y="908724"/>
            <a:ext cx="8331177" cy="5328591"/>
          </a:xfrm>
          <a:prstGeom prst="rect">
            <a:avLst/>
          </a:prstGeom>
        </p:spPr>
        <p:txBody>
          <a:bodyPr lIns="66364" tIns="33183" rIns="66364" bIns="33183"/>
          <a:lstStyle>
            <a:lvl1pPr>
              <a:defRPr sz="35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9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26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23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22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 rot="16200000">
            <a:off x="8262798" y="5961411"/>
            <a:ext cx="1371767" cy="316728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10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1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5459" y="52343"/>
            <a:ext cx="7524822" cy="633125"/>
          </a:xfrm>
          <a:prstGeom prst="rect">
            <a:avLst/>
          </a:prstGeom>
        </p:spPr>
        <p:txBody>
          <a:bodyPr vert="horz" lIns="133950" tIns="66975" rIns="133950" bIns="66975" anchor="ctr" anchorCtr="0"/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3684" y="6383575"/>
            <a:ext cx="2133600" cy="337905"/>
          </a:xfrm>
        </p:spPr>
        <p:txBody>
          <a:bodyPr/>
          <a:lstStyle>
            <a:lvl1pPr>
              <a:defRPr sz="1500">
                <a:solidFill>
                  <a:srgbClr val="FFFFFF"/>
                </a:solidFill>
                <a:latin typeface="+mn-lt"/>
              </a:defRPr>
            </a:lvl1pPr>
          </a:lstStyle>
          <a:p>
            <a:fld id="{2FC67889-1061-4B35-BDA1-5D780695790B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047353" y="6383575"/>
            <a:ext cx="2895601" cy="337905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53203" y="6383575"/>
            <a:ext cx="2133600" cy="337905"/>
          </a:xfrm>
        </p:spPr>
        <p:txBody>
          <a:bodyPr/>
          <a:lstStyle>
            <a:lvl1pPr>
              <a:defRPr sz="1500">
                <a:solidFill>
                  <a:srgbClr val="FFFFFF"/>
                </a:solidFill>
                <a:latin typeface="+mn-lt"/>
              </a:defRPr>
            </a:lvl1pPr>
          </a:lstStyle>
          <a:p>
            <a:fld id="{8332ADBF-D6CA-4D4D-ABE2-0B08E92AA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7889-1061-4B35-BDA1-5D780695790B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ADBF-D6CA-4D4D-ABE2-0B08E92AA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7889-1061-4B35-BDA1-5D780695790B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ADBF-D6CA-4D4D-ABE2-0B08E92AA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35739" y="157863"/>
            <a:ext cx="1342179" cy="583657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645616" y="6356355"/>
            <a:ext cx="2133600" cy="365125"/>
          </a:xfrm>
          <a:prstGeom prst="rect">
            <a:avLst/>
          </a:prstGeom>
        </p:spPr>
        <p:txBody>
          <a:bodyPr lIns="133950" tIns="66975" rIns="133950" bIns="66975"/>
          <a:lstStyle>
            <a:lvl1pPr>
              <a:defRPr sz="9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FC67889-1061-4B35-BDA1-5D780695790B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2" y="6356355"/>
            <a:ext cx="2895601" cy="365125"/>
          </a:xfrm>
          <a:prstGeom prst="rect">
            <a:avLst/>
          </a:prstGeom>
        </p:spPr>
        <p:txBody>
          <a:bodyPr lIns="133950" tIns="66975" rIns="133950" bIns="66975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3" y="6356355"/>
            <a:ext cx="2133600" cy="365125"/>
          </a:xfrm>
          <a:prstGeom prst="rect">
            <a:avLst/>
          </a:prstGeom>
        </p:spPr>
        <p:txBody>
          <a:bodyPr lIns="133950" tIns="66975" rIns="133950" bIns="66975"/>
          <a:lstStyle>
            <a:lvl1pPr algn="r">
              <a:defRPr sz="9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332ADBF-D6CA-4D4D-ABE2-0B08E92AA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66365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872" indent="-248872" algn="l" defTabSz="66365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9222" indent="-207393" algn="l" defTabSz="66365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29571" indent="-165915" algn="l" defTabSz="6636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1402" indent="-165915" algn="l" defTabSz="663658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230" indent="-165915" algn="l" defTabSz="663658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25059" indent="-165915" algn="l" defTabSz="66365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56888" indent="-165915" algn="l" defTabSz="66365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88717" indent="-165915" algn="l" defTabSz="66365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20545" indent="-165915" algn="l" defTabSz="66365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828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658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5487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7315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9146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973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2803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4632" algn="l" defTabSz="66365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6327474" cy="585574"/>
          </a:xfrm>
        </p:spPr>
        <p:txBody>
          <a:bodyPr/>
          <a:lstStyle/>
          <a:p>
            <a:r>
              <a:rPr lang="cs-CZ" noProof="1" smtClean="0"/>
              <a:t>Common Authentication Library</a:t>
            </a:r>
            <a:endParaRPr lang="en-US" noProof="1"/>
          </a:p>
        </p:txBody>
      </p:sp>
      <p:sp>
        <p:nvSpPr>
          <p:cNvPr id="3" name="Podnadpis 2"/>
          <p:cNvSpPr>
            <a:spLocks noGrp="1"/>
          </p:cNvSpPr>
          <p:nvPr>
            <p:ph type="body" sz="quarter" idx="10"/>
          </p:nvPr>
        </p:nvSpPr>
        <p:spPr>
          <a:xfrm>
            <a:off x="0" y="1643050"/>
            <a:ext cx="5167257" cy="633123"/>
          </a:xfrm>
        </p:spPr>
        <p:txBody>
          <a:bodyPr/>
          <a:lstStyle/>
          <a:p>
            <a:r>
              <a:rPr lang="cs-CZ" smtClean="0"/>
              <a:t>Daniel Kouril, for the CaNL PT</a:t>
            </a:r>
            <a:endParaRPr lang="en-US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1"/>
          </p:nvPr>
        </p:nvSpPr>
        <p:spPr>
          <a:xfrm>
            <a:off x="0" y="2143116"/>
            <a:ext cx="4007401" cy="633123"/>
          </a:xfrm>
        </p:spPr>
        <p:txBody>
          <a:bodyPr/>
          <a:lstStyle/>
          <a:p>
            <a:r>
              <a:rPr lang="cs-CZ" smtClean="0"/>
              <a:t>EGI CF 2012, Munich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Based on code from ARC framework</a:t>
            </a:r>
          </a:p>
          <a:p>
            <a:pPr lvl="1"/>
            <a:r>
              <a:rPr lang="en-US" smtClean="0"/>
              <a:t>A lot of code cleaning performed</a:t>
            </a:r>
          </a:p>
          <a:p>
            <a:r>
              <a:rPr lang="en-US" smtClean="0"/>
              <a:t>Interface for handling X.509 credentials</a:t>
            </a:r>
          </a:p>
          <a:p>
            <a:pPr lvl="1"/>
            <a:r>
              <a:rPr lang="en-US" smtClean="0"/>
              <a:t> Private key, certificate, proxy</a:t>
            </a:r>
          </a:p>
          <a:p>
            <a:pPr lvl="1"/>
            <a:r>
              <a:rPr lang="en-US" smtClean="0"/>
              <a:t> Certificate request</a:t>
            </a:r>
          </a:p>
          <a:p>
            <a:pPr lvl="1"/>
            <a:r>
              <a:rPr lang="en-US" smtClean="0"/>
              <a:t> CA and policies</a:t>
            </a:r>
          </a:p>
          <a:p>
            <a:pPr lvl="1"/>
            <a:r>
              <a:rPr lang="en-US" smtClean="0"/>
              <a:t> Predefined environment setups</a:t>
            </a:r>
          </a:p>
          <a:p>
            <a:r>
              <a:rPr lang="en-US" smtClean="0"/>
              <a:t>Abstract X.509 authenticated connection</a:t>
            </a:r>
          </a:p>
          <a:p>
            <a:pPr lvl="1"/>
            <a:r>
              <a:rPr lang="en-US" smtClean="0"/>
              <a:t>Both cli</a:t>
            </a:r>
            <a:r>
              <a:rPr lang="cs-CZ" smtClean="0"/>
              <a:t>e</a:t>
            </a:r>
            <a:r>
              <a:rPr lang="en-US" smtClean="0"/>
              <a:t>nt and server side</a:t>
            </a:r>
          </a:p>
          <a:p>
            <a:r>
              <a:rPr lang="en-US" smtClean="0"/>
              <a:t>Expandable to different transport </a:t>
            </a:r>
            <a:r>
              <a:rPr lang="en-US" smtClean="0"/>
              <a:t>layers</a:t>
            </a:r>
            <a:endParaRPr lang="cs-CZ" smtClean="0"/>
          </a:p>
          <a:p>
            <a:pPr lvl="1"/>
            <a:r>
              <a:rPr lang="en-US" smtClean="0"/>
              <a:t> </a:t>
            </a:r>
            <a:r>
              <a:rPr lang="en-US" smtClean="0"/>
              <a:t>implemented for network</a:t>
            </a:r>
            <a:r>
              <a:rPr lang="cs-CZ" smtClean="0"/>
              <a:t> </a:t>
            </a:r>
            <a:r>
              <a:rPr lang="en-US" smtClean="0"/>
              <a:t>sockets</a:t>
            </a:r>
          </a:p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C++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Designed to integrate seamlessly with the standard Java network stack.</a:t>
            </a:r>
          </a:p>
          <a:p>
            <a:r>
              <a:rPr lang="en-US" smtClean="0"/>
              <a:t>Provides implementation of multiple trust stores:</a:t>
            </a:r>
          </a:p>
          <a:p>
            <a:pPr lvl="1"/>
            <a:r>
              <a:rPr lang="en-US" smtClean="0"/>
              <a:t>OpenSSL-like trust store with support for Globus EACL and IGTF Namespaces</a:t>
            </a:r>
          </a:p>
          <a:p>
            <a:pPr lvl="1"/>
            <a:r>
              <a:rPr lang="en-US" smtClean="0"/>
              <a:t>Custom directory store which can be flexibly configured to use</a:t>
            </a:r>
          </a:p>
          <a:p>
            <a:r>
              <a:rPr lang="en-US" smtClean="0"/>
              <a:t>certificates and CRLs defined with wildcard expressions</a:t>
            </a:r>
          </a:p>
          <a:p>
            <a:pPr lvl="1"/>
            <a:r>
              <a:rPr lang="en-US" smtClean="0"/>
              <a:t>Traditional Java Keystore amended with separate CRLs</a:t>
            </a:r>
          </a:p>
          <a:p>
            <a:r>
              <a:rPr lang="en-US" smtClean="0"/>
              <a:t>It is possible to automatically use remote CRLs and certificates (with</a:t>
            </a:r>
            <a:r>
              <a:rPr lang="cs-CZ" smtClean="0"/>
              <a:t> </a:t>
            </a:r>
            <a:r>
              <a:rPr lang="en-US" smtClean="0"/>
              <a:t>local caching)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Java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Trust stores are refreshed at configurable intervals</a:t>
            </a:r>
          </a:p>
          <a:p>
            <a:r>
              <a:rPr lang="en-US" smtClean="0"/>
              <a:t>User credentials can be provided in multiple formats:</a:t>
            </a:r>
          </a:p>
          <a:p>
            <a:pPr lvl="1"/>
            <a:r>
              <a:rPr lang="en-US" smtClean="0"/>
              <a:t>Java keystore</a:t>
            </a:r>
          </a:p>
          <a:p>
            <a:pPr lvl="1"/>
            <a:r>
              <a:rPr lang="en-US" smtClean="0"/>
              <a:t>Pair of PEM files</a:t>
            </a:r>
          </a:p>
          <a:p>
            <a:pPr lvl="1"/>
            <a:r>
              <a:rPr lang="en-US" smtClean="0"/>
              <a:t>PEM keystore</a:t>
            </a:r>
          </a:p>
          <a:p>
            <a:pPr lvl="1"/>
            <a:r>
              <a:rPr lang="en-US" smtClean="0"/>
              <a:t>DER PKCS8</a:t>
            </a:r>
          </a:p>
          <a:p>
            <a:r>
              <a:rPr lang="en-US" smtClean="0"/>
              <a:t>Offers support for RFC 2818</a:t>
            </a:r>
          </a:p>
          <a:p>
            <a:r>
              <a:rPr lang="en-US" smtClean="0"/>
              <a:t>Adds a lot of helper utilities, e.g. allowing to perform DN comparison</a:t>
            </a:r>
            <a:r>
              <a:rPr lang="cs-CZ" smtClean="0"/>
              <a:t> </a:t>
            </a:r>
            <a:r>
              <a:rPr lang="en-US" smtClean="0"/>
              <a:t>in a portable and safe way or to format a DN for printing.</a:t>
            </a:r>
          </a:p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Java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7158" y="2643182"/>
            <a:ext cx="8331177" cy="1805896"/>
          </a:xfrm>
        </p:spPr>
        <p:txBody>
          <a:bodyPr/>
          <a:lstStyle/>
          <a:p>
            <a:pPr algn="ctr">
              <a:buNone/>
            </a:pPr>
            <a:r>
              <a:rPr lang="cs-CZ" sz="5400" smtClean="0"/>
              <a:t>Thank you</a:t>
            </a:r>
            <a:endParaRPr lang="en-US" sz="54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mtClean="0"/>
              <a:t>Common security layer (PKI) used but no common support in applications</a:t>
            </a:r>
          </a:p>
          <a:p>
            <a:pPr lvl="1"/>
            <a:r>
              <a:rPr lang="cs-CZ" smtClean="0"/>
              <a:t>Duplication of code - e</a:t>
            </a:r>
            <a:r>
              <a:rPr lang="cs-CZ" smtClean="0"/>
              <a:t>xpensive </a:t>
            </a:r>
            <a:r>
              <a:rPr lang="cs-CZ" smtClean="0"/>
              <a:t>maintenance</a:t>
            </a:r>
          </a:p>
          <a:p>
            <a:pPr lvl="1"/>
            <a:r>
              <a:rPr lang="cs-CZ" smtClean="0"/>
              <a:t>No common profile for SSL and X.509</a:t>
            </a:r>
          </a:p>
          <a:p>
            <a:pPr lvl="1"/>
            <a:r>
              <a:rPr lang="cs-CZ" smtClean="0"/>
              <a:t>Difficult to add new </a:t>
            </a:r>
            <a:r>
              <a:rPr lang="cs-CZ" smtClean="0"/>
              <a:t>features</a:t>
            </a:r>
            <a:endParaRPr lang="cs-CZ" smtClean="0"/>
          </a:p>
          <a:p>
            <a:pPr lvl="1"/>
            <a:r>
              <a:rPr lang="cs-CZ" smtClean="0"/>
              <a:t>Security audit of code quite hard</a:t>
            </a:r>
          </a:p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 smtClean="0"/>
              <a:t>Motivation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Simple API to support authentication and message protection</a:t>
            </a:r>
          </a:p>
          <a:p>
            <a:r>
              <a:rPr lang="cs-CZ" smtClean="0"/>
              <a:t>Functionality to </a:t>
            </a:r>
            <a:r>
              <a:rPr lang="cs-CZ" smtClean="0"/>
              <a:t>deal with Grid specifics</a:t>
            </a:r>
          </a:p>
          <a:p>
            <a:r>
              <a:rPr lang="cs-CZ" smtClean="0"/>
              <a:t>Available for a wide range of languages</a:t>
            </a:r>
          </a:p>
          <a:p>
            <a:r>
              <a:rPr lang="cs-CZ" smtClean="0"/>
              <a:t>Easy to understood and use</a:t>
            </a:r>
          </a:p>
          <a:p>
            <a:pPr lvl="1"/>
            <a:r>
              <a:rPr lang="cs-CZ" smtClean="0"/>
              <a:t>Hide complexity inside the </a:t>
            </a:r>
            <a:r>
              <a:rPr lang="cs-CZ" smtClean="0"/>
              <a:t>library</a:t>
            </a:r>
          </a:p>
          <a:p>
            <a:r>
              <a:rPr lang="cs-CZ" smtClean="0"/>
              <a:t>Credentials delegation not addressed</a:t>
            </a:r>
            <a:endParaRPr lang="cs-CZ" smtClean="0"/>
          </a:p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Main Goals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API designed and underwent detailed expert reviews</a:t>
            </a:r>
          </a:p>
          <a:p>
            <a:r>
              <a:rPr lang="cs-CZ" smtClean="0"/>
              <a:t>Implementation started in the middle of 2011</a:t>
            </a:r>
          </a:p>
          <a:p>
            <a:pPr lvl="1"/>
            <a:r>
              <a:rPr lang="cs-CZ" smtClean="0"/>
              <a:t>EMI PT established for the work</a:t>
            </a:r>
          </a:p>
          <a:p>
            <a:r>
              <a:rPr lang="cs-CZ" smtClean="0"/>
              <a:t>APIs </a:t>
            </a:r>
            <a:r>
              <a:rPr lang="cs-CZ" smtClean="0"/>
              <a:t>implemened </a:t>
            </a:r>
            <a:r>
              <a:rPr lang="cs-CZ" smtClean="0"/>
              <a:t>by three subgroups</a:t>
            </a:r>
          </a:p>
          <a:p>
            <a:r>
              <a:rPr lang="cs-CZ" smtClean="0"/>
              <a:t>Implementations delivered as part of EMI-2</a:t>
            </a:r>
          </a:p>
          <a:p>
            <a:r>
              <a:rPr lang="cs-CZ" smtClean="0"/>
              <a:t>EMI </a:t>
            </a:r>
            <a:r>
              <a:rPr lang="cs-CZ" smtClean="0"/>
              <a:t>PTs </a:t>
            </a:r>
            <a:r>
              <a:rPr lang="cs-CZ" smtClean="0"/>
              <a:t>are expected to integrate CaNL in Y3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Current Status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API for </a:t>
            </a:r>
            <a:r>
              <a:rPr lang="cs-CZ" smtClean="0"/>
              <a:t>connection-based applications</a:t>
            </a:r>
            <a:endParaRPr lang="cs-CZ" smtClean="0"/>
          </a:p>
          <a:p>
            <a:pPr lvl="1"/>
            <a:r>
              <a:rPr lang="cs-CZ" smtClean="0"/>
              <a:t>Simple to use</a:t>
            </a:r>
          </a:p>
          <a:p>
            <a:pPr lvl="1"/>
            <a:r>
              <a:rPr lang="cs-CZ" smtClean="0"/>
              <a:t>Mutualy authentication connection</a:t>
            </a:r>
          </a:p>
          <a:p>
            <a:pPr lvl="1"/>
            <a:r>
              <a:rPr lang="cs-CZ" smtClean="0"/>
              <a:t>Exchange of protected messages</a:t>
            </a:r>
          </a:p>
          <a:p>
            <a:r>
              <a:rPr lang="cs-CZ" smtClean="0"/>
              <a:t>Minimal external dependencies</a:t>
            </a:r>
          </a:p>
          <a:p>
            <a:pPr lvl="1"/>
            <a:r>
              <a:rPr lang="cs-CZ" smtClean="0"/>
              <a:t>Numbers, size</a:t>
            </a:r>
          </a:p>
          <a:p>
            <a:r>
              <a:rPr lang="cs-CZ" smtClean="0"/>
              <a:t>Dependency on SSL implementation kept minimal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Available CaNL </a:t>
            </a:r>
            <a:r>
              <a:rPr lang="cs-CZ" smtClean="0"/>
              <a:t>Features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Grid „extensions“ inherent to the library</a:t>
            </a:r>
          </a:p>
          <a:p>
            <a:pPr lvl="1"/>
            <a:r>
              <a:rPr lang="cs-CZ" smtClean="0"/>
              <a:t>Support for proxy certificates (RFC, legacy)</a:t>
            </a:r>
          </a:p>
          <a:p>
            <a:pPr lvl="1"/>
            <a:r>
              <a:rPr lang="cs-CZ" smtClean="0"/>
              <a:t>Support for CA‘s signing policies</a:t>
            </a:r>
          </a:p>
          <a:p>
            <a:r>
              <a:rPr lang="cs-CZ" smtClean="0"/>
              <a:t>Management of X.509, including proxies</a:t>
            </a:r>
          </a:p>
          <a:p>
            <a:pPr lvl="1"/>
            <a:r>
              <a:rPr lang="cs-CZ" smtClean="0"/>
              <a:t>Generation of X.509 requests</a:t>
            </a:r>
          </a:p>
          <a:p>
            <a:pPr lvl="1"/>
            <a:r>
              <a:rPr lang="cs-CZ" smtClean="0"/>
              <a:t>Proxy signing</a:t>
            </a:r>
          </a:p>
          <a:p>
            <a:r>
              <a:rPr lang="cs-CZ" smtClean="0"/>
              <a:t>Some bindings support PKCS11</a:t>
            </a:r>
          </a:p>
          <a:p>
            <a:pPr lvl="1"/>
            <a:r>
              <a:rPr lang="cs-CZ" smtClean="0"/>
              <a:t>Smart cards and/or soft-tokens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Available CaNL </a:t>
            </a:r>
            <a:r>
              <a:rPr lang="cs-CZ" smtClean="0"/>
              <a:t>Features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Samples of codes provided (or can be)</a:t>
            </a:r>
          </a:p>
          <a:p>
            <a:pPr lvl="1"/>
            <a:r>
              <a:rPr lang="cs-CZ" smtClean="0"/>
              <a:t>Connection establishment, delegation, proxy mgmt</a:t>
            </a:r>
          </a:p>
          <a:p>
            <a:r>
              <a:rPr lang="cs-CZ" smtClean="0"/>
              <a:t>API descriptions available</a:t>
            </a:r>
          </a:p>
          <a:p>
            <a:r>
              <a:rPr lang="cs-CZ" smtClean="0"/>
              <a:t>Developers will need to replace their code with calls to canl</a:t>
            </a:r>
          </a:p>
          <a:p>
            <a:r>
              <a:rPr lang="cs-CZ" smtClean="0"/>
              <a:t>Any feedback welcome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Integration with applications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Largely based on existing code</a:t>
            </a:r>
          </a:p>
          <a:p>
            <a:r>
              <a:rPr lang="cs-CZ" smtClean="0"/>
              <a:t>Two levels of API</a:t>
            </a:r>
          </a:p>
          <a:p>
            <a:r>
              <a:rPr lang="cs-CZ" smtClean="0"/>
              <a:t>First level contains basic calls to establish authenticated connection and communicate</a:t>
            </a:r>
          </a:p>
          <a:p>
            <a:pPr lvl="1"/>
            <a:r>
              <a:rPr lang="cs-CZ" smtClean="0"/>
              <a:t>Simple but generic</a:t>
            </a:r>
          </a:p>
          <a:p>
            <a:pPr lvl="1"/>
            <a:r>
              <a:rPr lang="cs-CZ" smtClean="0"/>
              <a:t>Generic API with no SSL and/or X.509 dependency</a:t>
            </a:r>
          </a:p>
          <a:p>
            <a:pPr lvl="1"/>
            <a:r>
              <a:rPr lang="cs-CZ" smtClean="0"/>
              <a:t>Internaly plugin-based</a:t>
            </a:r>
          </a:p>
          <a:p>
            <a:pPr lvl="1"/>
            <a:r>
              <a:rPr lang="cs-CZ" smtClean="0"/>
              <a:t>Other security mechanims easy to support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The second level provides extensions for SSL and/or X.509</a:t>
            </a:r>
          </a:p>
          <a:p>
            <a:pPr lvl="1"/>
            <a:r>
              <a:rPr lang="cs-CZ" smtClean="0"/>
              <a:t>Setting SSL specifics for connections</a:t>
            </a:r>
          </a:p>
          <a:p>
            <a:pPr lvl="2"/>
            <a:r>
              <a:rPr lang="cs-CZ" smtClean="0"/>
              <a:t>CA‘s locations, cert/priv key, SSL versions, …</a:t>
            </a:r>
          </a:p>
          <a:p>
            <a:r>
              <a:rPr lang="cs-CZ" smtClean="0"/>
              <a:t>Certificate and proxy management</a:t>
            </a:r>
          </a:p>
          <a:p>
            <a:pPr lvl="1"/>
            <a:r>
              <a:rPr lang="cs-CZ" smtClean="0"/>
              <a:t>Preparing CSR requests, signing proxies, …</a:t>
            </a:r>
          </a:p>
          <a:p>
            <a:pPr lvl="1"/>
            <a:endParaRPr lang="cs-CZ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508</Words>
  <Application>Microsoft Office PowerPoint</Application>
  <PresentationFormat>Předvádění na obrazovce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Larissa-Design</vt:lpstr>
      <vt:lpstr>Common Authentication Library</vt:lpstr>
      <vt:lpstr>Motivation</vt:lpstr>
      <vt:lpstr>Main Goals</vt:lpstr>
      <vt:lpstr>Current Status</vt:lpstr>
      <vt:lpstr>Available CaNL Features</vt:lpstr>
      <vt:lpstr>Available CaNL Features</vt:lpstr>
      <vt:lpstr>Integration with applications</vt:lpstr>
      <vt:lpstr>C </vt:lpstr>
      <vt:lpstr>C</vt:lpstr>
      <vt:lpstr>C++</vt:lpstr>
      <vt:lpstr>Java</vt:lpstr>
      <vt:lpstr>Java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Authentication Library</dc:title>
  <dc:creator>Daniel Kouřil</dc:creator>
  <cp:lastModifiedBy>Daniel Kouřil</cp:lastModifiedBy>
  <cp:revision>84</cp:revision>
  <dcterms:created xsi:type="dcterms:W3CDTF">2012-03-09T14:43:08Z</dcterms:created>
  <dcterms:modified xsi:type="dcterms:W3CDTF">2012-03-27T07:45:51Z</dcterms:modified>
</cp:coreProperties>
</file>