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276" r:id="rId3"/>
    <p:sldId id="257" r:id="rId4"/>
    <p:sldId id="269" r:id="rId5"/>
    <p:sldId id="270" r:id="rId6"/>
    <p:sldId id="274" r:id="rId7"/>
    <p:sldId id="275" r:id="rId8"/>
    <p:sldId id="279" r:id="rId9"/>
    <p:sldId id="271" r:id="rId10"/>
    <p:sldId id="273" r:id="rId11"/>
    <p:sldId id="258" r:id="rId12"/>
    <p:sldId id="267" r:id="rId13"/>
    <p:sldId id="260" r:id="rId14"/>
    <p:sldId id="280" r:id="rId15"/>
    <p:sldId id="264" r:id="rId16"/>
    <p:sldId id="281" r:id="rId17"/>
    <p:sldId id="282" r:id="rId18"/>
    <p:sldId id="286" r:id="rId19"/>
    <p:sldId id="283" r:id="rId20"/>
    <p:sldId id="285" r:id="rId21"/>
    <p:sldId id="284" r:id="rId22"/>
    <p:sldId id="261" r:id="rId23"/>
    <p:sldId id="288" r:id="rId24"/>
    <p:sldId id="287" r:id="rId25"/>
    <p:sldId id="265" r:id="rId26"/>
    <p:sldId id="266" r:id="rId27"/>
    <p:sldId id="263" r:id="rId28"/>
    <p:sldId id="278" r:id="rId29"/>
    <p:sldId id="277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96B38-9725-4C3C-8C98-B279A9B41740}" type="datetimeFigureOut">
              <a:rPr lang="en-GB" smtClean="0"/>
              <a:pPr/>
              <a:t>30/03/2012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8D5FF-6835-4F00-8ACB-3B73942FEF6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A94FB-95E6-4080-B9AB-B318260421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E8A17-9484-4761-B3CA-9217F91BBC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39989-B87C-44E9-9909-4EFF32F6AE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9EE18-F467-4E56-9214-960F1251F5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7" name="Picture 6" descr="HEPiX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1259632" cy="10906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BF3EA-C606-4138-8CCE-6AF1D89151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E71B4-E95A-41AD-B04D-B856F300DF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48115-AC79-435C-A740-F63B904241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34440-8166-4899-9FC9-CC81CDCFE2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AF745-8AD4-48FA-B21F-A41B3D9146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FFB2E-70B4-4819-B35D-D5ED0BFD57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EC257-6872-4BB9-8480-2675FDDDAE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59BE09-DD75-49EC-8165-87C341D8D3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3.hepix.org/ipv6-bis/doku.php?id=ipv6:testbed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indico.cern.ch/categoryDisplay.py?categId=3538" TargetMode="External"/><Relationship Id="rId2" Type="http://schemas.openxmlformats.org/officeDocument/2006/relationships/hyperlink" Target="https://w3.hepix.org/ipv6-bis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pv4.potaroo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worldipv6launch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“From IPv4 to eternity”</a:t>
            </a:r>
            <a:br>
              <a:rPr lang="en-GB" dirty="0" smtClean="0"/>
            </a:br>
            <a:r>
              <a:rPr lang="en-GB" dirty="0" smtClean="0"/>
              <a:t>The High Energy Physics transition to IPv6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David Kelsey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EGI Community Forum, Munich</a:t>
            </a:r>
            <a:br>
              <a:rPr lang="en-GB" dirty="0" smtClean="0"/>
            </a:br>
            <a:r>
              <a:rPr lang="en-GB" dirty="0" smtClean="0"/>
              <a:t>30 March 2012</a:t>
            </a:r>
          </a:p>
        </p:txBody>
      </p:sp>
      <p:pic>
        <p:nvPicPr>
          <p:cNvPr id="4" name="Picture 3" descr="HEPi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22710" cy="16647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WG membership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Currently active:</a:t>
            </a:r>
          </a:p>
          <a:p>
            <a:pPr lvl="1"/>
            <a:r>
              <a:rPr lang="en-GB" dirty="0" smtClean="0"/>
              <a:t>CERN, DESY, EPFL, FNAL, FZU, GARR, Glasgow, INFN, KIT, Manchester, RAL, SARA, SLAC, SWITCH, Umea, </a:t>
            </a:r>
            <a:r>
              <a:rPr lang="en-GB" dirty="0" err="1" smtClean="0"/>
              <a:t>USLHCNet</a:t>
            </a:r>
            <a:r>
              <a:rPr lang="en-GB" dirty="0" smtClean="0"/>
              <a:t> (Caltech)</a:t>
            </a:r>
          </a:p>
          <a:p>
            <a:pPr lvl="1"/>
            <a:r>
              <a:rPr lang="en-GB" dirty="0" smtClean="0"/>
              <a:t>CMS &amp; LHCb (ATLAS &amp; ALICE to come)</a:t>
            </a:r>
          </a:p>
          <a:p>
            <a:r>
              <a:rPr lang="en-GB" dirty="0" smtClean="0"/>
              <a:t>Nearly 50 on the mail list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B15B7-398C-4082-94E5-118A859699B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IPv6 and WLCG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currently do not know when WLCG will need to deploy IPv6-capable services</a:t>
            </a:r>
          </a:p>
          <a:p>
            <a:pPr lvl="1"/>
            <a:r>
              <a:rPr lang="en-GB" dirty="0" smtClean="0"/>
              <a:t>No current requests or warnings</a:t>
            </a:r>
          </a:p>
          <a:p>
            <a:r>
              <a:rPr lang="en-GB" dirty="0" smtClean="0"/>
              <a:t>BUT to get there takes time!</a:t>
            </a:r>
          </a:p>
          <a:p>
            <a:pPr lvl="1"/>
            <a:r>
              <a:rPr lang="en-GB" dirty="0" smtClean="0"/>
              <a:t>Full survey of all software and tools</a:t>
            </a:r>
          </a:p>
          <a:p>
            <a:pPr lvl="1"/>
            <a:r>
              <a:rPr lang="en-GB" dirty="0" smtClean="0"/>
              <a:t>Need operational monitoring, security and tools</a:t>
            </a:r>
          </a:p>
          <a:p>
            <a:pPr lvl="1"/>
            <a:r>
              <a:rPr lang="en-GB" dirty="0" smtClean="0"/>
              <a:t>IPv6 operation, security and performance must be as good as IPv4</a:t>
            </a:r>
          </a:p>
          <a:p>
            <a:pPr lvl="2"/>
            <a:r>
              <a:rPr lang="en-GB" dirty="0" smtClean="0"/>
              <a:t>Physicists must not notice!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Limiting the scope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working group decided to concentrate on outward-facing WLCG services</a:t>
            </a:r>
          </a:p>
          <a:p>
            <a:pPr lvl="1"/>
            <a:r>
              <a:rPr lang="en-GB" dirty="0" smtClean="0"/>
              <a:t>Some backend services, e.g. Databases, could stay IPv4 </a:t>
            </a:r>
            <a:r>
              <a:rPr lang="en-GB" dirty="0" smtClean="0"/>
              <a:t>only</a:t>
            </a:r>
          </a:p>
          <a:p>
            <a:r>
              <a:rPr lang="en-GB" dirty="0" smtClean="0"/>
              <a:t>But need to include middleware, tools etc.</a:t>
            </a:r>
          </a:p>
          <a:p>
            <a:r>
              <a:rPr lang="en-GB" dirty="0" smtClean="0"/>
              <a:t>Wherever possible, work with others (EGI)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HEPiX IPv6 Testbed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have deployed a distributed testbed</a:t>
            </a:r>
          </a:p>
          <a:p>
            <a:pPr lvl="1"/>
            <a:r>
              <a:rPr lang="en-GB" dirty="0" smtClean="0"/>
              <a:t>CERN, DESY, FZU, GARR, INFN, KIT and </a:t>
            </a:r>
            <a:r>
              <a:rPr lang="en-GB" dirty="0" err="1" smtClean="0"/>
              <a:t>USLHCnet</a:t>
            </a:r>
            <a:endParaRPr lang="en-GB" dirty="0" smtClean="0"/>
          </a:p>
          <a:p>
            <a:r>
              <a:rPr lang="en-GB" dirty="0" smtClean="0"/>
              <a:t>Connected to IPv6 and IPv4 networks</a:t>
            </a:r>
          </a:p>
          <a:p>
            <a:pPr lvl="1"/>
            <a:r>
              <a:rPr lang="en-GB" dirty="0" smtClean="0"/>
              <a:t>IPv6-only/IPv4-only names also registered in DNS</a:t>
            </a:r>
          </a:p>
          <a:p>
            <a:pPr lvl="1"/>
            <a:r>
              <a:rPr lang="en-GB" dirty="0" smtClean="0"/>
              <a:t>e.g. hepix-v6.desy.de &amp; hepix-v4.desy.de</a:t>
            </a:r>
          </a:p>
          <a:p>
            <a:r>
              <a:rPr lang="en-GB" sz="2400" i="1" dirty="0" smtClean="0">
                <a:hlinkClick r:id="rId2"/>
              </a:rPr>
              <a:t>https://w3.hepix.org/ipv6-bis/doku.php?id=ipv6:testbed</a:t>
            </a:r>
            <a:endParaRPr lang="en-GB" sz="2400" i="1" dirty="0" smtClean="0"/>
          </a:p>
          <a:p>
            <a:r>
              <a:rPr lang="en-GB" dirty="0" smtClean="0"/>
              <a:t>A </a:t>
            </a:r>
            <a:r>
              <a:rPr lang="en-GB" dirty="0" err="1" smtClean="0"/>
              <a:t>perl</a:t>
            </a:r>
            <a:r>
              <a:rPr lang="en-GB" dirty="0" smtClean="0"/>
              <a:t> script (on wiki) validates configuration</a:t>
            </a:r>
          </a:p>
          <a:p>
            <a:pPr lvl="1"/>
            <a:r>
              <a:rPr lang="en-GB" dirty="0" smtClean="0"/>
              <a:t>Checks all DNS entries</a:t>
            </a:r>
          </a:p>
          <a:p>
            <a:pPr lvl="1"/>
            <a:r>
              <a:rPr lang="en-GB" dirty="0" smtClean="0"/>
              <a:t>runs ping and ping6 to all nodes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Testbed (2)</a:t>
            </a:r>
            <a:endParaRPr lang="en-GB" dirty="0"/>
          </a:p>
        </p:txBody>
      </p:sp>
      <p:pic>
        <p:nvPicPr>
          <p:cNvPr id="7" name="Content Placeholder 6" descr="testb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412776"/>
            <a:ext cx="8229600" cy="439248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transfer tests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Virtual Organisation – ipv6.hepix.org</a:t>
            </a:r>
          </a:p>
          <a:p>
            <a:r>
              <a:rPr lang="en-GB" dirty="0" smtClean="0"/>
              <a:t>We have successfully installed and tested </a:t>
            </a:r>
            <a:r>
              <a:rPr lang="en-GB" dirty="0" err="1" smtClean="0"/>
              <a:t>GridFTP</a:t>
            </a:r>
            <a:r>
              <a:rPr lang="en-GB" dirty="0" smtClean="0"/>
              <a:t> clients and servers on all nodes</a:t>
            </a:r>
          </a:p>
          <a:p>
            <a:r>
              <a:rPr lang="en-GB" dirty="0" smtClean="0"/>
              <a:t>Full mesh of data transfers (</a:t>
            </a:r>
            <a:r>
              <a:rPr lang="en-GB" dirty="0" err="1" smtClean="0"/>
              <a:t>globus_url_copy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Tested and works</a:t>
            </a:r>
          </a:p>
          <a:p>
            <a:r>
              <a:rPr lang="en-GB" dirty="0" smtClean="0"/>
              <a:t>CMS members of the working group</a:t>
            </a:r>
          </a:p>
          <a:p>
            <a:pPr lvl="1"/>
            <a:r>
              <a:rPr lang="en-GB" dirty="0" smtClean="0"/>
              <a:t>Now performing continuous data transfers between pairs of nodes</a:t>
            </a:r>
          </a:p>
          <a:p>
            <a:pPr lvl="1"/>
            <a:r>
              <a:rPr lang="en-GB" dirty="0" smtClean="0"/>
              <a:t>In future this will use </a:t>
            </a:r>
            <a:r>
              <a:rPr lang="en-GB" dirty="0" err="1" smtClean="0"/>
              <a:t>PhEDEx</a:t>
            </a:r>
            <a:r>
              <a:rPr lang="en-GB" dirty="0" smtClean="0"/>
              <a:t> and FTS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GridFTP</a:t>
            </a:r>
            <a:r>
              <a:rPr lang="en-GB" dirty="0" smtClean="0"/>
              <a:t> mesh (extract)</a:t>
            </a:r>
            <a:endParaRPr lang="en-GB" dirty="0"/>
          </a:p>
        </p:txBody>
      </p:sp>
      <p:pic>
        <p:nvPicPr>
          <p:cNvPr id="7" name="Content Placeholder 6" descr="gridft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3" y="1714994"/>
            <a:ext cx="8136904" cy="4666334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CMS data transfer IPv6 reliability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en-GB" sz="2400" dirty="0" smtClean="0"/>
              <a:t>Reliability test – not a stress/performance test</a:t>
            </a:r>
          </a:p>
          <a:p>
            <a:r>
              <a:rPr lang="en-GB" sz="2400" dirty="0" smtClean="0"/>
              <a:t>Single 200 MB file from IPv6 VM at CERN transfer to 2 systems</a:t>
            </a:r>
          </a:p>
          <a:p>
            <a:r>
              <a:rPr lang="en-GB" sz="2400" dirty="0" err="1" smtClean="0"/>
              <a:t>globus_url_copy</a:t>
            </a:r>
            <a:r>
              <a:rPr lang="en-GB" sz="2400" dirty="0" smtClean="0"/>
              <a:t> and </a:t>
            </a:r>
            <a:r>
              <a:rPr lang="en-GB" sz="2400" dirty="0" err="1" smtClean="0"/>
              <a:t>uberftp</a:t>
            </a:r>
            <a:r>
              <a:rPr lang="en-GB" sz="2400" dirty="0" smtClean="0"/>
              <a:t> to confirm copy then </a:t>
            </a:r>
            <a:r>
              <a:rPr lang="en-GB" sz="2400" dirty="0" smtClean="0"/>
              <a:t>delete</a:t>
            </a:r>
            <a:endParaRPr lang="en-GB" sz="2000" dirty="0" smtClean="0"/>
          </a:p>
          <a:p>
            <a:r>
              <a:rPr lang="en-GB" sz="2400" dirty="0" smtClean="0"/>
              <a:t>In 1 week: </a:t>
            </a:r>
            <a:r>
              <a:rPr lang="en-GB" sz="2400" dirty="0" err="1" smtClean="0"/>
              <a:t>uslhc</a:t>
            </a:r>
            <a:r>
              <a:rPr lang="en-GB" sz="2400" dirty="0" smtClean="0"/>
              <a:t>: </a:t>
            </a:r>
            <a:r>
              <a:rPr lang="en-GB" sz="2400" dirty="0" smtClean="0"/>
              <a:t>8373 transfers, </a:t>
            </a:r>
            <a:r>
              <a:rPr lang="en-GB" sz="2400" dirty="0" err="1" smtClean="0"/>
              <a:t>infn</a:t>
            </a:r>
            <a:r>
              <a:rPr lang="en-GB" sz="2400" dirty="0" smtClean="0"/>
              <a:t>: 8355 (1 </a:t>
            </a:r>
            <a:r>
              <a:rPr lang="en-GB" sz="2400" dirty="0" smtClean="0"/>
              <a:t>error </a:t>
            </a:r>
            <a:r>
              <a:rPr lang="en-GB" sz="2400" dirty="0" smtClean="0"/>
              <a:t>each</a:t>
            </a:r>
            <a:r>
              <a:rPr lang="en-GB" sz="2400" dirty="0" smtClean="0"/>
              <a:t>)</a:t>
            </a:r>
          </a:p>
          <a:p>
            <a:pPr lvl="1"/>
            <a:r>
              <a:rPr lang="en-GB" sz="2000" dirty="0" smtClean="0"/>
              <a:t>BGP timers too short caused packet loss in firewall</a:t>
            </a:r>
            <a:endParaRPr lang="en-GB" sz="2000" dirty="0" smtClean="0"/>
          </a:p>
          <a:p>
            <a:r>
              <a:rPr lang="en-GB" sz="2400" dirty="0" smtClean="0"/>
              <a:t>Since then (3 weeks) transferring 2 GB files</a:t>
            </a:r>
          </a:p>
          <a:p>
            <a:r>
              <a:rPr lang="en-GB" sz="2400" dirty="0" err="1" smtClean="0"/>
              <a:t>uslhcnet</a:t>
            </a:r>
            <a:r>
              <a:rPr lang="en-GB" sz="2400" dirty="0" smtClean="0"/>
              <a:t>: 8844, infn:8853, DESY:2207 transfers</a:t>
            </a:r>
          </a:p>
          <a:p>
            <a:r>
              <a:rPr lang="en-GB" sz="2400" dirty="0" smtClean="0"/>
              <a:t>Transfer failures: uslhcnet:106, infn:107, DESY:52</a:t>
            </a:r>
          </a:p>
          <a:p>
            <a:pPr lvl="1"/>
            <a:r>
              <a:rPr lang="en-GB" sz="2000" dirty="0" smtClean="0"/>
              <a:t>Vast majority since change in CERN IPv6 firewall hardware</a:t>
            </a:r>
          </a:p>
          <a:p>
            <a:pPr lvl="1"/>
            <a:r>
              <a:rPr lang="en-GB" sz="2000" dirty="0" smtClean="0"/>
              <a:t>Transfer speed less to DESY</a:t>
            </a:r>
          </a:p>
          <a:p>
            <a:pPr lvl="1"/>
            <a:r>
              <a:rPr lang="en-GB" sz="2000" dirty="0" smtClean="0"/>
              <a:t>still </a:t>
            </a:r>
            <a:r>
              <a:rPr lang="en-GB" sz="2000" dirty="0" smtClean="0"/>
              <a:t>investigating both observations</a:t>
            </a:r>
            <a:endParaRPr lang="en-GB" sz="2000" dirty="0" smtClean="0"/>
          </a:p>
          <a:p>
            <a:r>
              <a:rPr lang="en-GB" sz="2400" dirty="0" smtClean="0">
                <a:solidFill>
                  <a:srgbClr val="FF0000"/>
                </a:solidFill>
              </a:rPr>
              <a:t>Conclude</a:t>
            </a:r>
            <a:r>
              <a:rPr lang="en-GB" sz="2400" dirty="0" smtClean="0"/>
              <a:t>: no show-stoppers. CMS </a:t>
            </a:r>
            <a:r>
              <a:rPr lang="en-GB" sz="2400" dirty="0" err="1" smtClean="0"/>
              <a:t>PhEDEx</a:t>
            </a:r>
            <a:r>
              <a:rPr lang="en-GB" sz="2400" dirty="0" smtClean="0"/>
              <a:t> should work.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File Transfer Agent (FTS)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34440-8166-4899-9FC9-CC81CDCFE232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pic>
        <p:nvPicPr>
          <p:cNvPr id="7" name="Picture 6" descr="FTS FTA architec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25" y="1500187"/>
            <a:ext cx="7143750" cy="38576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27584" y="5445224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Thanks to EGEE JRA1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File Transfer Service (FTS) </a:t>
            </a:r>
            <a:br>
              <a:rPr lang="en-GB" dirty="0" smtClean="0"/>
            </a:br>
            <a:r>
              <a:rPr lang="en-GB" dirty="0" smtClean="0"/>
              <a:t>– to enable IPv6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gLite 3.2 repository</a:t>
            </a:r>
          </a:p>
          <a:p>
            <a:r>
              <a:rPr lang="en-GB" dirty="0" err="1" smtClean="0"/>
              <a:t>cGSI</a:t>
            </a:r>
            <a:r>
              <a:rPr lang="en-GB" dirty="0" smtClean="0"/>
              <a:t>-GSOAP does not resolve IPv6 names up to version 2.7-1.3.3-1</a:t>
            </a:r>
          </a:p>
          <a:p>
            <a:pPr lvl="1"/>
            <a:r>
              <a:rPr lang="en-GB" dirty="0" smtClean="0"/>
              <a:t>still found on some production UIs</a:t>
            </a:r>
          </a:p>
          <a:p>
            <a:r>
              <a:rPr lang="en-GB" dirty="0" err="1" smtClean="0"/>
              <a:t>gSOAP</a:t>
            </a:r>
            <a:r>
              <a:rPr lang="en-GB" dirty="0" smtClean="0"/>
              <a:t> supports IPv6</a:t>
            </a:r>
          </a:p>
          <a:p>
            <a:pPr lvl="1"/>
            <a:r>
              <a:rPr lang="en-GB" dirty="0" smtClean="0"/>
              <a:t>on TCP since version 2.5 (2005)</a:t>
            </a:r>
          </a:p>
          <a:p>
            <a:pPr lvl="1"/>
            <a:r>
              <a:rPr lang="en-GB" dirty="0" smtClean="0"/>
              <a:t>on UDP since version 2.7.2 (still 2005)</a:t>
            </a:r>
          </a:p>
          <a:p>
            <a:r>
              <a:rPr lang="en-GB" dirty="0" smtClean="0"/>
              <a:t>BUT  compiled without the “WITH_IPv6” flag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01/03/2012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 behalf of my co-authors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Bob Cowles (SLAC), Phil DeMar (FNAL), Marek Elias (FZU), Thomas Finnern (DESY), David Foster (CERN), Bruno Hoeft (KIT), Tomas </a:t>
            </a:r>
            <a:r>
              <a:rPr lang="en-GB" sz="2400" dirty="0" err="1" smtClean="0"/>
              <a:t>Kouba</a:t>
            </a:r>
            <a:r>
              <a:rPr lang="en-GB" sz="2400" dirty="0" smtClean="0"/>
              <a:t> (FZU), </a:t>
            </a:r>
            <a:r>
              <a:rPr lang="en-GB" sz="2400" dirty="0" err="1" smtClean="0"/>
              <a:t>Soumaya</a:t>
            </a:r>
            <a:r>
              <a:rPr lang="en-GB" sz="2400" dirty="0" smtClean="0"/>
              <a:t> </a:t>
            </a:r>
            <a:r>
              <a:rPr lang="en-GB" sz="2400" dirty="0" err="1" smtClean="0"/>
              <a:t>Lanouar</a:t>
            </a:r>
            <a:r>
              <a:rPr lang="en-GB" sz="2400" dirty="0" smtClean="0"/>
              <a:t> (EPFL), Simon Leinen (SWITCH), Edoardo Martelli (CERN), Mark Mitchell (</a:t>
            </a:r>
            <a:r>
              <a:rPr lang="en-GB" sz="2400" dirty="0" err="1" smtClean="0"/>
              <a:t>Univ</a:t>
            </a:r>
            <a:r>
              <a:rPr lang="en-GB" sz="2400" dirty="0" smtClean="0"/>
              <a:t> Glasgow), Kars Ohrenberg (DESY), Andreas Pfeiffer (CERN), Francesco Prelz (INFN), Mario Reale (GARR), Julia Rohlfing (KIT), </a:t>
            </a:r>
            <a:r>
              <a:rPr lang="en-GB" sz="2400" dirty="0" err="1" smtClean="0"/>
              <a:t>Sandor</a:t>
            </a:r>
            <a:r>
              <a:rPr lang="en-GB" sz="2400" dirty="0" smtClean="0"/>
              <a:t> </a:t>
            </a:r>
            <a:r>
              <a:rPr lang="en-GB" sz="2400" dirty="0" err="1" smtClean="0"/>
              <a:t>Rozsa</a:t>
            </a:r>
            <a:r>
              <a:rPr lang="en-GB" sz="2400" dirty="0" smtClean="0"/>
              <a:t> (Caltech), Sabah Salih (</a:t>
            </a:r>
            <a:r>
              <a:rPr lang="en-GB" sz="2400" dirty="0" err="1" smtClean="0"/>
              <a:t>Univ</a:t>
            </a:r>
            <a:r>
              <a:rPr lang="en-GB" sz="2400" dirty="0" smtClean="0"/>
              <a:t> Manchester), </a:t>
            </a:r>
            <a:r>
              <a:rPr lang="en-GB" sz="2400" dirty="0" err="1" smtClean="0"/>
              <a:t>Luuk</a:t>
            </a:r>
            <a:r>
              <a:rPr lang="en-GB" sz="2400" dirty="0" smtClean="0"/>
              <a:t> </a:t>
            </a:r>
            <a:r>
              <a:rPr lang="en-GB" sz="2400" dirty="0" err="1" smtClean="0"/>
              <a:t>Uljee</a:t>
            </a:r>
            <a:r>
              <a:rPr lang="en-GB" sz="2400" dirty="0" smtClean="0"/>
              <a:t> (SARA), Ronald van der Pol (SARA), Ramiro Voicu (Caltech), Mattias Wadenstein (</a:t>
            </a:r>
            <a:r>
              <a:rPr lang="en-GB" sz="2400" dirty="0" err="1" smtClean="0"/>
              <a:t>Univ</a:t>
            </a:r>
            <a:r>
              <a:rPr lang="en-GB" sz="2400" dirty="0" smtClean="0"/>
              <a:t> Umea), Tony Wildish (Princeton University)</a:t>
            </a:r>
          </a:p>
          <a:p>
            <a:r>
              <a:rPr lang="en-GB" sz="2400" i="1" dirty="0" smtClean="0"/>
              <a:t>Many thanks to them!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FTS and IPv6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Oracle IPv6-enabled from version 11g </a:t>
            </a:r>
            <a:r>
              <a:rPr lang="en-GB" dirty="0" err="1" smtClean="0"/>
              <a:t>rel</a:t>
            </a:r>
            <a:r>
              <a:rPr lang="en-GB" dirty="0" smtClean="0"/>
              <a:t> 2</a:t>
            </a:r>
          </a:p>
          <a:p>
            <a:pPr lvl="2"/>
            <a:r>
              <a:rPr lang="en-GB" dirty="0" smtClean="0"/>
              <a:t>but FTS transfer agent libraries in EMI-1 still carry a hard dependency on Oracle V10</a:t>
            </a:r>
          </a:p>
          <a:p>
            <a:pPr lvl="1"/>
            <a:r>
              <a:rPr lang="en-GB" dirty="0" smtClean="0"/>
              <a:t>Transfer agents (Tomcat/Axis </a:t>
            </a:r>
            <a:r>
              <a:rPr lang="en-GB" dirty="0" err="1" smtClean="0"/>
              <a:t>servlets</a:t>
            </a:r>
            <a:r>
              <a:rPr lang="en-GB" dirty="0" smtClean="0"/>
              <a:t>) can be invoked on dual stack hosts and from dual stack clients</a:t>
            </a:r>
          </a:p>
          <a:p>
            <a:pPr lvl="1"/>
            <a:r>
              <a:rPr lang="en-GB" dirty="0" smtClean="0"/>
              <a:t>but ‘</a:t>
            </a:r>
            <a:r>
              <a:rPr lang="en-GB" dirty="0" err="1" smtClean="0"/>
              <a:t>urlcopy</a:t>
            </a:r>
            <a:r>
              <a:rPr lang="en-GB" dirty="0" smtClean="0"/>
              <a:t>’ agent still uses IPv4 for file transfer</a:t>
            </a:r>
          </a:p>
          <a:p>
            <a:pPr lvl="1"/>
            <a:r>
              <a:rPr lang="en-GB" dirty="0" smtClean="0"/>
              <a:t>As in the </a:t>
            </a:r>
            <a:r>
              <a:rPr lang="en-GB" dirty="0" err="1" smtClean="0"/>
              <a:t>globus</a:t>
            </a:r>
            <a:r>
              <a:rPr lang="en-GB" dirty="0" smtClean="0"/>
              <a:t>-</a:t>
            </a:r>
            <a:r>
              <a:rPr lang="en-GB" dirty="0" err="1" smtClean="0"/>
              <a:t>url</a:t>
            </a:r>
            <a:r>
              <a:rPr lang="en-GB" dirty="0" smtClean="0"/>
              <a:t>-copy command, IPv6 resolution in the </a:t>
            </a:r>
            <a:r>
              <a:rPr lang="en-GB" dirty="0" err="1" smtClean="0"/>
              <a:t>Globus</a:t>
            </a:r>
            <a:r>
              <a:rPr lang="en-GB" dirty="0" smtClean="0"/>
              <a:t> FTP client needs to be </a:t>
            </a:r>
            <a:r>
              <a:rPr lang="en-GB" i="1" dirty="0" smtClean="0"/>
              <a:t>explicitly</a:t>
            </a:r>
            <a:r>
              <a:rPr lang="en-GB" dirty="0" smtClean="0"/>
              <a:t> enabled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FTS and IPv6 - 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FTS/IPv4 not broken on dual-stack host</a:t>
            </a:r>
          </a:p>
          <a:p>
            <a:r>
              <a:rPr lang="en-GB" dirty="0" smtClean="0"/>
              <a:t>Functional IPv6 support in a software component </a:t>
            </a:r>
            <a:r>
              <a:rPr lang="en-GB" i="1" dirty="0" smtClean="0"/>
              <a:t>does not imply that IPv6 transport is enabled by default</a:t>
            </a:r>
            <a:endParaRPr lang="en-GB" dirty="0" smtClean="0"/>
          </a:p>
          <a:p>
            <a:r>
              <a:rPr lang="en-GB" dirty="0" smtClean="0"/>
              <a:t>This is hard to capture in either a survey or by automated code-checking tools</a:t>
            </a:r>
          </a:p>
          <a:p>
            <a:endParaRPr lang="en-GB" dirty="0" smtClean="0"/>
          </a:p>
          <a:p>
            <a:r>
              <a:rPr lang="en-GB" dirty="0" smtClean="0"/>
              <a:t>Next steps: CMS data transfers using FTS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&amp; Tools IPv6 Survey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An “Asset” survey is now underway</a:t>
            </a:r>
          </a:p>
          <a:p>
            <a:pPr lvl="1"/>
            <a:r>
              <a:rPr lang="en-GB" sz="2400" dirty="0" smtClean="0"/>
              <a:t>A spreadsheet to be completed by sites and the LHC experiments</a:t>
            </a:r>
          </a:p>
          <a:p>
            <a:pPr lvl="1"/>
            <a:r>
              <a:rPr lang="en-GB" sz="2400" dirty="0" smtClean="0"/>
              <a:t>Includes </a:t>
            </a:r>
            <a:r>
              <a:rPr lang="en-GB" sz="2400" b="1" dirty="0" smtClean="0"/>
              <a:t>all</a:t>
            </a:r>
            <a:r>
              <a:rPr lang="en-GB" sz="2400" dirty="0" smtClean="0"/>
              <a:t> applications, middleware and tools</a:t>
            </a:r>
          </a:p>
          <a:p>
            <a:pPr lvl="1"/>
            <a:r>
              <a:rPr lang="en-GB" sz="2400" dirty="0" smtClean="0"/>
              <a:t>Tickets to be entered for all problems found</a:t>
            </a:r>
          </a:p>
          <a:p>
            <a:r>
              <a:rPr lang="en-GB" sz="2800" dirty="0" smtClean="0"/>
              <a:t>If IPv6-readiness is known, can be recorded</a:t>
            </a:r>
          </a:p>
          <a:p>
            <a:r>
              <a:rPr lang="en-GB" sz="2800" dirty="0" smtClean="0"/>
              <a:t>Otherwise we will need to investigate further</a:t>
            </a:r>
          </a:p>
          <a:p>
            <a:pPr lvl="1"/>
            <a:r>
              <a:rPr lang="en-GB" sz="2400" dirty="0" smtClean="0"/>
              <a:t>Ask developer and/or supplier</a:t>
            </a:r>
          </a:p>
          <a:p>
            <a:pPr lvl="1"/>
            <a:r>
              <a:rPr lang="en-GB" sz="2400" dirty="0" smtClean="0"/>
              <a:t>Scan source code or look for network calls while running</a:t>
            </a:r>
          </a:p>
          <a:p>
            <a:pPr lvl="1"/>
            <a:r>
              <a:rPr lang="en-GB" sz="2400" dirty="0" smtClean="0"/>
              <a:t>Test the running application under dual stack conditions</a:t>
            </a:r>
            <a:endParaRPr lang="en-GB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01/03/2012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with IPv6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Need to check many things</a:t>
            </a:r>
          </a:p>
          <a:p>
            <a:pPr lvl="1"/>
            <a:r>
              <a:rPr lang="en-GB" dirty="0" smtClean="0"/>
              <a:t>B</a:t>
            </a:r>
            <a:r>
              <a:rPr lang="en-GB" dirty="0" smtClean="0"/>
              <a:t>reak when installed on a dual-stack node?</a:t>
            </a:r>
          </a:p>
          <a:p>
            <a:pPr lvl="1"/>
            <a:r>
              <a:rPr lang="en-GB" dirty="0" smtClean="0"/>
              <a:t>Does it bind to both stacks?</a:t>
            </a:r>
          </a:p>
          <a:p>
            <a:pPr lvl="1"/>
            <a:r>
              <a:rPr lang="en-GB" dirty="0" smtClean="0"/>
              <a:t>Is IPv6 preferred?</a:t>
            </a:r>
          </a:p>
          <a:p>
            <a:pPr lvl="1"/>
            <a:r>
              <a:rPr lang="en-GB" dirty="0" smtClean="0"/>
              <a:t>Can it be configured to prefer V4 or V6?</a:t>
            </a:r>
          </a:p>
          <a:p>
            <a:r>
              <a:rPr lang="en-GB" dirty="0" smtClean="0"/>
              <a:t>Already found a few problems</a:t>
            </a:r>
          </a:p>
          <a:p>
            <a:r>
              <a:rPr lang="en-GB" dirty="0" err="1" smtClean="0"/>
              <a:t>OpenAFS</a:t>
            </a:r>
            <a:r>
              <a:rPr lang="en-GB" dirty="0" smtClean="0"/>
              <a:t>, </a:t>
            </a:r>
            <a:r>
              <a:rPr lang="en-GB" dirty="0" err="1" smtClean="0"/>
              <a:t>dCache</a:t>
            </a:r>
            <a:r>
              <a:rPr lang="en-GB" dirty="0" smtClean="0"/>
              <a:t>, </a:t>
            </a:r>
            <a:r>
              <a:rPr lang="en-GB" dirty="0" err="1" smtClean="0"/>
              <a:t>UberFTP</a:t>
            </a:r>
            <a:endParaRPr lang="en-GB" dirty="0" smtClean="0"/>
          </a:p>
          <a:p>
            <a:r>
              <a:rPr lang="en-GB" dirty="0" smtClean="0"/>
              <a:t>FTS, </a:t>
            </a:r>
            <a:r>
              <a:rPr lang="en-GB" dirty="0" err="1" smtClean="0"/>
              <a:t>globus_url_copy</a:t>
            </a:r>
            <a:r>
              <a:rPr lang="en-GB" dirty="0" smtClean="0"/>
              <a:t> etc.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Managing IPv6 at large sites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n-GB" dirty="0" smtClean="0"/>
              <a:t>Best practices are still far from clear!</a:t>
            </a:r>
          </a:p>
          <a:p>
            <a:r>
              <a:rPr lang="en-GB" dirty="0" smtClean="0"/>
              <a:t>Large sites (e.g. CERN and DESY) wish to manage the allocation of addresses</a:t>
            </a:r>
          </a:p>
          <a:p>
            <a:pPr lvl="1"/>
            <a:r>
              <a:rPr lang="en-GB" dirty="0" smtClean="0"/>
              <a:t>Do not like </a:t>
            </a:r>
            <a:r>
              <a:rPr lang="en-GB" dirty="0" err="1" smtClean="0"/>
              <a:t>autoconfiguration</a:t>
            </a:r>
            <a:r>
              <a:rPr lang="en-GB" dirty="0" smtClean="0"/>
              <a:t> (SLAAC)</a:t>
            </a:r>
          </a:p>
          <a:p>
            <a:r>
              <a:rPr lang="en-GB" dirty="0" smtClean="0"/>
              <a:t>Wish to filter out Router Advertisements</a:t>
            </a:r>
          </a:p>
          <a:p>
            <a:r>
              <a:rPr lang="en-GB" dirty="0" smtClean="0"/>
              <a:t>DHCPv6 very attractive</a:t>
            </a:r>
          </a:p>
          <a:p>
            <a:pPr lvl="1"/>
            <a:r>
              <a:rPr lang="en-GB" dirty="0" smtClean="0"/>
              <a:t>BUT IETF still discussing</a:t>
            </a:r>
          </a:p>
          <a:p>
            <a:pPr lvl="1"/>
            <a:r>
              <a:rPr lang="en-GB" dirty="0" smtClean="0"/>
              <a:t>Will the ‘route’ options be there or not?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IPv6 security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Are operational security teams ready for IPv6?   No!</a:t>
            </a:r>
            <a:endParaRPr lang="en-GB" sz="2000" dirty="0" smtClean="0"/>
          </a:p>
          <a:p>
            <a:r>
              <a:rPr lang="en-GB" sz="2400" dirty="0" smtClean="0"/>
              <a:t>Challenges include</a:t>
            </a:r>
            <a:endParaRPr lang="en-GB" sz="2000" dirty="0" smtClean="0"/>
          </a:p>
          <a:p>
            <a:pPr lvl="1"/>
            <a:r>
              <a:rPr lang="en-GB" sz="2000" dirty="0" smtClean="0"/>
              <a:t>Address format has multiple forms, many addresses per host and addresses difficult to remember</a:t>
            </a:r>
          </a:p>
          <a:p>
            <a:pPr lvl="1"/>
            <a:r>
              <a:rPr lang="en-GB" sz="2000" dirty="0" smtClean="0"/>
              <a:t>IPv6 standards contain many suggestions - implementation optional</a:t>
            </a:r>
          </a:p>
          <a:p>
            <a:pPr lvl="1"/>
            <a:r>
              <a:rPr lang="en-GB" sz="2000" dirty="0" smtClean="0"/>
              <a:t>Required security features, like </a:t>
            </a:r>
            <a:r>
              <a:rPr lang="en-GB" sz="2000" dirty="0" err="1" smtClean="0"/>
              <a:t>RAGuard</a:t>
            </a:r>
            <a:r>
              <a:rPr lang="en-GB" sz="2000" dirty="0" smtClean="0"/>
              <a:t> and SEND, are a long way from full deployment</a:t>
            </a:r>
          </a:p>
          <a:p>
            <a:pPr lvl="1"/>
            <a:r>
              <a:rPr lang="en-GB" sz="2000" dirty="0" smtClean="0"/>
              <a:t>Incomplete and immature implementations</a:t>
            </a:r>
          </a:p>
          <a:p>
            <a:pPr lvl="1"/>
            <a:r>
              <a:rPr lang="en-GB" sz="2000" dirty="0" smtClean="0"/>
              <a:t>Many vulnerabilities expected</a:t>
            </a:r>
          </a:p>
          <a:p>
            <a:pPr lvl="1"/>
            <a:r>
              <a:rPr lang="en-GB" sz="2000" dirty="0" smtClean="0"/>
              <a:t>Log parsing tools must all change</a:t>
            </a:r>
          </a:p>
          <a:p>
            <a:pPr lvl="1"/>
            <a:r>
              <a:rPr lang="en-GB" sz="2000" dirty="0" smtClean="0"/>
              <a:t>Dual stack causes problems – complicates packet inspection</a:t>
            </a:r>
          </a:p>
          <a:p>
            <a:r>
              <a:rPr lang="en-GB" sz="2400" dirty="0" smtClean="0"/>
              <a:t>Must test that things which are not supposed to work do not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 &amp; future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Should we deploy IPv6?  Answer: Yes! When we are ready</a:t>
            </a:r>
            <a:endParaRPr lang="en-GB" sz="2000" dirty="0" smtClean="0"/>
          </a:p>
          <a:p>
            <a:r>
              <a:rPr lang="en-GB" sz="2400" dirty="0" smtClean="0"/>
              <a:t>Aim to implement Dual Stack on all WLCG services</a:t>
            </a:r>
            <a:endParaRPr lang="en-GB" sz="2000" dirty="0" smtClean="0"/>
          </a:p>
          <a:p>
            <a:pPr lvl="1"/>
            <a:r>
              <a:rPr lang="en-GB" sz="2000" dirty="0" smtClean="0"/>
              <a:t>Avoid complications of tunnels, proxies, gateways etc.</a:t>
            </a:r>
          </a:p>
          <a:p>
            <a:r>
              <a:rPr lang="en-GB" sz="2400" dirty="0" smtClean="0"/>
              <a:t>Perform full asset survey (Spring 2012)</a:t>
            </a:r>
            <a:endParaRPr lang="en-GB" sz="2000" dirty="0" smtClean="0"/>
          </a:p>
          <a:p>
            <a:pPr lvl="1"/>
            <a:r>
              <a:rPr lang="en-GB" sz="2000" dirty="0" smtClean="0"/>
              <a:t>Identify show-stoppers &amp; quantify effort and resources required to fix</a:t>
            </a:r>
          </a:p>
          <a:p>
            <a:r>
              <a:rPr lang="en-GB" sz="2400" dirty="0" smtClean="0"/>
              <a:t>Expand testbed gradually during 2012</a:t>
            </a:r>
          </a:p>
          <a:p>
            <a:pPr lvl="1"/>
            <a:r>
              <a:rPr lang="en-GB" sz="2000" dirty="0" smtClean="0"/>
              <a:t>work with EGI and </a:t>
            </a:r>
            <a:r>
              <a:rPr lang="en-GB" sz="2000" dirty="0" smtClean="0"/>
              <a:t>EMI</a:t>
            </a:r>
          </a:p>
          <a:p>
            <a:pPr lvl="1"/>
            <a:r>
              <a:rPr lang="en-GB" sz="2000" dirty="0" smtClean="0"/>
              <a:t>Considering merging of EGI and HEPiX </a:t>
            </a:r>
            <a:r>
              <a:rPr lang="en-GB" sz="2000" dirty="0" err="1" smtClean="0"/>
              <a:t>testbeds</a:t>
            </a:r>
            <a:r>
              <a:rPr lang="en-GB" sz="2000" dirty="0" smtClean="0"/>
              <a:t> later this year?</a:t>
            </a:r>
            <a:endParaRPr lang="en-GB" sz="2000" dirty="0" smtClean="0"/>
          </a:p>
          <a:p>
            <a:pPr lvl="1"/>
            <a:r>
              <a:rPr lang="en-GB" sz="2000" dirty="0" smtClean="0"/>
              <a:t>All WLCG services</a:t>
            </a:r>
          </a:p>
          <a:p>
            <a:pPr lvl="1"/>
            <a:r>
              <a:rPr lang="en-GB" sz="2000" dirty="0" smtClean="0"/>
              <a:t>Perform more extensive functionality and performance tests</a:t>
            </a:r>
          </a:p>
          <a:p>
            <a:r>
              <a:rPr lang="en-GB" sz="2400" dirty="0" smtClean="0"/>
              <a:t>Must consider operational impact</a:t>
            </a:r>
          </a:p>
          <a:p>
            <a:pPr lvl="1"/>
            <a:r>
              <a:rPr lang="en-GB" sz="2000" dirty="0" smtClean="0"/>
              <a:t>including security and monitoring</a:t>
            </a:r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plans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r>
              <a:rPr lang="en-GB" dirty="0" smtClean="0"/>
              <a:t>Review status at end of 2012</a:t>
            </a:r>
          </a:p>
          <a:p>
            <a:r>
              <a:rPr lang="en-GB" dirty="0" smtClean="0"/>
              <a:t>Produce implementation plans for 2013</a:t>
            </a:r>
          </a:p>
          <a:p>
            <a:r>
              <a:rPr lang="en-GB" dirty="0" smtClean="0"/>
              <a:t>Need to perform tests on the production infrastructure – involve WLCG Tier 1 centres</a:t>
            </a:r>
          </a:p>
          <a:p>
            <a:r>
              <a:rPr lang="en-GB" dirty="0" smtClean="0"/>
              <a:t>Plan several HEP IPv6 “Days” (for 2013)</a:t>
            </a:r>
          </a:p>
          <a:p>
            <a:pPr lvl="1"/>
            <a:r>
              <a:rPr lang="en-GB" sz="3200" dirty="0" smtClean="0"/>
              <a:t>turn on dual stack for 24 hours on production infrastructure and test/observe</a:t>
            </a:r>
          </a:p>
          <a:p>
            <a:r>
              <a:rPr lang="en-GB" dirty="0" smtClean="0"/>
              <a:t>Earliest date for production of IPv6-only systems is (currently) Jan 2014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info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HEPiX IPv6 wiki</a:t>
            </a:r>
          </a:p>
          <a:p>
            <a:pPr>
              <a:buNone/>
            </a:pPr>
            <a:r>
              <a:rPr lang="en-GB" sz="2400" i="1" dirty="0" smtClean="0">
                <a:hlinkClick r:id="rId2"/>
              </a:rPr>
              <a:t>https://w3.hepix.org/ipv6-bis/</a:t>
            </a:r>
            <a:endParaRPr lang="en-GB" sz="2400" dirty="0" smtClean="0"/>
          </a:p>
          <a:p>
            <a:r>
              <a:rPr lang="en-GB" dirty="0" smtClean="0"/>
              <a:t>Working group meetings</a:t>
            </a:r>
          </a:p>
          <a:p>
            <a:pPr>
              <a:buNone/>
            </a:pPr>
            <a:r>
              <a:rPr lang="en-GB" sz="2400" i="1" dirty="0" smtClean="0">
                <a:hlinkClick r:id="rId3"/>
              </a:rPr>
              <a:t>http://indico.cern.ch/categoryDisplay.py?categId=3538</a:t>
            </a:r>
            <a:endParaRPr lang="en-GB" sz="24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HEPiX IPv6 working group has started well</a:t>
            </a:r>
          </a:p>
          <a:p>
            <a:r>
              <a:rPr lang="en-GB" dirty="0" smtClean="0"/>
              <a:t>MUCH work still to be done during the next year or two &amp; effort is difficult to find</a:t>
            </a:r>
          </a:p>
          <a:p>
            <a:pPr lvl="1"/>
            <a:r>
              <a:rPr lang="en-GB" dirty="0" smtClean="0"/>
              <a:t>Further volunteers welcome to join</a:t>
            </a:r>
          </a:p>
          <a:p>
            <a:pPr lvl="1"/>
            <a:r>
              <a:rPr lang="en-GB" dirty="0" smtClean="0"/>
              <a:t>Please contact me</a:t>
            </a:r>
          </a:p>
          <a:p>
            <a:r>
              <a:rPr lang="en-GB" dirty="0" smtClean="0"/>
              <a:t>Very likely that we will not able to support IPv6-only systems in WLCG before 2014</a:t>
            </a:r>
          </a:p>
          <a:p>
            <a:pPr lvl="1"/>
            <a:r>
              <a:rPr lang="en-GB" dirty="0" smtClean="0"/>
              <a:t>Decision on timetable to be made during 2012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Background – why move to IPv6?</a:t>
            </a:r>
          </a:p>
          <a:p>
            <a:r>
              <a:rPr lang="en-GB" dirty="0" smtClean="0"/>
              <a:t>The HEPiX IPv6 Working Group</a:t>
            </a:r>
          </a:p>
          <a:p>
            <a:pPr lvl="1"/>
            <a:r>
              <a:rPr lang="en-GB" dirty="0" err="1" smtClean="0"/>
              <a:t>n.b</a:t>
            </a:r>
            <a:r>
              <a:rPr lang="en-GB" dirty="0" smtClean="0"/>
              <a:t>. HEPiX is a forum of worldwide HEP IT staff</a:t>
            </a:r>
          </a:p>
          <a:p>
            <a:r>
              <a:rPr lang="en-GB" dirty="0" smtClean="0"/>
              <a:t>HEPiX IPv6 testbed and </a:t>
            </a:r>
            <a:r>
              <a:rPr lang="en-GB" dirty="0" smtClean="0"/>
              <a:t>testing</a:t>
            </a:r>
            <a:endParaRPr lang="en-GB" dirty="0" smtClean="0"/>
          </a:p>
          <a:p>
            <a:r>
              <a:rPr lang="en-GB" dirty="0" smtClean="0"/>
              <a:t>WLCG </a:t>
            </a:r>
            <a:r>
              <a:rPr lang="en-GB" dirty="0" smtClean="0"/>
              <a:t>software and tools IPv6 survey</a:t>
            </a:r>
          </a:p>
          <a:p>
            <a:r>
              <a:rPr lang="en-GB" dirty="0" smtClean="0"/>
              <a:t>Managing large sites – addressing etc.</a:t>
            </a:r>
          </a:p>
          <a:p>
            <a:r>
              <a:rPr lang="en-GB" dirty="0" smtClean="0"/>
              <a:t>IPv6 </a:t>
            </a:r>
            <a:r>
              <a:rPr lang="en-GB" dirty="0" smtClean="0"/>
              <a:t>security</a:t>
            </a:r>
          </a:p>
          <a:p>
            <a:r>
              <a:rPr lang="en-GB" dirty="0" smtClean="0"/>
              <a:t>Recommendations and future plans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IPv4 Free Addresses</a:t>
            </a:r>
            <a:br>
              <a:rPr lang="en-GB" dirty="0" smtClean="0"/>
            </a:br>
            <a:r>
              <a:rPr lang="en-GB" dirty="0" smtClean="0"/>
              <a:t>(/8 blocks)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7" name="Content Placeholder 6" descr="600px-Ipv4-exhaust_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6617" y="1844675"/>
            <a:ext cx="5490766" cy="381657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01/03/2012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 IPv6 at EGI CF 2012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B15B7-398C-4082-94E5-118A859699B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55576" y="5661248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http://en.wikipedia.org/wiki/File:Ipv4-exhaust.svg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IPv4 Addresses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From Geoff Huston (</a:t>
            </a:r>
            <a:r>
              <a:rPr lang="en-GB" sz="2000" i="1" dirty="0" smtClean="0">
                <a:hlinkClick r:id="rId2"/>
              </a:rPr>
              <a:t>http://ipv4.potaroo.net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IANA Unallocated Address Pool (Global) </a:t>
            </a:r>
            <a:br>
              <a:rPr lang="en-GB" sz="2400" dirty="0" smtClean="0"/>
            </a:br>
            <a:r>
              <a:rPr lang="en-GB" sz="2400" dirty="0" smtClean="0"/>
              <a:t>Exhaustion happened:	</a:t>
            </a:r>
            <a:r>
              <a:rPr lang="en-GB" sz="2400" b="1" dirty="0" smtClean="0"/>
              <a:t>03-Feb-2011</a:t>
            </a:r>
            <a:endParaRPr lang="en-GB" sz="2400" dirty="0" smtClean="0"/>
          </a:p>
          <a:p>
            <a:r>
              <a:rPr lang="en-GB" sz="2400" dirty="0" smtClean="0"/>
              <a:t>Projected Regional (RIR)  Address Pool Exhaustion Dates:   </a:t>
            </a:r>
          </a:p>
          <a:p>
            <a:pPr lvl="1"/>
            <a:r>
              <a:rPr lang="en-GB" sz="2000" dirty="0" smtClean="0"/>
              <a:t>APNIC: 		</a:t>
            </a:r>
            <a:r>
              <a:rPr lang="en-GB" sz="2000" b="1" dirty="0" smtClean="0"/>
              <a:t>19-Apr-2011</a:t>
            </a:r>
            <a:r>
              <a:rPr lang="en-GB" sz="2000" dirty="0" smtClean="0"/>
              <a:t>  (Asia Pacific - happened) </a:t>
            </a:r>
          </a:p>
          <a:p>
            <a:pPr lvl="1"/>
            <a:r>
              <a:rPr lang="en-GB" sz="2000" dirty="0" smtClean="0"/>
              <a:t>RIPENCC: 		</a:t>
            </a:r>
            <a:r>
              <a:rPr lang="en-GB" sz="2000" b="1" dirty="0" smtClean="0"/>
              <a:t>11-Aug-2012</a:t>
            </a:r>
            <a:r>
              <a:rPr lang="en-GB" sz="2000" dirty="0" smtClean="0"/>
              <a:t>   (Europe)</a:t>
            </a:r>
          </a:p>
          <a:p>
            <a:pPr lvl="1"/>
            <a:r>
              <a:rPr lang="en-GB" sz="2000" dirty="0" smtClean="0"/>
              <a:t>ARIN: 		</a:t>
            </a:r>
            <a:r>
              <a:rPr lang="en-GB" sz="2000" b="1" dirty="0" smtClean="0"/>
              <a:t>27-Jul-2013</a:t>
            </a:r>
            <a:r>
              <a:rPr lang="en-GB" sz="2000" dirty="0" smtClean="0"/>
              <a:t>    (North America)</a:t>
            </a:r>
          </a:p>
          <a:p>
            <a:pPr lvl="1"/>
            <a:r>
              <a:rPr lang="en-GB" sz="2000" dirty="0" smtClean="0"/>
              <a:t>LACNIC: 		</a:t>
            </a:r>
            <a:r>
              <a:rPr lang="en-GB" sz="2000" b="1" dirty="0" smtClean="0"/>
              <a:t>28-Jan-2014</a:t>
            </a:r>
            <a:r>
              <a:rPr lang="en-GB" sz="2000" dirty="0" smtClean="0"/>
              <a:t>   (South America)</a:t>
            </a:r>
          </a:p>
          <a:p>
            <a:pPr lvl="1"/>
            <a:r>
              <a:rPr lang="en-GB" sz="2000" dirty="0" smtClean="0"/>
              <a:t>AFRINIC: 		</a:t>
            </a:r>
            <a:r>
              <a:rPr lang="en-GB" sz="2000" b="1" dirty="0" smtClean="0"/>
              <a:t>29-Oct-2014   </a:t>
            </a:r>
            <a:r>
              <a:rPr lang="en-GB" sz="2000" dirty="0" smtClean="0"/>
              <a:t>(Africa)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01/03/2012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 IPv6 at EGI CF 2012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B15B7-398C-4082-94E5-118A859699B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IPv6 more generally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800" dirty="0" smtClean="0"/>
              <a:t>IPv6 World Day (8 Jun 2011)</a:t>
            </a:r>
          </a:p>
          <a:p>
            <a:r>
              <a:rPr lang="en-GB" sz="2800" dirty="0" smtClean="0"/>
              <a:t>Many major players successfully turned on and tested IPv6 for 24 hours</a:t>
            </a:r>
          </a:p>
          <a:p>
            <a:pPr lvl="1"/>
            <a:r>
              <a:rPr lang="en-GB" sz="2400" dirty="0" smtClean="0"/>
              <a:t>Including Google, </a:t>
            </a:r>
            <a:r>
              <a:rPr lang="en-GB" sz="2400" dirty="0" err="1" smtClean="0"/>
              <a:t>Facebook</a:t>
            </a:r>
            <a:r>
              <a:rPr lang="en-GB" sz="2400" dirty="0" smtClean="0"/>
              <a:t>, Yahoo! ...</a:t>
            </a:r>
          </a:p>
          <a:p>
            <a:r>
              <a:rPr lang="en-GB" sz="2800" dirty="0" smtClean="0"/>
              <a:t>But then turned it off again!</a:t>
            </a:r>
          </a:p>
          <a:p>
            <a:pPr>
              <a:buNone/>
            </a:pPr>
            <a:r>
              <a:rPr lang="en-GB" sz="2800" dirty="0" smtClean="0"/>
              <a:t>In the future...</a:t>
            </a:r>
          </a:p>
          <a:p>
            <a:r>
              <a:rPr lang="en-GB" sz="2800" dirty="0" smtClean="0"/>
              <a:t>US Federal Government requires all their outward facing public services to be running IPv6 by 30 Sep 2012 (and clients by Sep 2014)</a:t>
            </a: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r>
              <a:rPr lang="en-GB" dirty="0" smtClean="0"/>
              <a:t>World IPv6 Launch 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http://www.worldipv6launch.org/</a:t>
            </a:r>
            <a:endParaRPr lang="en-GB" dirty="0" smtClean="0"/>
          </a:p>
          <a:p>
            <a:r>
              <a:rPr lang="en-GB" dirty="0" smtClean="0"/>
              <a:t>6 June 2012 “The Future is Forever”</a:t>
            </a:r>
          </a:p>
          <a:p>
            <a:r>
              <a:rPr lang="en-GB" dirty="0" smtClean="0"/>
              <a:t>ISPs, home routing equipment vendors, web companies all coming together</a:t>
            </a:r>
          </a:p>
          <a:p>
            <a:r>
              <a:rPr lang="en-GB" dirty="0" smtClean="0"/>
              <a:t>Permanently enable IPv6 by 6</a:t>
            </a:r>
            <a:r>
              <a:rPr lang="en-GB" baseline="30000" dirty="0" smtClean="0"/>
              <a:t>th</a:t>
            </a:r>
            <a:r>
              <a:rPr lang="en-GB" dirty="0" smtClean="0"/>
              <a:t> June 2012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pic>
        <p:nvPicPr>
          <p:cNvPr id="7" name="Picture 6" descr="IPv6-launc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0"/>
            <a:ext cx="2026586" cy="24143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to move to IPv6?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IPv6 *is* coming</a:t>
            </a:r>
          </a:p>
          <a:p>
            <a:pPr lvl="1"/>
            <a:r>
              <a:rPr lang="en-GB" dirty="0" smtClean="0"/>
              <a:t>HEP, WLCG, EGI will need to move “soon”</a:t>
            </a:r>
          </a:p>
          <a:p>
            <a:r>
              <a:rPr lang="en-GB" dirty="0" smtClean="0"/>
              <a:t>Is HEP/WLCG ready?</a:t>
            </a:r>
          </a:p>
          <a:p>
            <a:r>
              <a:rPr lang="en-GB" dirty="0" smtClean="0"/>
              <a:t>What does “ready” mean?</a:t>
            </a:r>
          </a:p>
          <a:p>
            <a:r>
              <a:rPr lang="en-GB" dirty="0" smtClean="0"/>
              <a:t>When will HEP be ready?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01/03/2012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HEP IPv6 at EGI CF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HEPiX IPv6 Working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dirty="0" smtClean="0"/>
              <a:t>Created in April 2011 with aims:</a:t>
            </a:r>
          </a:p>
          <a:p>
            <a:r>
              <a:rPr lang="en-GB" dirty="0" smtClean="0"/>
              <a:t>Consider whether/how IPv6 should be deployed in HEP</a:t>
            </a:r>
          </a:p>
          <a:p>
            <a:pPr lvl="1"/>
            <a:r>
              <a:rPr lang="en-GB" dirty="0" smtClean="0"/>
              <a:t>especially WLCG  (Worldwide Large Hadron Collider Grid)</a:t>
            </a:r>
          </a:p>
          <a:p>
            <a:r>
              <a:rPr lang="en-GB" dirty="0" smtClean="0"/>
              <a:t>Readiness and Gap analysis</a:t>
            </a:r>
          </a:p>
          <a:p>
            <a:r>
              <a:rPr lang="en-GB" dirty="0" smtClean="0"/>
              <a:t>HEP applications, middleware, security issues, system management and monitoring tools, end to end network monitoring tools</a:t>
            </a:r>
          </a:p>
          <a:p>
            <a:r>
              <a:rPr lang="en-GB" dirty="0" smtClean="0"/>
              <a:t>Run a distributed HEP testbed</a:t>
            </a:r>
          </a:p>
          <a:p>
            <a:pPr lvl="1"/>
            <a:r>
              <a:rPr lang="en-GB" dirty="0" smtClean="0"/>
              <a:t>to help explore all the above issues</a:t>
            </a:r>
          </a:p>
          <a:p>
            <a:r>
              <a:rPr lang="en-GB" dirty="0" smtClean="0"/>
              <a:t>Initial report at end of 2011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01/03/2012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35A-B6BB-4B17-BBF3-E50040C2DA75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HEP IPv6 at EGI CF 2012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1743</Words>
  <Application>Microsoft Office PowerPoint</Application>
  <PresentationFormat>On-screen Show (4:3)</PresentationFormat>
  <Paragraphs>280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“From IPv4 to eternity” The High Energy Physics transition to IPv6</vt:lpstr>
      <vt:lpstr>On behalf of my co-authors</vt:lpstr>
      <vt:lpstr>Outline</vt:lpstr>
      <vt:lpstr>IPv4 Free Addresses (/8 blocks)</vt:lpstr>
      <vt:lpstr>IPv4 Addresses</vt:lpstr>
      <vt:lpstr>IPv6 more generally</vt:lpstr>
      <vt:lpstr>World IPv6 Launch Day</vt:lpstr>
      <vt:lpstr>When to move to IPv6?</vt:lpstr>
      <vt:lpstr>HEPiX IPv6 Working Group</vt:lpstr>
      <vt:lpstr>WG membership</vt:lpstr>
      <vt:lpstr>IPv6 and WLCG</vt:lpstr>
      <vt:lpstr>Limiting the scope</vt:lpstr>
      <vt:lpstr>The HEPiX IPv6 Testbed</vt:lpstr>
      <vt:lpstr>Testbed (2)</vt:lpstr>
      <vt:lpstr>Data transfer tests</vt:lpstr>
      <vt:lpstr>GridFTP mesh (extract)</vt:lpstr>
      <vt:lpstr>CMS data transfer IPv6 reliability</vt:lpstr>
      <vt:lpstr>File Transfer Agent (FTS)</vt:lpstr>
      <vt:lpstr>File Transfer Service (FTS)  – to enable IPv6</vt:lpstr>
      <vt:lpstr>FTS and IPv6 (2)</vt:lpstr>
      <vt:lpstr>FTS and IPv6 - conclusions</vt:lpstr>
      <vt:lpstr>Software &amp; Tools IPv6 Survey</vt:lpstr>
      <vt:lpstr>Software with IPv6 problems</vt:lpstr>
      <vt:lpstr>Managing IPv6 at large sites</vt:lpstr>
      <vt:lpstr>IPv6 security</vt:lpstr>
      <vt:lpstr>Recommendations &amp; future</vt:lpstr>
      <vt:lpstr>Future plans (2)</vt:lpstr>
      <vt:lpstr>Further info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IPv6 at ISGC2012</dc:title>
  <dc:creator>kelsey</dc:creator>
  <cp:lastModifiedBy>Kelsey</cp:lastModifiedBy>
  <cp:revision>92</cp:revision>
  <dcterms:created xsi:type="dcterms:W3CDTF">2012-02-20T14:44:28Z</dcterms:created>
  <dcterms:modified xsi:type="dcterms:W3CDTF">2012-03-30T08:44:32Z</dcterms:modified>
</cp:coreProperties>
</file>