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5" r:id="rId2"/>
    <p:sldId id="457" r:id="rId3"/>
    <p:sldId id="469" r:id="rId4"/>
    <p:sldId id="468" r:id="rId5"/>
    <p:sldId id="452" r:id="rId6"/>
    <p:sldId id="453" r:id="rId7"/>
    <p:sldId id="454" r:id="rId8"/>
    <p:sldId id="455" r:id="rId9"/>
    <p:sldId id="456" r:id="rId10"/>
    <p:sldId id="458" r:id="rId11"/>
    <p:sldId id="459" r:id="rId12"/>
    <p:sldId id="461" r:id="rId13"/>
    <p:sldId id="465" r:id="rId14"/>
    <p:sldId id="467" r:id="rId15"/>
    <p:sldId id="446" r:id="rId16"/>
    <p:sldId id="444" r:id="rId17"/>
    <p:sldId id="349" r:id="rId18"/>
    <p:sldId id="443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DED1BF"/>
    <a:srgbClr val="00FF00"/>
    <a:srgbClr val="E7EAEF"/>
    <a:srgbClr val="7F2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417" autoAdjust="0"/>
  </p:normalViewPr>
  <p:slideViewPr>
    <p:cSldViewPr snapToGrid="0" snapToObjects="1">
      <p:cViewPr>
        <p:scale>
          <a:sx n="84" d="100"/>
          <a:sy n="84" d="100"/>
        </p:scale>
        <p:origin x="-1168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C11D8E1-8AEE-2F44-9876-3AF68CE9AB10}" type="datetimeFigureOut">
              <a:rPr lang="en-US"/>
              <a:pPr>
                <a:defRPr/>
              </a:pPr>
              <a:t>27/03/12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8AE301A-BA3B-E445-B05A-F60389B9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80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64C6B7A-0E63-DF44-9014-E8E3550910EE}" type="datetime1">
              <a:rPr lang="en-US"/>
              <a:pPr>
                <a:defRPr/>
              </a:pPr>
              <a:t>27/03/12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51DD6BC-95F5-2B46-9B5F-ED7F54BCC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A63E-2008-4586-8F13-B64C369B461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66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32BC86-52B4-964C-ACF6-A601D6F972FA}" type="slidenum">
              <a:rPr 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72BC9B9-3D3F-8F43-831A-61766EA91E4D}" type="slidenum">
              <a:rPr lang="en-US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25FF107-6F7A-ED4E-AFC8-588340A2A713}" type="slidenum">
              <a:rPr lang="en-US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98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8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9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1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2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92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4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3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16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79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66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2888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1438"/>
            <a:ext cx="20716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WeNM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049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go_instruct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31000" y="92538"/>
            <a:ext cx="1160096" cy="5877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80000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>
              <a:lumMod val="85000"/>
              <a:lumOff val="15000"/>
            </a:schemeClr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jpeg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cam.org/workshop-0-646.html" TargetMode="External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900" y="1179224"/>
            <a:ext cx="7580313" cy="2013114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4400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An short overview of </a:t>
            </a:r>
            <a:br>
              <a:rPr lang="en-US" sz="4400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400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INSTRUCT and its</a:t>
            </a:r>
            <a:br>
              <a:rPr lang="en-US" sz="4400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400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computational requirements</a:t>
            </a:r>
            <a:endParaRPr lang="de-DE" sz="44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944563" y="3740150"/>
            <a:ext cx="7537450" cy="71438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6F7F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4564063" y="4881563"/>
            <a:ext cx="4192587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400" b="1">
                <a:solidFill>
                  <a:srgbClr val="404040"/>
                </a:solidFill>
                <a:latin typeface="Verdana" charset="0"/>
              </a:rPr>
              <a:t>Alexandre M.J.J. Bonvin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>
                <a:solidFill>
                  <a:srgbClr val="404040"/>
                </a:solidFill>
                <a:latin typeface="Verdana" charset="0"/>
              </a:rPr>
              <a:t>Project coordinator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>
                <a:solidFill>
                  <a:srgbClr val="404040"/>
                </a:solidFill>
                <a:latin typeface="Verdana" charset="0"/>
              </a:rPr>
              <a:t>Bijvoet Center for Biomolecular Research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>
                <a:solidFill>
                  <a:srgbClr val="404040"/>
                </a:solidFill>
                <a:latin typeface="Verdana" charset="0"/>
              </a:rPr>
              <a:t>Faculty of Science, Utrecht University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>
                <a:solidFill>
                  <a:srgbClr val="404040"/>
                </a:solidFill>
                <a:latin typeface="Verdana" charset="0"/>
              </a:rPr>
              <a:t>the Netherlands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>
                <a:solidFill>
                  <a:srgbClr val="000090"/>
                </a:solidFill>
                <a:latin typeface="Verdana" charset="0"/>
              </a:rPr>
              <a:t>a.m.j.j.bonvin@uu.nl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2445483" y="4061494"/>
            <a:ext cx="4384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EGI User Community Forum 2012, </a:t>
            </a:r>
            <a:r>
              <a:rPr lang="en-US" sz="1800" b="1" dirty="0" err="1" smtClean="0">
                <a:solidFill>
                  <a:schemeClr val="tx2"/>
                </a:solidFill>
                <a:latin typeface="Calibri" charset="0"/>
                <a:cs typeface="Calibri" charset="0"/>
              </a:rPr>
              <a:t>München</a:t>
            </a:r>
            <a:endParaRPr lang="en-US" sz="1800" b="1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324600" y="4191000"/>
            <a:ext cx="2819400" cy="266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03238"/>
            <a:ext cx="7239000" cy="944562"/>
          </a:xfrm>
        </p:spPr>
        <p:txBody>
          <a:bodyPr>
            <a:noAutofit/>
          </a:bodyPr>
          <a:lstStyle/>
          <a:p>
            <a:r>
              <a:rPr lang="en-US" dirty="0" smtClean="0"/>
              <a:t>Computational Centre for Integrated Structural Biology (</a:t>
            </a:r>
            <a:r>
              <a:rPr lang="en-GB" dirty="0" smtClean="0"/>
              <a:t>CCISB)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0231"/>
            <a:ext cx="609600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Instruct Centre focussing on computational techniques</a:t>
            </a: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</a:t>
            </a:r>
            <a:r>
              <a:rPr lang="en-GB" sz="2400" dirty="0" smtClean="0"/>
              <a:t> packages, web services, data processing at facilities</a:t>
            </a:r>
          </a:p>
          <a:p>
            <a:r>
              <a:rPr lang="en-GB" sz="2400" dirty="0" smtClean="0"/>
              <a:t>Formally based at the Research Complex at Harwell (adjacent to Diamond), but composed of geographically distributed groups</a:t>
            </a:r>
          </a:p>
          <a:p>
            <a:r>
              <a:rPr lang="en-GB" sz="2400" dirty="0" smtClean="0"/>
              <a:t>Brings together computational groups covering a range of structural biology techniques</a:t>
            </a:r>
            <a:endParaRPr lang="en-GB" sz="2400" dirty="0"/>
          </a:p>
        </p:txBody>
      </p:sp>
      <p:pic>
        <p:nvPicPr>
          <p:cNvPr id="4" name="Picture 32" descr="09EC3907 R92 build 17 No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05000"/>
            <a:ext cx="2514600" cy="166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225" y="4610100"/>
            <a:ext cx="5619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228231" y="4355068"/>
            <a:ext cx="3006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Centre for Bioinformatics</a:t>
            </a:r>
            <a:endParaRPr lang="en-GB" sz="2000" dirty="0"/>
          </a:p>
        </p:txBody>
      </p:sp>
      <p:sp>
        <p:nvSpPr>
          <p:cNvPr id="23" name="Rectangle 22"/>
          <p:cNvSpPr/>
          <p:nvPr/>
        </p:nvSpPr>
        <p:spPr>
          <a:xfrm>
            <a:off x="7696200" y="4648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/>
              <a:t>University of Tel Aviv</a:t>
            </a:r>
            <a:endParaRPr lang="en-GB" sz="1800" dirty="0"/>
          </a:p>
        </p:txBody>
      </p:sp>
      <p:pic>
        <p:nvPicPr>
          <p:cNvPr id="24" name="Picture 23" descr="I2PC_madri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5562600"/>
            <a:ext cx="2362200" cy="101940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30160" y="6488668"/>
            <a:ext cx="1738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CNB - Madrid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506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dirty="0" smtClean="0"/>
              <a:t>CCISB - what </a:t>
            </a:r>
            <a:r>
              <a:rPr lang="en-GB" dirty="0" smtClean="0"/>
              <a:t>is offered through Instruct?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876800" cy="2438400"/>
          </a:xfrm>
        </p:spPr>
        <p:txBody>
          <a:bodyPr>
            <a:normAutofit fontScale="92500"/>
          </a:bodyPr>
          <a:lstStyle/>
          <a:p>
            <a:r>
              <a:rPr lang="en-GB" sz="2800" dirty="0" smtClean="0">
                <a:solidFill>
                  <a:srgbClr val="404040"/>
                </a:solidFill>
              </a:rPr>
              <a:t>Instruct provides access to centres of expertise. Typically access to a facility or lab.</a:t>
            </a:r>
          </a:p>
          <a:p>
            <a:r>
              <a:rPr lang="en-GB" sz="2800" dirty="0" smtClean="0">
                <a:solidFill>
                  <a:srgbClr val="404040"/>
                </a:solidFill>
              </a:rPr>
              <a:t>Computation somewhat different.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15000" r="11875" b="5000"/>
          <a:stretch>
            <a:fillRect/>
          </a:stretch>
        </p:blipFill>
        <p:spPr bwMode="auto">
          <a:xfrm>
            <a:off x="5372101" y="1295400"/>
            <a:ext cx="35432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38100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+mn-lt"/>
              </a:rPr>
              <a:t>Aims to </a:t>
            </a:r>
            <a:r>
              <a:rPr lang="en-GB" b="1" dirty="0" smtClean="0">
                <a:solidFill>
                  <a:schemeClr val="tx2"/>
                </a:solidFill>
                <a:latin typeface="+mn-lt"/>
              </a:rPr>
              <a:t>provide: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 route to a variety of software suites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increasing availability via web services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access to expert help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training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 focus for multi-disciplinary software development</a:t>
            </a:r>
          </a:p>
          <a:p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283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71600"/>
            <a:ext cx="2490787" cy="1619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533400" y="457200"/>
            <a:ext cx="8412163" cy="622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dirty="0" smtClean="0"/>
              <a:t>UK Collaborative Computational Projects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3352800" y="5483225"/>
            <a:ext cx="2590800" cy="1146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Tx/>
              <a:buNone/>
            </a:pPr>
            <a:r>
              <a:rPr lang="en-GB" sz="2000" dirty="0" smtClean="0">
                <a:solidFill>
                  <a:srgbClr val="404040"/>
                </a:solidFill>
              </a:rPr>
              <a:t>Mainly physical sciences, but also some biological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3225" y="4146550"/>
            <a:ext cx="1882775" cy="13398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0338" y="3230563"/>
            <a:ext cx="1730375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24200"/>
            <a:ext cx="2381250" cy="895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512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800" y="4821238"/>
            <a:ext cx="2470150" cy="1641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513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8500" y="1066800"/>
            <a:ext cx="2095500" cy="20113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5131" name="Picture 5" descr="DL06-008-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9513" y="5275263"/>
            <a:ext cx="1922462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52400" y="1226165"/>
            <a:ext cx="4572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Exist to support the computational needs of particular science communities.</a:t>
            </a:r>
          </a:p>
          <a:p>
            <a:pPr lvl="1"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Carry out code development projects </a:t>
            </a:r>
          </a:p>
          <a:p>
            <a:pPr lvl="1"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Maintain and distribute code libraries </a:t>
            </a:r>
          </a:p>
          <a:p>
            <a:pPr lvl="1">
              <a:defRPr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Organise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training </a:t>
            </a:r>
          </a:p>
          <a:p>
            <a:pPr lvl="1"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Hold meetings and workshops</a:t>
            </a:r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3974858"/>
            <a:ext cx="1997075" cy="13573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447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New: CCP</a:t>
            </a:r>
            <a:r>
              <a:rPr lang="en-GB" dirty="0" smtClean="0"/>
              <a:t>-EM (cryo-EM)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07107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2400" dirty="0" smtClean="0">
                <a:solidFill>
                  <a:srgbClr val="404040"/>
                </a:solidFill>
              </a:rPr>
              <a:t>Increase in </a:t>
            </a:r>
            <a:r>
              <a:rPr lang="en-GB" sz="2400" dirty="0" err="1" smtClean="0">
                <a:solidFill>
                  <a:srgbClr val="404040"/>
                </a:solidFill>
              </a:rPr>
              <a:t>cryoEM</a:t>
            </a:r>
            <a:r>
              <a:rPr lang="en-GB" sz="2400" dirty="0" smtClean="0">
                <a:solidFill>
                  <a:srgbClr val="404040"/>
                </a:solidFill>
              </a:rPr>
              <a:t>, evidenced by growth in EMDB entries (currently 1300 and growing fast)</a:t>
            </a:r>
          </a:p>
          <a:p>
            <a:endParaRPr lang="en-GB" sz="900" dirty="0" smtClean="0">
              <a:solidFill>
                <a:srgbClr val="404040"/>
              </a:solidFill>
            </a:endParaRPr>
          </a:p>
          <a:p>
            <a:r>
              <a:rPr lang="en-GB" sz="2400" dirty="0" smtClean="0">
                <a:solidFill>
                  <a:srgbClr val="404040"/>
                </a:solidFill>
              </a:rPr>
              <a:t>MRC Partnership Grant:</a:t>
            </a:r>
          </a:p>
          <a:p>
            <a:pPr lvl="1" indent="-342900"/>
            <a:r>
              <a:rPr lang="en-GB" sz="2400" i="1" dirty="0" smtClean="0">
                <a:solidFill>
                  <a:srgbClr val="404040"/>
                </a:solidFill>
              </a:rPr>
              <a:t>"Towards a Collaborative Computational Project for Electron </a:t>
            </a:r>
            <a:r>
              <a:rPr lang="en-GB" sz="2400" i="1" dirty="0" err="1" smtClean="0">
                <a:solidFill>
                  <a:srgbClr val="404040"/>
                </a:solidFill>
              </a:rPr>
              <a:t>cryo</a:t>
            </a:r>
            <a:r>
              <a:rPr lang="en-GB" sz="2400" i="1" dirty="0" smtClean="0">
                <a:solidFill>
                  <a:srgbClr val="404040"/>
                </a:solidFill>
              </a:rPr>
              <a:t>-Microscopy (CCP-EM) and bridging the gaps between structure determination methods"</a:t>
            </a:r>
          </a:p>
          <a:p>
            <a:endParaRPr lang="en-GB" sz="700" dirty="0" smtClean="0">
              <a:solidFill>
                <a:srgbClr val="404040"/>
              </a:solidFill>
            </a:endParaRPr>
          </a:p>
          <a:p>
            <a:r>
              <a:rPr lang="en-GB" sz="2400" dirty="0" smtClean="0">
                <a:solidFill>
                  <a:srgbClr val="404040"/>
                </a:solidFill>
              </a:rPr>
              <a:t>Planned for July 2012 - June 2015.</a:t>
            </a:r>
          </a:p>
          <a:p>
            <a:r>
              <a:rPr lang="en-GB" sz="2400" dirty="0" smtClean="0">
                <a:solidFill>
                  <a:srgbClr val="404040"/>
                </a:solidFill>
              </a:rPr>
              <a:t>2 developers co-located with CCP4 at </a:t>
            </a:r>
            <a:r>
              <a:rPr lang="en-GB" sz="2400" dirty="0" err="1" smtClean="0">
                <a:solidFill>
                  <a:srgbClr val="404040"/>
                </a:solidFill>
              </a:rPr>
              <a:t>RCaH</a:t>
            </a:r>
            <a:endParaRPr lang="en-GB" sz="2400" dirty="0" smtClean="0">
              <a:solidFill>
                <a:srgbClr val="404040"/>
              </a:solidFill>
            </a:endParaRPr>
          </a:p>
          <a:p>
            <a:r>
              <a:rPr lang="en-US" sz="2400" dirty="0" smtClean="0">
                <a:solidFill>
                  <a:srgbClr val="404040"/>
                </a:solidFill>
              </a:rPr>
              <a:t>Workshop and training </a:t>
            </a:r>
            <a:r>
              <a:rPr lang="en-US" sz="2400" dirty="0" smtClean="0">
                <a:solidFill>
                  <a:srgbClr val="404040"/>
                </a:solidFill>
              </a:rPr>
              <a:t>schools</a:t>
            </a:r>
          </a:p>
          <a:p>
            <a:endParaRPr lang="en-US" sz="1400" dirty="0">
              <a:solidFill>
                <a:srgbClr val="404040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Requirements: </a:t>
            </a:r>
            <a:r>
              <a:rPr lang="en-US" sz="2400" dirty="0" smtClean="0">
                <a:solidFill>
                  <a:srgbClr val="404040"/>
                </a:solidFill>
              </a:rPr>
              <a:t>simultaneous processing of a large amount of data (images) –GPU clusters are also being used for that</a:t>
            </a:r>
            <a:endParaRPr lang="en-US" sz="2400" dirty="0" smtClean="0">
              <a:solidFill>
                <a:srgbClr val="40404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9814" t="13969" r="16493" b="10001"/>
          <a:stretch>
            <a:fillRect/>
          </a:stretch>
        </p:blipFill>
        <p:spPr bwMode="auto">
          <a:xfrm>
            <a:off x="6573260" y="3719082"/>
            <a:ext cx="2231483" cy="16657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85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dirty="0" smtClean="0">
                <a:solidFill>
                  <a:srgbClr val="7F2826"/>
                </a:solidFill>
              </a:rPr>
              <a:t>Future </a:t>
            </a:r>
            <a:r>
              <a:rPr lang="en-GB" dirty="0" smtClean="0">
                <a:solidFill>
                  <a:srgbClr val="7F2826"/>
                </a:solidFill>
              </a:rPr>
              <a:t>plans</a:t>
            </a:r>
            <a:endParaRPr lang="en-GB" dirty="0">
              <a:solidFill>
                <a:srgbClr val="7F282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53440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 dirty="0" err="1" smtClean="0">
                <a:solidFill>
                  <a:srgbClr val="0070C0"/>
                </a:solidFill>
                <a:latin typeface="+mn-lt"/>
              </a:rPr>
              <a:t>BioMedBridges</a:t>
            </a:r>
            <a:endParaRPr lang="en-GB" sz="2800" b="1" dirty="0" smtClean="0">
              <a:solidFill>
                <a:srgbClr val="0070C0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endParaRPr lang="en-US" sz="1000" b="1" dirty="0" smtClean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BioMedBridges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is a project to work on data interoperability between the biomedical ESFRI projects, of which Instruct is one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See Instruct Network for more information:</a:t>
            </a:r>
          </a:p>
          <a:p>
            <a:pPr>
              <a:lnSpc>
                <a:spcPct val="110000"/>
              </a:lnSpc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http://www.structuralbiology.eu/networks/biomedbridges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505200"/>
            <a:ext cx="5486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CECAM Workshop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: Integrated Software for integrative structural biology</a:t>
            </a:r>
          </a:p>
          <a:p>
            <a:endParaRPr lang="en-US" sz="1100" dirty="0" smtClean="0">
              <a:solidFill>
                <a:srgbClr val="404040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rgbClr val="404040"/>
                </a:solidFill>
                <a:latin typeface="+mn-lt"/>
              </a:rPr>
              <a:t>Hosted by CCISB at </a:t>
            </a:r>
            <a:r>
              <a:rPr lang="en-US" sz="2000" b="1" dirty="0" err="1" smtClean="0">
                <a:solidFill>
                  <a:srgbClr val="404040"/>
                </a:solidFill>
                <a:latin typeface="+mn-lt"/>
              </a:rPr>
              <a:t>Cosener's</a:t>
            </a:r>
            <a:r>
              <a:rPr lang="en-US" sz="2000" b="1" dirty="0" smtClean="0">
                <a:solidFill>
                  <a:srgbClr val="404040"/>
                </a:solidFill>
                <a:latin typeface="+mn-lt"/>
              </a:rPr>
              <a:t> House (near Oxford) </a:t>
            </a:r>
            <a:r>
              <a:rPr lang="en-US" sz="2000" b="1" dirty="0" smtClean="0">
                <a:solidFill>
                  <a:srgbClr val="404040"/>
                </a:solidFill>
                <a:latin typeface="+mn-lt"/>
              </a:rPr>
              <a:t>– </a:t>
            </a:r>
            <a:r>
              <a:rPr lang="en-US" sz="2000" b="1" dirty="0" err="1" smtClean="0">
                <a:solidFill>
                  <a:srgbClr val="404040"/>
                </a:solidFill>
                <a:latin typeface="+mn-lt"/>
              </a:rPr>
              <a:t>coorganised</a:t>
            </a:r>
            <a:r>
              <a:rPr lang="en-US" sz="2000" b="1" dirty="0" smtClean="0">
                <a:solidFill>
                  <a:srgbClr val="404040"/>
                </a:solidFill>
                <a:latin typeface="+mn-lt"/>
              </a:rPr>
              <a:t> by WeNMR</a:t>
            </a:r>
          </a:p>
          <a:p>
            <a:r>
              <a:rPr lang="en-US" sz="2000" b="1" dirty="0" smtClean="0">
                <a:solidFill>
                  <a:srgbClr val="40404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404040"/>
                </a:solidFill>
                <a:latin typeface="+mn-lt"/>
              </a:rPr>
              <a:t>21st-23rd May </a:t>
            </a:r>
            <a:r>
              <a:rPr lang="en-US" sz="2000" b="1" dirty="0" smtClean="0">
                <a:solidFill>
                  <a:srgbClr val="404040"/>
                </a:solidFill>
                <a:latin typeface="+mn-lt"/>
              </a:rPr>
              <a:t>2012</a:t>
            </a:r>
          </a:p>
          <a:p>
            <a:endParaRPr lang="en-US" sz="2000" b="1" dirty="0" smtClean="0">
              <a:solidFill>
                <a:srgbClr val="404040"/>
              </a:solidFill>
              <a:latin typeface="+mn-lt"/>
            </a:endParaRPr>
          </a:p>
          <a:p>
            <a:r>
              <a:rPr lang="en-US" sz="2000" b="1" u="sng" dirty="0">
                <a:latin typeface="+mn-lt"/>
                <a:hlinkClick r:id="rId3"/>
              </a:rPr>
              <a:t>http://www.cecam.org/workshop-0-646.html</a:t>
            </a:r>
            <a:endParaRPr lang="en-US" sz="2000" b="1" dirty="0" smtClean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343400"/>
            <a:ext cx="2624137" cy="215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48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812800" y="485775"/>
            <a:ext cx="7797800" cy="9271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The NMR structure determination workflow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673600"/>
          </a:xfrm>
        </p:spPr>
        <p:txBody>
          <a:bodyPr vert="horz"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3" name="Picture 3" descr="Fi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50"/>
            <a:ext cx="914400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WeNMR-pr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657350" y="3529013"/>
            <a:ext cx="6008688" cy="461962"/>
          </a:xfrm>
          <a:prstGeom prst="rect">
            <a:avLst/>
          </a:prstGeom>
          <a:noFill/>
          <a:ln>
            <a:noFill/>
          </a:ln>
          <a:effectLst>
            <a:outerShdw dist="38100" dir="2700000" algn="br" rotWithShape="0">
              <a:schemeClr val="bg1">
                <a:alpha val="42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6D9F1"/>
                </a:solidFill>
                <a:latin typeface="Calibri" charset="0"/>
              </a:rPr>
              <a:t>WeNMR </a:t>
            </a:r>
            <a:r>
              <a:rPr lang="en-US" b="1">
                <a:solidFill>
                  <a:srgbClr val="C6D9F1"/>
                </a:solidFill>
                <a:latin typeface="Calibri" charset="0"/>
              </a:rPr>
              <a:t>platform</a:t>
            </a:r>
            <a:r>
              <a:rPr lang="en-US" sz="2000" b="1">
                <a:solidFill>
                  <a:srgbClr val="C6D9F1"/>
                </a:solidFill>
                <a:latin typeface="Calibri" charset="0"/>
              </a:rPr>
              <a:t> (February 2012)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1687513" y="4119563"/>
            <a:ext cx="6643687" cy="21605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Largest 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VO in the life sciences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400 registered 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users from 41 nationalities and growing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~ 39 000 CPU cores</a:t>
            </a:r>
            <a:endParaRPr lang="en-US" sz="20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&gt; 890 CPU 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years over the  last 12 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months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&gt; 1.6 million jobs over the last 12 months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&gt;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30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% of Life Sciences on the 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Grid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User-friendly access to Grid via web portals</a:t>
            </a:r>
            <a:endParaRPr lang="en-US" sz="20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20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124200" y="6243638"/>
            <a:ext cx="2940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D9D9D9"/>
                </a:solidFill>
                <a:latin typeface="Verdana" charset="0"/>
              </a:rPr>
              <a:t>www.wenmr.eu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NMR Software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20" y="114666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CPU intensive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parallel jobs (Gromacs portal)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Limited data transfer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(except for software deployment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Usually low I/O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Usually no storage required</a:t>
            </a:r>
          </a:p>
        </p:txBody>
      </p:sp>
      <p:pic>
        <p:nvPicPr>
          <p:cNvPr id="28676" name="Picture 1" descr="Screen shot 2012-02-27 at 12.31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254375"/>
            <a:ext cx="87058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41645" y="1262335"/>
            <a:ext cx="2919413" cy="2222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Our main requirements:</a:t>
            </a:r>
            <a:endParaRPr lang="en-US" sz="24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Lots of CPUs</a:t>
            </a:r>
          </a:p>
          <a:p>
            <a:pPr marL="342900" indent="-342900" algn="l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Queues of various lengths (including short ones)</a:t>
            </a:r>
          </a:p>
          <a:p>
            <a:pPr algn="l" eaLnBrk="1" hangingPunct="1">
              <a:spcAft>
                <a:spcPts val="600"/>
              </a:spcAft>
              <a:defRPr/>
            </a:pPr>
            <a:endParaRPr lang="en-US" sz="2400" b="1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360489" y="4986776"/>
            <a:ext cx="6957734" cy="16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000" b="1" dirty="0">
                <a:solidFill>
                  <a:srgbClr val="404040"/>
                </a:solidFill>
                <a:latin typeface="Calibri" charset="0"/>
                <a:cs typeface="Calibri" charset="0"/>
              </a:rPr>
              <a:t>Structural biology community in the life sciences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endParaRPr lang="en-US" sz="1000" b="1" dirty="0">
              <a:solidFill>
                <a:srgbClr val="404040"/>
              </a:solidFill>
              <a:latin typeface="Calibri" charset="0"/>
              <a:cs typeface="Calibri" charset="0"/>
            </a:endParaRP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000" b="1" dirty="0">
                <a:solidFill>
                  <a:srgbClr val="404040"/>
                </a:solidFill>
                <a:latin typeface="Calibri" charset="0"/>
                <a:cs typeface="Calibri" charset="0"/>
              </a:rPr>
              <a:t>Linked to  ESFRI–INSTRUCT 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endParaRPr lang="en-US" sz="1000" b="1" dirty="0">
              <a:solidFill>
                <a:srgbClr val="404040"/>
              </a:solidFill>
              <a:latin typeface="Calibri" charset="0"/>
              <a:cs typeface="Calibri" charset="0"/>
            </a:endParaRP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en-US" sz="2000" b="1" dirty="0">
                <a:solidFill>
                  <a:srgbClr val="404040"/>
                </a:solidFill>
                <a:latin typeface="Calibri" charset="0"/>
                <a:cs typeface="Calibri" charset="0"/>
              </a:rPr>
              <a:t>Linked to FP7 EU infrastructure projects (I3s) (e.g. </a:t>
            </a:r>
            <a:r>
              <a:rPr lang="en-US" sz="2000" b="1" dirty="0" err="1">
                <a:solidFill>
                  <a:srgbClr val="404040"/>
                </a:solidFill>
                <a:latin typeface="Calibri" charset="0"/>
                <a:cs typeface="Calibri" charset="0"/>
              </a:rPr>
              <a:t>BioNMR</a:t>
            </a:r>
            <a:r>
              <a:rPr lang="en-US" sz="2000" b="1" dirty="0">
                <a:solidFill>
                  <a:srgbClr val="404040"/>
                </a:solidFill>
                <a:latin typeface="Calibri" charset="0"/>
                <a:cs typeface="Calibri" charset="0"/>
              </a:rPr>
              <a:t>)</a:t>
            </a:r>
          </a:p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endParaRPr lang="en-US" sz="1000" b="1" dirty="0">
              <a:solidFill>
                <a:srgbClr val="404040"/>
              </a:solidFill>
              <a:latin typeface="Calibri" charset="0"/>
              <a:cs typeface="Calibri" charset="0"/>
            </a:endParaRPr>
          </a:p>
        </p:txBody>
      </p:sp>
      <p:pic>
        <p:nvPicPr>
          <p:cNvPr id="38916" name="Picture 9" descr="Screen shot 2012-01-09 at 14.1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1" y="1316784"/>
            <a:ext cx="8306810" cy="373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10"/>
          <p:cNvSpPr txBox="1">
            <a:spLocks noChangeArrowheads="1"/>
          </p:cNvSpPr>
          <p:nvPr/>
        </p:nvSpPr>
        <p:spPr bwMode="auto">
          <a:xfrm>
            <a:off x="405122" y="1030565"/>
            <a:ext cx="7638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1F497D"/>
                </a:solidFill>
                <a:latin typeface="Verdana" charset="0"/>
                <a:cs typeface="Verdana" charset="0"/>
              </a:rPr>
              <a:t>http://</a:t>
            </a:r>
            <a:r>
              <a:rPr lang="en-US" sz="1400" b="1" dirty="0" err="1">
                <a:solidFill>
                  <a:srgbClr val="1F497D"/>
                </a:solidFill>
                <a:latin typeface="Verdana" charset="0"/>
                <a:cs typeface="Verdana" charset="0"/>
              </a:rPr>
              <a:t>www.structuralbiology.eu</a:t>
            </a:r>
            <a:r>
              <a:rPr lang="en-US" sz="1400" b="1" dirty="0">
                <a:solidFill>
                  <a:srgbClr val="1F497D"/>
                </a:solidFill>
                <a:latin typeface="Verdana" charset="0"/>
                <a:cs typeface="Verdana" charset="0"/>
              </a:rPr>
              <a:t>/support/funding/</a:t>
            </a:r>
            <a:r>
              <a:rPr lang="en-US" sz="1400" b="1" dirty="0" err="1">
                <a:solidFill>
                  <a:srgbClr val="1F497D"/>
                </a:solidFill>
                <a:latin typeface="Verdana" charset="0"/>
                <a:cs typeface="Verdana" charset="0"/>
              </a:rPr>
              <a:t>wenmr</a:t>
            </a:r>
            <a:r>
              <a:rPr lang="en-US" sz="1400" b="1" dirty="0">
                <a:solidFill>
                  <a:srgbClr val="1F497D"/>
                </a:solidFill>
                <a:latin typeface="Verdana" charset="0"/>
                <a:cs typeface="Verdana" charset="0"/>
              </a:rPr>
              <a:t>-facilities</a:t>
            </a:r>
          </a:p>
        </p:txBody>
      </p:sp>
      <p:pic>
        <p:nvPicPr>
          <p:cNvPr id="38918" name="Picture 4" descr="BioNMR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641" y="6074926"/>
            <a:ext cx="1995936" cy="61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"/>
            <a:ext cx="8229600" cy="1143000"/>
          </a:xfrm>
        </p:spPr>
        <p:txBody>
          <a:bodyPr/>
          <a:lstStyle/>
          <a:p>
            <a:r>
              <a:rPr lang="en-US" dirty="0" smtClean="0"/>
              <a:t>WeNMR &amp; Instruct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 smtClean="0">
                <a:solidFill>
                  <a:srgbClr val="7F2826"/>
                </a:solidFill>
              </a:rPr>
              <a:t>Instruct</a:t>
            </a:r>
            <a:endParaRPr lang="en-GB" sz="5400" b="1" dirty="0">
              <a:solidFill>
                <a:srgbClr val="7F28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of 6 first-generation biomedical infrastructure projects in Europe (ESFRI)</a:t>
            </a:r>
          </a:p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access to key technologies and support via 15 Centres and 5 National Affiliate Centres 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750" t="14000" r="12500" b="15000"/>
          <a:stretch>
            <a:fillRect/>
          </a:stretch>
        </p:blipFill>
        <p:spPr bwMode="auto">
          <a:xfrm>
            <a:off x="152400" y="3200400"/>
            <a:ext cx="5486400" cy="309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000" y="6264128"/>
            <a:ext cx="4551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+mn-lt"/>
              </a:rPr>
              <a:t>http://www.structuralbiology.eu/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38100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404040"/>
                </a:solidFill>
                <a:latin typeface="+mn-lt"/>
              </a:rPr>
              <a:t>Operational Phase formally launched at Brussels on 23rd February 2012. </a:t>
            </a:r>
            <a:endParaRPr lang="en-GB" sz="2400" b="1" dirty="0">
              <a:solidFill>
                <a:srgbClr val="40404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778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 smtClean="0">
                <a:solidFill>
                  <a:srgbClr val="7F2826"/>
                </a:solidFill>
              </a:rPr>
              <a:t>Instruct mission</a:t>
            </a:r>
            <a:endParaRPr lang="en-GB" sz="5400" b="1" dirty="0">
              <a:solidFill>
                <a:srgbClr val="7F282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4782" y="6093767"/>
            <a:ext cx="4551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+mn-lt"/>
              </a:rPr>
              <a:t>http://www.structuralbiology.eu/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5293" y="1417637"/>
            <a:ext cx="7817194" cy="467612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Instruct is the dynamic hub of structural biology; integrating the infrastructure of expertise, technology platforms and education to further the frontiers of science.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2689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323528" y="116632"/>
            <a:ext cx="8340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History of Instruct and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Instruct-NL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1520" y="3140968"/>
            <a:ext cx="8568951" cy="23418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0524" y="838453"/>
            <a:ext cx="1473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ESFRI Roadmap</a:t>
            </a:r>
          </a:p>
          <a:p>
            <a:r>
              <a:rPr lang="en-US" sz="1600" dirty="0" smtClean="0"/>
              <a:t>established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5522" y="26998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5400000">
            <a:off x="7017" y="2123476"/>
            <a:ext cx="1163209" cy="457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944823" y="4366845"/>
            <a:ext cx="1798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NWO-CW approves</a:t>
            </a:r>
            <a:br>
              <a:rPr lang="en-US" sz="1600" dirty="0" smtClean="0"/>
            </a:br>
            <a:r>
              <a:rPr lang="en-US" sz="1600" dirty="0" smtClean="0"/>
              <a:t>signing of Instruct</a:t>
            </a:r>
            <a:br>
              <a:rPr lang="en-US" sz="1600" dirty="0" smtClean="0"/>
            </a:br>
            <a:r>
              <a:rPr lang="en-US" sz="1600" dirty="0" smtClean="0"/>
              <a:t>Agreement for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NL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47664" y="34833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 rot="5400000">
            <a:off x="1267370" y="4444854"/>
            <a:ext cx="1224137" cy="5652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187624" y="26998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 rot="5400000">
            <a:off x="1082975" y="2447511"/>
            <a:ext cx="515138" cy="457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00667" y="5085184"/>
            <a:ext cx="1679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Dutch Roadmap</a:t>
            </a:r>
            <a:br>
              <a:rPr lang="en-US" sz="1600" dirty="0" smtClean="0"/>
            </a:br>
            <a:r>
              <a:rPr lang="en-US" sz="1600" dirty="0" smtClean="0"/>
              <a:t>established, with</a:t>
            </a:r>
          </a:p>
          <a:p>
            <a:pPr algn="r"/>
            <a:r>
              <a:rPr lang="en-US" sz="1600" b="1" dirty="0" err="1" smtClean="0"/>
              <a:t>NeCEN</a:t>
            </a:r>
            <a:r>
              <a:rPr lang="en-US" sz="1600" dirty="0" smtClean="0"/>
              <a:t> (EM)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4868637" y="1572301"/>
            <a:ext cx="1710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Start of Instruct</a:t>
            </a:r>
          </a:p>
          <a:p>
            <a:r>
              <a:rPr lang="en-US" sz="1600" dirty="0" smtClean="0"/>
              <a:t>Operational Phase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4665300" y="26998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 rot="5400000">
            <a:off x="4770923" y="2477604"/>
            <a:ext cx="454952" cy="457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797457" y="26998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 rot="5400000">
            <a:off x="6384532" y="2141294"/>
            <a:ext cx="1127572" cy="457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8084913" y="34833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 rot="5400000">
            <a:off x="7746421" y="4503052"/>
            <a:ext cx="1329726" cy="457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372200" y="5301208"/>
            <a:ext cx="2209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Dutch Roadmap</a:t>
            </a:r>
            <a:br>
              <a:rPr lang="en-US" sz="1600" dirty="0" smtClean="0"/>
            </a:br>
            <a:r>
              <a:rPr lang="en-US" sz="1600" dirty="0" smtClean="0"/>
              <a:t>updated, with</a:t>
            </a:r>
          </a:p>
          <a:p>
            <a:pPr algn="r"/>
            <a:r>
              <a:rPr lang="en-US" sz="1600" b="1" dirty="0" err="1" smtClean="0"/>
              <a:t>uNMR</a:t>
            </a:r>
            <a:r>
              <a:rPr lang="en-US" sz="1600" b="1" dirty="0" smtClean="0"/>
              <a:t>-NL</a:t>
            </a:r>
            <a:r>
              <a:rPr lang="en-US" sz="1600" dirty="0" smtClean="0"/>
              <a:t> (NMR) and </a:t>
            </a:r>
            <a:r>
              <a:rPr lang="en-US" sz="1600" b="1" i="1" dirty="0" err="1" smtClean="0"/>
              <a:t>Proteins@Work</a:t>
            </a:r>
            <a:r>
              <a:rPr lang="en-US" sz="1600" dirty="0" smtClean="0"/>
              <a:t> (MS)</a:t>
            </a:r>
            <a:endParaRPr lang="en-US" sz="1600" i="1" dirty="0"/>
          </a:p>
        </p:txBody>
      </p:sp>
      <p:sp>
        <p:nvSpPr>
          <p:cNvPr id="75" name="TextBox 74"/>
          <p:cNvSpPr txBox="1"/>
          <p:nvPr/>
        </p:nvSpPr>
        <p:spPr>
          <a:xfrm>
            <a:off x="5724128" y="34833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6" name="Rounded Rectangle 75"/>
          <p:cNvSpPr/>
          <p:nvPr/>
        </p:nvSpPr>
        <p:spPr>
          <a:xfrm rot="5400000">
            <a:off x="5815791" y="4095757"/>
            <a:ext cx="515136" cy="457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874873" y="764704"/>
            <a:ext cx="1801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Instruct agreement</a:t>
            </a:r>
          </a:p>
          <a:p>
            <a:r>
              <a:rPr lang="en-US" sz="1600" dirty="0" smtClean="0"/>
              <a:t>signed by member</a:t>
            </a:r>
          </a:p>
          <a:p>
            <a:r>
              <a:rPr lang="en-US" sz="1600" dirty="0" smtClean="0"/>
              <a:t>States including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NL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699792" y="26998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235819" y="1556792"/>
            <a:ext cx="171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Start of Instruct</a:t>
            </a:r>
          </a:p>
          <a:p>
            <a:r>
              <a:rPr lang="en-US" sz="1600" dirty="0" smtClean="0"/>
              <a:t>Preparatory Phase</a:t>
            </a:r>
            <a:endParaRPr lang="en-US" sz="1600" dirty="0"/>
          </a:p>
        </p:txBody>
      </p:sp>
      <p:sp>
        <p:nvSpPr>
          <p:cNvPr id="82" name="Rounded Rectangle 81"/>
          <p:cNvSpPr/>
          <p:nvPr/>
        </p:nvSpPr>
        <p:spPr>
          <a:xfrm rot="5400000">
            <a:off x="2474199" y="2153118"/>
            <a:ext cx="1103925" cy="457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990778" y="34833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 rot="5400000">
            <a:off x="4039065" y="4095758"/>
            <a:ext cx="515138" cy="457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2915816" y="764704"/>
            <a:ext cx="184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Instruct Centre for MS established in</a:t>
            </a:r>
            <a:br>
              <a:rPr lang="en-US" sz="1600" dirty="0" smtClean="0"/>
            </a:br>
            <a:r>
              <a:rPr lang="en-US" sz="1600" b="1" dirty="0" smtClean="0"/>
              <a:t>Utrecht</a:t>
            </a:r>
            <a:r>
              <a:rPr lang="en-US" sz="1600" dirty="0" smtClean="0"/>
              <a:t> and Oxford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55776" y="4365104"/>
            <a:ext cx="1847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Instruct-NL </a:t>
            </a:r>
            <a:r>
              <a:rPr lang="en-US" sz="1600" dirty="0" smtClean="0"/>
              <a:t>Affiliate</a:t>
            </a:r>
          </a:p>
          <a:p>
            <a:pPr algn="r"/>
            <a:r>
              <a:rPr lang="en-US" sz="1600" dirty="0" smtClean="0"/>
              <a:t> Centre approved</a:t>
            </a:r>
          </a:p>
          <a:p>
            <a:pPr algn="r"/>
            <a:r>
              <a:rPr lang="en-US" sz="1600" i="1" dirty="0" smtClean="0"/>
              <a:t>founding members:</a:t>
            </a:r>
            <a:endParaRPr lang="en-US" sz="1600" b="1" i="1" dirty="0"/>
          </a:p>
        </p:txBody>
      </p:sp>
      <p:pic>
        <p:nvPicPr>
          <p:cNvPr id="2050" name="Picture 2" descr="http://www.spine2.eu/SPINE2/images/INSTRUCT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99" y="2189087"/>
            <a:ext cx="467684" cy="46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tqb.unl.pt/news/portuguese-participation-in-instruct/image_min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9" b="16185"/>
          <a:stretch/>
        </p:blipFill>
        <p:spPr bwMode="auto">
          <a:xfrm>
            <a:off x="5379329" y="2135413"/>
            <a:ext cx="1035975" cy="5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aanwesterink.nl/blog/wp-content/uploads/2012/01/logo-Universiteit-Utrec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39" y="5196100"/>
            <a:ext cx="1624436" cy="60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5" descr="http://fwncwww14.wks.gorlaeus.net/images/home/news/nece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9" b="30719"/>
          <a:stretch/>
        </p:blipFill>
        <p:spPr bwMode="auto">
          <a:xfrm>
            <a:off x="4212295" y="5316081"/>
            <a:ext cx="1090002" cy="36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all-free-download.com/images/graphiclarge/fei_company_648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8" b="40221"/>
          <a:stretch/>
        </p:blipFill>
        <p:spPr bwMode="auto">
          <a:xfrm>
            <a:off x="3693375" y="5841174"/>
            <a:ext cx="1670713" cy="3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1.bp.blogspot.com/_BG1vsjiK3z4/S93f2lDLi4I/AAAAAAAAA1s/k0ATvMkG1JU/s1600/100502+NKI-AV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18" y="5718832"/>
            <a:ext cx="1137062" cy="51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tformwiskunde.nl/files/documenten/nw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76" y="3864865"/>
            <a:ext cx="645599" cy="3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9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85418" y="251356"/>
            <a:ext cx="100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Facilities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44315" y="539388"/>
            <a:ext cx="141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Technologies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-75600" y="75592"/>
            <a:ext cx="9298983" cy="6752172"/>
          </a:xfrm>
          <a:prstGeom prst="roundRect">
            <a:avLst/>
          </a:prstGeom>
          <a:solidFill>
            <a:srgbClr val="C7C7C7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03190" y="1218238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NMR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387692" y="448680"/>
            <a:ext cx="2082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Dutch</a:t>
            </a:r>
            <a:r>
              <a:rPr lang="en-US" b="1" dirty="0" smtClean="0"/>
              <a:t>       </a:t>
            </a:r>
            <a:r>
              <a:rPr lang="en-US" b="1" dirty="0" smtClean="0">
                <a:solidFill>
                  <a:srgbClr val="0070C0"/>
                </a:solidFill>
              </a:rPr>
              <a:t>EU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4039" y="3917648"/>
            <a:ext cx="11429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</a:t>
            </a:r>
            <a:r>
              <a:rPr lang="en-US" sz="1600" dirty="0" smtClean="0"/>
              <a:t>lectron</a:t>
            </a:r>
          </a:p>
          <a:p>
            <a:pPr algn="ctr"/>
            <a:r>
              <a:rPr lang="en-US" sz="1600" dirty="0" smtClean="0"/>
              <a:t>microscopy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860032" y="4639469"/>
            <a:ext cx="1308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Mass </a:t>
            </a:r>
          </a:p>
          <a:p>
            <a:pPr algn="ctr"/>
            <a:r>
              <a:rPr lang="en-US" sz="1600" dirty="0" smtClean="0"/>
              <a:t>spectrometry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764020" y="3199309"/>
            <a:ext cx="1482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Crystallography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968030" y="2479229"/>
            <a:ext cx="1074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</a:t>
            </a:r>
            <a:r>
              <a:rPr lang="en-US" sz="1600" dirty="0" smtClean="0"/>
              <a:t>rotein </a:t>
            </a:r>
            <a:br>
              <a:rPr lang="en-US" sz="1600" dirty="0" smtClean="0"/>
            </a:br>
            <a:r>
              <a:rPr lang="en-US" sz="1600" dirty="0" smtClean="0"/>
              <a:t>expression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251521" y="3752716"/>
            <a:ext cx="2094164" cy="158417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51521" y="2024524"/>
            <a:ext cx="2094164" cy="158417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79662" y="332656"/>
            <a:ext cx="2094164" cy="158417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3704" y="2564904"/>
            <a:ext cx="17134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Instruct-NL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516" y="4083139"/>
            <a:ext cx="17876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Centre for Mass</a:t>
            </a:r>
          </a:p>
          <a:p>
            <a:pPr algn="ctr"/>
            <a:r>
              <a:rPr lang="en-US" sz="1600" b="1" dirty="0" smtClean="0"/>
              <a:t>Spectrometry of </a:t>
            </a:r>
          </a:p>
          <a:p>
            <a:pPr algn="ctr"/>
            <a:r>
              <a:rPr lang="en-US" sz="1600" b="1" dirty="0" smtClean="0"/>
              <a:t>Protein Complexes</a:t>
            </a:r>
          </a:p>
          <a:p>
            <a:pPr algn="ctr"/>
            <a:r>
              <a:rPr lang="en-US" sz="1600" dirty="0" smtClean="0"/>
              <a:t>(</a:t>
            </a:r>
            <a:r>
              <a:rPr lang="en-US" sz="1600" b="1" dirty="0" smtClean="0">
                <a:solidFill>
                  <a:srgbClr val="FF6600"/>
                </a:solidFill>
              </a:rPr>
              <a:t>Utrecht / Oxford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4" name="Rounded Rectangle 33"/>
          <p:cNvSpPr/>
          <p:nvPr/>
        </p:nvSpPr>
        <p:spPr>
          <a:xfrm>
            <a:off x="6144752" y="4581128"/>
            <a:ext cx="1091544" cy="602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7557319" y="4637728"/>
            <a:ext cx="1091544" cy="602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6720407" y="3922728"/>
            <a:ext cx="1091544" cy="602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6333183" y="2514762"/>
            <a:ext cx="1091544" cy="602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6221115" y="922428"/>
            <a:ext cx="1091544" cy="602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7557319" y="908720"/>
            <a:ext cx="1091544" cy="602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D:\Projects\PRIME-XS\Communication\prime_x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51" y="4730709"/>
            <a:ext cx="891280" cy="4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fwncwww14.wks.gorlaeus.net/images/home/news/nec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9" b="30719"/>
          <a:stretch/>
        </p:blipFill>
        <p:spPr bwMode="auto">
          <a:xfrm>
            <a:off x="6721949" y="4059923"/>
            <a:ext cx="1090002" cy="36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043893" y="1757408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</a:t>
            </a:r>
            <a:r>
              <a:rPr lang="en-US" sz="1600" dirty="0" smtClean="0"/>
              <a:t>rotein</a:t>
            </a:r>
          </a:p>
          <a:p>
            <a:pPr algn="ctr"/>
            <a:r>
              <a:rPr lang="en-US" sz="1600" dirty="0" smtClean="0"/>
              <a:t>modeling</a:t>
            </a:r>
            <a:endParaRPr lang="en-US" sz="1600" dirty="0"/>
          </a:p>
        </p:txBody>
      </p:sp>
      <p:sp>
        <p:nvSpPr>
          <p:cNvPr id="48" name="Rounded Rectangle 47"/>
          <p:cNvSpPr/>
          <p:nvPr/>
        </p:nvSpPr>
        <p:spPr>
          <a:xfrm>
            <a:off x="7557319" y="1806851"/>
            <a:ext cx="1091544" cy="602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1" name="Picture 17" descr="http://www.wenmr.eu/wenmr/sites/all/themes/wenmr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03" y="1867333"/>
            <a:ext cx="1049839" cy="3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www.wenmr.eu/wenmr/files/Bio-NMR-mediu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03" y="1040870"/>
            <a:ext cx="1026818" cy="32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70714" y="1026602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NMR LSF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333426" y="2540785"/>
            <a:ext cx="1082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NKI protein</a:t>
            </a:r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2960880" y="533272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Community</a:t>
            </a:r>
            <a:endParaRPr lang="en-US" b="1" dirty="0"/>
          </a:p>
        </p:txBody>
      </p:sp>
      <p:sp>
        <p:nvSpPr>
          <p:cNvPr id="57" name="Rounded Rectangle 56"/>
          <p:cNvSpPr/>
          <p:nvPr/>
        </p:nvSpPr>
        <p:spPr>
          <a:xfrm>
            <a:off x="2693915" y="2662776"/>
            <a:ext cx="1929395" cy="1916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6307483" y="3199309"/>
            <a:ext cx="1091544" cy="602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249106" y="3204265"/>
            <a:ext cx="122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single crystal</a:t>
            </a:r>
            <a:endParaRPr lang="en-US" sz="1400" dirty="0"/>
          </a:p>
          <a:p>
            <a:pPr algn="ctr"/>
            <a:r>
              <a:rPr lang="en-US" sz="1400" dirty="0" smtClean="0"/>
              <a:t>facility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007568" y="5773187"/>
            <a:ext cx="5166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Instruct-NL</a:t>
            </a:r>
            <a:r>
              <a:rPr lang="en-US" b="1" dirty="0" smtClean="0">
                <a:latin typeface="Calibri"/>
                <a:cs typeface="Calibri"/>
              </a:rPr>
              <a:t> : www.instruct-nl.eu</a:t>
            </a:r>
          </a:p>
          <a:p>
            <a:r>
              <a:rPr lang="en-US" b="1" dirty="0" smtClean="0">
                <a:latin typeface="Calibri"/>
                <a:cs typeface="Calibri"/>
              </a:rPr>
              <a:t>Instruct       : www.structuralbiology.eu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74572" y="1052736"/>
            <a:ext cx="22574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“Molecular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Life Sciences”</a:t>
            </a:r>
            <a:endParaRPr 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2627784" y="4583783"/>
            <a:ext cx="19367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“From atoms</a:t>
            </a:r>
          </a:p>
          <a:p>
            <a:r>
              <a:rPr lang="en-US" sz="1600" dirty="0" smtClean="0"/>
              <a:t>                to cells”</a:t>
            </a:r>
            <a:endParaRPr lang="en-US" sz="1600" dirty="0"/>
          </a:p>
        </p:txBody>
      </p:sp>
      <p:pic>
        <p:nvPicPr>
          <p:cNvPr id="1049" name="Picture 25" descr="http://www.crystal.chem.uu.nl/~gros/figs/convertase-scin-lar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3"/>
          <a:stretch/>
        </p:blipFill>
        <p:spPr bwMode="auto">
          <a:xfrm>
            <a:off x="2856072" y="2744294"/>
            <a:ext cx="1605080" cy="178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707294" y="1700808"/>
            <a:ext cx="19367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“From structure</a:t>
            </a:r>
          </a:p>
          <a:p>
            <a:r>
              <a:rPr lang="en-US" sz="1600" dirty="0" smtClean="0"/>
              <a:t>            to function”</a:t>
            </a:r>
            <a:endParaRPr lang="en-US" sz="1600" dirty="0"/>
          </a:p>
        </p:txBody>
      </p:sp>
      <p:sp>
        <p:nvSpPr>
          <p:cNvPr id="46" name="Rounded Rectangle 45"/>
          <p:cNvSpPr/>
          <p:nvPr/>
        </p:nvSpPr>
        <p:spPr>
          <a:xfrm>
            <a:off x="6372200" y="1331709"/>
            <a:ext cx="1091544" cy="602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6516216" y="4941168"/>
            <a:ext cx="1091544" cy="602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7" name="Picture 13" descr="http://www.uu.nl/faculty/science/en/organisation/depts/chemistry/research/bms/PublishingImages/NPC_logo_230x1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14" y="5045601"/>
            <a:ext cx="1016951" cy="44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47733"/>
            <a:ext cx="980681" cy="1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Proposals\NWO Grootschalig\NWO Grootschalig - Proteomics\Logo\proteinsatwork_logo_sma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51" y="4692251"/>
            <a:ext cx="847029" cy="3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9" y="5664349"/>
            <a:ext cx="1384778" cy="7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4" y="601446"/>
            <a:ext cx="1902020" cy="97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86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800000"/>
                </a:solidFill>
                <a:latin typeface="+mn-lt"/>
              </a:rPr>
              <a:t>Computational Requirements of Macromolecular Crystallography</a:t>
            </a:r>
            <a:endParaRPr lang="en-GB" sz="3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280" y="1883496"/>
            <a:ext cx="7772400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Traditional structure solution process: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 few hundred images, each 10s MB.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Quickly reduced to a list of average intensities.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Structure solution on desktop / laptop - combination of  programs and manual steps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Deposition in Protein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DataBank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which provides long-term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curation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and dissemination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" name="Picture 4" descr="imosflm_image.png"/>
          <p:cNvPicPr>
            <a:picLocks noChangeAspect="1"/>
          </p:cNvPicPr>
          <p:nvPr/>
        </p:nvPicPr>
        <p:blipFill>
          <a:blip r:embed="rId2" cstate="print"/>
          <a:srcRect l="9816" t="17593" r="9686"/>
          <a:stretch>
            <a:fillRect/>
          </a:stretch>
        </p:blipFill>
        <p:spPr bwMode="auto">
          <a:xfrm>
            <a:off x="7086599" y="1768831"/>
            <a:ext cx="1139801" cy="117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1jm1_for_ps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480" y="4883180"/>
            <a:ext cx="1890750" cy="142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5791200"/>
            <a:ext cx="590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  <a:latin typeface="+mn-lt"/>
              </a:rPr>
              <a:t>GRID resources not required in this scenario.</a:t>
            </a:r>
            <a:endParaRPr lang="en-GB" sz="240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503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Automated approaches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3733800" cy="291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95600"/>
            <a:ext cx="3657600" cy="268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638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 smtClean="0">
                <a:solidFill>
                  <a:srgbClr val="404040"/>
                </a:solidFill>
                <a:latin typeface="+mn-lt"/>
              </a:rPr>
              <a:t>Balbes</a:t>
            </a:r>
            <a:r>
              <a:rPr lang="en-GB" sz="1800" b="1" dirty="0" smtClean="0">
                <a:solidFill>
                  <a:srgbClr val="404040"/>
                </a:solidFill>
                <a:latin typeface="+mn-lt"/>
              </a:rPr>
              <a:t> web service for structure solution by molecular </a:t>
            </a:r>
            <a:r>
              <a:rPr lang="en-GB" sz="1800" b="1" dirty="0" smtClean="0">
                <a:solidFill>
                  <a:srgbClr val="404040"/>
                </a:solidFill>
                <a:latin typeface="+mn-lt"/>
              </a:rPr>
              <a:t>replacement. Being </a:t>
            </a:r>
            <a:r>
              <a:rPr lang="en-GB" sz="1800" b="1" dirty="0" smtClean="0">
                <a:solidFill>
                  <a:srgbClr val="404040"/>
                </a:solidFill>
                <a:latin typeface="+mn-lt"/>
              </a:rPr>
              <a:t>moved to CCISB at Harwell, backed by 40-node cluster.</a:t>
            </a:r>
            <a:endParaRPr lang="en-GB" sz="1800" b="1" dirty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6250" t="14000" r="14375" b="23000"/>
          <a:stretch>
            <a:fillRect/>
          </a:stretch>
        </p:blipFill>
        <p:spPr bwMode="auto">
          <a:xfrm>
            <a:off x="4953000" y="2057400"/>
            <a:ext cx="4038600" cy="26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4825844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404040"/>
                </a:solidFill>
                <a:latin typeface="+mn-lt"/>
              </a:rPr>
              <a:t>ARP/</a:t>
            </a:r>
            <a:r>
              <a:rPr lang="en-GB" sz="1800" b="1" dirty="0" err="1" smtClean="0">
                <a:solidFill>
                  <a:srgbClr val="404040"/>
                </a:solidFill>
                <a:latin typeface="+mn-lt"/>
              </a:rPr>
              <a:t>wARP</a:t>
            </a:r>
            <a:r>
              <a:rPr lang="en-GB" sz="1800" b="1" dirty="0" smtClean="0">
                <a:solidFill>
                  <a:srgbClr val="404040"/>
                </a:solidFill>
                <a:latin typeface="+mn-lt"/>
              </a:rPr>
              <a:t> web service for automated model  </a:t>
            </a:r>
            <a:r>
              <a:rPr lang="en-GB" sz="1800" b="1" dirty="0" smtClean="0">
                <a:solidFill>
                  <a:srgbClr val="404040"/>
                </a:solidFill>
                <a:latin typeface="+mn-lt"/>
              </a:rPr>
              <a:t>building. Based </a:t>
            </a:r>
            <a:r>
              <a:rPr lang="en-GB" sz="1800" b="1" dirty="0" smtClean="0">
                <a:solidFill>
                  <a:srgbClr val="404040"/>
                </a:solidFill>
                <a:latin typeface="+mn-lt"/>
              </a:rPr>
              <a:t>at EMBL-Hamburg.</a:t>
            </a:r>
            <a:endParaRPr lang="en-GB" sz="1800" b="1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150203"/>
            <a:ext cx="807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Advent of automated structure solution, using computationally intensive parameter and protocol sweeps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87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High-throughput data collection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409950" cy="254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1447800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New PILATUS detectors on macromolecular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beamlines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Symbol"/>
            </a:endParaRPr>
          </a:p>
          <a:p>
            <a:endParaRPr lang="en-GB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Symbol"/>
            </a:endParaRPr>
          </a:p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Symbol"/>
              </a:rPr>
              <a:t>Users now collect 100s of datasets per day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Symbol"/>
              </a:rPr>
              <a:t>.</a:t>
            </a:r>
          </a:p>
          <a:p>
            <a:endParaRPr lang="en-GB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Symbol"/>
            </a:endParaRPr>
          </a:p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Symbol"/>
              </a:rPr>
              <a:t>A </a:t>
            </a:r>
            <a:r>
              <a:rPr lang="en-GB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Symbol"/>
              </a:rPr>
              <a:t>beamline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Symbol"/>
              </a:rPr>
              <a:t> can produce TBs data per day.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10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  <a:latin typeface="+mn-lt"/>
              </a:rPr>
              <a:t>Challenge is now to process the data very quickly, or store large quantities of data for later processing.</a:t>
            </a:r>
            <a:endParaRPr lang="en-GB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086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582"/>
            <a:ext cx="8229600" cy="1143000"/>
          </a:xfrm>
        </p:spPr>
        <p:txBody>
          <a:bodyPr/>
          <a:lstStyle/>
          <a:p>
            <a:r>
              <a:rPr lang="en-GB" sz="3200" dirty="0" smtClean="0"/>
              <a:t>Challenges for </a:t>
            </a:r>
            <a:r>
              <a:rPr lang="en-GB" sz="3200" dirty="0"/>
              <a:t>Macromolecular Crystallography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Automated approaches require significant CPU time.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Can NGIs help here?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Potentially, but issue of software licensing unresolved.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Most MX software is free to academics, but nevertheless requires a licence.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068226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rgbClr val="404040"/>
                </a:solidFill>
                <a:latin typeface="+mn-lt"/>
              </a:rPr>
              <a:t>Post-processing of synchrotron data requires remote access after </a:t>
            </a:r>
            <a:r>
              <a:rPr lang="en-GB" sz="2400" b="1" dirty="0" err="1" smtClean="0">
                <a:solidFill>
                  <a:srgbClr val="404040"/>
                </a:solidFill>
                <a:latin typeface="+mn-lt"/>
              </a:rPr>
              <a:t>beamtime</a:t>
            </a:r>
            <a:r>
              <a:rPr lang="en-GB" sz="2400" b="1" dirty="0" smtClean="0">
                <a:solidFill>
                  <a:srgbClr val="404040"/>
                </a:solidFill>
                <a:latin typeface="+mn-lt"/>
              </a:rPr>
              <a:t> is over.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rgbClr val="404040"/>
                </a:solidFill>
                <a:latin typeface="+mn-lt"/>
              </a:rPr>
              <a:t>Suggestion of running cloud-like service, where image data and MX software are available.</a:t>
            </a:r>
          </a:p>
          <a:p>
            <a:pPr marL="342900" indent="-342900">
              <a:buFont typeface="Arial"/>
              <a:buChar char="•"/>
            </a:pPr>
            <a:r>
              <a:rPr lang="en-GB" sz="2400" b="1" dirty="0" smtClean="0">
                <a:solidFill>
                  <a:srgbClr val="404040"/>
                </a:solidFill>
                <a:latin typeface="+mn-lt"/>
              </a:rPr>
              <a:t>Resourcing is still an issue, but perhaps NGIs can help?</a:t>
            </a:r>
            <a:endParaRPr lang="en-GB" sz="2400" b="1" dirty="0">
              <a:solidFill>
                <a:srgbClr val="404040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3810000"/>
            <a:ext cx="533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28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3907</TotalTime>
  <Words>1003</Words>
  <Application>Microsoft Macintosh PowerPoint</Application>
  <PresentationFormat>On-screen Show (4:3)</PresentationFormat>
  <Paragraphs>178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An short overview of  INSTRUCT and its computational requirements</vt:lpstr>
      <vt:lpstr>Instruct</vt:lpstr>
      <vt:lpstr>Instruct mission</vt:lpstr>
      <vt:lpstr>PowerPoint Presentation</vt:lpstr>
      <vt:lpstr>PowerPoint Presentation</vt:lpstr>
      <vt:lpstr>Computational Requirements of Macromolecular Crystallography</vt:lpstr>
      <vt:lpstr>Automated approaches</vt:lpstr>
      <vt:lpstr>High-throughput data collection</vt:lpstr>
      <vt:lpstr>Challenges for Macromolecular Crystallography</vt:lpstr>
      <vt:lpstr>Computational Centre for Integrated Structural Biology (CCISB)</vt:lpstr>
      <vt:lpstr>CCISB - what is offered through Instruct?</vt:lpstr>
      <vt:lpstr>UK Collaborative Computational Projects </vt:lpstr>
      <vt:lpstr>New: CCP-EM (cryo-EM)</vt:lpstr>
      <vt:lpstr>Future plans</vt:lpstr>
      <vt:lpstr>PowerPoint Presentation</vt:lpstr>
      <vt:lpstr>PowerPoint Presentation</vt:lpstr>
      <vt:lpstr>NMR Software characteristics</vt:lpstr>
      <vt:lpstr>WeNMR &amp; Instruct</vt:lpstr>
    </vt:vector>
  </TitlesOfParts>
  <Company>NMR Spectroscopy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 Schmitz</dc:creator>
  <cp:lastModifiedBy>Bonvin Alexandre M.J.J.</cp:lastModifiedBy>
  <cp:revision>155</cp:revision>
  <cp:lastPrinted>2012-01-11T10:38:16Z</cp:lastPrinted>
  <dcterms:created xsi:type="dcterms:W3CDTF">2011-06-14T13:35:07Z</dcterms:created>
  <dcterms:modified xsi:type="dcterms:W3CDTF">2012-03-27T08:09:37Z</dcterms:modified>
</cp:coreProperties>
</file>