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Lst>
  <p:notesMasterIdLst>
    <p:notesMasterId r:id="rId16"/>
  </p:notesMasterIdLst>
  <p:sldIdLst>
    <p:sldId id="257" r:id="rId4"/>
    <p:sldId id="276" r:id="rId5"/>
    <p:sldId id="269" r:id="rId6"/>
    <p:sldId id="270" r:id="rId7"/>
    <p:sldId id="271" r:id="rId8"/>
    <p:sldId id="272" r:id="rId9"/>
    <p:sldId id="274" r:id="rId10"/>
    <p:sldId id="275" r:id="rId11"/>
    <p:sldId id="277" r:id="rId12"/>
    <p:sldId id="278" r:id="rId13"/>
    <p:sldId id="280" r:id="rId14"/>
    <p:sldId id="28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5" autoAdjust="0"/>
    <p:restoredTop sz="94737" autoAdjust="0"/>
  </p:normalViewPr>
  <p:slideViewPr>
    <p:cSldViewPr>
      <p:cViewPr varScale="1">
        <p:scale>
          <a:sx n="88" d="100"/>
          <a:sy n="88" d="100"/>
        </p:scale>
        <p:origin x="-544" y="-120"/>
      </p:cViewPr>
      <p:guideLst>
        <p:guide orient="horz" pos="2160"/>
        <p:guide pos="2880"/>
      </p:guideLst>
    </p:cSldViewPr>
  </p:slideViewPr>
  <p:outlineViewPr>
    <p:cViewPr>
      <p:scale>
        <a:sx n="33" d="100"/>
        <a:sy n="33" d="100"/>
      </p:scale>
      <p:origin x="0" y="196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BD634B-CF24-4C6D-9D96-53E1394EE59E}" type="datetimeFigureOut">
              <a:rPr lang="en-US" smtClean="0"/>
              <a:t>19/01/2012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D9E952-2FBC-4D82-8F36-3D5D5960FF0A}" type="slidenum">
              <a:rPr lang="en-US" smtClean="0"/>
              <a:t>‹#›</a:t>
            </a:fld>
            <a:endParaRPr lang="en-US"/>
          </a:p>
        </p:txBody>
      </p:sp>
    </p:spTree>
    <p:extLst>
      <p:ext uri="{BB962C8B-B14F-4D97-AF65-F5344CB8AC3E}">
        <p14:creationId xmlns:p14="http://schemas.microsoft.com/office/powerpoint/2010/main" val="407348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19/01/2012 16:24</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dirty="0" smtClean="0"/>
              <a:t>Click to edit Master text styles</a:t>
            </a:r>
          </a:p>
        </p:txBody>
      </p:sp>
    </p:spTree>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
        <p:nvSpPr>
          <p:cNvPr id="7" name="Text Placeholder 6"/>
          <p:cNvSpPr>
            <a:spLocks noGrp="1"/>
          </p:cNvSpPr>
          <p:nvPr>
            <p:ph type="body" sz="quarter" idx="10" hasCustomPrompt="1"/>
          </p:nvPr>
        </p:nvSpPr>
        <p:spPr>
          <a:xfrm>
            <a:off x="768086"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defTabSz="1095376" rtl="0" eaLnBrk="1" fontAlgn="base" hangingPunct="1">
              <a:lnSpc>
                <a:spcPct val="90000"/>
              </a:lnSpc>
              <a:spcBef>
                <a:spcPct val="0"/>
              </a:spcBef>
              <a:spcAft>
                <a:spcPct val="0"/>
              </a:spcAft>
              <a:buClr>
                <a:schemeClr val="tx2"/>
              </a:buClr>
              <a:buSzPct val="95000"/>
              <a:buFont typeface="Arial" pitchFamily="34" charset="0"/>
              <a:buNone/>
              <a:defRPr lang="en-US" sz="12000" b="1" kern="1200" spc="-770" dirty="0" smtClean="0">
                <a:ln w="11430"/>
                <a:gradFill>
                  <a:gsLst>
                    <a:gs pos="0">
                      <a:schemeClr val="tx2"/>
                    </a:gs>
                    <a:gs pos="37000">
                      <a:schemeClr val="accent5">
                        <a:lumMod val="60000"/>
                        <a:lumOff val="40000"/>
                      </a:schemeClr>
                    </a:gs>
                    <a:gs pos="85000">
                      <a:srgbClr val="F87F06"/>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spTree>
  </p:cSld>
  <p:clrMapOvr>
    <a:masterClrMapping/>
  </p:clrMapOvr>
  <p:transition xmlns:p14="http://schemas.microsoft.com/office/powerpoint/2010/mai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
        <p:nvSpPr>
          <p:cNvPr id="7" name="Text Placeholder 6"/>
          <p:cNvSpPr>
            <a:spLocks noGrp="1"/>
          </p:cNvSpPr>
          <p:nvPr>
            <p:ph type="body" sz="quarter" idx="10" hasCustomPrompt="1"/>
          </p:nvPr>
        </p:nvSpPr>
        <p:spPr>
          <a:xfrm>
            <a:off x="768086"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defTabSz="1095376" rtl="0" eaLnBrk="1" fontAlgn="base" hangingPunct="1">
              <a:lnSpc>
                <a:spcPct val="90000"/>
              </a:lnSpc>
              <a:spcBef>
                <a:spcPct val="0"/>
              </a:spcBef>
              <a:spcAft>
                <a:spcPct val="0"/>
              </a:spcAft>
              <a:buClr>
                <a:schemeClr val="tx2"/>
              </a:buClr>
              <a:buSzPct val="95000"/>
              <a:buFont typeface="Arial" pitchFamily="34" charset="0"/>
              <a:buNone/>
              <a:defRPr lang="en-US" sz="12000" b="1" kern="1200" spc="-770" dirty="0" smtClean="0">
                <a:ln w="11430"/>
                <a:gradFill>
                  <a:gsLst>
                    <a:gs pos="0">
                      <a:schemeClr val="tx2"/>
                    </a:gs>
                    <a:gs pos="37000">
                      <a:schemeClr val="accent5">
                        <a:lumMod val="60000"/>
                        <a:lumOff val="40000"/>
                      </a:schemeClr>
                    </a:gs>
                    <a:gs pos="85000">
                      <a:srgbClr val="F87F06"/>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spTree>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image" Target="../media/image3.jpg"/><Relationship Id="rId16" Type="http://schemas.openxmlformats.org/officeDocument/2006/relationships/image" Target="../media/image4.png"/><Relationship Id="rId17"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png"/><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descr="slidebakbar2.png"/>
          <p:cNvPicPr>
            <a:picLocks noChangeAspect="1"/>
          </p:cNvPicPr>
          <p:nvPr userDrawn="1"/>
        </p:nvPicPr>
        <p:blipFill>
          <a:blip r:embed="rId14"/>
          <a:stretch>
            <a:fillRect/>
          </a:stretch>
        </p:blipFill>
        <p:spPr>
          <a:xfrm>
            <a:off x="0" y="6238776"/>
            <a:ext cx="9144000" cy="619224"/>
          </a:xfrm>
          <a:prstGeom prst="rect">
            <a:avLst/>
          </a:prstGeom>
        </p:spPr>
      </p:pic>
      <p:pic>
        <p:nvPicPr>
          <p:cNvPr id="5" name="Picture 4" descr="WLCGlogo.jp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229600" y="15873"/>
            <a:ext cx="914400" cy="914400"/>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xmlns:p14="http://schemas.microsoft.com/office/powerpoint/2010/mai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xmlns:p14="http://schemas.microsoft.com/office/powerpoint/2010/mai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WLCG Sustainability </a:t>
            </a:r>
            <a:r>
              <a:rPr lang="en-US" dirty="0" smtClean="0"/>
              <a:t>&amp; </a:t>
            </a:r>
            <a:r>
              <a:rPr lang="en-US" dirty="0" err="1" smtClean="0"/>
              <a:t>etc</a:t>
            </a:r>
            <a:endParaRPr lang="en-US" dirty="0"/>
          </a:p>
        </p:txBody>
      </p:sp>
      <p:sp>
        <p:nvSpPr>
          <p:cNvPr id="3" name="Subtitle 2"/>
          <p:cNvSpPr>
            <a:spLocks noGrp="1"/>
          </p:cNvSpPr>
          <p:nvPr>
            <p:ph type="subTitle" idx="1"/>
          </p:nvPr>
        </p:nvSpPr>
        <p:spPr>
          <a:xfrm>
            <a:off x="730249" y="4344988"/>
            <a:ext cx="7681913" cy="1446212"/>
          </a:xfrm>
        </p:spPr>
        <p:txBody>
          <a:bodyPr>
            <a:normAutofit/>
          </a:bodyPr>
          <a:lstStyle/>
          <a:p>
            <a:r>
              <a:rPr lang="en-US" dirty="0" smtClean="0"/>
              <a:t>Ian Bird, CERN</a:t>
            </a:r>
            <a:endParaRPr lang="en-US" dirty="0" smtClean="0"/>
          </a:p>
          <a:p>
            <a:r>
              <a:rPr lang="en-US" dirty="0" smtClean="0"/>
              <a:t>WLCG Project Leader</a:t>
            </a:r>
            <a:endParaRPr lang="en-US" dirty="0" smtClean="0"/>
          </a:p>
          <a:p>
            <a:r>
              <a:rPr lang="en-US" dirty="0" smtClean="0"/>
              <a:t>Amsterdam, 24</a:t>
            </a:r>
            <a:r>
              <a:rPr lang="en-US" baseline="30000" dirty="0" smtClean="0"/>
              <a:t>th</a:t>
            </a:r>
            <a:r>
              <a:rPr lang="en-US" dirty="0" smtClean="0"/>
              <a:t> January 2012</a:t>
            </a:r>
            <a:endParaRPr lang="en-US" dirty="0"/>
          </a:p>
        </p:txBody>
      </p:sp>
      <p:pic>
        <p:nvPicPr>
          <p:cNvPr id="5" name="Picture 4" descr="WLCG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6400" y="15873"/>
            <a:ext cx="1117600" cy="1117600"/>
          </a:xfrm>
          <a:prstGeom prst="rect">
            <a:avLst/>
          </a:prstGeom>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r>
              <a:rPr lang="en-US" dirty="0" smtClean="0"/>
              <a:t>Conclusions</a:t>
            </a:r>
            <a:endParaRPr lang="en-US" dirty="0"/>
          </a:p>
        </p:txBody>
      </p:sp>
      <p:sp>
        <p:nvSpPr>
          <p:cNvPr id="3" name="Text Placeholder 2"/>
          <p:cNvSpPr>
            <a:spLocks noGrp="1"/>
          </p:cNvSpPr>
          <p:nvPr>
            <p:ph type="body" sz="quarter" idx="10"/>
          </p:nvPr>
        </p:nvSpPr>
        <p:spPr>
          <a:xfrm>
            <a:off x="381000" y="1411552"/>
            <a:ext cx="8382000" cy="4489434"/>
          </a:xfrm>
        </p:spPr>
        <p:txBody>
          <a:bodyPr/>
          <a:lstStyle/>
          <a:p>
            <a:r>
              <a:rPr lang="en-US" dirty="0" smtClean="0"/>
              <a:t>Sustainability era is now…</a:t>
            </a:r>
          </a:p>
          <a:p>
            <a:r>
              <a:rPr lang="en-US" dirty="0" smtClean="0"/>
              <a:t>Review technical implementation</a:t>
            </a:r>
          </a:p>
          <a:p>
            <a:r>
              <a:rPr lang="en-US" dirty="0" smtClean="0"/>
              <a:t>Expect simplifications of the infrastructure services</a:t>
            </a:r>
          </a:p>
          <a:p>
            <a:r>
              <a:rPr lang="en-US" dirty="0" smtClean="0"/>
              <a:t>And the use of many more off-the-shelf technologies</a:t>
            </a:r>
          </a:p>
          <a:p>
            <a:r>
              <a:rPr lang="en-US" dirty="0" smtClean="0"/>
              <a:t>Still see a need for operational support from National infrastructures </a:t>
            </a:r>
          </a:p>
          <a:p>
            <a:pPr lvl="1"/>
            <a:r>
              <a:rPr lang="en-US" dirty="0" smtClean="0"/>
              <a:t>Optimally with European coordination</a:t>
            </a:r>
            <a:endParaRPr lang="en-US" dirty="0"/>
          </a:p>
        </p:txBody>
      </p:sp>
    </p:spTree>
    <p:extLst>
      <p:ext uri="{BB962C8B-B14F-4D97-AF65-F5344CB8AC3E}">
        <p14:creationId xmlns:p14="http://schemas.microsoft.com/office/powerpoint/2010/main" val="405487026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r>
              <a:rPr lang="en-US" dirty="0" smtClean="0"/>
              <a:t>The future ? (personal view)</a:t>
            </a:r>
            <a:endParaRPr lang="en-US" dirty="0"/>
          </a:p>
        </p:txBody>
      </p:sp>
      <p:sp>
        <p:nvSpPr>
          <p:cNvPr id="3" name="Text Placeholder 2"/>
          <p:cNvSpPr>
            <a:spLocks noGrp="1"/>
          </p:cNvSpPr>
          <p:nvPr>
            <p:ph type="body" sz="quarter" idx="10"/>
          </p:nvPr>
        </p:nvSpPr>
        <p:spPr>
          <a:xfrm>
            <a:off x="304800" y="1066800"/>
            <a:ext cx="8382000" cy="5486400"/>
          </a:xfrm>
        </p:spPr>
        <p:txBody>
          <a:bodyPr>
            <a:normAutofit/>
          </a:bodyPr>
          <a:lstStyle/>
          <a:p>
            <a:r>
              <a:rPr lang="en-US" sz="2400" dirty="0"/>
              <a:t>The original concept of a grid </a:t>
            </a:r>
            <a:r>
              <a:rPr lang="en-US" sz="2400" dirty="0" smtClean="0"/>
              <a:t>– collaboration </a:t>
            </a:r>
            <a:r>
              <a:rPr lang="en-US" sz="2400" dirty="0"/>
              <a:t>and sharing of resources – is even more relevant today that it was 10 years ago.  </a:t>
            </a:r>
            <a:endParaRPr lang="en-US" sz="2400" dirty="0" smtClean="0"/>
          </a:p>
          <a:p>
            <a:r>
              <a:rPr lang="en-US" sz="2400" dirty="0"/>
              <a:t>T</a:t>
            </a:r>
            <a:r>
              <a:rPr lang="en-US" sz="2400" dirty="0" smtClean="0"/>
              <a:t>oday’s </a:t>
            </a:r>
            <a:r>
              <a:rPr lang="en-US" sz="2400" dirty="0"/>
              <a:t>“grid” infrastructures must be integrated into an overall science e-infrastructure framework capable of evolving and adapting to the to the rapidly changing needs of science </a:t>
            </a:r>
            <a:r>
              <a:rPr lang="en-US" sz="2400" dirty="0" smtClean="0"/>
              <a:t>communities</a:t>
            </a:r>
            <a:endParaRPr lang="en-US" sz="2400" dirty="0"/>
          </a:p>
          <a:p>
            <a:pPr lvl="1"/>
            <a:r>
              <a:rPr lang="en-US" sz="2000" dirty="0" smtClean="0"/>
              <a:t>networking</a:t>
            </a:r>
            <a:r>
              <a:rPr lang="en-US" sz="2000" dirty="0"/>
              <a:t>, </a:t>
            </a:r>
            <a:r>
              <a:rPr lang="en-US" sz="2000" dirty="0" smtClean="0"/>
              <a:t>grid, and supercomputing viewed </a:t>
            </a:r>
            <a:r>
              <a:rPr lang="en-US" sz="2000" dirty="0"/>
              <a:t>as building blocks </a:t>
            </a:r>
            <a:r>
              <a:rPr lang="en-US" sz="2000" dirty="0" smtClean="0"/>
              <a:t>within that environment </a:t>
            </a:r>
          </a:p>
          <a:p>
            <a:r>
              <a:rPr lang="en-US" sz="2400" dirty="0" smtClean="0"/>
              <a:t>Must integrate </a:t>
            </a:r>
            <a:r>
              <a:rPr lang="en-US" sz="2400" dirty="0"/>
              <a:t>new components </a:t>
            </a:r>
            <a:r>
              <a:rPr lang="en-US" sz="2400" dirty="0" err="1" smtClean="0"/>
              <a:t>e.g</a:t>
            </a:r>
            <a:r>
              <a:rPr lang="en-US" sz="2400" dirty="0" smtClean="0"/>
              <a:t>:</a:t>
            </a:r>
          </a:p>
          <a:p>
            <a:pPr lvl="1"/>
            <a:r>
              <a:rPr lang="en-US" sz="2000" dirty="0" smtClean="0"/>
              <a:t>scientific </a:t>
            </a:r>
            <a:r>
              <a:rPr lang="en-US" sz="2000" dirty="0"/>
              <a:t>cloud services, </a:t>
            </a:r>
            <a:endParaRPr lang="en-US" sz="2000" dirty="0" smtClean="0"/>
          </a:p>
          <a:p>
            <a:pPr lvl="1"/>
            <a:r>
              <a:rPr lang="en-US" sz="2000" dirty="0" smtClean="0"/>
              <a:t>emerging </a:t>
            </a:r>
            <a:r>
              <a:rPr lang="en-US" sz="2000" dirty="0"/>
              <a:t>data </a:t>
            </a:r>
            <a:r>
              <a:rPr lang="en-US" sz="2000" dirty="0" smtClean="0"/>
              <a:t>infrastructures</a:t>
            </a:r>
          </a:p>
          <a:p>
            <a:r>
              <a:rPr lang="en-US" sz="2400" dirty="0" smtClean="0"/>
              <a:t>Must be agile </a:t>
            </a:r>
            <a:r>
              <a:rPr lang="en-US" sz="2400" dirty="0"/>
              <a:t>enough </a:t>
            </a:r>
            <a:r>
              <a:rPr lang="en-US" sz="2400" dirty="0" smtClean="0"/>
              <a:t>to develop additional </a:t>
            </a:r>
            <a:r>
              <a:rPr lang="en-US" sz="2400" dirty="0"/>
              <a:t>services required by new science communities, or </a:t>
            </a:r>
            <a:r>
              <a:rPr lang="en-US" sz="2400" dirty="0" smtClean="0"/>
              <a:t>help integrate </a:t>
            </a:r>
            <a:r>
              <a:rPr lang="en-US" sz="2400" dirty="0"/>
              <a:t>their own specific services </a:t>
            </a:r>
            <a:r>
              <a:rPr lang="en-US" sz="2400" dirty="0" smtClean="0"/>
              <a:t>but benefit </a:t>
            </a:r>
            <a:r>
              <a:rPr lang="en-US" sz="2400" dirty="0"/>
              <a:t>from the overall structure (AAA, policies, support, etc.)</a:t>
            </a:r>
            <a:r>
              <a:rPr lang="en-US" sz="2400" dirty="0" smtClean="0"/>
              <a:t>.</a:t>
            </a:r>
          </a:p>
        </p:txBody>
      </p:sp>
    </p:spTree>
    <p:extLst>
      <p:ext uri="{BB962C8B-B14F-4D97-AF65-F5344CB8AC3E}">
        <p14:creationId xmlns:p14="http://schemas.microsoft.com/office/powerpoint/2010/main" val="78743649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a:t>
            </a:r>
            <a:r>
              <a:rPr lang="en-US" baseline="0" dirty="0" smtClean="0"/>
              <a:t> … 2</a:t>
            </a:r>
            <a:endParaRPr lang="en-US" dirty="0"/>
          </a:p>
        </p:txBody>
      </p:sp>
      <p:sp>
        <p:nvSpPr>
          <p:cNvPr id="3" name="Text Placeholder 2"/>
          <p:cNvSpPr>
            <a:spLocks noGrp="1"/>
          </p:cNvSpPr>
          <p:nvPr>
            <p:ph type="body" sz="quarter" idx="10"/>
          </p:nvPr>
        </p:nvSpPr>
        <p:spPr>
          <a:xfrm>
            <a:off x="381000" y="1143000"/>
            <a:ext cx="8382000" cy="5181600"/>
          </a:xfrm>
        </p:spPr>
        <p:txBody>
          <a:bodyPr>
            <a:normAutofit/>
          </a:bodyPr>
          <a:lstStyle/>
          <a:p>
            <a:r>
              <a:rPr lang="en-US" sz="2400" dirty="0"/>
              <a:t>E</a:t>
            </a:r>
            <a:r>
              <a:rPr lang="en-US" sz="2400" dirty="0" smtClean="0"/>
              <a:t>ase of use and ease of access are vital</a:t>
            </a:r>
          </a:p>
          <a:p>
            <a:pPr lvl="1"/>
            <a:r>
              <a:rPr lang="en-US" sz="2000" dirty="0" smtClean="0"/>
              <a:t>The cloud model has been so readily adopted since it is a simple concept from the user point of view. </a:t>
            </a:r>
          </a:p>
          <a:p>
            <a:pPr lvl="1"/>
            <a:r>
              <a:rPr lang="en-US" sz="2000" dirty="0" smtClean="0"/>
              <a:t>Similar simplicity must be applied to existing services. </a:t>
            </a:r>
          </a:p>
          <a:p>
            <a:pPr lvl="2"/>
            <a:r>
              <a:rPr lang="en-US" sz="1600" dirty="0" smtClean="0"/>
              <a:t>E.g. Enabling the use of existing trusted federated identities </a:t>
            </a:r>
          </a:p>
          <a:p>
            <a:r>
              <a:rPr lang="en-US" sz="2400" dirty="0" smtClean="0"/>
              <a:t>Clouds cannot (yet) replace the current grid infrastructures.  </a:t>
            </a:r>
          </a:p>
          <a:p>
            <a:pPr lvl="1"/>
            <a:r>
              <a:rPr lang="en-US" sz="2000" dirty="0" smtClean="0"/>
              <a:t>Remains sociologically and politically important for science collaborators to provide “in-kind” resources locally to the benefit of their own local communities while nevertheless being willing to share these resources and data with their collaborators. </a:t>
            </a:r>
          </a:p>
          <a:p>
            <a:pPr lvl="1"/>
            <a:r>
              <a:rPr lang="en-US" sz="2000" dirty="0" smtClean="0"/>
              <a:t>Funding of the infrastructure should be considers as part of the science funding – to ensure compatibility and to understand the costs</a:t>
            </a:r>
          </a:p>
          <a:p>
            <a:pPr lvl="2"/>
            <a:r>
              <a:rPr lang="en-US" sz="1800" dirty="0"/>
              <a:t>E.g., important that the real costs of providing multi-decadal archiving and rapid access to many petabytes of data should be understood by the communities</a:t>
            </a:r>
          </a:p>
        </p:txBody>
      </p:sp>
    </p:spTree>
    <p:extLst>
      <p:ext uri="{BB962C8B-B14F-4D97-AF65-F5344CB8AC3E}">
        <p14:creationId xmlns:p14="http://schemas.microsoft.com/office/powerpoint/2010/main" val="265443698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r>
              <a:rPr lang="en-US" dirty="0" smtClean="0"/>
              <a:t>WLCG Sustainability Plan</a:t>
            </a:r>
            <a:endParaRPr lang="en-US" dirty="0"/>
          </a:p>
        </p:txBody>
      </p:sp>
      <p:sp>
        <p:nvSpPr>
          <p:cNvPr id="3" name="Text Placeholder 2"/>
          <p:cNvSpPr>
            <a:spLocks noGrp="1"/>
          </p:cNvSpPr>
          <p:nvPr>
            <p:ph type="body" sz="quarter" idx="10"/>
          </p:nvPr>
        </p:nvSpPr>
        <p:spPr>
          <a:xfrm>
            <a:off x="381000" y="1411552"/>
            <a:ext cx="8382000" cy="3504549"/>
          </a:xfrm>
        </p:spPr>
        <p:txBody>
          <a:bodyPr/>
          <a:lstStyle/>
          <a:p>
            <a:r>
              <a:rPr lang="en-US" dirty="0" smtClean="0"/>
              <a:t>We are already executing the WLCG sustainability plan …</a:t>
            </a:r>
          </a:p>
          <a:p>
            <a:endParaRPr lang="en-US" dirty="0"/>
          </a:p>
          <a:p>
            <a:r>
              <a:rPr lang="en-US" dirty="0" smtClean="0"/>
              <a:t>More important question is:</a:t>
            </a:r>
          </a:p>
          <a:p>
            <a:endParaRPr lang="en-US" dirty="0"/>
          </a:p>
          <a:p>
            <a:r>
              <a:rPr lang="en-US" dirty="0" smtClean="0"/>
              <a:t>What happens at the end of EGI-Inspire and EMI?</a:t>
            </a:r>
            <a:endParaRPr lang="en-US" dirty="0"/>
          </a:p>
        </p:txBody>
      </p:sp>
    </p:spTree>
    <p:extLst>
      <p:ext uri="{BB962C8B-B14F-4D97-AF65-F5344CB8AC3E}">
        <p14:creationId xmlns:p14="http://schemas.microsoft.com/office/powerpoint/2010/main" val="166018518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r>
              <a:rPr lang="en-US" dirty="0" smtClean="0"/>
              <a:t>General sustainability plan</a:t>
            </a:r>
            <a:endParaRPr lang="en-US" dirty="0"/>
          </a:p>
        </p:txBody>
      </p:sp>
      <p:sp>
        <p:nvSpPr>
          <p:cNvPr id="3" name="Text Placeholder 2"/>
          <p:cNvSpPr>
            <a:spLocks noGrp="1"/>
          </p:cNvSpPr>
          <p:nvPr>
            <p:ph type="body" sz="quarter" idx="10"/>
          </p:nvPr>
        </p:nvSpPr>
        <p:spPr>
          <a:xfrm>
            <a:off x="381000" y="1411552"/>
            <a:ext cx="8382000" cy="5097806"/>
          </a:xfrm>
        </p:spPr>
        <p:txBody>
          <a:bodyPr/>
          <a:lstStyle/>
          <a:p>
            <a:r>
              <a:rPr lang="en-US" dirty="0" smtClean="0"/>
              <a:t>For LHC computing, the WLCG Collaboration </a:t>
            </a:r>
            <a:r>
              <a:rPr lang="en-US" i="1" dirty="0" smtClean="0"/>
              <a:t>is</a:t>
            </a:r>
            <a:r>
              <a:rPr lang="en-US" dirty="0" smtClean="0"/>
              <a:t> the sustainability plan</a:t>
            </a:r>
          </a:p>
          <a:p>
            <a:r>
              <a:rPr lang="en-US" dirty="0" smtClean="0"/>
              <a:t>Funding agencies providing resources have signed an </a:t>
            </a:r>
            <a:r>
              <a:rPr lang="en-US" dirty="0" err="1" smtClean="0"/>
              <a:t>MoU</a:t>
            </a:r>
            <a:r>
              <a:rPr lang="en-US" dirty="0" smtClean="0"/>
              <a:t> with CERN</a:t>
            </a:r>
          </a:p>
          <a:p>
            <a:r>
              <a:rPr lang="en-US" dirty="0" smtClean="0"/>
              <a:t>Automatically renews, expected to last the lifetime of the LHC (&gt;20 years)</a:t>
            </a:r>
          </a:p>
          <a:p>
            <a:r>
              <a:rPr lang="en-US" dirty="0" smtClean="0"/>
              <a:t>In HEP there is history, and many examples, of such long-lived collaborations</a:t>
            </a:r>
            <a:endParaRPr lang="en-US" dirty="0"/>
          </a:p>
          <a:p>
            <a:pPr lvl="1"/>
            <a:r>
              <a:rPr lang="en-US" dirty="0" smtClean="0"/>
              <a:t>although WLCG is somewhat different from a physics collaboration there are a lot of similarities – by design, and common members</a:t>
            </a:r>
            <a:endParaRPr lang="en-US" dirty="0"/>
          </a:p>
        </p:txBody>
      </p:sp>
    </p:spTree>
    <p:extLst>
      <p:ext uri="{BB962C8B-B14F-4D97-AF65-F5344CB8AC3E}">
        <p14:creationId xmlns:p14="http://schemas.microsoft.com/office/powerpoint/2010/main" val="129214638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r>
              <a:rPr lang="en-US" dirty="0" smtClean="0"/>
              <a:t>What is in the </a:t>
            </a:r>
            <a:r>
              <a:rPr lang="en-US" dirty="0" err="1" smtClean="0"/>
              <a:t>MoU</a:t>
            </a:r>
            <a:r>
              <a:rPr lang="en-US" dirty="0" smtClean="0"/>
              <a:t>?</a:t>
            </a:r>
            <a:endParaRPr lang="en-US" dirty="0"/>
          </a:p>
        </p:txBody>
      </p:sp>
      <p:sp>
        <p:nvSpPr>
          <p:cNvPr id="3" name="Text Placeholder 2"/>
          <p:cNvSpPr>
            <a:spLocks noGrp="1"/>
          </p:cNvSpPr>
          <p:nvPr>
            <p:ph type="body" sz="quarter" idx="10"/>
          </p:nvPr>
        </p:nvSpPr>
        <p:spPr>
          <a:xfrm>
            <a:off x="381000" y="1411552"/>
            <a:ext cx="8382000" cy="4457631"/>
          </a:xfrm>
        </p:spPr>
        <p:txBody>
          <a:bodyPr/>
          <a:lstStyle/>
          <a:p>
            <a:r>
              <a:rPr lang="en-US" dirty="0" smtClean="0"/>
              <a:t>Several aspects:</a:t>
            </a:r>
          </a:p>
          <a:p>
            <a:pPr lvl="1"/>
            <a:r>
              <a:rPr lang="en-US" dirty="0" smtClean="0"/>
              <a:t>The structure and mechanism of the collaboration itself</a:t>
            </a:r>
          </a:p>
          <a:p>
            <a:pPr lvl="1"/>
            <a:r>
              <a:rPr lang="en-US" dirty="0" smtClean="0"/>
              <a:t>The process for the experiments to request, and the funding agencies to provide resources</a:t>
            </a:r>
          </a:p>
          <a:p>
            <a:pPr lvl="1"/>
            <a:r>
              <a:rPr lang="en-US" dirty="0" smtClean="0"/>
              <a:t>The “service level agreements”</a:t>
            </a:r>
          </a:p>
          <a:p>
            <a:pPr lvl="2"/>
            <a:r>
              <a:rPr lang="en-US" dirty="0" smtClean="0"/>
              <a:t>What does it mean to be a Tier 0, Tier 1, Tier 2</a:t>
            </a:r>
          </a:p>
          <a:p>
            <a:r>
              <a:rPr lang="en-US" dirty="0" smtClean="0"/>
              <a:t>The details are in addenda to the </a:t>
            </a:r>
            <a:r>
              <a:rPr lang="en-US" dirty="0" err="1" smtClean="0"/>
              <a:t>MoU</a:t>
            </a:r>
            <a:endParaRPr lang="en-US" dirty="0" smtClean="0"/>
          </a:p>
          <a:p>
            <a:pPr lvl="1"/>
            <a:r>
              <a:rPr lang="en-US" i="1" dirty="0" smtClean="0"/>
              <a:t>Explicitly so they can be changed as the environment changes</a:t>
            </a:r>
            <a:endParaRPr lang="en-US" i="1" dirty="0"/>
          </a:p>
        </p:txBody>
      </p:sp>
    </p:spTree>
    <p:extLst>
      <p:ext uri="{BB962C8B-B14F-4D97-AF65-F5344CB8AC3E}">
        <p14:creationId xmlns:p14="http://schemas.microsoft.com/office/powerpoint/2010/main" val="19749280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r>
              <a:rPr lang="en-US" dirty="0" smtClean="0"/>
              <a:t>What is not in the </a:t>
            </a:r>
            <a:r>
              <a:rPr lang="en-US" dirty="0" err="1" smtClean="0"/>
              <a:t>MoU</a:t>
            </a:r>
            <a:r>
              <a:rPr lang="en-US" dirty="0" smtClean="0"/>
              <a:t>?</a:t>
            </a:r>
            <a:endParaRPr lang="en-US" dirty="0"/>
          </a:p>
        </p:txBody>
      </p:sp>
      <p:sp>
        <p:nvSpPr>
          <p:cNvPr id="3" name="Text Placeholder 2"/>
          <p:cNvSpPr>
            <a:spLocks noGrp="1"/>
          </p:cNvSpPr>
          <p:nvPr>
            <p:ph type="body" sz="quarter" idx="10"/>
          </p:nvPr>
        </p:nvSpPr>
        <p:spPr>
          <a:xfrm>
            <a:off x="381000" y="1411552"/>
            <a:ext cx="8382000" cy="4766433"/>
          </a:xfrm>
        </p:spPr>
        <p:txBody>
          <a:bodyPr/>
          <a:lstStyle/>
          <a:p>
            <a:r>
              <a:rPr lang="en-US" dirty="0" smtClean="0"/>
              <a:t>The technical implementation of the WLCG computing infrastructure </a:t>
            </a:r>
          </a:p>
          <a:p>
            <a:r>
              <a:rPr lang="en-US" dirty="0" smtClean="0"/>
              <a:t>There are addenda which describe some services as they were understood in 2005/6</a:t>
            </a:r>
          </a:p>
          <a:p>
            <a:r>
              <a:rPr lang="en-US" dirty="0" smtClean="0"/>
              <a:t>But:  the technical implementation is free to evolve as technology evolves</a:t>
            </a:r>
          </a:p>
          <a:p>
            <a:pPr lvl="1"/>
            <a:r>
              <a:rPr lang="en-US" dirty="0" smtClean="0"/>
              <a:t>In a &gt;20-year lifetime this has to be true!</a:t>
            </a:r>
            <a:endParaRPr lang="en-US" dirty="0"/>
          </a:p>
          <a:p>
            <a:r>
              <a:rPr lang="en-US" dirty="0" smtClean="0"/>
              <a:t>Even when LHC started, the actual services in production were quite different from those assumed at the time of writing of the </a:t>
            </a:r>
            <a:r>
              <a:rPr lang="en-US" dirty="0" err="1" smtClean="0"/>
              <a:t>MoU</a:t>
            </a:r>
            <a:endParaRPr lang="en-US" dirty="0"/>
          </a:p>
        </p:txBody>
      </p:sp>
    </p:spTree>
    <p:extLst>
      <p:ext uri="{BB962C8B-B14F-4D97-AF65-F5344CB8AC3E}">
        <p14:creationId xmlns:p14="http://schemas.microsoft.com/office/powerpoint/2010/main" val="82345782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r>
              <a:rPr lang="en-US" dirty="0" smtClean="0"/>
              <a:t>The current evolution process</a:t>
            </a:r>
            <a:endParaRPr lang="en-US" dirty="0"/>
          </a:p>
        </p:txBody>
      </p:sp>
      <p:sp>
        <p:nvSpPr>
          <p:cNvPr id="3" name="Text Placeholder 2"/>
          <p:cNvSpPr>
            <a:spLocks noGrp="1"/>
          </p:cNvSpPr>
          <p:nvPr>
            <p:ph type="body" sz="quarter" idx="10"/>
          </p:nvPr>
        </p:nvSpPr>
        <p:spPr>
          <a:xfrm>
            <a:off x="381000" y="1411552"/>
            <a:ext cx="8382000" cy="4950074"/>
          </a:xfrm>
        </p:spPr>
        <p:txBody>
          <a:bodyPr>
            <a:normAutofit fontScale="92500"/>
          </a:bodyPr>
          <a:lstStyle/>
          <a:p>
            <a:r>
              <a:rPr lang="en-US" dirty="0" smtClean="0"/>
              <a:t>6 Technical Evolution Groups have been set up to draft strategy in the areas of:</a:t>
            </a:r>
          </a:p>
          <a:p>
            <a:pPr lvl="1"/>
            <a:r>
              <a:rPr lang="en-US" dirty="0" smtClean="0"/>
              <a:t>Data and Storage Management, Workload Management, Databases, Security, Operations &amp; Tools</a:t>
            </a:r>
          </a:p>
          <a:p>
            <a:r>
              <a:rPr lang="en-US" dirty="0" smtClean="0"/>
              <a:t>Workshop in Feb to discuss 1</a:t>
            </a:r>
            <a:r>
              <a:rPr lang="en-US" baseline="30000" dirty="0" smtClean="0"/>
              <a:t>st</a:t>
            </a:r>
            <a:r>
              <a:rPr lang="en-US" dirty="0" smtClean="0"/>
              <a:t> reports</a:t>
            </a:r>
          </a:p>
          <a:p>
            <a:r>
              <a:rPr lang="en-US" dirty="0" smtClean="0"/>
              <a:t>Outcome:</a:t>
            </a:r>
          </a:p>
          <a:p>
            <a:pPr lvl="1"/>
            <a:r>
              <a:rPr lang="en-US" dirty="0" smtClean="0"/>
              <a:t>Strategy document and high level recommendations</a:t>
            </a:r>
          </a:p>
          <a:p>
            <a:pPr lvl="1"/>
            <a:r>
              <a:rPr lang="en-US" dirty="0" smtClean="0"/>
              <a:t>Continuing process (working groups) to address specific issues raised</a:t>
            </a:r>
          </a:p>
          <a:p>
            <a:r>
              <a:rPr lang="en-US" dirty="0" smtClean="0"/>
              <a:t>Important consideration in this: what is required from EGI/OSG and NGIs?</a:t>
            </a:r>
            <a:endParaRPr lang="en-US" dirty="0"/>
          </a:p>
        </p:txBody>
      </p:sp>
    </p:spTree>
    <p:extLst>
      <p:ext uri="{BB962C8B-B14F-4D97-AF65-F5344CB8AC3E}">
        <p14:creationId xmlns:p14="http://schemas.microsoft.com/office/powerpoint/2010/main" val="86899069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r>
              <a:rPr lang="en-US" dirty="0" smtClean="0"/>
              <a:t>How might WLCG evolve overall?</a:t>
            </a:r>
            <a:endParaRPr lang="en-US" dirty="0"/>
          </a:p>
        </p:txBody>
      </p:sp>
      <p:sp>
        <p:nvSpPr>
          <p:cNvPr id="3" name="Text Placeholder 2"/>
          <p:cNvSpPr>
            <a:spLocks noGrp="1"/>
          </p:cNvSpPr>
          <p:nvPr>
            <p:ph type="body" sz="quarter" idx="10"/>
          </p:nvPr>
        </p:nvSpPr>
        <p:spPr>
          <a:xfrm>
            <a:off x="381000" y="1411552"/>
            <a:ext cx="8382000" cy="5104987"/>
          </a:xfrm>
        </p:spPr>
        <p:txBody>
          <a:bodyPr/>
          <a:lstStyle/>
          <a:p>
            <a:r>
              <a:rPr lang="en-US" dirty="0" smtClean="0"/>
              <a:t>Today we are a collaboration where we have tried to build and support a grid infrastructure; and WLCG (together with EGI, EMI, OSG, </a:t>
            </a:r>
            <a:r>
              <a:rPr lang="en-US" dirty="0" err="1" smtClean="0"/>
              <a:t>etc</a:t>
            </a:r>
            <a:r>
              <a:rPr lang="en-US" dirty="0" smtClean="0"/>
              <a:t>) have provided (significant parts of) the full stack:</a:t>
            </a:r>
          </a:p>
          <a:p>
            <a:pPr lvl="1"/>
            <a:r>
              <a:rPr lang="en-US" dirty="0" smtClean="0"/>
              <a:t>Networking (LHC OPN, </a:t>
            </a:r>
            <a:r>
              <a:rPr lang="en-US" dirty="0" err="1" smtClean="0"/>
              <a:t>LHCone</a:t>
            </a:r>
            <a:r>
              <a:rPr lang="en-US" dirty="0" smtClean="0"/>
              <a:t>)</a:t>
            </a:r>
          </a:p>
          <a:p>
            <a:pPr lvl="1"/>
            <a:r>
              <a:rPr lang="en-US" dirty="0" smtClean="0"/>
              <a:t>Hardware (Grid sites)</a:t>
            </a:r>
          </a:p>
          <a:p>
            <a:pPr lvl="1"/>
            <a:r>
              <a:rPr lang="en-US" dirty="0" smtClean="0"/>
              <a:t>Grid Middleware</a:t>
            </a:r>
          </a:p>
          <a:p>
            <a:pPr lvl="1"/>
            <a:r>
              <a:rPr lang="en-US" dirty="0" smtClean="0"/>
              <a:t>Common Experiment software services</a:t>
            </a:r>
          </a:p>
          <a:p>
            <a:r>
              <a:rPr lang="en-US" dirty="0" smtClean="0"/>
              <a:t>On top of which the experiments have built their applications</a:t>
            </a:r>
            <a:endParaRPr lang="en-US" dirty="0"/>
          </a:p>
        </p:txBody>
      </p:sp>
    </p:spTree>
    <p:extLst>
      <p:ext uri="{BB962C8B-B14F-4D97-AF65-F5344CB8AC3E}">
        <p14:creationId xmlns:p14="http://schemas.microsoft.com/office/powerpoint/2010/main" val="290449320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r>
              <a:rPr lang="en-US" dirty="0" smtClean="0"/>
              <a:t>… but</a:t>
            </a:r>
            <a:endParaRPr lang="en-US" dirty="0"/>
          </a:p>
        </p:txBody>
      </p:sp>
      <p:sp>
        <p:nvSpPr>
          <p:cNvPr id="3" name="Text Placeholder 2"/>
          <p:cNvSpPr>
            <a:spLocks noGrp="1"/>
          </p:cNvSpPr>
          <p:nvPr>
            <p:ph type="body" sz="quarter" idx="10"/>
          </p:nvPr>
        </p:nvSpPr>
        <p:spPr>
          <a:xfrm>
            <a:off x="381000" y="1411552"/>
            <a:ext cx="8382000" cy="5060873"/>
          </a:xfrm>
        </p:spPr>
        <p:txBody>
          <a:bodyPr/>
          <a:lstStyle/>
          <a:p>
            <a:r>
              <a:rPr lang="en-US" dirty="0" smtClean="0"/>
              <a:t>This view may not be sustainable in the long term</a:t>
            </a:r>
          </a:p>
          <a:p>
            <a:pPr lvl="1"/>
            <a:r>
              <a:rPr lang="en-US" dirty="0" smtClean="0"/>
              <a:t>Or desirable?</a:t>
            </a:r>
          </a:p>
          <a:p>
            <a:r>
              <a:rPr lang="en-US" dirty="0" smtClean="0"/>
              <a:t>We have seen complexity migrate from the middleware to the experiment layers</a:t>
            </a:r>
          </a:p>
          <a:p>
            <a:pPr lvl="1"/>
            <a:r>
              <a:rPr lang="en-US" dirty="0" smtClean="0"/>
              <a:t>Natural – that is where the specific needs are understood and best described</a:t>
            </a:r>
          </a:p>
          <a:p>
            <a:r>
              <a:rPr lang="en-US" dirty="0" smtClean="0"/>
              <a:t>This reflects other communities, where often the complexities of the grid mw is not needed</a:t>
            </a:r>
          </a:p>
          <a:p>
            <a:pPr lvl="1"/>
            <a:r>
              <a:rPr lang="en-US" dirty="0" smtClean="0"/>
              <a:t>And has been an impediment to uptake of the technology</a:t>
            </a:r>
            <a:endParaRPr lang="en-US" dirty="0"/>
          </a:p>
        </p:txBody>
      </p:sp>
    </p:spTree>
    <p:extLst>
      <p:ext uri="{BB962C8B-B14F-4D97-AF65-F5344CB8AC3E}">
        <p14:creationId xmlns:p14="http://schemas.microsoft.com/office/powerpoint/2010/main" val="49117049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r>
              <a:rPr lang="en-US" dirty="0" smtClean="0"/>
              <a:t>And…</a:t>
            </a:r>
            <a:endParaRPr lang="en-US" dirty="0"/>
          </a:p>
        </p:txBody>
      </p:sp>
      <p:sp>
        <p:nvSpPr>
          <p:cNvPr id="3" name="Text Placeholder 2"/>
          <p:cNvSpPr>
            <a:spLocks noGrp="1"/>
          </p:cNvSpPr>
          <p:nvPr>
            <p:ph type="body" sz="quarter" idx="10"/>
          </p:nvPr>
        </p:nvSpPr>
        <p:spPr>
          <a:xfrm>
            <a:off x="381000" y="1411552"/>
            <a:ext cx="8382000" cy="4989248"/>
          </a:xfrm>
        </p:spPr>
        <p:txBody>
          <a:bodyPr>
            <a:normAutofit fontScale="92500" lnSpcReduction="20000"/>
          </a:bodyPr>
          <a:lstStyle/>
          <a:p>
            <a:r>
              <a:rPr lang="en-US" dirty="0" smtClean="0"/>
              <a:t>Looking at how we can simplify the infrastructure – </a:t>
            </a:r>
          </a:p>
          <a:p>
            <a:pPr lvl="1"/>
            <a:r>
              <a:rPr lang="en-US" dirty="0" smtClean="0"/>
              <a:t>Must be less complex to operate and manage</a:t>
            </a:r>
          </a:p>
          <a:p>
            <a:pPr lvl="1"/>
            <a:r>
              <a:rPr lang="en-US" dirty="0" smtClean="0"/>
              <a:t>Reduce expectations of what a site needs to do</a:t>
            </a:r>
          </a:p>
          <a:p>
            <a:pPr lvl="1"/>
            <a:endParaRPr lang="en-US" dirty="0"/>
          </a:p>
          <a:p>
            <a:r>
              <a:rPr lang="en-US" dirty="0" smtClean="0"/>
              <a:t>How does new technology help us?</a:t>
            </a:r>
          </a:p>
          <a:p>
            <a:pPr lvl="1"/>
            <a:endParaRPr lang="en-US" dirty="0"/>
          </a:p>
          <a:p>
            <a:r>
              <a:rPr lang="en-US" dirty="0" smtClean="0"/>
              <a:t>Clouds?</a:t>
            </a:r>
          </a:p>
          <a:p>
            <a:pPr lvl="1"/>
            <a:r>
              <a:rPr lang="en-US" dirty="0" smtClean="0"/>
              <a:t>WLCG may certainly use clouds to burst out to (public, commercial, ???)</a:t>
            </a:r>
          </a:p>
          <a:p>
            <a:pPr lvl="1"/>
            <a:r>
              <a:rPr lang="en-US" dirty="0" smtClean="0"/>
              <a:t>Also will use </a:t>
            </a:r>
            <a:r>
              <a:rPr lang="en-US" dirty="0" err="1" smtClean="0"/>
              <a:t>virtualisation</a:t>
            </a:r>
            <a:r>
              <a:rPr lang="en-US" dirty="0" smtClean="0"/>
              <a:t> at sites, and they may be configured as “clouds”</a:t>
            </a:r>
          </a:p>
          <a:p>
            <a:pPr lvl="1"/>
            <a:r>
              <a:rPr lang="en-US" dirty="0" smtClean="0"/>
              <a:t>But – will continue to need “grids” – since resources are distributed.</a:t>
            </a:r>
          </a:p>
          <a:p>
            <a:pPr lvl="2"/>
            <a:r>
              <a:rPr lang="en-US" dirty="0" smtClean="0"/>
              <a:t>This may not be true of many other communities.</a:t>
            </a:r>
            <a:endParaRPr lang="en-US" dirty="0"/>
          </a:p>
        </p:txBody>
      </p:sp>
    </p:spTree>
    <p:extLst>
      <p:ext uri="{BB962C8B-B14F-4D97-AF65-F5344CB8AC3E}">
        <p14:creationId xmlns:p14="http://schemas.microsoft.com/office/powerpoint/2010/main" val="304830506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Gray Segoe 4-3 template-template_April-17-2007">
  <a:themeElements>
    <a:clrScheme name="Gray Template Template">
      <a:dk1>
        <a:srgbClr val="000000"/>
      </a:dk1>
      <a:lt1>
        <a:srgbClr val="FFFFFF"/>
      </a:lt1>
      <a:dk2>
        <a:srgbClr val="5F5F5F"/>
      </a:dk2>
      <a:lt2>
        <a:srgbClr val="FFFF99"/>
      </a:lt2>
      <a:accent1>
        <a:srgbClr val="FFC000"/>
      </a:accent1>
      <a:accent2>
        <a:srgbClr val="3497AE"/>
      </a:accent2>
      <a:accent3>
        <a:srgbClr val="DF8045"/>
      </a:accent3>
      <a:accent4>
        <a:srgbClr val="7DCC2E"/>
      </a:accent4>
      <a:accent5>
        <a:srgbClr val="FF9929"/>
      </a:accent5>
      <a:accent6>
        <a:srgbClr val="7D3DA1"/>
      </a:accent6>
      <a:hlink>
        <a:srgbClr val="7DDDFF"/>
      </a:hlink>
      <a:folHlink>
        <a:srgbClr val="F0ED7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6E5CC6-3D70-492D-826E-671F974F81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6822</TotalTime>
  <Words>1012</Words>
  <Application>Microsoft Macintosh PowerPoint</Application>
  <PresentationFormat>On-screen Show (4:3)</PresentationFormat>
  <Paragraphs>92</Paragraphs>
  <Slides>12</Slides>
  <Notes>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Gray Segoe 4-3 template-template_April-17-2007</vt:lpstr>
      <vt:lpstr>White with Courier font for code slides</vt:lpstr>
      <vt:lpstr>WLCG Sustainability &amp; etc</vt:lpstr>
      <vt:lpstr>WLCG Sustainability Plan</vt:lpstr>
      <vt:lpstr>General sustainability plan</vt:lpstr>
      <vt:lpstr>What is in the MoU?</vt:lpstr>
      <vt:lpstr>What is not in the MoU?</vt:lpstr>
      <vt:lpstr>The current evolution process</vt:lpstr>
      <vt:lpstr>How might WLCG evolve overall?</vt:lpstr>
      <vt:lpstr>… but</vt:lpstr>
      <vt:lpstr>And…</vt:lpstr>
      <vt:lpstr>Conclusions</vt:lpstr>
      <vt:lpstr>The future ? (personal view)</vt:lpstr>
      <vt:lpstr>Future … 2</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WLCG Sustainability &amp; etc</dc:title>
  <dc:subject/>
  <dc:creator/>
  <cp:keywords/>
  <dc:description/>
  <cp:lastModifiedBy>Ian Bird</cp:lastModifiedBy>
  <cp:revision>17</cp:revision>
  <dcterms:modified xsi:type="dcterms:W3CDTF">2012-01-24T09:06:29Z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TC102867379990</vt:lpwstr>
  </property>
</Properties>
</file>