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06720AF-D85D-454E-B79C-D7731D7AC6A3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59DAEB5-60FF-4961-BC00-018BEB1D9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6720AF-D85D-454E-B79C-D7731D7AC6A3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DAEB5-60FF-4961-BC00-018BEB1D9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20AF-D85D-454E-B79C-D7731D7AC6A3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AEB5-60FF-4961-BC00-018BEB1D9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20AF-D85D-454E-B79C-D7731D7AC6A3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AEB5-60FF-4961-BC00-018BEB1D9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8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06720AF-D85D-454E-B79C-D7731D7AC6A3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59DAEB5-60FF-4961-BC00-018BEB1D957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Funding Global Tasks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1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software into production</a:t>
            </a:r>
          </a:p>
          <a:p>
            <a:pPr lvl="1"/>
            <a:r>
              <a:rPr lang="en-US" dirty="0" smtClean="0"/>
              <a:t>Requires effort – where from?</a:t>
            </a:r>
          </a:p>
          <a:p>
            <a:r>
              <a:rPr lang="en-US" dirty="0" smtClean="0"/>
              <a:t>How to reuse software between communities?</a:t>
            </a:r>
          </a:p>
          <a:p>
            <a:pPr lvl="1"/>
            <a:r>
              <a:rPr lang="en-US" dirty="0" err="1" smtClean="0"/>
              <a:t>ScienceSoft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46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Funding non-EGI.eu:</a:t>
            </a:r>
          </a:p>
          <a:p>
            <a:pPr lvl="1"/>
            <a:r>
              <a:rPr lang="en-US" dirty="0" smtClean="0"/>
              <a:t>25% EGI.eu</a:t>
            </a:r>
          </a:p>
          <a:p>
            <a:pPr lvl="1"/>
            <a:r>
              <a:rPr lang="en-US" dirty="0" smtClean="0"/>
              <a:t>50% Partner</a:t>
            </a:r>
          </a:p>
          <a:p>
            <a:pPr lvl="1"/>
            <a:r>
              <a:rPr lang="en-US" dirty="0" smtClean="0"/>
              <a:t>25% EC</a:t>
            </a:r>
          </a:p>
          <a:p>
            <a:r>
              <a:rPr lang="en-US" dirty="0" smtClean="0"/>
              <a:t>Funding EGI.eu (</a:t>
            </a:r>
            <a:r>
              <a:rPr lang="en-US" dirty="0" err="1" smtClean="0"/>
              <a:t>approx</a:t>
            </a:r>
            <a:r>
              <a:rPr lang="en-US" dirty="0" smtClean="0"/>
              <a:t>):</a:t>
            </a:r>
          </a:p>
          <a:p>
            <a:pPr lvl="1"/>
            <a:r>
              <a:rPr lang="en-US" dirty="0" err="1" smtClean="0"/>
              <a:t>Yr</a:t>
            </a:r>
            <a:r>
              <a:rPr lang="en-US" dirty="0" smtClean="0"/>
              <a:t> 1 &amp; 2: 75% EC &amp; 25% participants</a:t>
            </a:r>
          </a:p>
          <a:p>
            <a:pPr lvl="1"/>
            <a:r>
              <a:rPr lang="en-US" dirty="0" err="1" smtClean="0"/>
              <a:t>Yr</a:t>
            </a:r>
            <a:r>
              <a:rPr lang="en-US" dirty="0" smtClean="0"/>
              <a:t> 3 &amp; 4: 25% EC &amp; 75% participants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62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-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353300" cy="410445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Community Coordination: €1,472,542</a:t>
            </a:r>
          </a:p>
          <a:p>
            <a:pPr lvl="1"/>
            <a:r>
              <a:rPr lang="en-US" dirty="0" smtClean="0"/>
              <a:t>Project, Technical, Administrative, Planning</a:t>
            </a:r>
          </a:p>
          <a:p>
            <a:pPr lvl="1"/>
            <a:r>
              <a:rPr lang="en-US" dirty="0" err="1" smtClean="0"/>
              <a:t>Approx</a:t>
            </a:r>
            <a:r>
              <a:rPr lang="en-US" dirty="0" smtClean="0"/>
              <a:t> 1/3 refunded at 100%</a:t>
            </a:r>
          </a:p>
          <a:p>
            <a:r>
              <a:rPr lang="en-US" dirty="0" smtClean="0"/>
              <a:t>Community Building: €888,242</a:t>
            </a:r>
          </a:p>
          <a:p>
            <a:pPr lvl="1"/>
            <a:r>
              <a:rPr lang="en-US" dirty="0" smtClean="0"/>
              <a:t>Marketing, Technical Outreach, Events</a:t>
            </a:r>
          </a:p>
          <a:p>
            <a:r>
              <a:rPr lang="en-US" dirty="0" smtClean="0"/>
              <a:t>Community Service Development: €253,343</a:t>
            </a:r>
          </a:p>
          <a:p>
            <a:pPr lvl="1"/>
            <a:r>
              <a:rPr lang="en-US" dirty="0" smtClean="0"/>
              <a:t>Training Marketplace, </a:t>
            </a:r>
            <a:r>
              <a:rPr lang="en-US" dirty="0" err="1" smtClean="0"/>
              <a:t>AppDB</a:t>
            </a:r>
            <a:r>
              <a:rPr lang="en-US" dirty="0" smtClean="0"/>
              <a:t>, CRM (VO Services)</a:t>
            </a:r>
          </a:p>
          <a:p>
            <a:pPr lvl="1"/>
            <a:r>
              <a:rPr lang="en-US" dirty="0" smtClean="0"/>
              <a:t>What is the split between development &amp; operation?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65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-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Management &amp; Coordination: €1,024061</a:t>
            </a:r>
          </a:p>
          <a:p>
            <a:pPr lvl="1"/>
            <a:r>
              <a:rPr lang="en-US" dirty="0" smtClean="0"/>
              <a:t>Coordination, Central Oversight, Interoperation, Documentation</a:t>
            </a:r>
          </a:p>
          <a:p>
            <a:pPr lvl="1"/>
            <a:r>
              <a:rPr lang="en-US" dirty="0" smtClean="0"/>
              <a:t>Criteria Definition, Staged Rollout, Security Coordination, Op Tool Development</a:t>
            </a:r>
          </a:p>
          <a:p>
            <a:r>
              <a:rPr lang="en-US" dirty="0" smtClean="0"/>
              <a:t>Support: €271,571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Line, DMSU</a:t>
            </a:r>
          </a:p>
          <a:p>
            <a:r>
              <a:rPr lang="en-US" dirty="0" smtClean="0"/>
              <a:t>Tool Development: €667,285</a:t>
            </a:r>
          </a:p>
          <a:p>
            <a:pPr lvl="1"/>
            <a:r>
              <a:rPr lang="en-US" dirty="0" smtClean="0"/>
              <a:t>Some JRA1 activity contributing to Global Tasks</a:t>
            </a:r>
          </a:p>
          <a:p>
            <a:r>
              <a:rPr lang="en-US" dirty="0" smtClean="0"/>
              <a:t>Tool Operations: €728,711</a:t>
            </a:r>
          </a:p>
          <a:p>
            <a:pPr lvl="1"/>
            <a:r>
              <a:rPr lang="en-US" dirty="0" smtClean="0"/>
              <a:t>SA1 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67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 we make changes in PY3 &amp; PY4?</a:t>
            </a:r>
          </a:p>
          <a:p>
            <a:pPr lvl="1"/>
            <a:r>
              <a:rPr lang="en-US" dirty="0" smtClean="0"/>
              <a:t>Effort levels around 1</a:t>
            </a:r>
            <a:r>
              <a:rPr lang="en-US" baseline="30000" dirty="0" smtClean="0"/>
              <a:t>st</a:t>
            </a:r>
            <a:r>
              <a:rPr lang="en-US" dirty="0" smtClean="0"/>
              <a:t> Line, Interoperation &amp; Documentation?</a:t>
            </a:r>
          </a:p>
          <a:p>
            <a:pPr lvl="1"/>
            <a:r>
              <a:rPr lang="en-US" dirty="0" smtClean="0"/>
              <a:t>Activity around Central Oversight?</a:t>
            </a:r>
          </a:p>
          <a:p>
            <a:pPr lvl="1"/>
            <a:r>
              <a:rPr lang="en-US" dirty="0" smtClean="0"/>
              <a:t>New Global Tasks – middleware support?</a:t>
            </a:r>
          </a:p>
          <a:p>
            <a:r>
              <a:rPr lang="en-US" dirty="0" smtClean="0"/>
              <a:t>What is our strategy beyond 2014?</a:t>
            </a:r>
          </a:p>
          <a:p>
            <a:pPr lvl="1"/>
            <a:r>
              <a:rPr lang="en-US" dirty="0" smtClean="0"/>
              <a:t>Changing the funding structure</a:t>
            </a:r>
          </a:p>
          <a:p>
            <a:pPr lvl="2"/>
            <a:r>
              <a:rPr lang="en-US" dirty="0" smtClean="0"/>
              <a:t>What gets funded and the refund rates?</a:t>
            </a:r>
          </a:p>
          <a:p>
            <a:pPr lvl="1"/>
            <a:r>
              <a:rPr lang="en-US" dirty="0" smtClean="0"/>
              <a:t>Structural Changes</a:t>
            </a:r>
          </a:p>
          <a:p>
            <a:pPr lvl="2"/>
            <a:r>
              <a:rPr lang="en-US" dirty="0" smtClean="0"/>
              <a:t>More cost effective and efficient use of assets?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78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Funding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3533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Support Project: Community Building</a:t>
            </a:r>
          </a:p>
          <a:p>
            <a:pPr lvl="1"/>
            <a:r>
              <a:rPr lang="en-US" dirty="0" smtClean="0"/>
              <a:t>Marketing, Dissemination, Events, Outreach</a:t>
            </a:r>
          </a:p>
          <a:p>
            <a:r>
              <a:rPr lang="en-US" dirty="0" smtClean="0"/>
              <a:t>Innovation Project: Community Collaboration Services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ew services or new functionality</a:t>
            </a:r>
          </a:p>
          <a:p>
            <a:pPr lvl="1"/>
            <a:r>
              <a:rPr lang="en-US" dirty="0" smtClean="0"/>
              <a:t>Not the operation or maintenance of the services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Training marketplace, </a:t>
            </a:r>
            <a:r>
              <a:rPr lang="en-US" dirty="0" err="1" smtClean="0"/>
              <a:t>AppDB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Innovation Project: Operations Services/Tools</a:t>
            </a:r>
          </a:p>
          <a:p>
            <a:pPr lvl="1"/>
            <a:r>
              <a:rPr lang="en-US" dirty="0" smtClean="0"/>
              <a:t>New services or new functionality</a:t>
            </a:r>
          </a:p>
          <a:p>
            <a:pPr lvl="1"/>
            <a:r>
              <a:rPr lang="en-US" dirty="0"/>
              <a:t>Not the operation or maintenance of the services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65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Funding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EGI.eu Fees: Operation Coordination &amp; Services</a:t>
            </a:r>
          </a:p>
          <a:p>
            <a:pPr lvl="1"/>
            <a:r>
              <a:rPr lang="en-US" dirty="0" smtClean="0"/>
              <a:t>Operate &amp; host the community &amp; operations services</a:t>
            </a:r>
          </a:p>
          <a:p>
            <a:pPr lvl="1"/>
            <a:r>
              <a:rPr lang="en-US" dirty="0" smtClean="0"/>
              <a:t>Coordination staff</a:t>
            </a:r>
          </a:p>
          <a:p>
            <a:pPr lvl="1"/>
            <a:r>
              <a:rPr lang="en-US" dirty="0" smtClean="0"/>
              <a:t>100% funded by the resource providers to coordinate their resources</a:t>
            </a:r>
          </a:p>
          <a:p>
            <a:pPr lvl="1"/>
            <a:r>
              <a:rPr lang="en-US" dirty="0" smtClean="0"/>
              <a:t>Physical infrastructure independent of the EC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32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 about having a clear separation between:</a:t>
            </a:r>
          </a:p>
          <a:p>
            <a:pPr lvl="1"/>
            <a:r>
              <a:rPr lang="en-US" dirty="0" smtClean="0"/>
              <a:t>Innovation &amp; development in a service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aintaining and operating a service</a:t>
            </a:r>
          </a:p>
          <a:p>
            <a:r>
              <a:rPr lang="en-US" dirty="0" smtClean="0"/>
              <a:t>How to manage inter-project relations?</a:t>
            </a:r>
          </a:p>
          <a:p>
            <a:pPr lvl="1"/>
            <a:r>
              <a:rPr lang="en-US" dirty="0" smtClean="0"/>
              <a:t>Between the operation of the service and the innovation in the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37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projects:</a:t>
            </a:r>
          </a:p>
          <a:p>
            <a:pPr lvl="1"/>
            <a:r>
              <a:rPr lang="en-US" dirty="0" smtClean="0"/>
              <a:t>Community Collaboration Services</a:t>
            </a:r>
          </a:p>
          <a:p>
            <a:pPr lvl="1"/>
            <a:r>
              <a:rPr lang="en-US" dirty="0" smtClean="0"/>
              <a:t>Operational Services &amp; Tools</a:t>
            </a:r>
          </a:p>
          <a:p>
            <a:r>
              <a:rPr lang="en-US" dirty="0" smtClean="0"/>
              <a:t>Other projects beyond this</a:t>
            </a:r>
          </a:p>
          <a:p>
            <a:pPr lvl="1"/>
            <a:r>
              <a:rPr lang="en-US" dirty="0" smtClean="0"/>
              <a:t>National Operations (EGI-</a:t>
            </a:r>
            <a:r>
              <a:rPr lang="en-US" dirty="0" err="1" smtClean="0"/>
              <a:t>InSIRE</a:t>
            </a:r>
            <a:r>
              <a:rPr lang="en-US" dirty="0" smtClean="0"/>
              <a:t> II?)</a:t>
            </a:r>
          </a:p>
          <a:p>
            <a:pPr lvl="1"/>
            <a:r>
              <a:rPr lang="en-US" dirty="0" smtClean="0"/>
              <a:t>Network of campus &amp; community champions</a:t>
            </a:r>
          </a:p>
          <a:p>
            <a:pPr lvl="2"/>
            <a:r>
              <a:rPr lang="en-US" dirty="0" smtClean="0"/>
              <a:t>Grow and spread knowledge network</a:t>
            </a:r>
          </a:p>
          <a:p>
            <a:pPr lvl="1"/>
            <a:r>
              <a:rPr lang="en-US" dirty="0" smtClean="0"/>
              <a:t>Network of local technical experts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1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EGITheme1</Template>
  <TotalTime>1293</TotalTime>
  <Words>417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EGITheme1</vt:lpstr>
      <vt:lpstr>Funding Global Tasks</vt:lpstr>
      <vt:lpstr>Current Model</vt:lpstr>
      <vt:lpstr>Costs - Community</vt:lpstr>
      <vt:lpstr>Costs - Operation</vt:lpstr>
      <vt:lpstr>Some Questions…</vt:lpstr>
      <vt:lpstr>Possible Funding Streams</vt:lpstr>
      <vt:lpstr>Possible Funding Streams</vt:lpstr>
      <vt:lpstr>Discussion</vt:lpstr>
      <vt:lpstr>Discussion</vt:lpstr>
      <vt:lpstr>Platform Integration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Tasks</dc:title>
  <dc:creator>StevenNewhouse</dc:creator>
  <cp:lastModifiedBy>StevenNewhouse</cp:lastModifiedBy>
  <cp:revision>9</cp:revision>
  <dcterms:created xsi:type="dcterms:W3CDTF">2012-01-25T22:27:10Z</dcterms:created>
  <dcterms:modified xsi:type="dcterms:W3CDTF">2012-01-26T20:01:09Z</dcterms:modified>
</cp:coreProperties>
</file>