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0"/>
  </p:notesMasterIdLst>
  <p:handoutMasterIdLst>
    <p:handoutMasterId r:id="rId21"/>
  </p:handoutMasterIdLst>
  <p:sldIdLst>
    <p:sldId id="256" r:id="rId3"/>
    <p:sldId id="341" r:id="rId4"/>
    <p:sldId id="342" r:id="rId5"/>
    <p:sldId id="338" r:id="rId6"/>
    <p:sldId id="339" r:id="rId7"/>
    <p:sldId id="340" r:id="rId8"/>
    <p:sldId id="354" r:id="rId9"/>
    <p:sldId id="344" r:id="rId10"/>
    <p:sldId id="345" r:id="rId11"/>
    <p:sldId id="346" r:id="rId12"/>
    <p:sldId id="348" r:id="rId13"/>
    <p:sldId id="343" r:id="rId14"/>
    <p:sldId id="349" r:id="rId15"/>
    <p:sldId id="350" r:id="rId16"/>
    <p:sldId id="351" r:id="rId17"/>
    <p:sldId id="352" r:id="rId18"/>
    <p:sldId id="353" r:id="rId19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247F4-7924-493D-B90A-1FAD87D89440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5A806-35A1-4FCC-A942-B7AD2E8D5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9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D545B-E7AD-47D1-B020-87A351A1A594}" type="datetimeFigureOut">
              <a:rPr lang="en-GB" smtClean="0"/>
              <a:t>24/01/2012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1245F-3694-43FD-8D36-CA6D0F24C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1245F-3694-43FD-8D36-CA6D0F24C3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3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6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9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4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6C4526-8781-4F3A-B021-A5AA1BC2AE94}" type="datetime1">
              <a:rPr lang="en-GB" smtClean="0"/>
              <a:t>24/01/2012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3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5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6663CD51-E3DD-45DD-8904-1D4F4982A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305FF795-7A79-4792-BCAF-F135786DB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0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F7DD1AA0-826D-4620-8B66-F2567F3A5E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2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A78294D-6042-4615-8338-277CDF1E5C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E1B02B04-7977-44EE-8C47-F727418888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8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F52EB-F271-4AFE-ACCB-95D538D0B3F0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6764B-C459-4625-8939-3FEE478E1A11}" type="datetime1">
              <a:rPr lang="en-GB" smtClean="0"/>
              <a:t>24/01/2012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</a:pPr>
            <a:endParaRPr lang="en-US" sz="2400" smtClean="0">
              <a:solidFill>
                <a:srgbClr val="F4CE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" name="Picture 9" descr="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5738813"/>
            <a:ext cx="1219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e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5694363"/>
            <a:ext cx="809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83363"/>
            <a:ext cx="2238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2B519A"/>
                </a:solidFill>
                <a:cs typeface="Arial" charset="0"/>
              </a:rPr>
              <a:t>EGEE-III INFSO-RI-222667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5861050"/>
            <a:ext cx="186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600" b="1" smtClean="0">
                <a:solidFill>
                  <a:srgbClr val="325FAF"/>
                </a:solidFill>
                <a:cs typeface="Arial" charset="0"/>
              </a:rPr>
              <a:t>www.eu-egee.org</a:t>
            </a:r>
          </a:p>
        </p:txBody>
      </p:sp>
      <p:pic>
        <p:nvPicPr>
          <p:cNvPr id="10" name="Picture 16" descr="INFSO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8950"/>
            <a:ext cx="1298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643563" y="6491288"/>
            <a:ext cx="3500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en-GB" sz="1200" smtClean="0">
                <a:solidFill>
                  <a:srgbClr val="325FAF"/>
                </a:solidFill>
                <a:latin typeface="Verdana" pitchFamily="34" charset="0"/>
                <a:cs typeface="Arial" charset="0"/>
              </a:rPr>
              <a:t>EGEE and gLite are registered trademarks</a:t>
            </a:r>
            <a:r>
              <a:rPr lang="en-GB" sz="2400" smtClean="0">
                <a:solidFill>
                  <a:srgbClr val="325FAF"/>
                </a:solidFill>
                <a:cs typeface="Arial" charset="0"/>
              </a:rPr>
              <a:t> 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91200"/>
            <a:ext cx="1152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655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0"/>
          <p:cNvSpPr>
            <a:spLocks noChangeAspect="1" noChangeArrowheads="1"/>
          </p:cNvSpPr>
          <p:nvPr/>
        </p:nvSpPr>
        <p:spPr bwMode="auto">
          <a:xfrm>
            <a:off x="0" y="0"/>
            <a:ext cx="9144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cs typeface="Arial" charset="0"/>
            </a:endParaRPr>
          </a:p>
        </p:txBody>
      </p:sp>
      <p:pic>
        <p:nvPicPr>
          <p:cNvPr id="15" name="Picture 3" descr="Logo CERN width=144,      height=144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EGEE Wallpaper.bmp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62600"/>
            <a:ext cx="15049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2325" y="4165600"/>
            <a:ext cx="6518275" cy="1397000"/>
          </a:xfrm>
        </p:spPr>
        <p:txBody>
          <a:bodyPr/>
          <a:lstStyle>
            <a:lvl1pPr marL="0" indent="0">
              <a:buFontTx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92325" y="3429000"/>
            <a:ext cx="6518275" cy="1076325"/>
          </a:xfrm>
        </p:spPr>
        <p:txBody>
          <a:bodyPr anchor="t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3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81E87968-EE4F-4167-8770-39BF6D85E7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5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6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7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479CD691-D917-4BB1-8375-2F564153A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1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6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8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9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062E232A-9C1F-4521-9AC5-8C4048D21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34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8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53960096-897E-4177-A4E2-C288362A5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75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17" descr="e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EU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Photo Editor-Foto" r:id="rId5" imgW="1190476" imgH="523810" progId="">
                  <p:embed/>
                </p:oleObj>
              </mc:Choice>
              <mc:Fallback>
                <p:oleObj name="Photo Editor-Foto" r:id="rId5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7" descr="terena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geant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Photo Editor-Foto" r:id="rId9" imgW="1190476" imgH="885949" progId="">
                  <p:embed/>
                </p:oleObj>
              </mc:Choice>
              <mc:Fallback>
                <p:oleObj name="Photo Editor-Foto" r:id="rId9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Photo Editor-Foto" r:id="rId11" imgW="1409897" imgH="885949" progId="">
                  <p:embed/>
                </p:oleObj>
              </mc:Choice>
              <mc:Fallback>
                <p:oleObj name="Photo Editor-Foto" r:id="rId11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14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5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16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lvl1pPr>
          </a:lstStyle>
          <a:p>
            <a:pPr>
              <a:defRPr/>
            </a:pPr>
            <a:fld id="{2E2DD12C-3559-4CCA-BE2B-716BD4E3D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9.jpe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.jpeg"/><Relationship Id="rId22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24F75B-1DEB-4EC5-930D-E7B1CC39F02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Mgmt Awayday - Jan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81643E8-D56D-45C6-BDBE-DB296EBC22D1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8"/>
          <p:cNvSpPr>
            <a:spLocks noChangeArrowheads="1"/>
          </p:cNvSpPr>
          <p:nvPr userDrawn="1"/>
        </p:nvSpPr>
        <p:spPr bwMode="auto">
          <a:xfrm>
            <a:off x="0" y="6394450"/>
            <a:ext cx="8172450" cy="46355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Rectangle 26"/>
          <p:cNvSpPr>
            <a:spLocks noChangeArrowheads="1"/>
          </p:cNvSpPr>
          <p:nvPr userDrawn="1"/>
        </p:nvSpPr>
        <p:spPr bwMode="auto">
          <a:xfrm>
            <a:off x="971550" y="0"/>
            <a:ext cx="8172450" cy="614363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 userDrawn="1"/>
        </p:nvSpPr>
        <p:spPr bwMode="auto">
          <a:xfrm>
            <a:off x="8145463" y="838200"/>
            <a:ext cx="998537" cy="555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2B519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1">
                <a:solidFill>
                  <a:srgbClr val="2B519A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D912967-8BD7-424E-BAF3-4BA9B8C4EA7A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054" name="Picture 17" descr="ege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1735138"/>
            <a:ext cx="8620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EU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6" name="Object 15"/>
          <p:cNvGraphicFramePr>
            <a:graphicFrameLocks noChangeAspect="1"/>
          </p:cNvGraphicFramePr>
          <p:nvPr/>
        </p:nvGraphicFramePr>
        <p:xfrm>
          <a:off x="8234363" y="982663"/>
          <a:ext cx="8001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hoto Editor-Foto" r:id="rId16" imgW="1190476" imgH="523810" progId="">
                  <p:embed/>
                </p:oleObj>
              </mc:Choice>
              <mc:Fallback>
                <p:oleObj name="Photo Editor-Foto" r:id="rId16" imgW="1190476" imgH="5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63" y="982663"/>
                        <a:ext cx="8001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7" name="Picture 17" descr="teren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73688"/>
            <a:ext cx="9715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geant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97155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9" name="Object 20"/>
          <p:cNvGraphicFramePr>
            <a:graphicFrameLocks noChangeAspect="1"/>
          </p:cNvGraphicFramePr>
          <p:nvPr/>
        </p:nvGraphicFramePr>
        <p:xfrm>
          <a:off x="8172450" y="3429000"/>
          <a:ext cx="944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hoto Editor-Foto" r:id="rId20" imgW="1190476" imgH="885949" progId="">
                  <p:embed/>
                </p:oleObj>
              </mc:Choice>
              <mc:Fallback>
                <p:oleObj name="Photo Editor-Foto" r:id="rId20" imgW="1190476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3429000"/>
                        <a:ext cx="944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1"/>
          <p:cNvGraphicFramePr>
            <a:graphicFrameLocks noChangeAspect="1"/>
          </p:cNvGraphicFramePr>
          <p:nvPr/>
        </p:nvGraphicFramePr>
        <p:xfrm>
          <a:off x="8172450" y="2382838"/>
          <a:ext cx="9445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Photo Editor-Foto" r:id="rId22" imgW="1409897" imgH="885949" progId="">
                  <p:embed/>
                </p:oleObj>
              </mc:Choice>
              <mc:Fallback>
                <p:oleObj name="Photo Editor-Foto" r:id="rId22" imgW="1409897" imgH="885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2382838"/>
                        <a:ext cx="9445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519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4CE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22"/>
          <p:cNvSpPr txBox="1">
            <a:spLocks noChangeArrowheads="1"/>
          </p:cNvSpPr>
          <p:nvPr userDrawn="1"/>
        </p:nvSpPr>
        <p:spPr bwMode="auto">
          <a:xfrm>
            <a:off x="1306513" y="6394450"/>
            <a:ext cx="683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200" smtClean="0">
                <a:solidFill>
                  <a:srgbClr val="FFFFFF"/>
                </a:solidFill>
                <a:cs typeface="Arial" charset="0"/>
              </a:rPr>
              <a:t>Bob Jones</a:t>
            </a:r>
          </a:p>
        </p:txBody>
      </p:sp>
      <p:sp>
        <p:nvSpPr>
          <p:cNvPr id="2062" name="Title 1"/>
          <p:cNvSpPr>
            <a:spLocks/>
          </p:cNvSpPr>
          <p:nvPr userDrawn="1"/>
        </p:nvSpPr>
        <p:spPr bwMode="auto">
          <a:xfrm>
            <a:off x="1306513" y="-23813"/>
            <a:ext cx="72517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99"/>
                </a:solidFill>
                <a:cs typeface="Arial" charset="0"/>
              </a:rPr>
              <a:t>EEF   -   European E-Infrastructure Forum</a:t>
            </a:r>
            <a:endParaRPr lang="en-GB" sz="2800" b="1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063" name="Line 24"/>
          <p:cNvSpPr>
            <a:spLocks noChangeShapeType="1"/>
          </p:cNvSpPr>
          <p:nvPr userDrawn="1"/>
        </p:nvSpPr>
        <p:spPr bwMode="auto">
          <a:xfrm flipV="1">
            <a:off x="971550" y="619125"/>
            <a:ext cx="817245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  <p:sp>
        <p:nvSpPr>
          <p:cNvPr id="2064" name="Line 27"/>
          <p:cNvSpPr>
            <a:spLocks noChangeShapeType="1"/>
          </p:cNvSpPr>
          <p:nvPr userDrawn="1"/>
        </p:nvSpPr>
        <p:spPr bwMode="auto">
          <a:xfrm flipV="1">
            <a:off x="-26988" y="6394450"/>
            <a:ext cx="8172451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2B5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7992888" cy="2016224"/>
          </a:xfrm>
        </p:spPr>
        <p:txBody>
          <a:bodyPr/>
          <a:lstStyle/>
          <a:p>
            <a:r>
              <a:rPr lang="en-GB" dirty="0"/>
              <a:t>User and General EGI </a:t>
            </a:r>
            <a:r>
              <a:rPr lang="en-GB" dirty="0" smtClean="0"/>
              <a:t>Sustainability:</a:t>
            </a:r>
            <a:br>
              <a:rPr lang="en-GB" dirty="0" smtClean="0"/>
            </a:br>
            <a:r>
              <a:rPr lang="en-GB" dirty="0" smtClean="0"/>
              <a:t>Tuesday breakout sessions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3886200"/>
            <a:ext cx="6336704" cy="1343000"/>
          </a:xfrm>
        </p:spPr>
        <p:txBody>
          <a:bodyPr/>
          <a:lstStyle/>
          <a:p>
            <a:r>
              <a:rPr lang="en-GB" dirty="0" smtClean="0"/>
              <a:t>Steve Brewer</a:t>
            </a:r>
          </a:p>
          <a:p>
            <a:r>
              <a:rPr lang="en-GB" dirty="0" smtClean="0"/>
              <a:t>Chief Community OfficerEGI.eu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DEC3B-F5FF-48C2-A5A4-C4742F3E2004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752528"/>
          </a:xfrm>
        </p:spPr>
        <p:txBody>
          <a:bodyPr/>
          <a:lstStyle/>
          <a:p>
            <a:r>
              <a:rPr lang="en-US" dirty="0" smtClean="0"/>
              <a:t>Completing the spreadsheet:</a:t>
            </a:r>
          </a:p>
          <a:p>
            <a:pPr lvl="1"/>
            <a:r>
              <a:rPr lang="en-US" dirty="0" smtClean="0"/>
              <a:t>The community can operate at any level of granularity: Research Group (RG), Virtual </a:t>
            </a:r>
            <a:r>
              <a:rPr lang="en-US" dirty="0" err="1" smtClean="0"/>
              <a:t>Organisation</a:t>
            </a:r>
            <a:r>
              <a:rPr lang="en-US" dirty="0" smtClean="0"/>
              <a:t> (VO), Virtual Research Community (VRC), don’t feel constrained!</a:t>
            </a:r>
          </a:p>
          <a:p>
            <a:pPr lvl="1"/>
            <a:r>
              <a:rPr lang="en-US" dirty="0" smtClean="0"/>
              <a:t>The Host field indicates where you feel the service should be hosted, </a:t>
            </a:r>
            <a:r>
              <a:rPr lang="en-US" dirty="0" err="1" smtClean="0"/>
              <a:t>eg</a:t>
            </a:r>
            <a:r>
              <a:rPr lang="en-US" dirty="0" smtClean="0"/>
              <a:t>. Commercial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CO), </a:t>
            </a:r>
            <a:r>
              <a:rPr lang="en-US" dirty="0" smtClean="0"/>
              <a:t>Research Institution (RI), NGI, EGI, or elsewhere (record new abbreviations used)</a:t>
            </a:r>
          </a:p>
          <a:p>
            <a:pPr lvl="1"/>
            <a:r>
              <a:rPr lang="en-US" i="1" dirty="0" smtClean="0"/>
              <a:t>(Remember: developer will be next session)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Selecting the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3816424"/>
          </a:xfrm>
        </p:spPr>
        <p:txBody>
          <a:bodyPr/>
          <a:lstStyle/>
          <a:p>
            <a:r>
              <a:rPr lang="en-US" dirty="0" smtClean="0"/>
              <a:t>Participants split into two random groups</a:t>
            </a:r>
          </a:p>
          <a:p>
            <a:endParaRPr lang="en-US" dirty="0"/>
          </a:p>
          <a:p>
            <a:r>
              <a:rPr lang="en-US" dirty="0" smtClean="0"/>
              <a:t>One remains in Turing Hall CWI</a:t>
            </a:r>
          </a:p>
          <a:p>
            <a:r>
              <a:rPr lang="en-US" dirty="0" smtClean="0"/>
              <a:t>Other moves to Newton CWI</a:t>
            </a:r>
          </a:p>
          <a:p>
            <a:endParaRPr lang="en-US" dirty="0"/>
          </a:p>
          <a:p>
            <a:r>
              <a:rPr lang="en-US" dirty="0" smtClean="0"/>
              <a:t>Conveners will moderate, scribes will record material into spreadsheet and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Break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564904"/>
            <a:ext cx="807561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Lucida Handwriting" pitchFamily="66" charset="0"/>
              </a:rPr>
              <a:t>Coffee Break – outside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12</a:t>
            </a:fld>
            <a:endParaRPr lang="en-GB"/>
          </a:p>
        </p:txBody>
      </p:sp>
      <p:pic>
        <p:nvPicPr>
          <p:cNvPr id="16387" name="Picture 3" descr="C:\Users\SteveB\AppData\Local\Microsoft\Windows\Temporary Internet Files\Content.IE5\WY25WNQM\MC9004384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43" y="3789040"/>
            <a:ext cx="1857769" cy="21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Service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Services </a:t>
            </a:r>
            <a:r>
              <a:rPr lang="en-US" dirty="0"/>
              <a:t>now grouped under four headings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 now need to identify how these required services will be upgraded and new services created</a:t>
            </a:r>
          </a:p>
          <a:p>
            <a:r>
              <a:rPr lang="en-US" dirty="0"/>
              <a:t>Identify and capture relevant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Worth breaking down the development process – requirements gathering?</a:t>
            </a:r>
          </a:p>
          <a:p>
            <a:pPr lvl="1"/>
            <a:r>
              <a:rPr lang="en-US" dirty="0" smtClean="0"/>
              <a:t>Does this also include: testing</a:t>
            </a:r>
            <a:r>
              <a:rPr lang="en-US" dirty="0"/>
              <a:t> </a:t>
            </a:r>
            <a:r>
              <a:rPr lang="en-US" dirty="0" smtClean="0"/>
              <a:t>and verification?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Service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76260"/>
              </p:ext>
            </p:extLst>
          </p:nvPr>
        </p:nvGraphicFramePr>
        <p:xfrm>
          <a:off x="644525" y="1345986"/>
          <a:ext cx="7855246" cy="4531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7064"/>
                <a:gridCol w="902518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  <a:gridCol w="233986"/>
              </a:tblGrid>
              <a:tr h="292483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User Community Service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6685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</a:rPr>
                        <a:t>Hosting and Development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Community-specific services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Common front-end services: interfaces, portals, gateways, APIs and apps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Services to access infrastructure resources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Back-end services: monitoring, accounting , metering and reporting…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7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Research Group/Virtual Org/VRC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i="1" u="none" strike="noStrike" dirty="0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Applications?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Interfaces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Portals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Gateways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APIs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Compute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Data-storage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Data-transfer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Applications hosting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Monitoring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Accounting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Metering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Reporting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VM storage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</a:rPr>
                        <a:t>Security</a:t>
                      </a:r>
                    </a:p>
                  </a:txBody>
                  <a:tcPr marL="8357" marR="8357" marT="8357" marB="0" vert="vert27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WLCG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Developer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LSGC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WeNMR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ASTRO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Developer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Host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Humanities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55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Computational Chemistry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  <a:tr h="1671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57" marR="8357" marT="8357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20937675">
            <a:off x="3363716" y="4895855"/>
            <a:ext cx="56122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framework not a form!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Service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9685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could be one of the following:</a:t>
            </a:r>
          </a:p>
          <a:p>
            <a:pPr lvl="1"/>
            <a:r>
              <a:rPr lang="en-US" dirty="0"/>
              <a:t>Commercial </a:t>
            </a:r>
            <a:r>
              <a:rPr lang="en-US" dirty="0" err="1" smtClean="0"/>
              <a:t>organisation</a:t>
            </a:r>
            <a:r>
              <a:rPr lang="en-US" dirty="0" smtClean="0"/>
              <a:t> (CO)</a:t>
            </a:r>
            <a:endParaRPr lang="en-US" dirty="0"/>
          </a:p>
          <a:p>
            <a:pPr lvl="2"/>
            <a:r>
              <a:rPr lang="en-US" dirty="0" smtClean="0"/>
              <a:t>Identify who will pay!</a:t>
            </a:r>
          </a:p>
          <a:p>
            <a:pPr lvl="1"/>
            <a:r>
              <a:rPr lang="en-US" dirty="0" smtClean="0"/>
              <a:t>User Community (UC)</a:t>
            </a:r>
          </a:p>
          <a:p>
            <a:pPr lvl="2"/>
            <a:r>
              <a:rPr lang="en-US" dirty="0" smtClean="0"/>
              <a:t>Which user community will commit to support this?</a:t>
            </a:r>
          </a:p>
          <a:p>
            <a:pPr lvl="1"/>
            <a:r>
              <a:rPr lang="en-US" dirty="0" smtClean="0"/>
              <a:t>EGI (EGI)</a:t>
            </a:r>
          </a:p>
          <a:p>
            <a:pPr lvl="2"/>
            <a:r>
              <a:rPr lang="en-US" dirty="0" smtClean="0"/>
              <a:t>Software will need to be common across all NGIs and all user communities</a:t>
            </a:r>
          </a:p>
          <a:p>
            <a:pPr lvl="1"/>
            <a:r>
              <a:rPr lang="en-US" dirty="0" smtClean="0"/>
              <a:t>EU-funded project (EU)</a:t>
            </a:r>
          </a:p>
          <a:p>
            <a:pPr lvl="2"/>
            <a:r>
              <a:rPr lang="en-US" dirty="0" smtClean="0"/>
              <a:t>Indicate who will lead the proposal &amp; what happens if it fails?</a:t>
            </a:r>
          </a:p>
          <a:p>
            <a:pPr lvl="1"/>
            <a:r>
              <a:rPr lang="en-US" dirty="0" smtClean="0"/>
              <a:t>NGI (NGI)</a:t>
            </a:r>
          </a:p>
          <a:p>
            <a:pPr lvl="2"/>
            <a:r>
              <a:rPr lang="en-US" dirty="0" smtClean="0"/>
              <a:t>Which?</a:t>
            </a:r>
            <a:endParaRPr lang="en-US" dirty="0"/>
          </a:p>
          <a:p>
            <a:pPr lvl="1"/>
            <a:r>
              <a:rPr lang="en-US" dirty="0" smtClean="0"/>
              <a:t>Research institution (RI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Which?</a:t>
            </a:r>
          </a:p>
          <a:p>
            <a:r>
              <a:rPr lang="en-US" dirty="0" smtClean="0"/>
              <a:t>Other suggestions – record abbreviation used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Remain in the same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3816424"/>
          </a:xfrm>
        </p:spPr>
        <p:txBody>
          <a:bodyPr/>
          <a:lstStyle/>
          <a:p>
            <a:r>
              <a:rPr lang="en-US" dirty="0" smtClean="0"/>
              <a:t>Participants remain in the same groups</a:t>
            </a:r>
          </a:p>
          <a:p>
            <a:endParaRPr lang="en-US" dirty="0"/>
          </a:p>
          <a:p>
            <a:r>
              <a:rPr lang="en-US" dirty="0" smtClean="0"/>
              <a:t>One stays in Turing Hall CWI</a:t>
            </a:r>
          </a:p>
          <a:p>
            <a:r>
              <a:rPr lang="en-US" dirty="0" smtClean="0"/>
              <a:t>Other moves to Newton CWI</a:t>
            </a:r>
          </a:p>
          <a:p>
            <a:endParaRPr lang="en-US" dirty="0"/>
          </a:p>
          <a:p>
            <a:r>
              <a:rPr lang="en-US" dirty="0" smtClean="0"/>
              <a:t>Conveners will moderate, scribes will record material into spreadsheet and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Breakout group notes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3816424"/>
          </a:xfrm>
        </p:spPr>
        <p:txBody>
          <a:bodyPr/>
          <a:lstStyle/>
          <a:p>
            <a:r>
              <a:rPr lang="en-US" dirty="0" smtClean="0"/>
              <a:t>Please record further notes onto slides…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824"/>
            <a:ext cx="8075612" cy="388843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goal of the afternoon is to capture a comprehensive picture of what services are needed in the future for </a:t>
            </a:r>
            <a:r>
              <a:rPr lang="en-US" sz="4000" b="1" i="1" dirty="0" smtClean="0"/>
              <a:t>each</a:t>
            </a:r>
            <a:r>
              <a:rPr lang="en-US" sz="4000" dirty="0" smtClean="0"/>
              <a:t> user community, where they need to be deployed, and how they will be supported.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84784"/>
            <a:ext cx="8075612" cy="4248472"/>
          </a:xfrm>
        </p:spPr>
        <p:txBody>
          <a:bodyPr/>
          <a:lstStyle/>
          <a:p>
            <a:r>
              <a:rPr lang="en-US" dirty="0" smtClean="0"/>
              <a:t>The participants will break into two random breakout groups in order to attempt to capture these </a:t>
            </a:r>
            <a:r>
              <a:rPr lang="en-US" b="1" dirty="0" smtClean="0"/>
              <a:t>services</a:t>
            </a:r>
          </a:p>
          <a:p>
            <a:r>
              <a:rPr lang="en-US" dirty="0"/>
              <a:t>T</a:t>
            </a:r>
            <a:r>
              <a:rPr lang="en-US" dirty="0" smtClean="0"/>
              <a:t>he first phase will focus on identifying the services and </a:t>
            </a:r>
            <a:r>
              <a:rPr lang="en-US" b="1" dirty="0" smtClean="0"/>
              <a:t>where</a:t>
            </a:r>
            <a:r>
              <a:rPr lang="en-US" dirty="0" smtClean="0"/>
              <a:t> they need to be deployed (all sites, some sites, centrally).</a:t>
            </a:r>
          </a:p>
          <a:p>
            <a:r>
              <a:rPr lang="en-US" dirty="0" smtClean="0"/>
              <a:t>The second phase will focus on identifying who should be responsible for </a:t>
            </a:r>
            <a:r>
              <a:rPr lang="en-US" b="1" dirty="0" smtClean="0"/>
              <a:t>developing</a:t>
            </a:r>
            <a:r>
              <a:rPr lang="en-US" dirty="0" smtClean="0"/>
              <a:t> these services in the 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pm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72816"/>
            <a:ext cx="8075612" cy="3528392"/>
          </a:xfrm>
        </p:spPr>
        <p:txBody>
          <a:bodyPr/>
          <a:lstStyle/>
          <a:p>
            <a:r>
              <a:rPr lang="en-US" dirty="0" smtClean="0"/>
              <a:t>Breakout sessions: </a:t>
            </a:r>
            <a:r>
              <a:rPr lang="en-US" dirty="0"/>
              <a:t>i</a:t>
            </a:r>
            <a:r>
              <a:rPr lang="en-US" dirty="0" smtClean="0"/>
              <a:t>ntroduction</a:t>
            </a:r>
          </a:p>
          <a:p>
            <a:pPr lvl="1"/>
            <a:r>
              <a:rPr lang="en-US" b="1" dirty="0" smtClean="0"/>
              <a:t>User </a:t>
            </a:r>
            <a:r>
              <a:rPr lang="en-US" b="1" dirty="0"/>
              <a:t>community service needs </a:t>
            </a:r>
            <a:r>
              <a:rPr lang="en-US" dirty="0" smtClean="0"/>
              <a:t>(15mins)</a:t>
            </a:r>
          </a:p>
          <a:p>
            <a:pPr lvl="1"/>
            <a:r>
              <a:rPr lang="en-US" dirty="0" smtClean="0"/>
              <a:t>Breakout (2 groups) 1.5 hours</a:t>
            </a:r>
          </a:p>
          <a:p>
            <a:pPr lvl="1"/>
            <a:r>
              <a:rPr lang="en-US" dirty="0" smtClean="0"/>
              <a:t>Coffee break (30 minutes)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ervice development </a:t>
            </a:r>
            <a:r>
              <a:rPr lang="en-US" dirty="0" smtClean="0"/>
              <a:t>(15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Breakout (2 groups) 1.5 hours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72816"/>
            <a:ext cx="8075612" cy="3528392"/>
          </a:xfrm>
        </p:spPr>
        <p:txBody>
          <a:bodyPr/>
          <a:lstStyle/>
          <a:p>
            <a:pPr lvl="1"/>
            <a:r>
              <a:rPr lang="en-US" dirty="0" smtClean="0"/>
              <a:t>The aim is to open up the discussion to discuss what is needed today</a:t>
            </a:r>
          </a:p>
          <a:p>
            <a:pPr lvl="1"/>
            <a:r>
              <a:rPr lang="en-US" dirty="0" smtClean="0"/>
              <a:t>This information will be </a:t>
            </a:r>
            <a:r>
              <a:rPr lang="en-US" dirty="0" err="1" smtClean="0"/>
              <a:t>summarised</a:t>
            </a:r>
            <a:r>
              <a:rPr lang="en-US" dirty="0" smtClean="0"/>
              <a:t> and fed into tomorrow morning’s discussion</a:t>
            </a:r>
          </a:p>
          <a:p>
            <a:pPr lvl="1"/>
            <a:r>
              <a:rPr lang="en-US" dirty="0" smtClean="0"/>
              <a:t>Therefore, there will be no analysis of the results today.</a:t>
            </a:r>
          </a:p>
          <a:p>
            <a:pPr lvl="1"/>
            <a:r>
              <a:rPr lang="en-US" dirty="0" smtClean="0"/>
              <a:t>Results will be captured in a spreadsheet and supplementary slides as required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115888"/>
            <a:ext cx="7416824" cy="865187"/>
          </a:xfrm>
        </p:spPr>
        <p:txBody>
          <a:bodyPr/>
          <a:lstStyle/>
          <a:p>
            <a:r>
              <a:rPr lang="en-US" sz="2800" dirty="0"/>
              <a:t>Identify and capture relevant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48965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number of communities are represented (UCB):</a:t>
            </a:r>
            <a:endParaRPr lang="en-US" sz="2800" dirty="0" smtClean="0"/>
          </a:p>
          <a:p>
            <a:r>
              <a:rPr lang="en-GB" sz="2800" dirty="0"/>
              <a:t>Worldwide LHC Computing Grid (WLCG</a:t>
            </a:r>
            <a:r>
              <a:rPr lang="en-GB" sz="2800" dirty="0" smtClean="0"/>
              <a:t>)</a:t>
            </a:r>
          </a:p>
          <a:p>
            <a:r>
              <a:rPr lang="en-US" sz="2800" dirty="0" smtClean="0"/>
              <a:t>Life Sciences Grid Community (LSGC)</a:t>
            </a:r>
          </a:p>
          <a:p>
            <a:r>
              <a:rPr lang="en-US" sz="2800" dirty="0" smtClean="0"/>
              <a:t>Astronomy and Astrophysics (A&amp;A)</a:t>
            </a:r>
          </a:p>
          <a:p>
            <a:r>
              <a:rPr lang="en-US" sz="2800" dirty="0" smtClean="0"/>
              <a:t>Worldwide e-Infrastructure for NMR </a:t>
            </a:r>
            <a:r>
              <a:rPr lang="en-US" sz="2800" dirty="0" smtClean="0"/>
              <a:t>(</a:t>
            </a:r>
            <a:r>
              <a:rPr lang="en-US" sz="2800" dirty="0" err="1" smtClean="0"/>
              <a:t>WeNMR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Computational Chemistry (COMCHEM)</a:t>
            </a:r>
          </a:p>
          <a:p>
            <a:r>
              <a:rPr lang="en-US" sz="2800" dirty="0" smtClean="0"/>
              <a:t>Humanities (DARIAH, CLARIN)</a:t>
            </a:r>
          </a:p>
          <a:p>
            <a:r>
              <a:rPr lang="en-US" sz="2800" dirty="0" smtClean="0"/>
              <a:t>Fusion, Hydrology, VPH, Comp. Bio (MAPPER)</a:t>
            </a:r>
          </a:p>
          <a:p>
            <a:r>
              <a:rPr lang="en-US" sz="2800" dirty="0" smtClean="0"/>
              <a:t>Other communities </a:t>
            </a:r>
            <a:r>
              <a:rPr lang="en-US" sz="2800" smtClean="0"/>
              <a:t>are represented here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4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115888"/>
            <a:ext cx="7416824" cy="865187"/>
          </a:xfrm>
        </p:spPr>
        <p:txBody>
          <a:bodyPr/>
          <a:lstStyle/>
          <a:p>
            <a:r>
              <a:rPr lang="en-US" sz="2800" dirty="0"/>
              <a:t>Identify and capture relevant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48965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Services grouped under four headings: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Community-specific </a:t>
            </a:r>
            <a:r>
              <a:rPr lang="en-US" sz="2800" dirty="0" smtClean="0"/>
              <a:t>services</a:t>
            </a:r>
          </a:p>
          <a:p>
            <a:pPr marL="1314450" lvl="2" indent="-514350"/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dirty="0" err="1" smtClean="0"/>
              <a:t>VisIVO</a:t>
            </a:r>
            <a:r>
              <a:rPr lang="en-US" sz="2000" dirty="0" smtClean="0"/>
              <a:t>, </a:t>
            </a:r>
            <a:r>
              <a:rPr lang="en-US" sz="2000" dirty="0" err="1" smtClean="0"/>
              <a:t>GReIC</a:t>
            </a:r>
            <a:r>
              <a:rPr lang="en-US" sz="2000" dirty="0" smtClean="0"/>
              <a:t>, Climate-G, GROMACS?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Common </a:t>
            </a:r>
            <a:r>
              <a:rPr lang="en-US" sz="2800" dirty="0"/>
              <a:t>front-end services: </a:t>
            </a:r>
            <a:r>
              <a:rPr lang="en-US" sz="2800" dirty="0" smtClean="0"/>
              <a:t>portals…</a:t>
            </a:r>
          </a:p>
          <a:p>
            <a:pPr marL="1314450" lvl="2" indent="-514350"/>
            <a:r>
              <a:rPr lang="en-US" sz="2000" dirty="0" smtClean="0"/>
              <a:t>TAVERNA, MOTEUR2, </a:t>
            </a:r>
            <a:r>
              <a:rPr lang="en-US" sz="2000" dirty="0"/>
              <a:t>DIANE, </a:t>
            </a:r>
            <a:r>
              <a:rPr lang="en-US" sz="2000" dirty="0" smtClean="0"/>
              <a:t>Ganga, PGRADE?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Services to access infrastructure </a:t>
            </a:r>
            <a:r>
              <a:rPr lang="en-US" sz="2800" dirty="0" smtClean="0"/>
              <a:t>resources</a:t>
            </a:r>
          </a:p>
          <a:p>
            <a:pPr marL="1314450" lvl="2" indent="-514350"/>
            <a:r>
              <a:rPr lang="en-US" sz="2000" dirty="0" smtClean="0"/>
              <a:t>CREAM, AMGA, </a:t>
            </a:r>
            <a:r>
              <a:rPr lang="en-US" sz="2000" dirty="0" err="1" smtClean="0"/>
              <a:t>GridWay</a:t>
            </a:r>
            <a:r>
              <a:rPr lang="en-US" sz="2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Infrastructure services exposed to users</a:t>
            </a:r>
          </a:p>
          <a:p>
            <a:pPr marL="1314450" lvl="2" indent="-514350"/>
            <a:r>
              <a:rPr lang="en-GB" sz="2000" dirty="0" smtClean="0"/>
              <a:t>Monitoring</a:t>
            </a:r>
            <a:r>
              <a:rPr lang="en-GB" sz="2000" dirty="0"/>
              <a:t>, </a:t>
            </a:r>
            <a:r>
              <a:rPr lang="en-GB" sz="2000" dirty="0" smtClean="0"/>
              <a:t>Accounting</a:t>
            </a:r>
            <a:r>
              <a:rPr lang="en-GB" sz="2000" dirty="0"/>
              <a:t>, </a:t>
            </a:r>
            <a:r>
              <a:rPr lang="en-GB" sz="2000" dirty="0" smtClean="0"/>
              <a:t>Messaging, Logging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6271" y="5652537"/>
            <a:ext cx="74610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services go under which categories?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7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1966"/>
              </p:ext>
            </p:extLst>
          </p:nvPr>
        </p:nvGraphicFramePr>
        <p:xfrm>
          <a:off x="606856" y="1306669"/>
          <a:ext cx="7925584" cy="4531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864"/>
                <a:gridCol w="85665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  <a:gridCol w="234336"/>
              </a:tblGrid>
              <a:tr h="2930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Turing/Newton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User Community Service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6697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Hosting and Development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Community-specific services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Common front-end services: interfaces, portals, gateways, APIs and apps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Services to access infrastructure resources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Infrastructure services exposed to users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90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Research Group/Virtual Org/VRC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u="none" strike="noStrike">
                          <a:effectLst/>
                        </a:rPr>
                        <a:t>Indicate Host and Developer for services and resources under the three section headings where applicable</a:t>
                      </a:r>
                      <a:endParaRPr lang="en-GB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Applications?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Interfaces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Portals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Gateways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APIs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Compute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Data-storage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Data-transfer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Applications hosting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Monitoring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Accounting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Messaging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Logging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vert="vert270" anchor="b"/>
                </a:tc>
              </a:tr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WLCG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LSGC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WeNMR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ASTRO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SKA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Humanities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473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Computational Chemistry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Host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674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Developer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rot="20937675">
            <a:off x="3363716" y="4895855"/>
            <a:ext cx="56122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framework not a form!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4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User community service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752528"/>
          </a:xfrm>
        </p:spPr>
        <p:txBody>
          <a:bodyPr/>
          <a:lstStyle/>
          <a:p>
            <a:r>
              <a:rPr lang="en-US" dirty="0" smtClean="0"/>
              <a:t>The spreadsheet is a framework to capture the discussion not a form to be completed</a:t>
            </a:r>
          </a:p>
          <a:p>
            <a:r>
              <a:rPr lang="en-US" dirty="0" smtClean="0"/>
              <a:t>The second session will build upon the material captured during the first session.</a:t>
            </a:r>
          </a:p>
          <a:p>
            <a:r>
              <a:rPr lang="en-US" dirty="0" smtClean="0"/>
              <a:t>Extra material should be captured on slides ideally with cross-references to the spreadsheet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What services are needed for collaboration?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99367-1D2E-4D1B-8307-48F67EEE31E2}" type="datetime1">
              <a:rPr lang="en-GB" smtClean="0"/>
              <a:t>24/01/2012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5136</TotalTime>
  <Words>901</Words>
  <Application>Microsoft Office PowerPoint</Application>
  <PresentationFormat>On-screen Show (4:3)</PresentationFormat>
  <Paragraphs>239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EG-InSPIRE</vt:lpstr>
      <vt:lpstr>14_EGEE_template</vt:lpstr>
      <vt:lpstr>Photo Editor-Foto</vt:lpstr>
      <vt:lpstr>User and General EGI Sustainability: Tuesday breakout sessions</vt:lpstr>
      <vt:lpstr>Introduction</vt:lpstr>
      <vt:lpstr>The process</vt:lpstr>
      <vt:lpstr>Tuesday pm agenda</vt:lpstr>
      <vt:lpstr>The tools</vt:lpstr>
      <vt:lpstr>Identify and capture relevant information</vt:lpstr>
      <vt:lpstr>Identify and capture relevant information</vt:lpstr>
      <vt:lpstr>User community service needs</vt:lpstr>
      <vt:lpstr>User community service needs</vt:lpstr>
      <vt:lpstr>User community service needs</vt:lpstr>
      <vt:lpstr>Selecting the groups</vt:lpstr>
      <vt:lpstr>Break</vt:lpstr>
      <vt:lpstr>Service development</vt:lpstr>
      <vt:lpstr>Service development</vt:lpstr>
      <vt:lpstr>Service development</vt:lpstr>
      <vt:lpstr>Remain in the same groups</vt:lpstr>
      <vt:lpstr>Breakout group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2020:  A vision for the future?</dc:title>
  <dc:creator>StevenNewhouse</dc:creator>
  <cp:lastModifiedBy>Steve Brewer</cp:lastModifiedBy>
  <cp:revision>101</cp:revision>
  <cp:lastPrinted>2012-01-24T08:28:24Z</cp:lastPrinted>
  <dcterms:created xsi:type="dcterms:W3CDTF">2011-11-22T20:35:22Z</dcterms:created>
  <dcterms:modified xsi:type="dcterms:W3CDTF">2012-01-24T09:21:52Z</dcterms:modified>
</cp:coreProperties>
</file>