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92" r:id="rId4"/>
  </p:sldMasterIdLst>
  <p:notesMasterIdLst>
    <p:notesMasterId r:id="rId18"/>
  </p:notesMasterIdLst>
  <p:sldIdLst>
    <p:sldId id="256" r:id="rId5"/>
    <p:sldId id="355" r:id="rId6"/>
    <p:sldId id="357" r:id="rId7"/>
    <p:sldId id="347" r:id="rId8"/>
    <p:sldId id="350" r:id="rId9"/>
    <p:sldId id="335" r:id="rId10"/>
    <p:sldId id="352" r:id="rId11"/>
    <p:sldId id="358" r:id="rId12"/>
    <p:sldId id="328" r:id="rId13"/>
    <p:sldId id="353" r:id="rId14"/>
    <p:sldId id="354" r:id="rId15"/>
    <p:sldId id="356" r:id="rId16"/>
    <p:sldId id="33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545B-E7AD-47D1-B020-87A351A1A594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245F-3694-43FD-8D36-CA6D0F24C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Yellow – gLite, Green – externally supported components, gLite consortium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B23084-E430-4A6A-BB82-154C280CA335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0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3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6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9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2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1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4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47EA32E-632D-4D1B-9656-E5DC5C1EB918}" type="datetime1">
              <a:rPr lang="en-US" smtClean="0"/>
              <a:t>1/24/2012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3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5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6663CD51-E3DD-45DD-8904-1D4F4982A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305FF795-7A79-4792-BCAF-F135786D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F7DD1AA0-826D-4620-8B66-F2567F3A5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2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A78294D-6042-4615-8338-277CDF1E5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E1B02B04-7977-44EE-8C47-F72741888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8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7E05DBA5-0083-4E35-855E-B435C2ED1595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2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9C61B61B-06E2-416D-8E41-376966CC83C9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3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07AD9C43-52F2-403E-8760-6B175CD2F11F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17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3E6F9308-6441-4C26-AE71-7DFCAED7EDE1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87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C31E4C1A-BDEB-433B-B655-20EF32FF3B84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5E7BAF-A988-42FE-839E-73E3C546C17E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CA4D4116-DD61-4367-8CF1-7952F0BBA94C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9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DDE536D5-4A83-4313-A035-7650A7A5557C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2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DABCD59F-7EDC-4D2F-B3F7-7A1FC61181D9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80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B23F0A0A-E16D-423A-AE2B-65B4C3857481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10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B327BEE7-D4AE-4486-9852-FD5D86EBAA56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88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B30322FB-F251-4925-8980-6DBA29704B6A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80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••• </a:t>
            </a:r>
            <a:fld id="{7F181CB8-7195-40C7-8DDA-B4D01FE85009}" type="slidenum">
              <a:rPr lang="fr-FR" sz="1100" b="0" i="1">
                <a:solidFill>
                  <a:srgbClr val="FF9966"/>
                </a:solidFill>
                <a:latin typeface="Arial" pitchFamily="34" charset="0"/>
              </a:rPr>
              <a:pPr/>
              <a:t>‹#›</a:t>
            </a:fld>
            <a:endParaRPr lang="fr-FR" sz="1100" b="0" i="1">
              <a:solidFill>
                <a:srgbClr val="FF99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26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39E02-C410-4CA3-B1F6-9FE3FF91B96A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1B51C-A368-4E20-B66A-37F96B4BD3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34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DB81-131F-48FB-A31A-79751D73548F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ACC13-3EEB-4CAC-808E-9282E3853A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98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F71B0-79B7-43A3-93C9-ABD6A0D4C00A}" type="datetime1">
              <a:rPr lang="en-US" smtClean="0"/>
              <a:t>1/24/2012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BD3B4-B352-4860-9F56-FFC1F5FC9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1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E01-DA4E-4DD6-8EA0-98ADD77DF9F4}" type="datetime1">
              <a:rPr lang="en-US" smtClean="0"/>
              <a:t>1/24/2012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65591-43A6-48D7-AD73-ABAB56C10FE4}" type="datetime1">
              <a:rPr lang="en-US" smtClean="0"/>
              <a:t>1/24/2012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FFCC-3C70-469B-9BF6-1A2591DC7D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61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56F00-A5CB-44B4-95FA-3BC686D54E06}" type="datetime1">
              <a:rPr lang="en-US" smtClean="0"/>
              <a:t>1/24/2012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9EB06-D4E4-463C-BC6C-D3353CECC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92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8166-CE98-47DB-BF40-0C693FB875FF}" type="datetime1">
              <a:rPr lang="en-US" smtClean="0"/>
              <a:t>1/24/2012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F068-2302-4B47-B5A5-463A3DFBC0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1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CF349-70F7-4F55-815B-F1F3EC1E9090}" type="datetime1">
              <a:rPr lang="en-US" smtClean="0"/>
              <a:t>1/24/2012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78DA3-C2F1-477B-B1D7-02E45C6C4A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19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962CC-41BA-4B86-A7EF-13888F66098C}" type="datetime1">
              <a:rPr lang="en-US" smtClean="0"/>
              <a:t>1/24/2012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DDA57-584B-420D-B3C5-F04845A0DC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23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41BAB-4619-4281-B191-0DDB8C37C53F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FD690-590E-4A81-8338-520E4706E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88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84A7-41BE-4418-BFA7-23A9E2B33181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45EE-C051-4E68-8844-981B645AE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32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E4C0-E38D-4B5C-8531-E60B8AF9D977}" type="datetime1">
              <a:rPr lang="en-US" smtClean="0"/>
              <a:t>1/24/2012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E6531-1B1C-41E4-A806-2821050FC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59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45612-1792-4F37-95E1-B239A84615B7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E00D9-6680-424D-9139-3131426BE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F7AF8-3A8E-4D7F-B3CB-F1A0A0EC3F3D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C396-92BF-4C6A-BE5D-058DD0A398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US" sz="2400" smtClean="0">
              <a:solidFill>
                <a:srgbClr val="F4CE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2B519A"/>
                </a:solidFill>
                <a:cs typeface="Arial" charset="0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smtClean="0">
                <a:solidFill>
                  <a:srgbClr val="325FAF"/>
                </a:solidFill>
                <a:cs typeface="Arial" charset="0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325FAF"/>
                </a:solidFill>
                <a:latin typeface="Verdana" pitchFamily="34" charset="0"/>
                <a:cs typeface="Arial" charset="0"/>
              </a:rPr>
              <a:t>EGEE and gLite are registered trademarks</a:t>
            </a:r>
            <a:r>
              <a:rPr lang="en-GB" sz="2400" smtClean="0">
                <a:solidFill>
                  <a:srgbClr val="325FAF"/>
                </a:solidFill>
                <a:cs typeface="Arial" charset="0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cs typeface="Arial" charset="0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3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81E87968-EE4F-4167-8770-39BF6D85E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479CD691-D917-4BB1-8375-2F564153A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1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62E232A-9C1F-4521-9AC5-8C4048D21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4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8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53960096-897E-4177-A4E2-C288362A5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75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4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5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2E2DD12C-3559-4CCA-BE2B-716BD4E3D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9.jpe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.jpeg"/><Relationship Id="rId22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34.bin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vmlDrawing" Target="../drawings/vmlDrawing12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EEA329C-FF44-4EB0-94D6-26787E5FF789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2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D912967-8BD7-424E-BAF3-4BA9B8C4EA7A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4" name="Picture 17" descr="ege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EU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hoto Editor-Foto" r:id="rId16" imgW="1190476" imgH="523810" progId="">
                  <p:embed/>
                </p:oleObj>
              </mc:Choice>
              <mc:Fallback>
                <p:oleObj name="Photo Editor-Foto" r:id="rId16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17" descr="terena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geant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9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hoto Editor-Foto" r:id="rId20" imgW="1190476" imgH="885949" progId="">
                  <p:embed/>
                </p:oleObj>
              </mc:Choice>
              <mc:Fallback>
                <p:oleObj name="Photo Editor-Foto" r:id="rId20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hoto Editor-Foto" r:id="rId22" imgW="1409897" imgH="885949" progId="">
                  <p:embed/>
                </p:oleObj>
              </mc:Choice>
              <mc:Fallback>
                <p:oleObj name="Photo Editor-Foto" r:id="rId22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2062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063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64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66"/>
                </a:solidFill>
                <a:latin typeface="Verdana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smtClean="0"/>
              <a:t>••• </a:t>
            </a:r>
            <a:fld id="{AC55FEEF-731B-47A6-9D48-E673759763C7}" type="slidenum">
              <a:rPr lang="fr-FR" sz="1100" i="1" smtClean="0">
                <a:solidFill>
                  <a:srgbClr val="FF9966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1100" i="1" smtClean="0">
              <a:solidFill>
                <a:srgbClr val="FF9966"/>
              </a:solidFill>
              <a:latin typeface="Arial" pitchFamily="34" charset="0"/>
            </a:endParaRPr>
          </a:p>
        </p:txBody>
      </p:sp>
      <p:graphicFrame>
        <p:nvGraphicFramePr>
          <p:cNvPr id="1028" name="Object 38"/>
          <p:cNvGraphicFramePr>
            <a:graphicFrameLocks noChangeAspect="1"/>
          </p:cNvGraphicFramePr>
          <p:nvPr userDrawn="1"/>
        </p:nvGraphicFramePr>
        <p:xfrm>
          <a:off x="231775" y="6091238"/>
          <a:ext cx="1441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Photo Editor Photo" r:id="rId16" imgW="4629796" imgH="1714739" progId="MSPhotoEd.3">
                  <p:embed/>
                </p:oleObj>
              </mc:Choice>
              <mc:Fallback>
                <p:oleObj name="Photo Editor Photo" r:id="rId16" imgW="4629796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6091238"/>
                        <a:ext cx="14414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>
                                <a:alpha val="47058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33CC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20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urope_backgroun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905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36417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5D72F5-F2C4-4D49-B9AA-0CB221B78990}" type="datetime1">
              <a:rPr lang="en-US" smtClean="0"/>
              <a:t>1/24/2012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36417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36417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CFF0C-C950-4905-8B5D-790ED1D91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43888" y="115888"/>
            <a:ext cx="7778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78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+mj-lt"/>
          <a:ea typeface="ＭＳ Ｐゴシック" pitchFamily="102" charset="-128"/>
          <a:cs typeface="ＭＳ Ｐゴシック" pitchFamily="10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CC"/>
          </a:solidFill>
          <a:latin typeface="+mn-lt"/>
          <a:ea typeface="ＭＳ Ｐゴシック" pitchFamily="102" charset="-128"/>
          <a:cs typeface="ＭＳ Ｐゴシック" pitchFamily="10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6417A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6417A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7992888" cy="1470025"/>
          </a:xfrm>
        </p:spPr>
        <p:txBody>
          <a:bodyPr/>
          <a:lstStyle/>
          <a:p>
            <a:r>
              <a:rPr lang="en-GB" dirty="0" smtClean="0"/>
              <a:t>EGI in 2020:</a:t>
            </a:r>
            <a:br>
              <a:rPr lang="en-GB" dirty="0" smtClean="0"/>
            </a:br>
            <a:r>
              <a:rPr lang="en-GB" dirty="0" smtClean="0"/>
              <a:t>What will it be &amp; how do we get there?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Steven Newhouse</a:t>
            </a:r>
          </a:p>
          <a:p>
            <a:r>
              <a:rPr lang="en-GB" dirty="0" smtClean="0"/>
              <a:t>EGI.eu Director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42B4-0E45-42DA-8172-CF1993A11518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3429000"/>
            <a:ext cx="8784976" cy="2808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is </a:t>
            </a:r>
            <a:r>
              <a:rPr lang="en-US" dirty="0" smtClean="0"/>
              <a:t>in the </a:t>
            </a:r>
            <a:r>
              <a:rPr lang="en-US" dirty="0"/>
              <a:t>I</a:t>
            </a:r>
            <a:r>
              <a:rPr lang="en-US" dirty="0" smtClean="0"/>
              <a:t>nfrastructure Platform?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models based on systems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OpenNebula</a:t>
            </a:r>
            <a:r>
              <a:rPr lang="en-US" dirty="0" smtClean="0"/>
              <a:t>, </a:t>
            </a:r>
            <a:r>
              <a:rPr lang="en-US" dirty="0" err="1" smtClean="0"/>
              <a:t>OpenStack</a:t>
            </a:r>
            <a:endParaRPr lang="en-US" dirty="0" smtClean="0"/>
          </a:p>
          <a:p>
            <a:pPr lvl="1"/>
            <a:r>
              <a:rPr lang="en-US" dirty="0" smtClean="0"/>
              <a:t>VOMS &amp; ARGUS to federate private clouds</a:t>
            </a:r>
          </a:p>
          <a:p>
            <a:pPr lvl="1"/>
            <a:r>
              <a:rPr lang="en-US" dirty="0" smtClean="0"/>
              <a:t>Monitoring, Accounting, …</a:t>
            </a:r>
          </a:p>
          <a:p>
            <a:r>
              <a:rPr lang="en-US" dirty="0" smtClean="0"/>
              <a:t>What is in the Collaboration </a:t>
            </a:r>
            <a:r>
              <a:rPr lang="en-US" dirty="0"/>
              <a:t>P</a:t>
            </a:r>
            <a:r>
              <a:rPr lang="en-US" dirty="0" smtClean="0"/>
              <a:t>latform?</a:t>
            </a:r>
          </a:p>
          <a:p>
            <a:pPr lvl="1"/>
            <a:r>
              <a:rPr lang="en-US" dirty="0" smtClean="0"/>
              <a:t>Deployed to enable collaboration between communities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 smtClean="0"/>
              <a:t>Persistent </a:t>
            </a:r>
            <a:r>
              <a:rPr lang="en-US" dirty="0" smtClean="0"/>
              <a:t>Data </a:t>
            </a:r>
            <a:r>
              <a:rPr lang="en-US" dirty="0" smtClean="0"/>
              <a:t>Identifiers, Federated Identifiers, etc.?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is</a:t>
            </a:r>
            <a:r>
              <a:rPr lang="en-US" dirty="0" smtClean="0"/>
              <a:t> in the </a:t>
            </a:r>
            <a:r>
              <a:rPr lang="en-US" dirty="0" smtClean="0"/>
              <a:t>Community Platforms?</a:t>
            </a:r>
          </a:p>
          <a:p>
            <a:pPr lvl="1"/>
            <a:r>
              <a:rPr lang="en-US" dirty="0" smtClean="0"/>
              <a:t>Deployed to meet the needs of each community</a:t>
            </a:r>
          </a:p>
          <a:p>
            <a:pPr lvl="1"/>
            <a:r>
              <a:rPr lang="en-US" dirty="0" smtClean="0"/>
              <a:t>Services with development shared across communities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DF52-0BDD-4127-83F5-CBCDA5667045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r="61215" b="25940"/>
          <a:stretch>
            <a:fillRect/>
          </a:stretch>
        </p:blipFill>
        <p:spPr bwMode="auto">
          <a:xfrm>
            <a:off x="911225" y="1566863"/>
            <a:ext cx="7199313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 bwMode="auto">
          <a:xfrm>
            <a:off x="771902" y="1269516"/>
            <a:ext cx="3396343" cy="299500"/>
          </a:xfrm>
          <a:prstGeom prst="roundRect">
            <a:avLst>
              <a:gd name="adj" fmla="val 8078"/>
            </a:avLst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base">
              <a:spcAft>
                <a:spcPct val="0"/>
              </a:spcAft>
              <a:buClr>
                <a:srgbClr val="FFCC66"/>
              </a:buClr>
              <a:defRPr/>
            </a:pPr>
            <a:r>
              <a:rPr lang="en-GB" dirty="0">
                <a:solidFill>
                  <a:srgbClr val="FFFFFF"/>
                </a:solidFill>
              </a:rPr>
              <a:t>EGEE Maintained Components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4738255" y="1255583"/>
            <a:ext cx="3420025" cy="311821"/>
          </a:xfrm>
          <a:prstGeom prst="roundRect">
            <a:avLst>
              <a:gd name="adj" fmla="val 8078"/>
            </a:avLst>
          </a:prstGeom>
          <a:solidFill>
            <a:srgbClr val="92D05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base">
              <a:spcAft>
                <a:spcPct val="0"/>
              </a:spcAft>
              <a:buClr>
                <a:srgbClr val="FFCC66"/>
              </a:buClr>
              <a:defRPr/>
            </a:pPr>
            <a:r>
              <a:rPr lang="en-GB" dirty="0">
                <a:solidFill>
                  <a:srgbClr val="FFFFFF"/>
                </a:solidFill>
              </a:rPr>
              <a:t>External Components</a:t>
            </a:r>
          </a:p>
        </p:txBody>
      </p:sp>
      <p:sp>
        <p:nvSpPr>
          <p:cNvPr id="15369" name="Title 1"/>
          <p:cNvSpPr>
            <a:spLocks noGrp="1"/>
          </p:cNvSpPr>
          <p:nvPr>
            <p:ph type="title"/>
          </p:nvPr>
        </p:nvSpPr>
        <p:spPr>
          <a:xfrm>
            <a:off x="0" y="-39688"/>
            <a:ext cx="9144000" cy="1143001"/>
          </a:xfrm>
        </p:spPr>
        <p:txBody>
          <a:bodyPr/>
          <a:lstStyle/>
          <a:p>
            <a:r>
              <a:rPr lang="en-GB" dirty="0" smtClean="0"/>
              <a:t>Example of Deployed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3688895D-3403-46B2-BFDF-31CAB433F839}" type="slidenum">
              <a:rPr lang="en-GB" smtClean="0">
                <a:solidFill>
                  <a:srgbClr val="FFFFFF"/>
                </a:solidFill>
              </a:rPr>
              <a:pPr algn="ctr">
                <a:defRPr/>
              </a:pPr>
              <a:t>11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47700" y="6404581"/>
            <a:ext cx="7658100" cy="368300"/>
          </a:xfrm>
          <a:prstGeom prst="roundRect">
            <a:avLst>
              <a:gd name="adj" fmla="val 8078"/>
            </a:avLst>
          </a:prstGeom>
          <a:solidFill>
            <a:schemeClr val="tx2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b"/>
          <a:lstStyle/>
          <a:p>
            <a:pPr algn="ctr" fontAlgn="base">
              <a:spcAft>
                <a:spcPct val="0"/>
              </a:spcAft>
              <a:buClr>
                <a:srgbClr val="FFCC66"/>
              </a:buClr>
              <a:defRPr/>
            </a:pPr>
            <a:r>
              <a:rPr lang="en-GB" dirty="0">
                <a:solidFill>
                  <a:srgbClr val="FFFFFF"/>
                </a:solidFill>
              </a:rPr>
              <a:t>Physical Resources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695450" y="1676400"/>
            <a:ext cx="4648200" cy="2181225"/>
            <a:chOff x="1695450" y="1401763"/>
            <a:chExt cx="4648200" cy="218122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695450" y="1401763"/>
              <a:ext cx="4648200" cy="2181225"/>
            </a:xfrm>
            <a:prstGeom prst="roundRect">
              <a:avLst>
                <a:gd name="adj" fmla="val 8078"/>
              </a:avLst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General Services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3562351" y="2781556"/>
              <a:ext cx="1684800" cy="671255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LHC File</a:t>
              </a:r>
            </a:p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Catalogue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305426" y="1803196"/>
              <a:ext cx="946760" cy="873898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Hydra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778863" y="1784146"/>
              <a:ext cx="1711688" cy="899229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Workload</a:t>
              </a:r>
            </a:p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Management Service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776421" y="2781300"/>
              <a:ext cx="1719254" cy="662090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File Transfer</a:t>
              </a:r>
            </a:p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Service</a:t>
              </a: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3561867" y="1787286"/>
              <a:ext cx="1685556" cy="899229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Logging &amp;</a:t>
              </a:r>
            </a:p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Book keeping</a:t>
              </a:r>
            </a:p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Service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314950" y="2776225"/>
              <a:ext cx="946800" cy="673100"/>
            </a:xfrm>
            <a:prstGeom prst="roundRect">
              <a:avLst>
                <a:gd name="adj" fmla="val 8078"/>
              </a:avLst>
            </a:prstGeom>
            <a:solidFill>
              <a:srgbClr val="92D05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AMGA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695825" y="3940175"/>
            <a:ext cx="1663700" cy="2324100"/>
            <a:chOff x="4695825" y="3665538"/>
            <a:chExt cx="1663700" cy="23241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4695825" y="3665538"/>
              <a:ext cx="1663700" cy="2324100"/>
            </a:xfrm>
            <a:prstGeom prst="roundRect">
              <a:avLst>
                <a:gd name="adj" fmla="val 8078"/>
              </a:avLst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Storage Element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806950" y="4437063"/>
              <a:ext cx="1440000" cy="622300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Disk Pool Manager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4805300" y="5161600"/>
              <a:ext cx="1440000" cy="622300"/>
            </a:xfrm>
            <a:prstGeom prst="roundRect">
              <a:avLst>
                <a:gd name="adj" fmla="val 8078"/>
              </a:avLst>
            </a:prstGeom>
            <a:solidFill>
              <a:srgbClr val="92D05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 err="1">
                  <a:solidFill>
                    <a:srgbClr val="FFFFFF"/>
                  </a:solidFill>
                </a:rPr>
                <a:t>dCache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28663" y="1663700"/>
            <a:ext cx="862012" cy="4595813"/>
            <a:chOff x="728025" y="1389413"/>
            <a:chExt cx="862013" cy="4595911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728025" y="1389413"/>
              <a:ext cx="862013" cy="4595911"/>
            </a:xfrm>
            <a:prstGeom prst="roundRect">
              <a:avLst>
                <a:gd name="adj" fmla="val 8078"/>
              </a:avLst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"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Information Services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779314" y="1999504"/>
              <a:ext cx="748403" cy="440075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BDII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777334" y="4879012"/>
              <a:ext cx="748403" cy="444474"/>
            </a:xfrm>
            <a:prstGeom prst="roundRect">
              <a:avLst>
                <a:gd name="adj" fmla="val 8078"/>
              </a:avLst>
            </a:prstGeom>
            <a:solidFill>
              <a:srgbClr val="92D05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MON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747713" y="1247775"/>
            <a:ext cx="7446962" cy="344488"/>
            <a:chOff x="748146" y="973778"/>
            <a:chExt cx="7445829" cy="344383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5218704" y="973778"/>
              <a:ext cx="1668984" cy="344383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User Interface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748146" y="978888"/>
              <a:ext cx="7445829" cy="339272"/>
            </a:xfrm>
            <a:prstGeom prst="roundRect">
              <a:avLst>
                <a:gd name="adj" fmla="val 8078"/>
              </a:avLst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User Access</a:t>
              </a: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6437313" y="1676400"/>
            <a:ext cx="1763712" cy="4586288"/>
            <a:chOff x="6437313" y="1401763"/>
            <a:chExt cx="1763712" cy="4586287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6437313" y="1401763"/>
              <a:ext cx="1763712" cy="4586287"/>
            </a:xfrm>
            <a:prstGeom prst="roundRect">
              <a:avLst>
                <a:gd name="adj" fmla="val 8078"/>
              </a:avLst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Security</a:t>
              </a:r>
            </a:p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Services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6523865" y="1528819"/>
              <a:ext cx="1591435" cy="1183960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Virtual Organisation Membership</a:t>
              </a:r>
            </a:p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Service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6537469" y="4745664"/>
              <a:ext cx="1591200" cy="291926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8000" tIns="46800" rIns="18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 err="1">
                  <a:solidFill>
                    <a:srgbClr val="FFFFFF"/>
                  </a:solidFill>
                </a:rPr>
                <a:t>Authz</a:t>
              </a:r>
              <a:r>
                <a:rPr lang="en-GB" dirty="0">
                  <a:solidFill>
                    <a:srgbClr val="FFFFFF"/>
                  </a:solidFill>
                </a:rPr>
                <a:t>. Service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6533433" y="4351921"/>
              <a:ext cx="1591200" cy="311821"/>
            </a:xfrm>
            <a:prstGeom prst="roundRect">
              <a:avLst>
                <a:gd name="adj" fmla="val 8078"/>
              </a:avLst>
            </a:prstGeom>
            <a:solidFill>
              <a:srgbClr val="92D05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SCAS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535989" y="2771978"/>
              <a:ext cx="1591200" cy="418430"/>
            </a:xfrm>
            <a:prstGeom prst="roundRect">
              <a:avLst>
                <a:gd name="adj" fmla="val 8078"/>
              </a:avLst>
            </a:prstGeom>
            <a:solidFill>
              <a:srgbClr val="92D05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Proxy Server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6538094" y="5124281"/>
              <a:ext cx="1591200" cy="546230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8000" tIns="46800" rIns="18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LCAS &amp;  LCMAPS</a:t>
              </a: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1660525" y="3943350"/>
            <a:ext cx="2946400" cy="2332038"/>
            <a:chOff x="1660525" y="3668713"/>
            <a:chExt cx="2946400" cy="2332037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660525" y="3668713"/>
              <a:ext cx="2946400" cy="2332037"/>
            </a:xfrm>
            <a:prstGeom prst="roundRect">
              <a:avLst>
                <a:gd name="adj" fmla="val 8078"/>
              </a:avLst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Compute Element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792869" y="4284759"/>
              <a:ext cx="1126325" cy="444606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CREAM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977080" y="4284759"/>
              <a:ext cx="1548000" cy="444606"/>
            </a:xfrm>
            <a:prstGeom prst="roundRect">
              <a:avLst>
                <a:gd name="adj" fmla="val 8078"/>
              </a:avLst>
            </a:prstGeom>
            <a:solidFill>
              <a:srgbClr val="92D05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LCG-CE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763569" y="5387015"/>
              <a:ext cx="1139734" cy="446400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 err="1">
                  <a:solidFill>
                    <a:srgbClr val="FFFFFF"/>
                  </a:solidFill>
                </a:rPr>
                <a:t>gLExec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1760444" y="4832999"/>
              <a:ext cx="2773456" cy="446400"/>
            </a:xfrm>
            <a:prstGeom prst="roundRect">
              <a:avLst>
                <a:gd name="adj" fmla="val 807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FFFFFF"/>
                  </a:solidFill>
                </a:rPr>
                <a:t>BLAH</a:t>
              </a: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2976459" y="5387011"/>
              <a:ext cx="1548000" cy="446400"/>
            </a:xfrm>
            <a:prstGeom prst="roundRect">
              <a:avLst>
                <a:gd name="adj" fmla="val 8078"/>
              </a:avLst>
            </a:prstGeom>
            <a:gradFill>
              <a:gsLst>
                <a:gs pos="0">
                  <a:schemeClr val="bg2"/>
                </a:gs>
                <a:gs pos="100000">
                  <a:srgbClr val="92D050"/>
                </a:gs>
              </a:gsLst>
              <a:lin ang="2700000" scaled="0"/>
            </a:gra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 algn="ctr" fontAlgn="base">
                <a:spcAft>
                  <a:spcPct val="0"/>
                </a:spcAft>
                <a:buClr>
                  <a:srgbClr val="FFCC66"/>
                </a:buClr>
                <a:defRPr/>
              </a:pPr>
              <a:r>
                <a:rPr lang="en-GB" dirty="0">
                  <a:solidFill>
                    <a:srgbClr val="000000"/>
                  </a:solidFill>
                </a:rPr>
                <a:t>Worker Node</a:t>
              </a:r>
            </a:p>
          </p:txBody>
        </p:sp>
      </p:grpSp>
      <p:sp>
        <p:nvSpPr>
          <p:cNvPr id="8" name="Rounded Rectangle 7"/>
          <p:cNvSpPr/>
          <p:nvPr/>
        </p:nvSpPr>
        <p:spPr bwMode="auto">
          <a:xfrm>
            <a:off x="635000" y="1165225"/>
            <a:ext cx="7658100" cy="5162550"/>
          </a:xfrm>
          <a:prstGeom prst="roundRect">
            <a:avLst>
              <a:gd name="adj" fmla="val 3192"/>
            </a:avLst>
          </a:pr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fontAlgn="base">
              <a:spcAft>
                <a:spcPct val="0"/>
              </a:spcAft>
              <a:buClr>
                <a:srgbClr val="FFCC66"/>
              </a:buCl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374213" y="1256530"/>
            <a:ext cx="1922113" cy="324360"/>
          </a:xfrm>
          <a:prstGeom prst="roundRect">
            <a:avLst>
              <a:gd name="adj" fmla="val 8078"/>
            </a:avLst>
          </a:prstGeom>
          <a:gradFill>
            <a:gsLst>
              <a:gs pos="0">
                <a:schemeClr val="bg2"/>
              </a:gs>
              <a:gs pos="100000">
                <a:srgbClr val="92D050"/>
              </a:gs>
            </a:gsLst>
            <a:lin ang="2700000" scaled="0"/>
          </a:gra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base">
              <a:spcAft>
                <a:spcPct val="0"/>
              </a:spcAft>
              <a:buClr>
                <a:srgbClr val="FFCC66"/>
              </a:buClr>
              <a:defRPr/>
            </a:pPr>
            <a:r>
              <a:rPr lang="en-GB" dirty="0">
                <a:solidFill>
                  <a:srgbClr val="000000"/>
                </a:solidFill>
              </a:rPr>
              <a:t>User Interface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767252" y="5639247"/>
            <a:ext cx="748402" cy="440066"/>
          </a:xfrm>
          <a:prstGeom prst="roundRect">
            <a:avLst>
              <a:gd name="adj" fmla="val 8078"/>
            </a:avLst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base">
              <a:spcAft>
                <a:spcPct val="0"/>
              </a:spcAft>
              <a:buClr>
                <a:srgbClr val="FFCC66"/>
              </a:buClr>
              <a:defRPr/>
            </a:pPr>
            <a:r>
              <a:rPr lang="en-GB" dirty="0">
                <a:solidFill>
                  <a:srgbClr val="FFFFFF"/>
                </a:solidFill>
              </a:rPr>
              <a:t>BDII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557213" y="3894138"/>
            <a:ext cx="7823200" cy="2425700"/>
          </a:xfrm>
          <a:prstGeom prst="roundRect">
            <a:avLst/>
          </a:prstGeom>
          <a:solidFill>
            <a:schemeClr val="accent3">
              <a:alpha val="62000"/>
            </a:schemeClr>
          </a:solidFill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7200" b="1" dirty="0">
                <a:solidFill>
                  <a:srgbClr val="92D050"/>
                </a:solidFill>
              </a:rPr>
              <a:t>CORE </a:t>
            </a:r>
            <a:r>
              <a:rPr lang="en-GB" sz="7200" b="1">
                <a:solidFill>
                  <a:srgbClr val="92D050"/>
                </a:solidFill>
              </a:rPr>
              <a:t>SITE SERVICES</a:t>
            </a:r>
            <a:endParaRPr lang="en-GB" sz="7200" b="1" dirty="0">
              <a:solidFill>
                <a:srgbClr val="92D05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00034" y="1658938"/>
            <a:ext cx="7867679" cy="2222500"/>
          </a:xfrm>
          <a:prstGeom prst="roundRect">
            <a:avLst/>
          </a:prstGeom>
          <a:solidFill>
            <a:schemeClr val="accent3">
              <a:alpha val="62000"/>
            </a:schemeClr>
          </a:solidFill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7200" b="1" dirty="0" smtClean="0">
                <a:solidFill>
                  <a:srgbClr val="92D050"/>
                </a:solidFill>
              </a:rPr>
              <a:t>COMMUNITY SERVICES</a:t>
            </a:r>
            <a:endParaRPr lang="en-GB" sz="7200" b="1" dirty="0">
              <a:solidFill>
                <a:srgbClr val="92D05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1792869" y="1256530"/>
            <a:ext cx="1922113" cy="324360"/>
          </a:xfrm>
          <a:prstGeom prst="roundRect">
            <a:avLst>
              <a:gd name="adj" fmla="val 8078"/>
            </a:avLst>
          </a:prstGeom>
          <a:gradFill>
            <a:gsLst>
              <a:gs pos="0">
                <a:schemeClr val="bg2"/>
              </a:gs>
              <a:gs pos="100000">
                <a:srgbClr val="92D050"/>
              </a:gs>
            </a:gsLst>
            <a:lin ang="2700000" scaled="0"/>
          </a:gra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base">
              <a:spcAft>
                <a:spcPct val="0"/>
              </a:spcAft>
              <a:buClr>
                <a:srgbClr val="FFCC66"/>
              </a:buClr>
              <a:defRPr/>
            </a:pPr>
            <a:r>
              <a:rPr lang="en-GB" dirty="0">
                <a:solidFill>
                  <a:srgbClr val="000000"/>
                </a:solidFill>
              </a:rPr>
              <a:t>RESPECT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546100" y="1238250"/>
            <a:ext cx="7823200" cy="393700"/>
          </a:xfrm>
          <a:prstGeom prst="roundRect">
            <a:avLst/>
          </a:prstGeom>
          <a:solidFill>
            <a:schemeClr val="accent3">
              <a:alpha val="62000"/>
            </a:schemeClr>
          </a:solidFill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4800" b="1" dirty="0">
                <a:solidFill>
                  <a:srgbClr val="92D050"/>
                </a:solidFill>
              </a:rPr>
              <a:t>USER</a:t>
            </a:r>
          </a:p>
        </p:txBody>
      </p:sp>
      <p:sp>
        <p:nvSpPr>
          <p:cNvPr id="48" name="Freeform 47"/>
          <p:cNvSpPr/>
          <p:nvPr/>
        </p:nvSpPr>
        <p:spPr>
          <a:xfrm>
            <a:off x="571472" y="1141413"/>
            <a:ext cx="7832725" cy="5248275"/>
          </a:xfrm>
          <a:custGeom>
            <a:avLst/>
            <a:gdLst>
              <a:gd name="connsiteX0" fmla="*/ 12700 w 8115300"/>
              <a:gd name="connsiteY0" fmla="*/ 2794000 h 5130800"/>
              <a:gd name="connsiteX1" fmla="*/ 12700 w 8115300"/>
              <a:gd name="connsiteY1" fmla="*/ 5105400 h 5130800"/>
              <a:gd name="connsiteX2" fmla="*/ 8115300 w 8115300"/>
              <a:gd name="connsiteY2" fmla="*/ 5130800 h 5130800"/>
              <a:gd name="connsiteX3" fmla="*/ 8039100 w 8115300"/>
              <a:gd name="connsiteY3" fmla="*/ 12700 h 5130800"/>
              <a:gd name="connsiteX4" fmla="*/ 6235700 w 8115300"/>
              <a:gd name="connsiteY4" fmla="*/ 0 h 5130800"/>
              <a:gd name="connsiteX5" fmla="*/ 6273800 w 8115300"/>
              <a:gd name="connsiteY5" fmla="*/ 2717800 h 5130800"/>
              <a:gd name="connsiteX6" fmla="*/ 0 w 8115300"/>
              <a:gd name="connsiteY6" fmla="*/ 2743200 h 5130800"/>
              <a:gd name="connsiteX0" fmla="*/ 12700 w 8115300"/>
              <a:gd name="connsiteY0" fmla="*/ 2794000 h 5130800"/>
              <a:gd name="connsiteX1" fmla="*/ 12700 w 8115300"/>
              <a:gd name="connsiteY1" fmla="*/ 5105400 h 5130800"/>
              <a:gd name="connsiteX2" fmla="*/ 8115300 w 8115300"/>
              <a:gd name="connsiteY2" fmla="*/ 5130800 h 5130800"/>
              <a:gd name="connsiteX3" fmla="*/ 8039100 w 8115300"/>
              <a:gd name="connsiteY3" fmla="*/ 12700 h 5130800"/>
              <a:gd name="connsiteX4" fmla="*/ 6235700 w 8115300"/>
              <a:gd name="connsiteY4" fmla="*/ 0 h 5130800"/>
              <a:gd name="connsiteX5" fmla="*/ 6273800 w 8115300"/>
              <a:gd name="connsiteY5" fmla="*/ 2717800 h 5130800"/>
              <a:gd name="connsiteX6" fmla="*/ 0 w 8115300"/>
              <a:gd name="connsiteY6" fmla="*/ 2743200 h 5130800"/>
              <a:gd name="connsiteX0" fmla="*/ 12700 w 8115300"/>
              <a:gd name="connsiteY0" fmla="*/ 2794000 h 5130800"/>
              <a:gd name="connsiteX1" fmla="*/ 12700 w 8115300"/>
              <a:gd name="connsiteY1" fmla="*/ 5105400 h 5130800"/>
              <a:gd name="connsiteX2" fmla="*/ 8115300 w 8115300"/>
              <a:gd name="connsiteY2" fmla="*/ 5130800 h 5130800"/>
              <a:gd name="connsiteX3" fmla="*/ 8039100 w 8115300"/>
              <a:gd name="connsiteY3" fmla="*/ 12700 h 5130800"/>
              <a:gd name="connsiteX4" fmla="*/ 6235700 w 8115300"/>
              <a:gd name="connsiteY4" fmla="*/ 0 h 5130800"/>
              <a:gd name="connsiteX5" fmla="*/ 6273800 w 8115300"/>
              <a:gd name="connsiteY5" fmla="*/ 2717800 h 5130800"/>
              <a:gd name="connsiteX6" fmla="*/ 0 w 8115300"/>
              <a:gd name="connsiteY6" fmla="*/ 2743200 h 5130800"/>
              <a:gd name="connsiteX0" fmla="*/ 12700 w 8115300"/>
              <a:gd name="connsiteY0" fmla="*/ 2794000 h 5130800"/>
              <a:gd name="connsiteX1" fmla="*/ 12700 w 8115300"/>
              <a:gd name="connsiteY1" fmla="*/ 5105400 h 5130800"/>
              <a:gd name="connsiteX2" fmla="*/ 8115300 w 8115300"/>
              <a:gd name="connsiteY2" fmla="*/ 5130800 h 5130800"/>
              <a:gd name="connsiteX3" fmla="*/ 8039100 w 8115300"/>
              <a:gd name="connsiteY3" fmla="*/ 12700 h 5130800"/>
              <a:gd name="connsiteX4" fmla="*/ 6235700 w 8115300"/>
              <a:gd name="connsiteY4" fmla="*/ 0 h 5130800"/>
              <a:gd name="connsiteX5" fmla="*/ 6273800 w 8115300"/>
              <a:gd name="connsiteY5" fmla="*/ 2717800 h 5130800"/>
              <a:gd name="connsiteX6" fmla="*/ 0 w 8115300"/>
              <a:gd name="connsiteY6" fmla="*/ 2743200 h 5130800"/>
              <a:gd name="connsiteX0" fmla="*/ 12700 w 8115300"/>
              <a:gd name="connsiteY0" fmla="*/ 2794000 h 5130800"/>
              <a:gd name="connsiteX1" fmla="*/ 12700 w 8115300"/>
              <a:gd name="connsiteY1" fmla="*/ 5105400 h 5130800"/>
              <a:gd name="connsiteX2" fmla="*/ 8115300 w 8115300"/>
              <a:gd name="connsiteY2" fmla="*/ 5130800 h 5130800"/>
              <a:gd name="connsiteX3" fmla="*/ 8039100 w 8115300"/>
              <a:gd name="connsiteY3" fmla="*/ 12700 h 5130800"/>
              <a:gd name="connsiteX4" fmla="*/ 6235700 w 8115300"/>
              <a:gd name="connsiteY4" fmla="*/ 0 h 5130800"/>
              <a:gd name="connsiteX5" fmla="*/ 6273800 w 8115300"/>
              <a:gd name="connsiteY5" fmla="*/ 2717800 h 5130800"/>
              <a:gd name="connsiteX6" fmla="*/ 0 w 8115300"/>
              <a:gd name="connsiteY6" fmla="*/ 2743200 h 5130800"/>
              <a:gd name="connsiteX0" fmla="*/ 12700 w 8115300"/>
              <a:gd name="connsiteY0" fmla="*/ 2794000 h 5130800"/>
              <a:gd name="connsiteX1" fmla="*/ 12700 w 8115300"/>
              <a:gd name="connsiteY1" fmla="*/ 5105400 h 5130800"/>
              <a:gd name="connsiteX2" fmla="*/ 8115300 w 8115300"/>
              <a:gd name="connsiteY2" fmla="*/ 5130800 h 5130800"/>
              <a:gd name="connsiteX3" fmla="*/ 8039100 w 8115300"/>
              <a:gd name="connsiteY3" fmla="*/ 12700 h 5130800"/>
              <a:gd name="connsiteX4" fmla="*/ 6235700 w 8115300"/>
              <a:gd name="connsiteY4" fmla="*/ 0 h 5130800"/>
              <a:gd name="connsiteX5" fmla="*/ 6099110 w 8115300"/>
              <a:gd name="connsiteY5" fmla="*/ 2678065 h 5130800"/>
              <a:gd name="connsiteX6" fmla="*/ 0 w 8115300"/>
              <a:gd name="connsiteY6" fmla="*/ 2743200 h 5130800"/>
              <a:gd name="connsiteX0" fmla="*/ 12700 w 8115300"/>
              <a:gd name="connsiteY0" fmla="*/ 2794000 h 5130800"/>
              <a:gd name="connsiteX1" fmla="*/ 12700 w 8115300"/>
              <a:gd name="connsiteY1" fmla="*/ 5105400 h 5130800"/>
              <a:gd name="connsiteX2" fmla="*/ 8115300 w 8115300"/>
              <a:gd name="connsiteY2" fmla="*/ 5130800 h 5130800"/>
              <a:gd name="connsiteX3" fmla="*/ 8039100 w 8115300"/>
              <a:gd name="connsiteY3" fmla="*/ 12700 h 5130800"/>
              <a:gd name="connsiteX4" fmla="*/ 6061010 w 8115300"/>
              <a:gd name="connsiteY4" fmla="*/ 0 h 5130800"/>
              <a:gd name="connsiteX5" fmla="*/ 6099110 w 8115300"/>
              <a:gd name="connsiteY5" fmla="*/ 2678065 h 5130800"/>
              <a:gd name="connsiteX6" fmla="*/ 0 w 8115300"/>
              <a:gd name="connsiteY6" fmla="*/ 2743200 h 5130800"/>
              <a:gd name="connsiteX0" fmla="*/ 12700 w 8115300"/>
              <a:gd name="connsiteY0" fmla="*/ 2794000 h 5130800"/>
              <a:gd name="connsiteX1" fmla="*/ 303265 w 8115300"/>
              <a:gd name="connsiteY1" fmla="*/ 5105400 h 5130800"/>
              <a:gd name="connsiteX2" fmla="*/ 8115300 w 8115300"/>
              <a:gd name="connsiteY2" fmla="*/ 5130800 h 5130800"/>
              <a:gd name="connsiteX3" fmla="*/ 8039100 w 8115300"/>
              <a:gd name="connsiteY3" fmla="*/ 12700 h 5130800"/>
              <a:gd name="connsiteX4" fmla="*/ 6061010 w 8115300"/>
              <a:gd name="connsiteY4" fmla="*/ 0 h 5130800"/>
              <a:gd name="connsiteX5" fmla="*/ 6099110 w 8115300"/>
              <a:gd name="connsiteY5" fmla="*/ 2678065 h 5130800"/>
              <a:gd name="connsiteX6" fmla="*/ 0 w 8115300"/>
              <a:gd name="connsiteY6" fmla="*/ 2743200 h 5130800"/>
              <a:gd name="connsiteX0" fmla="*/ 0 w 8102600"/>
              <a:gd name="connsiteY0" fmla="*/ 2794000 h 5130800"/>
              <a:gd name="connsiteX1" fmla="*/ 290565 w 8102600"/>
              <a:gd name="connsiteY1" fmla="*/ 5105400 h 5130800"/>
              <a:gd name="connsiteX2" fmla="*/ 8102600 w 8102600"/>
              <a:gd name="connsiteY2" fmla="*/ 5130800 h 5130800"/>
              <a:gd name="connsiteX3" fmla="*/ 8026400 w 8102600"/>
              <a:gd name="connsiteY3" fmla="*/ 12700 h 5130800"/>
              <a:gd name="connsiteX4" fmla="*/ 6048310 w 8102600"/>
              <a:gd name="connsiteY4" fmla="*/ 0 h 5130800"/>
              <a:gd name="connsiteX5" fmla="*/ 6086410 w 8102600"/>
              <a:gd name="connsiteY5" fmla="*/ 2678065 h 5130800"/>
              <a:gd name="connsiteX6" fmla="*/ 277865 w 8102600"/>
              <a:gd name="connsiteY6" fmla="*/ 2743200 h 5130800"/>
              <a:gd name="connsiteX0" fmla="*/ 0 w 8102600"/>
              <a:gd name="connsiteY0" fmla="*/ 2794000 h 5130800"/>
              <a:gd name="connsiteX1" fmla="*/ 317500 w 8102600"/>
              <a:gd name="connsiteY1" fmla="*/ 2959100 h 5130800"/>
              <a:gd name="connsiteX2" fmla="*/ 290565 w 8102600"/>
              <a:gd name="connsiteY2" fmla="*/ 5105400 h 5130800"/>
              <a:gd name="connsiteX3" fmla="*/ 8102600 w 8102600"/>
              <a:gd name="connsiteY3" fmla="*/ 5130800 h 5130800"/>
              <a:gd name="connsiteX4" fmla="*/ 8026400 w 8102600"/>
              <a:gd name="connsiteY4" fmla="*/ 12700 h 5130800"/>
              <a:gd name="connsiteX5" fmla="*/ 6048310 w 8102600"/>
              <a:gd name="connsiteY5" fmla="*/ 0 h 5130800"/>
              <a:gd name="connsiteX6" fmla="*/ 6086410 w 8102600"/>
              <a:gd name="connsiteY6" fmla="*/ 2678065 h 5130800"/>
              <a:gd name="connsiteX7" fmla="*/ 277865 w 8102600"/>
              <a:gd name="connsiteY7" fmla="*/ 2743200 h 5130800"/>
              <a:gd name="connsiteX0" fmla="*/ 0 w 8102600"/>
              <a:gd name="connsiteY0" fmla="*/ 2794000 h 5130800"/>
              <a:gd name="connsiteX1" fmla="*/ 317500 w 8102600"/>
              <a:gd name="connsiteY1" fmla="*/ 2736800 h 5130800"/>
              <a:gd name="connsiteX2" fmla="*/ 290565 w 8102600"/>
              <a:gd name="connsiteY2" fmla="*/ 5105400 h 5130800"/>
              <a:gd name="connsiteX3" fmla="*/ 8102600 w 8102600"/>
              <a:gd name="connsiteY3" fmla="*/ 5130800 h 5130800"/>
              <a:gd name="connsiteX4" fmla="*/ 8026400 w 8102600"/>
              <a:gd name="connsiteY4" fmla="*/ 12700 h 5130800"/>
              <a:gd name="connsiteX5" fmla="*/ 6048310 w 8102600"/>
              <a:gd name="connsiteY5" fmla="*/ 0 h 5130800"/>
              <a:gd name="connsiteX6" fmla="*/ 6086410 w 8102600"/>
              <a:gd name="connsiteY6" fmla="*/ 2678065 h 5130800"/>
              <a:gd name="connsiteX7" fmla="*/ 277865 w 8102600"/>
              <a:gd name="connsiteY7" fmla="*/ 2743200 h 5130800"/>
              <a:gd name="connsiteX0" fmla="*/ 0 w 8102600"/>
              <a:gd name="connsiteY0" fmla="*/ 2794000 h 5130800"/>
              <a:gd name="connsiteX1" fmla="*/ 317500 w 8102600"/>
              <a:gd name="connsiteY1" fmla="*/ 2736800 h 5130800"/>
              <a:gd name="connsiteX2" fmla="*/ 290565 w 8102600"/>
              <a:gd name="connsiteY2" fmla="*/ 5105400 h 5130800"/>
              <a:gd name="connsiteX3" fmla="*/ 8102600 w 8102600"/>
              <a:gd name="connsiteY3" fmla="*/ 5130800 h 5130800"/>
              <a:gd name="connsiteX4" fmla="*/ 8026400 w 8102600"/>
              <a:gd name="connsiteY4" fmla="*/ 12700 h 5130800"/>
              <a:gd name="connsiteX5" fmla="*/ 6048310 w 8102600"/>
              <a:gd name="connsiteY5" fmla="*/ 0 h 5130800"/>
              <a:gd name="connsiteX6" fmla="*/ 6086410 w 8102600"/>
              <a:gd name="connsiteY6" fmla="*/ 2678065 h 5130800"/>
              <a:gd name="connsiteX7" fmla="*/ 277865 w 8102600"/>
              <a:gd name="connsiteY7" fmla="*/ 2743200 h 5130800"/>
              <a:gd name="connsiteX8" fmla="*/ 0 w 8102600"/>
              <a:gd name="connsiteY8" fmla="*/ 2794000 h 5130800"/>
              <a:gd name="connsiteX0" fmla="*/ 0 w 8102600"/>
              <a:gd name="connsiteY0" fmla="*/ 2794000 h 5130800"/>
              <a:gd name="connsiteX1" fmla="*/ 317500 w 8102600"/>
              <a:gd name="connsiteY1" fmla="*/ 2736800 h 5130800"/>
              <a:gd name="connsiteX2" fmla="*/ 290565 w 8102600"/>
              <a:gd name="connsiteY2" fmla="*/ 5105400 h 5130800"/>
              <a:gd name="connsiteX3" fmla="*/ 8102600 w 8102600"/>
              <a:gd name="connsiteY3" fmla="*/ 5130800 h 5130800"/>
              <a:gd name="connsiteX4" fmla="*/ 8026400 w 8102600"/>
              <a:gd name="connsiteY4" fmla="*/ 12700 h 5130800"/>
              <a:gd name="connsiteX5" fmla="*/ 6048310 w 8102600"/>
              <a:gd name="connsiteY5" fmla="*/ 0 h 5130800"/>
              <a:gd name="connsiteX6" fmla="*/ 6086410 w 8102600"/>
              <a:gd name="connsiteY6" fmla="*/ 2678065 h 5130800"/>
              <a:gd name="connsiteX7" fmla="*/ 277865 w 8102600"/>
              <a:gd name="connsiteY7" fmla="*/ 3105108 h 5130800"/>
              <a:gd name="connsiteX8" fmla="*/ 0 w 8102600"/>
              <a:gd name="connsiteY8" fmla="*/ 2794000 h 5130800"/>
              <a:gd name="connsiteX0" fmla="*/ 0 w 8102600"/>
              <a:gd name="connsiteY0" fmla="*/ 2794000 h 5130800"/>
              <a:gd name="connsiteX1" fmla="*/ 290565 w 8102600"/>
              <a:gd name="connsiteY1" fmla="*/ 5105400 h 5130800"/>
              <a:gd name="connsiteX2" fmla="*/ 8102600 w 8102600"/>
              <a:gd name="connsiteY2" fmla="*/ 5130800 h 5130800"/>
              <a:gd name="connsiteX3" fmla="*/ 8026400 w 8102600"/>
              <a:gd name="connsiteY3" fmla="*/ 12700 h 5130800"/>
              <a:gd name="connsiteX4" fmla="*/ 6048310 w 8102600"/>
              <a:gd name="connsiteY4" fmla="*/ 0 h 5130800"/>
              <a:gd name="connsiteX5" fmla="*/ 6086410 w 8102600"/>
              <a:gd name="connsiteY5" fmla="*/ 2678065 h 5130800"/>
              <a:gd name="connsiteX6" fmla="*/ 277865 w 8102600"/>
              <a:gd name="connsiteY6" fmla="*/ 3105108 h 5130800"/>
              <a:gd name="connsiteX7" fmla="*/ 0 w 8102600"/>
              <a:gd name="connsiteY7" fmla="*/ 2794000 h 5130800"/>
              <a:gd name="connsiteX0" fmla="*/ 0 w 7824735"/>
              <a:gd name="connsiteY0" fmla="*/ 3105108 h 5130800"/>
              <a:gd name="connsiteX1" fmla="*/ 12700 w 7824735"/>
              <a:gd name="connsiteY1" fmla="*/ 5105400 h 5130800"/>
              <a:gd name="connsiteX2" fmla="*/ 7824735 w 7824735"/>
              <a:gd name="connsiteY2" fmla="*/ 5130800 h 5130800"/>
              <a:gd name="connsiteX3" fmla="*/ 7748535 w 7824735"/>
              <a:gd name="connsiteY3" fmla="*/ 12700 h 5130800"/>
              <a:gd name="connsiteX4" fmla="*/ 5770445 w 7824735"/>
              <a:gd name="connsiteY4" fmla="*/ 0 h 5130800"/>
              <a:gd name="connsiteX5" fmla="*/ 5808545 w 7824735"/>
              <a:gd name="connsiteY5" fmla="*/ 2678065 h 5130800"/>
              <a:gd name="connsiteX6" fmla="*/ 0 w 7824735"/>
              <a:gd name="connsiteY6" fmla="*/ 3105108 h 5130800"/>
              <a:gd name="connsiteX0" fmla="*/ 806896 w 7816268"/>
              <a:gd name="connsiteY0" fmla="*/ 2736756 h 5130800"/>
              <a:gd name="connsiteX1" fmla="*/ 4233 w 7816268"/>
              <a:gd name="connsiteY1" fmla="*/ 5105400 h 5130800"/>
              <a:gd name="connsiteX2" fmla="*/ 7816268 w 7816268"/>
              <a:gd name="connsiteY2" fmla="*/ 5130800 h 5130800"/>
              <a:gd name="connsiteX3" fmla="*/ 7740068 w 7816268"/>
              <a:gd name="connsiteY3" fmla="*/ 12700 h 5130800"/>
              <a:gd name="connsiteX4" fmla="*/ 5761978 w 7816268"/>
              <a:gd name="connsiteY4" fmla="*/ 0 h 5130800"/>
              <a:gd name="connsiteX5" fmla="*/ 5800078 w 7816268"/>
              <a:gd name="connsiteY5" fmla="*/ 2678065 h 5130800"/>
              <a:gd name="connsiteX6" fmla="*/ 806896 w 7816268"/>
              <a:gd name="connsiteY6" fmla="*/ 2736756 h 5130800"/>
              <a:gd name="connsiteX0" fmla="*/ 0 w 7009372"/>
              <a:gd name="connsiteY0" fmla="*/ 2736756 h 5130800"/>
              <a:gd name="connsiteX1" fmla="*/ 12700 w 7009372"/>
              <a:gd name="connsiteY1" fmla="*/ 5065665 h 5130800"/>
              <a:gd name="connsiteX2" fmla="*/ 7009372 w 7009372"/>
              <a:gd name="connsiteY2" fmla="*/ 5130800 h 5130800"/>
              <a:gd name="connsiteX3" fmla="*/ 6933172 w 7009372"/>
              <a:gd name="connsiteY3" fmla="*/ 12700 h 5130800"/>
              <a:gd name="connsiteX4" fmla="*/ 4955082 w 7009372"/>
              <a:gd name="connsiteY4" fmla="*/ 0 h 5130800"/>
              <a:gd name="connsiteX5" fmla="*/ 4993182 w 7009372"/>
              <a:gd name="connsiteY5" fmla="*/ 2678065 h 5130800"/>
              <a:gd name="connsiteX6" fmla="*/ 0 w 7009372"/>
              <a:gd name="connsiteY6" fmla="*/ 2736756 h 5130800"/>
              <a:gd name="connsiteX0" fmla="*/ 0 w 7009372"/>
              <a:gd name="connsiteY0" fmla="*/ 2736756 h 5130800"/>
              <a:gd name="connsiteX1" fmla="*/ 12700 w 7009372"/>
              <a:gd name="connsiteY1" fmla="*/ 5065665 h 5130800"/>
              <a:gd name="connsiteX2" fmla="*/ 7009372 w 7009372"/>
              <a:gd name="connsiteY2" fmla="*/ 5130800 h 5130800"/>
              <a:gd name="connsiteX3" fmla="*/ 6933172 w 7009372"/>
              <a:gd name="connsiteY3" fmla="*/ 12700 h 5130800"/>
              <a:gd name="connsiteX4" fmla="*/ 4955082 w 7009372"/>
              <a:gd name="connsiteY4" fmla="*/ 0 h 5130800"/>
              <a:gd name="connsiteX5" fmla="*/ 4993182 w 7009372"/>
              <a:gd name="connsiteY5" fmla="*/ 2678065 h 5130800"/>
              <a:gd name="connsiteX6" fmla="*/ 0 w 7009372"/>
              <a:gd name="connsiteY6" fmla="*/ 2736756 h 5130800"/>
              <a:gd name="connsiteX0" fmla="*/ 0 w 7009372"/>
              <a:gd name="connsiteY0" fmla="*/ 2776491 h 5170535"/>
              <a:gd name="connsiteX1" fmla="*/ 12700 w 7009372"/>
              <a:gd name="connsiteY1" fmla="*/ 5105400 h 5170535"/>
              <a:gd name="connsiteX2" fmla="*/ 7009372 w 7009372"/>
              <a:gd name="connsiteY2" fmla="*/ 5170535 h 5170535"/>
              <a:gd name="connsiteX3" fmla="*/ 6933172 w 7009372"/>
              <a:gd name="connsiteY3" fmla="*/ 52435 h 5170535"/>
              <a:gd name="connsiteX4" fmla="*/ 5190831 w 7009372"/>
              <a:gd name="connsiteY4" fmla="*/ 0 h 5170535"/>
              <a:gd name="connsiteX5" fmla="*/ 4993182 w 7009372"/>
              <a:gd name="connsiteY5" fmla="*/ 2717800 h 5170535"/>
              <a:gd name="connsiteX6" fmla="*/ 0 w 7009372"/>
              <a:gd name="connsiteY6" fmla="*/ 2776491 h 5170535"/>
              <a:gd name="connsiteX0" fmla="*/ 0 w 7009372"/>
              <a:gd name="connsiteY0" fmla="*/ 2776491 h 5170535"/>
              <a:gd name="connsiteX1" fmla="*/ 12700 w 7009372"/>
              <a:gd name="connsiteY1" fmla="*/ 5105400 h 5170535"/>
              <a:gd name="connsiteX2" fmla="*/ 7009372 w 7009372"/>
              <a:gd name="connsiteY2" fmla="*/ 5170535 h 5170535"/>
              <a:gd name="connsiteX3" fmla="*/ 6933172 w 7009372"/>
              <a:gd name="connsiteY3" fmla="*/ 52435 h 5170535"/>
              <a:gd name="connsiteX4" fmla="*/ 5190831 w 7009372"/>
              <a:gd name="connsiteY4" fmla="*/ 0 h 5170535"/>
              <a:gd name="connsiteX5" fmla="*/ 5163587 w 7009372"/>
              <a:gd name="connsiteY5" fmla="*/ 2717800 h 5170535"/>
              <a:gd name="connsiteX6" fmla="*/ 0 w 7009372"/>
              <a:gd name="connsiteY6" fmla="*/ 2776491 h 5170535"/>
              <a:gd name="connsiteX0" fmla="*/ 0 w 7009372"/>
              <a:gd name="connsiteY0" fmla="*/ 2776491 h 5248230"/>
              <a:gd name="connsiteX1" fmla="*/ 12700 w 7009372"/>
              <a:gd name="connsiteY1" fmla="*/ 5248230 h 5248230"/>
              <a:gd name="connsiteX2" fmla="*/ 7009372 w 7009372"/>
              <a:gd name="connsiteY2" fmla="*/ 5170535 h 5248230"/>
              <a:gd name="connsiteX3" fmla="*/ 6933172 w 7009372"/>
              <a:gd name="connsiteY3" fmla="*/ 52435 h 5248230"/>
              <a:gd name="connsiteX4" fmla="*/ 5190831 w 7009372"/>
              <a:gd name="connsiteY4" fmla="*/ 0 h 5248230"/>
              <a:gd name="connsiteX5" fmla="*/ 5163587 w 7009372"/>
              <a:gd name="connsiteY5" fmla="*/ 2717800 h 5248230"/>
              <a:gd name="connsiteX6" fmla="*/ 0 w 7009372"/>
              <a:gd name="connsiteY6" fmla="*/ 2776491 h 5248230"/>
              <a:gd name="connsiteX0" fmla="*/ 0 w 7009372"/>
              <a:gd name="connsiteY0" fmla="*/ 2776491 h 5248230"/>
              <a:gd name="connsiteX1" fmla="*/ 12700 w 7009372"/>
              <a:gd name="connsiteY1" fmla="*/ 5248230 h 5248230"/>
              <a:gd name="connsiteX2" fmla="*/ 7009372 w 7009372"/>
              <a:gd name="connsiteY2" fmla="*/ 5170535 h 5248230"/>
              <a:gd name="connsiteX3" fmla="*/ 6933172 w 7009372"/>
              <a:gd name="connsiteY3" fmla="*/ 52435 h 5248230"/>
              <a:gd name="connsiteX4" fmla="*/ 5190831 w 7009372"/>
              <a:gd name="connsiteY4" fmla="*/ 0 h 5248230"/>
              <a:gd name="connsiteX5" fmla="*/ 5163587 w 7009372"/>
              <a:gd name="connsiteY5" fmla="*/ 2717800 h 5248230"/>
              <a:gd name="connsiteX6" fmla="*/ 0 w 7009372"/>
              <a:gd name="connsiteY6" fmla="*/ 2776491 h 5248230"/>
              <a:gd name="connsiteX0" fmla="*/ 0 w 7009372"/>
              <a:gd name="connsiteY0" fmla="*/ 2776491 h 5248230"/>
              <a:gd name="connsiteX1" fmla="*/ 12700 w 7009372"/>
              <a:gd name="connsiteY1" fmla="*/ 5248230 h 5248230"/>
              <a:gd name="connsiteX2" fmla="*/ 7009372 w 7009372"/>
              <a:gd name="connsiteY2" fmla="*/ 5170535 h 5248230"/>
              <a:gd name="connsiteX3" fmla="*/ 7009343 w 7009372"/>
              <a:gd name="connsiteY3" fmla="*/ 1571 h 5248230"/>
              <a:gd name="connsiteX4" fmla="*/ 5190831 w 7009372"/>
              <a:gd name="connsiteY4" fmla="*/ 0 h 5248230"/>
              <a:gd name="connsiteX5" fmla="*/ 5163587 w 7009372"/>
              <a:gd name="connsiteY5" fmla="*/ 2717800 h 5248230"/>
              <a:gd name="connsiteX6" fmla="*/ 0 w 7009372"/>
              <a:gd name="connsiteY6" fmla="*/ 2776491 h 5248230"/>
              <a:gd name="connsiteX0" fmla="*/ 0 w 7009372"/>
              <a:gd name="connsiteY0" fmla="*/ 2776491 h 5248230"/>
              <a:gd name="connsiteX1" fmla="*/ 12700 w 7009372"/>
              <a:gd name="connsiteY1" fmla="*/ 5248230 h 5248230"/>
              <a:gd name="connsiteX2" fmla="*/ 7009372 w 7009372"/>
              <a:gd name="connsiteY2" fmla="*/ 5170535 h 5248230"/>
              <a:gd name="connsiteX3" fmla="*/ 7009343 w 7009372"/>
              <a:gd name="connsiteY3" fmla="*/ 73008 h 5248230"/>
              <a:gd name="connsiteX4" fmla="*/ 5190831 w 7009372"/>
              <a:gd name="connsiteY4" fmla="*/ 0 h 5248230"/>
              <a:gd name="connsiteX5" fmla="*/ 5163587 w 7009372"/>
              <a:gd name="connsiteY5" fmla="*/ 2717800 h 5248230"/>
              <a:gd name="connsiteX6" fmla="*/ 0 w 7009372"/>
              <a:gd name="connsiteY6" fmla="*/ 2776491 h 5248230"/>
              <a:gd name="connsiteX0" fmla="*/ 0 w 7009372"/>
              <a:gd name="connsiteY0" fmla="*/ 2776491 h 5248230"/>
              <a:gd name="connsiteX1" fmla="*/ 12700 w 7009372"/>
              <a:gd name="connsiteY1" fmla="*/ 5248230 h 5248230"/>
              <a:gd name="connsiteX2" fmla="*/ 7009372 w 7009372"/>
              <a:gd name="connsiteY2" fmla="*/ 5170535 h 5248230"/>
              <a:gd name="connsiteX3" fmla="*/ 7009343 w 7009372"/>
              <a:gd name="connsiteY3" fmla="*/ 1571 h 5248230"/>
              <a:gd name="connsiteX4" fmla="*/ 5190831 w 7009372"/>
              <a:gd name="connsiteY4" fmla="*/ 0 h 5248230"/>
              <a:gd name="connsiteX5" fmla="*/ 5163587 w 7009372"/>
              <a:gd name="connsiteY5" fmla="*/ 2717800 h 5248230"/>
              <a:gd name="connsiteX6" fmla="*/ 0 w 7009372"/>
              <a:gd name="connsiteY6" fmla="*/ 2776491 h 524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9372" h="5248230">
                <a:moveTo>
                  <a:pt x="0" y="2776491"/>
                </a:moveTo>
                <a:cubicBezTo>
                  <a:pt x="4233" y="3443255"/>
                  <a:pt x="8467" y="4581466"/>
                  <a:pt x="12700" y="5248230"/>
                </a:cubicBezTo>
                <a:lnTo>
                  <a:pt x="7009372" y="5170535"/>
                </a:lnTo>
                <a:cubicBezTo>
                  <a:pt x="7009362" y="3447547"/>
                  <a:pt x="7009353" y="1724559"/>
                  <a:pt x="7009343" y="1571"/>
                </a:cubicBezTo>
                <a:lnTo>
                  <a:pt x="5190831" y="0"/>
                </a:lnTo>
                <a:lnTo>
                  <a:pt x="5163587" y="2717800"/>
                </a:lnTo>
                <a:lnTo>
                  <a:pt x="0" y="2776491"/>
                </a:lnTo>
                <a:close/>
              </a:path>
            </a:pathLst>
          </a:custGeom>
          <a:solidFill>
            <a:srgbClr val="FFFF00">
              <a:alpha val="27000"/>
            </a:srgbClr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rgbClr val="000000"/>
                </a:solidFill>
              </a:rPr>
              <a:t>Deployed by EGI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rgbClr val="000000"/>
                </a:solidFill>
              </a:rPr>
              <a:t>Maintained &amp; Supported through EGI</a:t>
            </a:r>
            <a:endParaRPr lang="en-GB" sz="4000" b="1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35137" y="1128713"/>
            <a:ext cx="4722813" cy="2728912"/>
          </a:xfrm>
          <a:prstGeom prst="rect">
            <a:avLst/>
          </a:prstGeom>
          <a:solidFill>
            <a:srgbClr val="FFFF00">
              <a:alpha val="35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6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 smtClean="0">
                <a:solidFill>
                  <a:srgbClr val="000000"/>
                </a:solidFill>
              </a:rPr>
              <a:t>Deployed by EGI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 smtClean="0">
                <a:solidFill>
                  <a:srgbClr val="000000"/>
                </a:solidFill>
              </a:rPr>
              <a:t>Maintained &amp; Supported by the community</a:t>
            </a:r>
            <a:endParaRPr lang="en-GB" sz="3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48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8245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“Any </a:t>
            </a:r>
            <a:r>
              <a:rPr lang="en-US" dirty="0" err="1"/>
              <a:t>colour</a:t>
            </a:r>
            <a:r>
              <a:rPr lang="en-US" dirty="0"/>
              <a:t> - so long as it's </a:t>
            </a:r>
            <a:r>
              <a:rPr lang="en-US" dirty="0" smtClean="0"/>
              <a:t>black”</a:t>
            </a:r>
          </a:p>
          <a:p>
            <a:endParaRPr lang="en-US" dirty="0"/>
          </a:p>
          <a:p>
            <a:r>
              <a:rPr lang="en-US" dirty="0" smtClean="0"/>
              <a:t>Effectively our response for 10 years</a:t>
            </a:r>
          </a:p>
          <a:p>
            <a:r>
              <a:rPr lang="en-US" dirty="0" smtClean="0"/>
              <a:t>How can we provide mass </a:t>
            </a:r>
            <a:r>
              <a:rPr lang="en-US" dirty="0" err="1" smtClean="0"/>
              <a:t>customisation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we want to scale across the whole ERA?</a:t>
            </a:r>
          </a:p>
          <a:p>
            <a:pPr lvl="1"/>
            <a:r>
              <a:rPr lang="en-US" dirty="0"/>
              <a:t>Niche: Research Infrastructures</a:t>
            </a:r>
          </a:p>
          <a:p>
            <a:pPr lvl="1"/>
            <a:r>
              <a:rPr lang="en-US" dirty="0"/>
              <a:t>Long-tail: Need zero (</a:t>
            </a:r>
            <a:r>
              <a:rPr lang="en-US" dirty="0" err="1"/>
              <a:t>ish</a:t>
            </a:r>
            <a:r>
              <a:rPr lang="en-US" dirty="0"/>
              <a:t>) barrier to </a:t>
            </a:r>
            <a:r>
              <a:rPr lang="en-US" dirty="0" smtClean="0"/>
              <a:t>entry</a:t>
            </a:r>
          </a:p>
          <a:p>
            <a:r>
              <a:rPr lang="en-US" dirty="0"/>
              <a:t>Do users want choice?</a:t>
            </a:r>
          </a:p>
          <a:p>
            <a:pPr lvl="1"/>
            <a:r>
              <a:rPr lang="en-US" dirty="0"/>
              <a:t>No. They just want to solve </a:t>
            </a:r>
            <a:r>
              <a:rPr lang="en-US" b="1" i="1" dirty="0"/>
              <a:t>their</a:t>
            </a:r>
            <a:r>
              <a:rPr lang="en-US" dirty="0"/>
              <a:t> problems!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D3-5FA4-4645-B421-74EA5E837EFF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7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 Workshop (January)</a:t>
            </a:r>
          </a:p>
          <a:p>
            <a:r>
              <a:rPr lang="en-US" dirty="0" smtClean="0"/>
              <a:t>EGICF (March)</a:t>
            </a:r>
          </a:p>
          <a:p>
            <a:pPr lvl="1"/>
            <a:r>
              <a:rPr lang="en-US" dirty="0" smtClean="0"/>
              <a:t>EGI Council &amp; Workshop</a:t>
            </a:r>
          </a:p>
          <a:p>
            <a:r>
              <a:rPr lang="en-US" dirty="0" smtClean="0"/>
              <a:t>EC Review (June)</a:t>
            </a:r>
          </a:p>
          <a:p>
            <a:r>
              <a:rPr lang="en-US" smtClean="0"/>
              <a:t>EGITF (September)</a:t>
            </a:r>
          </a:p>
          <a:p>
            <a:pPr lvl="1"/>
            <a:r>
              <a:rPr lang="en-US" smtClean="0"/>
              <a:t>EGI Council &amp; Workshop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DFEB-E012-4307-832F-10869248D012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“If </a:t>
            </a:r>
            <a:r>
              <a:rPr lang="en-US" dirty="0"/>
              <a:t>I had asked people what they wanted, they would have said faster </a:t>
            </a:r>
            <a:r>
              <a:rPr lang="en-US" dirty="0" smtClean="0"/>
              <a:t>horses.”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You will be asked today about the future</a:t>
            </a:r>
          </a:p>
          <a:p>
            <a:r>
              <a:rPr lang="en-US" dirty="0" smtClean="0">
                <a:sym typeface="Wingdings" pitchFamily="2" charset="2"/>
              </a:rPr>
              <a:t>Do not get locked into the past or present</a:t>
            </a:r>
          </a:p>
          <a:p>
            <a:r>
              <a:rPr lang="en-US" dirty="0" smtClean="0">
                <a:sym typeface="Wingdings" pitchFamily="2" charset="2"/>
              </a:rPr>
              <a:t>Please think beyond horses!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F78E-66C1-4EC3-958B-0BBE84ED25AE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40050" y="1247593"/>
            <a:ext cx="7689256" cy="5372235"/>
            <a:chOff x="1940050" y="1247593"/>
            <a:chExt cx="7689256" cy="5372235"/>
          </a:xfrm>
        </p:grpSpPr>
        <p:sp>
          <p:nvSpPr>
            <p:cNvPr id="3" name="Oval 2"/>
            <p:cNvSpPr/>
            <p:nvPr/>
          </p:nvSpPr>
          <p:spPr>
            <a:xfrm rot="1820012">
              <a:off x="1940050" y="1247593"/>
              <a:ext cx="7689256" cy="5372235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83838" y="1890410"/>
              <a:ext cx="1598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EGEE-III</a:t>
              </a:r>
              <a:endParaRPr lang="en-GB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4" y="115888"/>
            <a:ext cx="7019925" cy="865187"/>
          </a:xfrm>
        </p:spPr>
        <p:txBody>
          <a:bodyPr/>
          <a:lstStyle/>
          <a:p>
            <a:r>
              <a:rPr lang="en-GB" dirty="0" smtClean="0"/>
              <a:t>EGEE &amp; EDG “Ecosystem”</a:t>
            </a:r>
            <a:endParaRPr lang="en-GB" dirty="0"/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Sustainability - Jan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4039" y="2465406"/>
            <a:ext cx="4246313" cy="305182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“the Infrastructure”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Sites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Developers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Users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89649" y="4128201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Partners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ADE-769C-4006-B672-C09D2869F69B}" type="datetime1">
              <a:rPr lang="en-US" smtClean="0"/>
              <a:t>1/24/2012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660232" y="4255164"/>
            <a:ext cx="2376264" cy="2054155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3095812" y="937999"/>
            <a:ext cx="2968666" cy="2232247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208450" y="3206229"/>
            <a:ext cx="4816518" cy="2988798"/>
            <a:chOff x="3208450" y="3206229"/>
            <a:chExt cx="4816518" cy="2988798"/>
          </a:xfrm>
        </p:grpSpPr>
        <p:sp>
          <p:nvSpPr>
            <p:cNvPr id="37" name="TextBox 36"/>
            <p:cNvSpPr txBox="1"/>
            <p:nvPr/>
          </p:nvSpPr>
          <p:spPr>
            <a:xfrm>
              <a:off x="5727544" y="3206229"/>
              <a:ext cx="2297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EGI-</a:t>
              </a:r>
              <a:r>
                <a:rPr lang="en-GB" sz="2800" dirty="0" err="1" smtClean="0"/>
                <a:t>InSPIRE</a:t>
              </a:r>
              <a:endParaRPr lang="en-GB" sz="2800" dirty="0"/>
            </a:p>
          </p:txBody>
        </p:sp>
        <p:sp>
          <p:nvSpPr>
            <p:cNvPr id="38" name="Oval 37"/>
            <p:cNvSpPr/>
            <p:nvPr/>
          </p:nvSpPr>
          <p:spPr>
            <a:xfrm rot="1820012">
              <a:off x="3208450" y="3225027"/>
              <a:ext cx="2968666" cy="2970000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Ecosystem</a:t>
            </a:r>
            <a:endParaRPr lang="en-GB" dirty="0"/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Sustainability - Jan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3"/>
            <a:endCxn id="14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47405" y="4149080"/>
            <a:ext cx="147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60032" y="59092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797856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18348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3C3F-9D34-4185-B056-FAB482E120D9}" type="datetime1">
              <a:rPr lang="en-US" smtClean="0"/>
              <a:t>1/24/2012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Sustainability - Jan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A2B8-883C-497A-830F-9E011621E34D}" type="datetime1">
              <a:rPr lang="en-US" smtClean="0"/>
              <a:t>1/24/2012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1200">
                <a:solidFill>
                  <a:srgbClr val="FFCC66"/>
                </a:solidFill>
                <a:latin typeface="Verdana" pitchFamily="34" charset="0"/>
              </a:rPr>
              <a:t>••• </a:t>
            </a:r>
            <a:fld id="{5C50BA51-36EA-4534-BBB5-D75518660EDC}" type="slidenum">
              <a:rPr lang="fr-FR" sz="1100" b="0" i="1">
                <a:solidFill>
                  <a:srgbClr val="FF9966"/>
                </a:solidFill>
              </a:rPr>
              <a:pPr/>
              <a:t>6</a:t>
            </a:fld>
            <a:endParaRPr lang="fr-FR" sz="1100" b="0" i="1">
              <a:solidFill>
                <a:srgbClr val="FF9966"/>
              </a:solidFill>
            </a:endParaRPr>
          </a:p>
        </p:txBody>
      </p:sp>
      <p:sp>
        <p:nvSpPr>
          <p:cNvPr id="18434" name="AutoShape 2"/>
          <p:cNvSpPr>
            <a:spLocks noChangeAspect="1" noChangeArrowheads="1"/>
          </p:cNvSpPr>
          <p:nvPr/>
        </p:nvSpPr>
        <p:spPr bwMode="auto">
          <a:xfrm>
            <a:off x="1128713" y="925513"/>
            <a:ext cx="67691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 smtClean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smtClean="0"/>
              <a:t>Common Strategic Framework</a:t>
            </a:r>
            <a:br>
              <a:rPr lang="en-GB" smtClean="0"/>
            </a:br>
            <a:r>
              <a:rPr lang="en-GB" smtClean="0"/>
              <a:t>architecture</a:t>
            </a:r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8642350" y="5770563"/>
            <a:ext cx="160813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27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5127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5127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5127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5127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27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437" name="AutoShape 5"/>
          <p:cNvSpPr>
            <a:spLocks noChangeAspect="1" noChangeArrowheads="1"/>
          </p:cNvSpPr>
          <p:nvPr/>
        </p:nvSpPr>
        <p:spPr bwMode="auto">
          <a:xfrm>
            <a:off x="496888" y="960438"/>
            <a:ext cx="851217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 smtClean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1201158" name="Oval 6"/>
          <p:cNvSpPr>
            <a:spLocks noChangeArrowheads="1"/>
          </p:cNvSpPr>
          <p:nvPr/>
        </p:nvSpPr>
        <p:spPr bwMode="auto">
          <a:xfrm>
            <a:off x="496888" y="1443038"/>
            <a:ext cx="8512175" cy="497840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66667"/>
                  <a:invGamma/>
                </a:srgbClr>
              </a:gs>
              <a:gs pos="50000">
                <a:srgbClr val="99CCFF">
                  <a:alpha val="10001"/>
                </a:srgbClr>
              </a:gs>
              <a:gs pos="100000">
                <a:srgbClr val="99CCFF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01159" name="AutoShape 7"/>
          <p:cNvSpPr>
            <a:spLocks noChangeArrowheads="1"/>
          </p:cNvSpPr>
          <p:nvPr/>
        </p:nvSpPr>
        <p:spPr bwMode="auto">
          <a:xfrm>
            <a:off x="1139825" y="2406650"/>
            <a:ext cx="3532188" cy="2087563"/>
          </a:xfrm>
          <a:prstGeom prst="roundRect">
            <a:avLst>
              <a:gd name="adj" fmla="val 16667"/>
            </a:avLst>
          </a:prstGeom>
          <a:solidFill>
            <a:srgbClr val="00FF00">
              <a:alpha val="25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01160" name="AutoShape 8"/>
          <p:cNvSpPr>
            <a:spLocks noChangeArrowheads="1"/>
          </p:cNvSpPr>
          <p:nvPr/>
        </p:nvSpPr>
        <p:spPr bwMode="auto">
          <a:xfrm>
            <a:off x="4672013" y="2406650"/>
            <a:ext cx="3533775" cy="2087563"/>
          </a:xfrm>
          <a:prstGeom prst="roundRect">
            <a:avLst>
              <a:gd name="adj" fmla="val 16667"/>
            </a:avLst>
          </a:prstGeom>
          <a:solidFill>
            <a:srgbClr val="CC99FF">
              <a:alpha val="25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01161" name="AutoShape 9"/>
          <p:cNvSpPr>
            <a:spLocks noChangeArrowheads="1"/>
          </p:cNvSpPr>
          <p:nvPr/>
        </p:nvSpPr>
        <p:spPr bwMode="auto">
          <a:xfrm>
            <a:off x="2103438" y="4494213"/>
            <a:ext cx="5138737" cy="1284287"/>
          </a:xfrm>
          <a:prstGeom prst="roundRect">
            <a:avLst>
              <a:gd name="adj" fmla="val 16667"/>
            </a:avLst>
          </a:prstGeom>
          <a:solidFill>
            <a:srgbClr val="FF99CC">
              <a:alpha val="25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01162" name="Text Box 10"/>
          <p:cNvSpPr txBox="1">
            <a:spLocks noChangeArrowheads="1"/>
          </p:cNvSpPr>
          <p:nvPr/>
        </p:nvSpPr>
        <p:spPr bwMode="auto">
          <a:xfrm>
            <a:off x="4672013" y="2444750"/>
            <a:ext cx="3533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60363" indent="92075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74738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300" b="1" dirty="0" smtClean="0">
                <a:solidFill>
                  <a:srgbClr val="000000"/>
                </a:solidFill>
                <a:latin typeface="Times New Roman" charset="0"/>
              </a:rPr>
              <a:t>Creating Industrial Leadership and Competitive Frameworks</a:t>
            </a:r>
            <a:endParaRPr lang="en-GB" sz="1300" dirty="0" smtClean="0">
              <a:solidFill>
                <a:srgbClr val="000000"/>
              </a:solidFill>
              <a:latin typeface="Times New Roman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fr-BE" sz="1300" dirty="0" smtClean="0">
                <a:solidFill>
                  <a:srgbClr val="000000"/>
                </a:solidFill>
                <a:latin typeface="Times New Roman" charset="0"/>
              </a:rPr>
              <a:t>Leadership in </a:t>
            </a:r>
            <a:r>
              <a:rPr lang="fr-BE" sz="1300" dirty="0" err="1" smtClean="0">
                <a:solidFill>
                  <a:srgbClr val="000000"/>
                </a:solidFill>
                <a:latin typeface="Times New Roman" charset="0"/>
              </a:rPr>
              <a:t>enabling</a:t>
            </a:r>
            <a:r>
              <a:rPr lang="fr-BE" sz="1300" dirty="0" smtClean="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fr-BE" sz="1300" dirty="0" err="1" smtClean="0">
                <a:solidFill>
                  <a:srgbClr val="000000"/>
                </a:solidFill>
                <a:latin typeface="Times New Roman" charset="0"/>
              </a:rPr>
              <a:t>industrial</a:t>
            </a:r>
            <a:r>
              <a:rPr lang="fr-BE" sz="1300" dirty="0" smtClean="0">
                <a:solidFill>
                  <a:srgbClr val="000000"/>
                </a:solidFill>
                <a:latin typeface="Times New Roman" charset="0"/>
              </a:rPr>
              <a:t> technologies</a:t>
            </a:r>
          </a:p>
          <a:p>
            <a:pPr lv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200" dirty="0" smtClean="0">
                <a:solidFill>
                  <a:srgbClr val="000000"/>
                </a:solidFill>
                <a:latin typeface="Times New Roman" charset="0"/>
              </a:rPr>
              <a:t>ICT</a:t>
            </a:r>
          </a:p>
          <a:p>
            <a:pPr lv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200" dirty="0" smtClean="0">
                <a:solidFill>
                  <a:srgbClr val="000000"/>
                </a:solidFill>
                <a:latin typeface="Times New Roman" charset="0"/>
              </a:rPr>
              <a:t>Nanotech., Materials, Manuf. and Processing </a:t>
            </a:r>
          </a:p>
          <a:p>
            <a:pPr lv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200" dirty="0" smtClean="0">
                <a:solidFill>
                  <a:srgbClr val="000000"/>
                </a:solidFill>
                <a:latin typeface="Times New Roman" charset="0"/>
              </a:rPr>
              <a:t>Biotechnology</a:t>
            </a:r>
          </a:p>
          <a:p>
            <a:pPr lv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200" dirty="0" smtClean="0">
                <a:solidFill>
                  <a:srgbClr val="000000"/>
                </a:solidFill>
                <a:latin typeface="Times New Roman" charset="0"/>
              </a:rPr>
              <a:t>Space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300" dirty="0" smtClean="0">
                <a:solidFill>
                  <a:srgbClr val="000000"/>
                </a:solidFill>
                <a:latin typeface="Times New Roman" charset="0"/>
              </a:rPr>
              <a:t>Access to risk finance 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300" dirty="0" smtClean="0">
                <a:solidFill>
                  <a:srgbClr val="000000"/>
                </a:solidFill>
                <a:latin typeface="Times New Roman" charset="0"/>
              </a:rPr>
              <a:t>Innovation in SMEs</a:t>
            </a:r>
          </a:p>
        </p:txBody>
      </p:sp>
      <p:sp>
        <p:nvSpPr>
          <p:cNvPr id="1201163" name="Text Box 11"/>
          <p:cNvSpPr txBox="1">
            <a:spLocks noChangeArrowheads="1"/>
          </p:cNvSpPr>
          <p:nvPr/>
        </p:nvSpPr>
        <p:spPr bwMode="auto">
          <a:xfrm>
            <a:off x="2263775" y="4654550"/>
            <a:ext cx="4818063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300" b="1" smtClean="0">
                <a:solidFill>
                  <a:srgbClr val="000000"/>
                </a:solidFill>
                <a:latin typeface="Times New Roman" charset="0"/>
              </a:rPr>
              <a:t>Excellence in the Science Base</a:t>
            </a:r>
          </a:p>
          <a:p>
            <a:pPr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300" smtClean="0">
                <a:solidFill>
                  <a:srgbClr val="000000"/>
                </a:solidFill>
                <a:latin typeface="Times New Roman" charset="0"/>
              </a:rPr>
              <a:t>Frontier research (ERC)</a:t>
            </a:r>
          </a:p>
          <a:p>
            <a:pPr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fr-BE" sz="1300" smtClean="0">
                <a:solidFill>
                  <a:srgbClr val="000000"/>
                </a:solidFill>
                <a:latin typeface="Times New Roman" charset="0"/>
              </a:rPr>
              <a:t>Future and Emerging Technologies (FET)</a:t>
            </a:r>
            <a:endParaRPr lang="en-GB" sz="1300" smtClean="0">
              <a:solidFill>
                <a:srgbClr val="000000"/>
              </a:solidFill>
              <a:latin typeface="Times New Roman" charset="0"/>
            </a:endParaRPr>
          </a:p>
          <a:p>
            <a:pPr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300" smtClean="0">
                <a:solidFill>
                  <a:srgbClr val="000000"/>
                </a:solidFill>
                <a:latin typeface="Times New Roman" charset="0"/>
              </a:rPr>
              <a:t>Skills and career development (Marie Curie)</a:t>
            </a:r>
          </a:p>
          <a:p>
            <a:pPr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300" smtClean="0">
                <a:solidFill>
                  <a:srgbClr val="000000"/>
                </a:solidFill>
                <a:latin typeface="Times New Roman" charset="0"/>
              </a:rPr>
              <a:t>Research infrastructures</a:t>
            </a:r>
            <a:endParaRPr lang="en-GB" sz="1300" b="1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01164" name="Text Box 12"/>
          <p:cNvSpPr txBox="1">
            <a:spLocks noChangeArrowheads="1"/>
          </p:cNvSpPr>
          <p:nvPr/>
        </p:nvSpPr>
        <p:spPr bwMode="auto">
          <a:xfrm>
            <a:off x="2263775" y="1924050"/>
            <a:ext cx="4657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400" b="1" i="1" smtClean="0">
                <a:solidFill>
                  <a:srgbClr val="000000"/>
                </a:solidFill>
                <a:latin typeface="Times New Roman" charset="0"/>
              </a:rPr>
              <a:t>Shared objectives and principles </a:t>
            </a:r>
          </a:p>
          <a:p>
            <a:pPr algn="ctr" eaLnBrk="0" fontAlgn="base" hangingPunct="0">
              <a:lnSpc>
                <a:spcPct val="80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200" i="1" smtClean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GB" sz="2100" b="1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01165" name="Text Box 13"/>
          <p:cNvSpPr txBox="1">
            <a:spLocks noChangeArrowheads="1"/>
          </p:cNvSpPr>
          <p:nvPr/>
        </p:nvSpPr>
        <p:spPr bwMode="auto">
          <a:xfrm>
            <a:off x="2295525" y="6035675"/>
            <a:ext cx="46577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400" b="1" i="1" smtClean="0">
                <a:solidFill>
                  <a:srgbClr val="000000"/>
                </a:solidFill>
                <a:latin typeface="Times New Roman" charset="0"/>
              </a:rPr>
              <a:t>Common rules, toolkit of funding schemes</a:t>
            </a:r>
            <a:endParaRPr lang="en-GB" sz="2100" b="1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01166" name="Text Box 14"/>
          <p:cNvSpPr txBox="1">
            <a:spLocks noChangeArrowheads="1"/>
          </p:cNvSpPr>
          <p:nvPr/>
        </p:nvSpPr>
        <p:spPr bwMode="auto">
          <a:xfrm>
            <a:off x="3387725" y="960438"/>
            <a:ext cx="28908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400" b="1" i="1" smtClean="0">
                <a:solidFill>
                  <a:srgbClr val="000000"/>
                </a:solidFill>
                <a:latin typeface="Times New Roman" charset="0"/>
              </a:rPr>
              <a:t>Europe 2020 priorities</a:t>
            </a:r>
            <a:endParaRPr lang="en-GB" sz="2100" b="1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01167" name="Text Box 15"/>
          <p:cNvSpPr txBox="1">
            <a:spLocks noChangeArrowheads="1"/>
          </p:cNvSpPr>
          <p:nvPr/>
        </p:nvSpPr>
        <p:spPr bwMode="auto">
          <a:xfrm>
            <a:off x="6438900" y="1443038"/>
            <a:ext cx="25701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200" b="1" i="1" smtClean="0">
                <a:solidFill>
                  <a:srgbClr val="0000FF"/>
                </a:solidFill>
                <a:latin typeface="Times New Roman" charset="0"/>
              </a:rPr>
              <a:t>European Research Area</a:t>
            </a:r>
            <a:endParaRPr lang="en-GB" sz="2100" b="1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01168" name="Text Box 16"/>
          <p:cNvSpPr txBox="1">
            <a:spLocks noChangeArrowheads="1"/>
          </p:cNvSpPr>
          <p:nvPr/>
        </p:nvSpPr>
        <p:spPr bwMode="auto">
          <a:xfrm>
            <a:off x="131763" y="5927725"/>
            <a:ext cx="2570162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200" b="1" i="1" smtClean="0">
                <a:solidFill>
                  <a:srgbClr val="0000FF"/>
                </a:solidFill>
                <a:latin typeface="Times New Roman" charset="0"/>
              </a:rPr>
              <a:t>Simplified access</a:t>
            </a:r>
            <a:endParaRPr lang="en-GB" sz="2100" b="1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01169" name="Text Box 17"/>
          <p:cNvSpPr txBox="1">
            <a:spLocks noChangeArrowheads="1"/>
          </p:cNvSpPr>
          <p:nvPr/>
        </p:nvSpPr>
        <p:spPr bwMode="auto">
          <a:xfrm>
            <a:off x="573088" y="1582738"/>
            <a:ext cx="257016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200" b="1" i="1" smtClean="0">
                <a:solidFill>
                  <a:srgbClr val="0000FF"/>
                </a:solidFill>
                <a:latin typeface="Times New Roman" charset="0"/>
              </a:rPr>
              <a:t>International cooperation</a:t>
            </a:r>
            <a:endParaRPr lang="en-GB" sz="2100" b="1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01170" name="Text Box 18"/>
          <p:cNvSpPr txBox="1">
            <a:spLocks noChangeArrowheads="1"/>
          </p:cNvSpPr>
          <p:nvPr/>
        </p:nvSpPr>
        <p:spPr bwMode="auto">
          <a:xfrm>
            <a:off x="7000875" y="5937250"/>
            <a:ext cx="28908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ts val="9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200" b="1" i="1" smtClean="0">
                <a:solidFill>
                  <a:srgbClr val="0000FF"/>
                </a:solidFill>
                <a:latin typeface="Times New Roman" charset="0"/>
              </a:rPr>
              <a:t>Dissemination &amp; knowledge tranfer</a:t>
            </a:r>
            <a:endParaRPr lang="en-GB" sz="2100" b="1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01171" name="AutoShape 19"/>
          <p:cNvSpPr>
            <a:spLocks noChangeArrowheads="1"/>
          </p:cNvSpPr>
          <p:nvPr/>
        </p:nvSpPr>
        <p:spPr bwMode="auto">
          <a:xfrm>
            <a:off x="1481138" y="1924050"/>
            <a:ext cx="803275" cy="320675"/>
          </a:xfrm>
          <a:prstGeom prst="leftRightArrow">
            <a:avLst>
              <a:gd name="adj1" fmla="val 50000"/>
              <a:gd name="adj2" fmla="val 5009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01172" name="AutoShape 20"/>
          <p:cNvSpPr>
            <a:spLocks noChangeArrowheads="1"/>
          </p:cNvSpPr>
          <p:nvPr/>
        </p:nvSpPr>
        <p:spPr bwMode="auto">
          <a:xfrm>
            <a:off x="7242175" y="1924050"/>
            <a:ext cx="803275" cy="320675"/>
          </a:xfrm>
          <a:prstGeom prst="leftRightArrow">
            <a:avLst>
              <a:gd name="adj1" fmla="val 50000"/>
              <a:gd name="adj2" fmla="val 5009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01173" name="AutoShape 21"/>
          <p:cNvSpPr>
            <a:spLocks noChangeArrowheads="1"/>
          </p:cNvSpPr>
          <p:nvPr/>
        </p:nvSpPr>
        <p:spPr bwMode="auto">
          <a:xfrm>
            <a:off x="7477125" y="5446713"/>
            <a:ext cx="803275" cy="320675"/>
          </a:xfrm>
          <a:prstGeom prst="leftRightArrow">
            <a:avLst>
              <a:gd name="adj1" fmla="val 50000"/>
              <a:gd name="adj2" fmla="val 5009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01174" name="AutoShape 22"/>
          <p:cNvSpPr>
            <a:spLocks noChangeArrowheads="1"/>
          </p:cNvSpPr>
          <p:nvPr/>
        </p:nvSpPr>
        <p:spPr bwMode="auto">
          <a:xfrm>
            <a:off x="979488" y="5457825"/>
            <a:ext cx="801687" cy="3206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01175" name="AutoShape 23"/>
          <p:cNvSpPr>
            <a:spLocks noChangeArrowheads="1"/>
          </p:cNvSpPr>
          <p:nvPr/>
        </p:nvSpPr>
        <p:spPr bwMode="auto">
          <a:xfrm>
            <a:off x="4511675" y="1281113"/>
            <a:ext cx="482600" cy="642937"/>
          </a:xfrm>
          <a:prstGeom prst="upDownArrow">
            <a:avLst>
              <a:gd name="adj1" fmla="val 50000"/>
              <a:gd name="adj2" fmla="val 2664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01176" name="Text Box 24"/>
          <p:cNvSpPr txBox="1">
            <a:spLocks noChangeArrowheads="1"/>
          </p:cNvSpPr>
          <p:nvPr/>
        </p:nvSpPr>
        <p:spPr bwMode="auto">
          <a:xfrm>
            <a:off x="1143000" y="2312988"/>
            <a:ext cx="3532188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2438" indent="-269875"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1300" b="1" smtClean="0">
              <a:solidFill>
                <a:srgbClr val="000000"/>
              </a:solidFill>
              <a:latin typeface="Times New Roman" charset="0"/>
            </a:endParaRPr>
          </a:p>
          <a:p>
            <a:pPr algn="ctr"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1300" b="1" smtClean="0">
                <a:solidFill>
                  <a:srgbClr val="000000"/>
                </a:solidFill>
                <a:latin typeface="Times New Roman" charset="0"/>
              </a:rPr>
              <a:t>Tackling Societal Challenges</a:t>
            </a:r>
            <a:endParaRPr lang="en-GB" sz="1300" smtClean="0">
              <a:solidFill>
                <a:srgbClr val="000000"/>
              </a:solidFill>
              <a:latin typeface="Times New Roman" charset="0"/>
            </a:endParaRPr>
          </a:p>
          <a:p>
            <a:pPr lvl="1"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nl-NL" sz="1300" smtClean="0">
                <a:solidFill>
                  <a:srgbClr val="000000"/>
                </a:solidFill>
                <a:latin typeface="Times New Roman" charset="0"/>
              </a:rPr>
              <a:t>Health, demographic change and wellbeing</a:t>
            </a:r>
            <a:endParaRPr lang="en-GB" sz="1300" smtClean="0">
              <a:solidFill>
                <a:srgbClr val="000000"/>
              </a:solidFill>
              <a:latin typeface="Times New Roman" charset="0"/>
            </a:endParaRPr>
          </a:p>
          <a:p>
            <a:pPr lvl="1"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300" smtClean="0">
                <a:solidFill>
                  <a:srgbClr val="000000"/>
                </a:solidFill>
                <a:latin typeface="Times New Roman" charset="0"/>
              </a:rPr>
              <a:t>Food security and the bio-based economy</a:t>
            </a:r>
          </a:p>
          <a:p>
            <a:pPr lvl="1"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300" smtClean="0">
                <a:solidFill>
                  <a:srgbClr val="000000"/>
                </a:solidFill>
                <a:latin typeface="Times New Roman" charset="0"/>
              </a:rPr>
              <a:t>Secure, clean and efficient energy</a:t>
            </a:r>
          </a:p>
          <a:p>
            <a:pPr lvl="1"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300" smtClean="0">
                <a:solidFill>
                  <a:srgbClr val="000000"/>
                </a:solidFill>
                <a:latin typeface="Times New Roman" charset="0"/>
              </a:rPr>
              <a:t>Smart, green and integrated transport</a:t>
            </a:r>
          </a:p>
          <a:p>
            <a:pPr lvl="1"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nl-NL" sz="1300" smtClean="0">
                <a:solidFill>
                  <a:srgbClr val="000000"/>
                </a:solidFill>
                <a:latin typeface="Times New Roman" charset="0"/>
              </a:rPr>
              <a:t>Supply of raw materials</a:t>
            </a:r>
            <a:endParaRPr lang="en-GB" sz="1300" smtClean="0">
              <a:solidFill>
                <a:srgbClr val="000000"/>
              </a:solidFill>
              <a:latin typeface="Times New Roman" charset="0"/>
            </a:endParaRPr>
          </a:p>
          <a:p>
            <a:pPr lvl="1"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300" smtClean="0">
                <a:solidFill>
                  <a:srgbClr val="000000"/>
                </a:solidFill>
                <a:latin typeface="Times New Roman" charset="0"/>
              </a:rPr>
              <a:t>Resource efficiency and climate action</a:t>
            </a:r>
          </a:p>
          <a:p>
            <a:pPr lvl="1"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/>
            </a:pPr>
            <a:r>
              <a:rPr lang="en-GB" sz="1300" smtClean="0">
                <a:solidFill>
                  <a:srgbClr val="000000"/>
                </a:solidFill>
                <a:latin typeface="Times New Roman" charset="0"/>
              </a:rPr>
              <a:t>Inclusive, innovative and secure societies</a:t>
            </a:r>
            <a:endParaRPr lang="fr-BE" sz="200" i="1" smtClean="0">
              <a:solidFill>
                <a:srgbClr val="000000"/>
              </a:solidFill>
              <a:latin typeface="Times New Roman" charset="0"/>
            </a:endParaRPr>
          </a:p>
          <a:p>
            <a:pPr lvl="1" algn="ctr" eaLnBrk="0" fontAlgn="base" hangingPunct="0">
              <a:lnSpc>
                <a:spcPct val="6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None/>
              <a:defRPr/>
            </a:pPr>
            <a:endParaRPr lang="en-GB" sz="1300" b="1" i="1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01177" name="AutoShape 25"/>
          <p:cNvSpPr>
            <a:spLocks noChangeArrowheads="1"/>
          </p:cNvSpPr>
          <p:nvPr/>
        </p:nvSpPr>
        <p:spPr bwMode="auto">
          <a:xfrm rot="10800000">
            <a:off x="3389313" y="4430713"/>
            <a:ext cx="2730500" cy="274637"/>
          </a:xfrm>
          <a:custGeom>
            <a:avLst/>
            <a:gdLst>
              <a:gd name="T0" fmla="*/ 1365250 w 21600"/>
              <a:gd name="T1" fmla="*/ 0 h 21600"/>
              <a:gd name="T2" fmla="*/ 0 w 21600"/>
              <a:gd name="T3" fmla="*/ 202011 h 21600"/>
              <a:gd name="T4" fmla="*/ 1365250 w 21600"/>
              <a:gd name="T5" fmla="*/ 242405 h 21600"/>
              <a:gd name="T6" fmla="*/ 2730500 w 21600"/>
              <a:gd name="T7" fmla="*/ 2020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8640 w 21600"/>
              <a:gd name="T13" fmla="*/ 4245 h 21600"/>
              <a:gd name="T14" fmla="*/ 12960 w 21600"/>
              <a:gd name="T15" fmla="*/ 190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917" y="7631"/>
                </a:lnTo>
                <a:lnTo>
                  <a:pt x="8640" y="7631"/>
                </a:lnTo>
                <a:lnTo>
                  <a:pt x="8640" y="12710"/>
                </a:lnTo>
                <a:lnTo>
                  <a:pt x="5187" y="12710"/>
                </a:lnTo>
                <a:lnTo>
                  <a:pt x="5187" y="10176"/>
                </a:lnTo>
                <a:lnTo>
                  <a:pt x="0" y="15888"/>
                </a:lnTo>
                <a:lnTo>
                  <a:pt x="5187" y="21600"/>
                </a:lnTo>
                <a:lnTo>
                  <a:pt x="5187" y="19065"/>
                </a:lnTo>
                <a:lnTo>
                  <a:pt x="16413" y="19065"/>
                </a:lnTo>
                <a:lnTo>
                  <a:pt x="16413" y="21600"/>
                </a:lnTo>
                <a:lnTo>
                  <a:pt x="21600" y="15888"/>
                </a:lnTo>
                <a:lnTo>
                  <a:pt x="16413" y="10176"/>
                </a:lnTo>
                <a:lnTo>
                  <a:pt x="16413" y="12710"/>
                </a:lnTo>
                <a:lnTo>
                  <a:pt x="12960" y="12710"/>
                </a:lnTo>
                <a:lnTo>
                  <a:pt x="12960" y="7631"/>
                </a:lnTo>
                <a:lnTo>
                  <a:pt x="14683" y="7631"/>
                </a:lnTo>
                <a:lnTo>
                  <a:pt x="108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067944" y="5387751"/>
            <a:ext cx="3144838" cy="41751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sym typeface="Wingdings" pitchFamily="2" charset="2"/>
              </a:rPr>
              <a:t>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E-Infrastructures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7504" y="3227511"/>
            <a:ext cx="1094581" cy="41751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rPr>
              <a:t>EC’s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Users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Sustainability - Jan 2012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51845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18K users but 1.8M publicly funded researchers</a:t>
            </a:r>
          </a:p>
          <a:p>
            <a:pPr lvl="1"/>
            <a:r>
              <a:rPr lang="en-US" dirty="0" smtClean="0"/>
              <a:t>Do we need to appeal to the 100% or just 1%?</a:t>
            </a:r>
          </a:p>
          <a:p>
            <a:pPr lvl="1"/>
            <a:r>
              <a:rPr lang="en-US" dirty="0" smtClean="0"/>
              <a:t>How do we engage with and support the long-tail of researchers?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The 99% want other services (e.g. not jobs!)</a:t>
            </a:r>
          </a:p>
          <a:p>
            <a:pPr lvl="1"/>
            <a:r>
              <a:rPr lang="en-US" dirty="0" smtClean="0"/>
              <a:t>How do we enable these services to be deployed?</a:t>
            </a:r>
          </a:p>
          <a:p>
            <a:pPr lvl="1"/>
            <a:r>
              <a:rPr lang="en-US" dirty="0" smtClean="0"/>
              <a:t>What are the core (infrastructure) services to do this and still share resources and data?</a:t>
            </a:r>
          </a:p>
          <a:p>
            <a:r>
              <a:rPr lang="en-US" dirty="0" smtClean="0"/>
              <a:t>Customers or Users?</a:t>
            </a:r>
          </a:p>
          <a:p>
            <a:pPr lvl="1"/>
            <a:r>
              <a:rPr lang="en-US" dirty="0" smtClean="0"/>
              <a:t>There are integration costs…. but who pays?</a:t>
            </a:r>
          </a:p>
          <a:p>
            <a:pPr lvl="1"/>
            <a:r>
              <a:rPr lang="en-US" dirty="0" smtClean="0"/>
              <a:t>PRACE &amp; XSEDE: application process </a:t>
            </a:r>
            <a:r>
              <a:rPr lang="en-US" dirty="0" smtClean="0"/>
              <a:t>provides strong </a:t>
            </a:r>
            <a:r>
              <a:rPr lang="en-US" dirty="0" smtClean="0"/>
              <a:t>ties</a:t>
            </a:r>
          </a:p>
          <a:p>
            <a:pPr lvl="1"/>
            <a:r>
              <a:rPr lang="en-US" dirty="0" smtClean="0"/>
              <a:t>EGI &amp; OSG: virtual </a:t>
            </a:r>
            <a:r>
              <a:rPr lang="en-US" dirty="0" err="1" smtClean="0"/>
              <a:t>organisations</a:t>
            </a:r>
            <a:r>
              <a:rPr lang="en-US" dirty="0" smtClean="0"/>
              <a:t> a barrier to strong </a:t>
            </a:r>
            <a:r>
              <a:rPr lang="en-US" dirty="0" smtClean="0"/>
              <a:t>ties</a:t>
            </a:r>
          </a:p>
          <a:p>
            <a:pPr lvl="1"/>
            <a:r>
              <a:rPr lang="en-US" dirty="0" smtClean="0"/>
              <a:t>Do we need to rethink the autonomous VO model?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C901-9270-4989-A627-0BA744394D66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2.0 Ecosystem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BEAA-C1FA-445E-8CF7-5A7D98663483}" type="datetime1">
              <a:rPr lang="en-US" smtClean="0"/>
              <a:t>1/24/2012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8</a:t>
            </a:fld>
            <a:endParaRPr lang="en-GB"/>
          </a:p>
        </p:txBody>
      </p:sp>
      <p:pic>
        <p:nvPicPr>
          <p:cNvPr id="15362" name="Picture 2" descr="EGI-Value-Graph_V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" y="1124744"/>
            <a:ext cx="9186183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44408" y="4797152"/>
            <a:ext cx="80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EGI.eu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2959" y="480000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NGIs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204579">
            <a:off x="327209" y="3410310"/>
            <a:ext cx="1805384" cy="292697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128" y="2348880"/>
            <a:ext cx="3122720" cy="380577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089403">
            <a:off x="6349040" y="1765371"/>
            <a:ext cx="2852325" cy="179002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47765" y="3733672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EMI &amp; IGE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52736"/>
            <a:ext cx="4283968" cy="601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mutual value between components</a:t>
            </a:r>
          </a:p>
          <a:p>
            <a:pPr algn="ctr"/>
            <a:r>
              <a:rPr lang="en-US" dirty="0" smtClean="0"/>
              <a:t>But also management &amp;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 animBg="1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e 21"/>
          <p:cNvSpPr/>
          <p:nvPr/>
        </p:nvSpPr>
        <p:spPr>
          <a:xfrm>
            <a:off x="2860900" y="3854808"/>
            <a:ext cx="4859436" cy="2005372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e 2"/>
          <p:cNvSpPr/>
          <p:nvPr/>
        </p:nvSpPr>
        <p:spPr>
          <a:xfrm>
            <a:off x="2863332" y="3583868"/>
            <a:ext cx="4859436" cy="2005372"/>
          </a:xfrm>
          <a:prstGeom prst="pie">
            <a:avLst>
              <a:gd name="adj1" fmla="val 727899"/>
              <a:gd name="adj2" fmla="val 14295142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for 2020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D815-B1C6-414C-A2E7-7E53BECFA4C5}" type="datetime1">
              <a:rPr lang="en-US" smtClean="0"/>
              <a:t>1/24/2012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9</a:t>
            </a:fld>
            <a:endParaRPr lang="en-GB"/>
          </a:p>
        </p:txBody>
      </p:sp>
      <p:sp>
        <p:nvSpPr>
          <p:cNvPr id="7" name="Can 6"/>
          <p:cNvSpPr/>
          <p:nvPr/>
        </p:nvSpPr>
        <p:spPr>
          <a:xfrm>
            <a:off x="4932040" y="1988840"/>
            <a:ext cx="720080" cy="2736304"/>
          </a:xfrm>
          <a:prstGeom prst="can">
            <a:avLst>
              <a:gd name="adj" fmla="val 178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16216" y="1057960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Collaboration Services:</a:t>
            </a:r>
            <a:endParaRPr lang="en-US" sz="20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Accounting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Monitoring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VOMS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i="1" dirty="0"/>
              <a:t>Federated ID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i="1" dirty="0"/>
              <a:t>Persistent Data ID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6512" y="4263479"/>
            <a:ext cx="3008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IaaS</a:t>
            </a:r>
            <a:r>
              <a:rPr lang="en-US" sz="2400" b="1" dirty="0" smtClean="0"/>
              <a:t> Interface </a:t>
            </a:r>
            <a:r>
              <a:rPr lang="en-US" sz="2400" b="1" dirty="0" smtClean="0"/>
              <a:t>Layer</a:t>
            </a:r>
          </a:p>
          <a:p>
            <a:r>
              <a:rPr lang="en-US" sz="2400" dirty="0" smtClean="0">
                <a:sym typeface="Wingdings" pitchFamily="2" charset="2"/>
              </a:rPr>
              <a:t> Federated Cloud TF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347242" y="5079598"/>
            <a:ext cx="7065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Federated Resources: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Public and commercial mix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Different countries (35+) and admin domains (350+)</a:t>
            </a:r>
          </a:p>
          <a:p>
            <a:endParaRPr lang="en-US" sz="2400" b="1" dirty="0" smtClean="0"/>
          </a:p>
        </p:txBody>
      </p:sp>
      <p:pic>
        <p:nvPicPr>
          <p:cNvPr id="14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84" y="1074363"/>
            <a:ext cx="1058492" cy="10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Arrow 15"/>
          <p:cNvSpPr/>
          <p:nvPr/>
        </p:nvSpPr>
        <p:spPr>
          <a:xfrm rot="19522568">
            <a:off x="5652120" y="151265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5400000">
            <a:off x="4990598" y="5071734"/>
            <a:ext cx="69439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288" y="2815768"/>
            <a:ext cx="2628284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Platform Integrators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Ported Applications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Open Source Software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VMI Repository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VMI Marketplace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96" y="3170584"/>
            <a:ext cx="2628284" cy="112251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“Plat </a:t>
            </a:r>
            <a:r>
              <a:rPr lang="en-US" sz="3600" dirty="0" smtClean="0">
                <a:solidFill>
                  <a:srgbClr val="FF0000"/>
                </a:solidFill>
              </a:rPr>
              <a:t>Store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f</a:t>
            </a:r>
            <a:r>
              <a:rPr lang="en-US" sz="3600" dirty="0" smtClean="0">
                <a:solidFill>
                  <a:srgbClr val="FF0000"/>
                </a:solidFill>
              </a:rPr>
              <a:t>or </a:t>
            </a:r>
            <a:r>
              <a:rPr lang="en-US" sz="3600" dirty="0" err="1" smtClean="0">
                <a:solidFill>
                  <a:srgbClr val="FF0000"/>
                </a:solidFill>
              </a:rPr>
              <a:t>eScience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5652120" y="2895327"/>
            <a:ext cx="1486893" cy="1898192"/>
          </a:xfrm>
          <a:prstGeom prst="can">
            <a:avLst>
              <a:gd name="adj" fmla="val 178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</a:t>
            </a:r>
          </a:p>
          <a:p>
            <a:pPr algn="ctr"/>
            <a:r>
              <a:rPr lang="en-US" dirty="0" smtClean="0"/>
              <a:t>Distributions</a:t>
            </a:r>
          </a:p>
          <a:p>
            <a:pPr algn="ctr"/>
            <a:r>
              <a:rPr lang="en-US" dirty="0" smtClean="0"/>
              <a:t>(UMD)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2863332" y="3203975"/>
            <a:ext cx="2140716" cy="1233137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Community Platform 1</a:t>
            </a:r>
            <a:endParaRPr lang="en-US" sz="1600" dirty="0"/>
          </a:p>
        </p:txBody>
      </p:sp>
      <p:sp>
        <p:nvSpPr>
          <p:cNvPr id="26" name="Can 25"/>
          <p:cNvSpPr/>
          <p:nvPr/>
        </p:nvSpPr>
        <p:spPr>
          <a:xfrm>
            <a:off x="2863332" y="2887159"/>
            <a:ext cx="2140716" cy="541841"/>
          </a:xfrm>
          <a:prstGeom prst="can">
            <a:avLst>
              <a:gd name="adj" fmla="val 286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Community </a:t>
            </a:r>
            <a:r>
              <a:rPr lang="en-US" sz="1600" dirty="0" smtClean="0"/>
              <a:t>Platform 2</a:t>
            </a:r>
            <a:endParaRPr lang="en-US" sz="1600" dirty="0"/>
          </a:p>
        </p:txBody>
      </p:sp>
      <p:sp>
        <p:nvSpPr>
          <p:cNvPr id="27" name="Can 26"/>
          <p:cNvSpPr/>
          <p:nvPr/>
        </p:nvSpPr>
        <p:spPr>
          <a:xfrm>
            <a:off x="2863332" y="2527119"/>
            <a:ext cx="2140716" cy="541841"/>
          </a:xfrm>
          <a:prstGeom prst="can">
            <a:avLst>
              <a:gd name="adj" fmla="val 286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Community </a:t>
            </a:r>
            <a:r>
              <a:rPr lang="en-US" sz="1600" dirty="0" smtClean="0"/>
              <a:t>Platform 3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-47273" y="1879664"/>
            <a:ext cx="2809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Community Platforms: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Platform Integrators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Platform Operators</a:t>
            </a:r>
          </a:p>
        </p:txBody>
      </p:sp>
      <p:sp>
        <p:nvSpPr>
          <p:cNvPr id="18" name="Left Arrow 17"/>
          <p:cNvSpPr/>
          <p:nvPr/>
        </p:nvSpPr>
        <p:spPr>
          <a:xfrm rot="16200000">
            <a:off x="3615555" y="2000890"/>
            <a:ext cx="50873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/>
      <p:bldP spid="18" grpId="0" animBg="1"/>
    </p:bld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FF">
            <a:alpha val="47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25400" prstMaterial="legacyMatte">
          <a:bevelT w="13500" h="13500" prst="angle"/>
          <a:bevelB w="13500" h="13500" prst="angle"/>
          <a:extrusionClr>
            <a:srgbClr val="FFCCFF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FF33CC"/>
                </a:outerShdw>
              </a:effectLst>
            </a14:hiddenEffects>
          </a:ext>
        </a:extLst>
      </a:spPr>
      <a:bodyPr vert="horz" wrap="square" lIns="9144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rgbClr val="8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FF">
            <a:alpha val="47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25400" prstMaterial="legacyMatte">
          <a:bevelT w="13500" h="13500" prst="angle"/>
          <a:bevelB w="13500" h="13500" prst="angle"/>
          <a:extrusionClr>
            <a:srgbClr val="FFCCFF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FF33CC"/>
                </a:outerShdw>
              </a:effectLst>
            </a14:hiddenEffects>
          </a:ext>
        </a:extLst>
      </a:spPr>
      <a:bodyPr vert="horz" wrap="square" lIns="9144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rgbClr val="8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GITheme">
  <a:themeElements>
    <a:clrScheme name="EGI_DS Kickoff Meeting (WP1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I_DS Kickoff Meeting (WP1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rgbClr val="E7DBB1"/>
            </a:solidFill>
            <a:effectLst/>
            <a:latin typeface="Arial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rgbClr val="E7DBB1"/>
            </a:solidFill>
            <a:effectLst/>
            <a:latin typeface="Arial" pitchFamily="80" charset="0"/>
          </a:defRPr>
        </a:defPPr>
      </a:lstStyle>
    </a:lnDef>
  </a:objectDefaults>
  <a:extraClrSchemeLst>
    <a:extraClrScheme>
      <a:clrScheme name="EGI_DS Kickoff Meeting (WP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8825</TotalTime>
  <Words>830</Words>
  <Application>Microsoft Office PowerPoint</Application>
  <PresentationFormat>On-screen Show (4:3)</PresentationFormat>
  <Paragraphs>250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EG-InSPIRE</vt:lpstr>
      <vt:lpstr>14_EGEE_template</vt:lpstr>
      <vt:lpstr>Nouvelle présentation</vt:lpstr>
      <vt:lpstr>EGITheme</vt:lpstr>
      <vt:lpstr>Photo Editor-Foto</vt:lpstr>
      <vt:lpstr>Photo Editor Photo</vt:lpstr>
      <vt:lpstr>EGI in 2020: What will it be &amp; how do we get there?</vt:lpstr>
      <vt:lpstr>Henry Ford</vt:lpstr>
      <vt:lpstr>EGEE &amp; EDG “Ecosystem”</vt:lpstr>
      <vt:lpstr>EGI Ecosystem</vt:lpstr>
      <vt:lpstr>The Future</vt:lpstr>
      <vt:lpstr>Common Strategic Framework architecture</vt:lpstr>
      <vt:lpstr>Key Challenges</vt:lpstr>
      <vt:lpstr>EGI 2.0 Ecosystem</vt:lpstr>
      <vt:lpstr>Refactoring for 2020</vt:lpstr>
      <vt:lpstr>Key Questions</vt:lpstr>
      <vt:lpstr>Example of Deployed Services</vt:lpstr>
      <vt:lpstr>Henry Ford</vt:lpstr>
      <vt:lpstr>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2020:  A vision for the future?</dc:title>
  <dc:creator>StevenNewhouse</dc:creator>
  <cp:lastModifiedBy>StevenNewhouse</cp:lastModifiedBy>
  <cp:revision>85</cp:revision>
  <dcterms:created xsi:type="dcterms:W3CDTF">2011-11-22T20:35:22Z</dcterms:created>
  <dcterms:modified xsi:type="dcterms:W3CDTF">2012-01-24T09:50:37Z</dcterms:modified>
</cp:coreProperties>
</file>