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5" r:id="rId2"/>
    <p:sldId id="262" r:id="rId3"/>
    <p:sldId id="321" r:id="rId4"/>
    <p:sldId id="311" r:id="rId5"/>
    <p:sldId id="349" r:id="rId6"/>
    <p:sldId id="351" r:id="rId7"/>
    <p:sldId id="352" r:id="rId8"/>
    <p:sldId id="354" r:id="rId9"/>
    <p:sldId id="353" r:id="rId10"/>
    <p:sldId id="357" r:id="rId11"/>
    <p:sldId id="355" r:id="rId12"/>
    <p:sldId id="358" r:id="rId13"/>
    <p:sldId id="359" r:id="rId14"/>
    <p:sldId id="322" r:id="rId15"/>
    <p:sldId id="36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FF00"/>
    <a:srgbClr val="E7EAEF"/>
    <a:srgbClr val="7F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 autoAdjust="0"/>
    <p:restoredTop sz="97860" autoAdjust="0"/>
  </p:normalViewPr>
  <p:slideViewPr>
    <p:cSldViewPr snapToGrid="0" snapToObjects="1">
      <p:cViewPr>
        <p:scale>
          <a:sx n="84" d="100"/>
          <a:sy n="84" d="100"/>
        </p:scale>
        <p:origin x="-1080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1D8E1-8AEE-2F44-9876-3AF68CE9AB10}" type="datetimeFigureOut">
              <a:rPr lang="en-US" smtClean="0"/>
              <a:t>20/01/12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0DA1C-41F8-8740-AD6D-9842E2DFB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4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33F7AC7-88C5-4297-94A7-6838A85B5F78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68AF60D-813E-40D1-AE77-3FA08EDF8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7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394C17-7DAD-440D-9BCA-CC6A65E99D84}" type="slidenum">
              <a:rPr lang="de-DE" sz="1200"/>
              <a:pPr eaLnBrk="1" hangingPunct="1"/>
              <a:t>2</a:t>
            </a:fld>
            <a:endParaRPr 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0DE8E7-30FE-4445-A6C0-C9728B62F64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1F8297-D110-884B-B6A8-5305B736A39E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5D8D66-9674-7944-A01A-37D224CF9DB5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0DE8E7-30FE-4445-A6C0-C9728B62F64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1F8297-D110-884B-B6A8-5305B736A39E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5D8D66-9674-7944-A01A-37D224CF9DB5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30DE8E7-30FE-4445-A6C0-C9728B62F64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1F8297-D110-884B-B6A8-5305B736A39E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B5D8D66-9674-7944-A01A-37D224CF9DB5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96F3E3-FD87-4E25-A27B-E26FDBFC2CC7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2F5EC8-9B76-4B12-86D4-446715C50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B71631-9A2F-4624-990C-FD504BB5C544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2E21A5-EC88-4270-84E6-AFBE61A26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E40CA8-59B5-4A82-ABA9-2635F97DE8AE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ED6DE1-E8EB-47B3-9FF3-23DDFD753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E8E71F-FE29-4FA6-B2FC-38C6BD9F5D5E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16DA90-22D0-4DD3-B828-9B38ABF2D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02D1-7924-4254-A0AC-F3406CEA3BEC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BA56F5-D4F4-4ED1-B2F2-C36F20905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FEB413-5BAA-448E-B3D6-09EF9A4E0C12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E9CC9-2EFE-436A-9029-C0F52F50E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A1A871-F873-4DB0-B21B-838A9866C207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2ACBE6-139B-4979-BFFF-7A7778B7E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B4F61C-E43A-4CC7-AC55-5FC5D9DF685B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516750-A83E-478C-98F5-849912239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AEAFC8-8235-4C34-B780-90455871BC2F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2AD55E-C37F-4259-AC94-61189A386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5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3311A8-E321-4652-8B37-A7DC756F73EA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A5FB30-ED2B-43CD-B84C-EEDF68D0B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C6070F-E879-4F5E-8666-9772243F42CE}" type="datetime1">
              <a:rPr lang="en-US"/>
              <a:pPr/>
              <a:t>20/01/12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2C8D6E-3548-4436-B7F7-A568748C8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052240" cy="39982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421107"/>
            <a:ext cx="2071481" cy="436894"/>
          </a:xfrm>
          <a:prstGeom prst="rect">
            <a:avLst/>
          </a:prstGeom>
        </p:spPr>
      </p:pic>
      <p:pic>
        <p:nvPicPr>
          <p:cNvPr id="11" name="Picture 7" descr="WeNM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63" y="-722"/>
            <a:ext cx="1205015" cy="5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GI-stamp.png"/>
          <p:cNvPicPr>
            <a:picLocks noChangeAspect="1"/>
          </p:cNvPicPr>
          <p:nvPr userDrawn="1"/>
        </p:nvPicPr>
        <p:blipFill>
          <a:blip r:embed="rId16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57" y="5727300"/>
            <a:ext cx="1130699" cy="11306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microsoft.com/office/2007/relationships/hdphoto" Target="../media/hdphoto1.wdp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file://localhost/E/%5Cinetpub%5Cwwwroot%5C20110412%5Cuploaded_ws%5C562f2b0c-c2a5-4976-9c25-377ce5aed211%5Cmm%5Cdo_1221%5Cuser-map-europe-31oct2011.jpg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765" y="2472755"/>
            <a:ext cx="7580312" cy="11430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spcAft>
                <a:spcPts val="2400"/>
              </a:spcAft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A worldwide e-Infrastructure for NMR and structural biology</a:t>
            </a:r>
            <a:endParaRPr lang="de-DE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944627" y="3740189"/>
            <a:ext cx="7537450" cy="71437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6F7F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564168" y="4881142"/>
            <a:ext cx="4192588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>
                <a:solidFill>
                  <a:srgbClr val="404040"/>
                </a:solidFill>
                <a:latin typeface="Verdana" charset="0"/>
              </a:rPr>
              <a:t>Alexandre M.J.J. </a:t>
            </a:r>
            <a:r>
              <a:rPr lang="en-US" sz="1400" b="1" dirty="0" smtClean="0">
                <a:solidFill>
                  <a:srgbClr val="404040"/>
                </a:solidFill>
                <a:latin typeface="Verdana" charset="0"/>
              </a:rPr>
              <a:t>Bonvin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smtClean="0">
                <a:solidFill>
                  <a:srgbClr val="404040"/>
                </a:solidFill>
                <a:latin typeface="Verdana" charset="0"/>
              </a:rPr>
              <a:t>Project coordinator</a:t>
            </a:r>
            <a:endParaRPr lang="en-US" sz="1200" b="1" dirty="0">
              <a:solidFill>
                <a:srgbClr val="404040"/>
              </a:solidFill>
              <a:latin typeface="Verdana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Bijvoet Center for Biomolecular Research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>
                <a:solidFill>
                  <a:srgbClr val="404040"/>
                </a:solidFill>
                <a:latin typeface="Verdana" charset="0"/>
              </a:rPr>
              <a:t>the Netherlands</a:t>
            </a:r>
          </a:p>
          <a:p>
            <a:pPr eaLnBrk="0" hangingPunct="0">
              <a:spcAft>
                <a:spcPts val="600"/>
              </a:spcAft>
            </a:pPr>
            <a:r>
              <a:rPr lang="en-US" sz="1200" b="1" dirty="0" err="1">
                <a:solidFill>
                  <a:srgbClr val="000090"/>
                </a:solidFill>
                <a:latin typeface="Verdana" charset="0"/>
              </a:rPr>
              <a:t>a.m.j.j.bonvin@uu.nl</a:t>
            </a:r>
            <a:endParaRPr lang="en-US" sz="1200" b="1" dirty="0">
              <a:solidFill>
                <a:srgbClr val="000090"/>
              </a:solidFill>
              <a:latin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9254" y="4030068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EGI Sustainability meeting, Amsterdam, January 26/27 2012</a:t>
            </a:r>
            <a:endParaRPr lang="en-US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76" y="877518"/>
            <a:ext cx="3620783" cy="13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89000" y="274638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Sustainability: Users </a:t>
            </a:r>
            <a:r>
              <a:rPr lang="en-US" sz="3200" b="1" dirty="0" err="1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 Resources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363" y="5507905"/>
            <a:ext cx="7713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83% of the CPU resources provided by NGI_NL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(Thank you!!!)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But only 12% of VO members are Dutch!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 descr="Screen shot 2012-01-19 at 16.4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5" y="1137675"/>
            <a:ext cx="7730451" cy="4244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80758" y="4901549"/>
            <a:ext cx="205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Jan 2011 – Jan 2012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2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9000" y="229284"/>
            <a:ext cx="7797800" cy="9271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Sustainability: infrastructure requirements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Vertical Text Placeholder 14"/>
          <p:cNvSpPr txBox="1">
            <a:spLocks/>
          </p:cNvSpPr>
          <p:nvPr/>
        </p:nvSpPr>
        <p:spPr>
          <a:xfrm>
            <a:off x="457200" y="1110736"/>
            <a:ext cx="8100888" cy="4770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Mainly Grid resources (CPUs!)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Local storage on CEs for remote software deployment and management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Limited storage on SEs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CLOUD: 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Only for specific and complex application workflows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Not as a replacement of the Grid infrastructure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Paying for access not really an option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Might lead to reduced access...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thus reduced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sustainability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Users will divert to other solutions (e.g. community computing)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Only viable for non-profit users if linked to national science granting scheme... </a:t>
            </a:r>
          </a:p>
        </p:txBody>
      </p:sp>
    </p:spTree>
    <p:extLst>
      <p:ext uri="{BB962C8B-B14F-4D97-AF65-F5344CB8AC3E}">
        <p14:creationId xmlns:p14="http://schemas.microsoft.com/office/powerpoint/2010/main" val="7632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14"/>
          <p:cNvSpPr txBox="1">
            <a:spLocks/>
          </p:cNvSpPr>
          <p:nvPr/>
        </p:nvSpPr>
        <p:spPr>
          <a:xfrm>
            <a:off x="457200" y="1231680"/>
            <a:ext cx="8229600" cy="4770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Middleware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Distributions for local installation (EGI/EMI)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Possibly virtual, configurable machines for simplified local deployment of services (EGI/EMI, NGIs)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Support (NGIs)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If no local resources or manpower, access to WMSs (NGIs)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Fine tuning of access (multiple queues of various lengths)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Support for robot certificates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VO services (e.g. EGI VO dashboard)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Accounting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Support to users for certificates</a:t>
            </a:r>
            <a:endPara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9000" y="229284"/>
            <a:ext cx="7797800" cy="927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Sustainability: </a:t>
            </a:r>
          </a:p>
          <a:p>
            <a:pPr algn="l" eaLnBrk="1" hangingPunct="1">
              <a:defRPr/>
            </a:pPr>
            <a:r>
              <a:rPr lang="en-US" sz="3200" b="1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		services and support requirements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14"/>
          <p:cNvSpPr txBox="1">
            <a:spLocks/>
          </p:cNvSpPr>
          <p:nvPr/>
        </p:nvSpPr>
        <p:spPr>
          <a:xfrm>
            <a:off x="457200" y="1231680"/>
            <a:ext cx="8229600" cy="5405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This is mainly a VRC issue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Develop new services / portals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Involve software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developers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To provide new services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To contribute to application specific support and forums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Involve user community (attract new users)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Scientific visibility crucial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inks to ESFRI projects and EU infrastructures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Run / maintain / update the VRC sites and portals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Depends usually on local resources</a:t>
            </a:r>
          </a:p>
          <a:p>
            <a:pPr marL="857250" lvl="1" indent="-4572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Offer services / consulting to third parties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9000" y="229284"/>
            <a:ext cx="7797800" cy="927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Sustainability: software and users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9000" y="274638"/>
            <a:ext cx="7797800" cy="9271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Our contribution to your sustainability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Vertical Text Placeholder 14"/>
          <p:cNvSpPr txBox="1">
            <a:spLocks/>
          </p:cNvSpPr>
          <p:nvPr/>
        </p:nvSpPr>
        <p:spPr>
          <a:xfrm>
            <a:off x="457200" y="1322388"/>
            <a:ext cx="8229600" cy="49970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An active and growing user base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User-friendly portal solutions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Application porting support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End user support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Sharing of expertise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VRC solutions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(web site building, hosting, consulting 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SpronkNMR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Visibility and acknowledgments in scientific publications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(21 publications last year)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Lobbying based on user needs</a:t>
            </a:r>
          </a:p>
        </p:txBody>
      </p:sp>
    </p:spTree>
    <p:extLst>
      <p:ext uri="{BB962C8B-B14F-4D97-AF65-F5344CB8AC3E}">
        <p14:creationId xmlns:p14="http://schemas.microsoft.com/office/powerpoint/2010/main" val="19084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5713" y="6364288"/>
            <a:ext cx="1203325" cy="371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ＭＳ Ｐゴシック" charset="-128"/>
                <a:cs typeface="Calibri"/>
              </a:rPr>
              <a:t>wordle.net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ＭＳ Ｐゴシック" charset="-128"/>
              <a:cs typeface="Calibri"/>
            </a:endParaRPr>
          </a:p>
        </p:txBody>
      </p:sp>
      <p:pic>
        <p:nvPicPr>
          <p:cNvPr id="2" name="Picture 1" descr="WeNMR-word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64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49225" y="798513"/>
            <a:ext cx="3906838" cy="3944937"/>
            <a:chOff x="149294" y="798102"/>
            <a:chExt cx="3906048" cy="3944965"/>
          </a:xfrm>
        </p:grpSpPr>
        <p:pic>
          <p:nvPicPr>
            <p:cNvPr id="17437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5742" y="1391855"/>
              <a:ext cx="1879600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8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992" y="2641217"/>
              <a:ext cx="126523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9" name="Group 3"/>
            <p:cNvGrpSpPr>
              <a:grpSpLocks/>
            </p:cNvGrpSpPr>
            <p:nvPr/>
          </p:nvGrpSpPr>
          <p:grpSpPr bwMode="auto">
            <a:xfrm>
              <a:off x="286617" y="1326767"/>
              <a:ext cx="2195512" cy="2205038"/>
              <a:chOff x="6149474" y="2860841"/>
              <a:chExt cx="2195680" cy="22057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370" y="2860841"/>
                <a:ext cx="2183784" cy="2203282"/>
              </a:xfrm>
              <a:prstGeom prst="rect">
                <a:avLst/>
              </a:prstGeom>
              <a:effectLst>
                <a:softEdge rad="114300"/>
              </a:effectLst>
            </p:spPr>
          </p:pic>
          <p:sp>
            <p:nvSpPr>
              <p:cNvPr id="17444" name="Rounded Rectangle 5"/>
              <p:cNvSpPr>
                <a:spLocks noChangeArrowheads="1"/>
              </p:cNvSpPr>
              <p:nvPr/>
            </p:nvSpPr>
            <p:spPr bwMode="auto">
              <a:xfrm>
                <a:off x="6149474" y="2860841"/>
                <a:ext cx="2182312" cy="220578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anchorCtr="1"/>
              <a:lstStyle/>
              <a:p>
                <a:endParaRPr lang="en-US" sz="3200" b="1">
                  <a:latin typeface="Calibri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294" y="798102"/>
              <a:ext cx="1079500" cy="1435100"/>
            </a:xfrm>
            <a:prstGeom prst="rect">
              <a:avLst/>
            </a:prstGeom>
            <a:effectLst>
              <a:softEdge rad="101600"/>
            </a:effectLst>
          </p:spPr>
        </p:pic>
        <p:pic>
          <p:nvPicPr>
            <p:cNvPr id="17441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92" y="3231767"/>
              <a:ext cx="1638300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2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154" y="2799967"/>
              <a:ext cx="930275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6" name="Picture 24" descr="Grid.png                                                       0008EDDEMacintosh HD                   7C26854C: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5411788"/>
            <a:ext cx="358933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825625" y="1393825"/>
            <a:ext cx="5753100" cy="3775075"/>
            <a:chOff x="1825126" y="1394360"/>
            <a:chExt cx="5754126" cy="3775075"/>
          </a:xfrm>
        </p:grpSpPr>
        <p:grpSp>
          <p:nvGrpSpPr>
            <p:cNvPr id="17430" name="Group 32"/>
            <p:cNvGrpSpPr>
              <a:grpSpLocks/>
            </p:cNvGrpSpPr>
            <p:nvPr/>
          </p:nvGrpSpPr>
          <p:grpSpPr bwMode="auto">
            <a:xfrm>
              <a:off x="3318402" y="1394360"/>
              <a:ext cx="4260850" cy="3775075"/>
              <a:chOff x="3318402" y="1394360"/>
              <a:chExt cx="4260850" cy="3775075"/>
            </a:xfrm>
          </p:grpSpPr>
          <p:pic>
            <p:nvPicPr>
              <p:cNvPr id="17433" name="Picture 1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402" y="3853397"/>
                <a:ext cx="1927225" cy="131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4" name="Rectangle 16"/>
              <p:cNvSpPr>
                <a:spLocks noChangeArrowheads="1"/>
              </p:cNvSpPr>
              <p:nvPr/>
            </p:nvSpPr>
            <p:spPr bwMode="auto">
              <a:xfrm>
                <a:off x="4443939" y="2577047"/>
                <a:ext cx="2211388" cy="12160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# Number of dimensions 2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# INAME 1 1H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# INAME 2 1H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12   2.137   2.387 1 T          0.000e+00  0.00e+00 -   0 2756 2760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14   2.387   4.140 1 T          0.000e+00  0.00e+00 -   0 2760 2752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32   1.849   4.432 1 T          0.000e+00  0.00e+00 -   0 2259 2257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36   1.849   3.143 1 T          0.000e+00  0.00e+00 -   0 2259 2587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39   1.760   4.432 1 T          0.000e+00  0.00e+00 -   0 2260 2257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40   1.760   1.849 1 T          0.000e+00  0.00e+00 -   0 2260 2259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43   1.760   3.143 1 T          0.000e+00  0.00e+00 -   0 2260 2587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46   1.649   4.432 1 T          1.035e+05  0.00e+00 r   0 2583 2257 0</a:t>
                </a:r>
              </a:p>
              <a:p>
                <a:r>
                  <a:rPr lang="en-US" sz="600">
                    <a:solidFill>
                      <a:srgbClr val="404040"/>
                    </a:solidFill>
                    <a:latin typeface="Calibri" charset="0"/>
                  </a:rPr>
                  <a:t>  47   1.649   1.849 1 T          0.000e+00  0.00e+00 -   0 2583 2259 0</a:t>
                </a:r>
              </a:p>
            </p:txBody>
          </p:sp>
          <p:pic>
            <p:nvPicPr>
              <p:cNvPr id="17435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7802" y="1975385"/>
                <a:ext cx="1992312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177" y="1394360"/>
                <a:ext cx="2251075" cy="703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4003564" y="3277135"/>
              <a:ext cx="1727508" cy="1235075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assign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OO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Z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X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Y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6" charset="0"/>
                <a:ea typeface="Geneva" pitchFamily="-106" charset="0"/>
                <a:cs typeface="Geneva" pitchFamily="-10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2  and name CA   )   -0.1400  0.15000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6" charset="0"/>
                <a:ea typeface="Geneva" pitchFamily="-106" charset="0"/>
                <a:cs typeface="Geneva" pitchFamily="-10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assign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OO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Z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X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501  and name Y   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06" charset="0"/>
                <a:ea typeface="Geneva" pitchFamily="-106" charset="0"/>
                <a:cs typeface="Geneva" pitchFamily="-106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   ( </a:t>
              </a:r>
              <a:r>
                <a:rPr 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resid</a:t>
              </a:r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-106" charset="0"/>
                  <a:ea typeface="Geneva" pitchFamily="-106" charset="0"/>
                  <a:cs typeface="Geneva" pitchFamily="-106" charset="0"/>
                </a:rPr>
                <a:t>   3  and name CA   )   -0.0100  0.15000</a:t>
              </a:r>
            </a:p>
          </p:txBody>
        </p:sp>
        <p:sp>
          <p:nvSpPr>
            <p:cNvPr id="17432" name="TextBox 25"/>
            <p:cNvSpPr txBox="1">
              <a:spLocks noChangeArrowheads="1"/>
            </p:cNvSpPr>
            <p:nvPr/>
          </p:nvSpPr>
          <p:spPr bwMode="auto">
            <a:xfrm>
              <a:off x="1825126" y="3112035"/>
              <a:ext cx="198155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tx2"/>
                  </a:solidFill>
                  <a:latin typeface="Calibri" charset="0"/>
                </a:rPr>
                <a:t>Data</a:t>
              </a:r>
            </a:p>
            <a:p>
              <a:pPr algn="ctr" eaLnBrk="1" hangingPunct="1"/>
              <a:r>
                <a:rPr lang="en-US" b="1">
                  <a:solidFill>
                    <a:schemeClr val="tx2"/>
                  </a:solidFill>
                  <a:latin typeface="Calibri" charset="0"/>
                </a:rPr>
                <a:t>interpretation</a:t>
              </a:r>
            </a:p>
          </p:txBody>
        </p:sp>
      </p:grpSp>
      <p:sp>
        <p:nvSpPr>
          <p:cNvPr id="14358" name="TextBox 24"/>
          <p:cNvSpPr txBox="1">
            <a:spLocks noChangeArrowheads="1"/>
          </p:cNvSpPr>
          <p:nvPr/>
        </p:nvSpPr>
        <p:spPr bwMode="auto">
          <a:xfrm>
            <a:off x="5238750" y="5168900"/>
            <a:ext cx="38401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Structure, dynamics &amp; interactions</a:t>
            </a:r>
          </a:p>
          <a:p>
            <a:pPr eaLnBrk="1" hangingPunct="1"/>
            <a:r>
              <a:rPr lang="en-US" sz="20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sym typeface="Wingdings" charset="2"/>
              </a:rPr>
              <a:t></a:t>
            </a:r>
            <a:r>
              <a:rPr lang="en-US" sz="20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impact on research and health:</a:t>
            </a:r>
          </a:p>
          <a:p>
            <a:pPr lvl="1" eaLnBrk="1" hangingPunct="1">
              <a:buFontTx/>
              <a:buChar char="-"/>
            </a:pPr>
            <a:r>
              <a:rPr lang="en-US" sz="20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origin of disease</a:t>
            </a:r>
          </a:p>
          <a:p>
            <a:pPr eaLnBrk="1" hangingPunct="1"/>
            <a:r>
              <a:rPr lang="en-US" sz="20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	- design of new experiments</a:t>
            </a:r>
          </a:p>
          <a:p>
            <a:pPr eaLnBrk="1" hangingPunct="1"/>
            <a:r>
              <a:rPr lang="en-US" sz="20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 	- drug design	…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3413" y="93663"/>
            <a:ext cx="7272337" cy="5254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rgbClr val="953735"/>
                </a:solidFill>
                <a:latin typeface="Calibri" charset="0"/>
              </a:rPr>
              <a:t>Exploiting GRID resources in structural biology…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826000" y="2571750"/>
            <a:ext cx="3836988" cy="2543175"/>
            <a:chOff x="4826294" y="2573047"/>
            <a:chExt cx="3836295" cy="2541292"/>
          </a:xfrm>
        </p:grpSpPr>
        <p:pic>
          <p:nvPicPr>
            <p:cNvPr id="18" name="Picture 4" descr="protstruc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92799" y="2944362"/>
              <a:ext cx="2528151" cy="1793522"/>
            </a:xfrm>
            <a:prstGeom prst="rect">
              <a:avLst/>
            </a:prstGeom>
            <a:noFill/>
            <a:effectLst>
              <a:softEdge rad="101600"/>
            </a:effectLst>
          </p:spPr>
        </p:pic>
        <p:sp>
          <p:nvSpPr>
            <p:cNvPr id="17429" name="TextBox 26"/>
            <p:cNvSpPr txBox="1">
              <a:spLocks noChangeArrowheads="1"/>
            </p:cNvSpPr>
            <p:nvPr/>
          </p:nvSpPr>
          <p:spPr bwMode="auto">
            <a:xfrm>
              <a:off x="4826294" y="4565605"/>
              <a:ext cx="1971613" cy="46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tx2"/>
                  </a:solidFill>
                  <a:latin typeface="Calibri" charset="0"/>
                </a:rPr>
                <a:t>Computations</a:t>
              </a: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202488" y="127000"/>
            <a:ext cx="1878012" cy="2627313"/>
            <a:chOff x="7202488" y="127000"/>
            <a:chExt cx="1878012" cy="2627313"/>
          </a:xfrm>
        </p:grpSpPr>
        <p:pic>
          <p:nvPicPr>
            <p:cNvPr id="17426" name="Picture 25" descr="C:\Papers\Manuscripts\Ubbink_Jun06\FinalMS\figs1.t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488" y="566738"/>
              <a:ext cx="1760537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26" descr="C:\Papers\Manuscripts\Ubbink_Jun06\FinalMS\figs3_a.t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38" y="127000"/>
              <a:ext cx="1008062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Box 23"/>
          <p:cNvSpPr txBox="1">
            <a:spLocks noChangeArrowheads="1"/>
          </p:cNvSpPr>
          <p:nvPr/>
        </p:nvSpPr>
        <p:spPr bwMode="auto">
          <a:xfrm>
            <a:off x="1346200" y="654050"/>
            <a:ext cx="63007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tx2"/>
                </a:solidFill>
                <a:latin typeface="Calibri" charset="0"/>
              </a:rPr>
              <a:t>NMR data collection and processing               SAXS data analysis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833688" y="790575"/>
            <a:ext cx="3789362" cy="5664200"/>
            <a:chOff x="2833688" y="790575"/>
            <a:chExt cx="3789362" cy="5664200"/>
          </a:xfrm>
        </p:grpSpPr>
        <p:grpSp>
          <p:nvGrpSpPr>
            <p:cNvPr id="17421" name="Group 33"/>
            <p:cNvGrpSpPr>
              <a:grpSpLocks/>
            </p:cNvGrpSpPr>
            <p:nvPr/>
          </p:nvGrpSpPr>
          <p:grpSpPr bwMode="auto">
            <a:xfrm>
              <a:off x="2833688" y="790575"/>
              <a:ext cx="3789362" cy="5664200"/>
              <a:chOff x="2834214" y="791110"/>
              <a:chExt cx="3789363" cy="5664200"/>
            </a:xfrm>
          </p:grpSpPr>
          <p:cxnSp>
            <p:nvCxnSpPr>
              <p:cNvPr id="23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5047190" y="3942298"/>
                <a:ext cx="1576387" cy="741362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Left-Right Arrow 23"/>
              <p:cNvSpPr>
                <a:spLocks noChangeArrowheads="1"/>
              </p:cNvSpPr>
              <p:nvPr/>
            </p:nvSpPr>
            <p:spPr bwMode="auto">
              <a:xfrm rot="1664810">
                <a:off x="3310464" y="791110"/>
                <a:ext cx="2955926" cy="5664200"/>
              </a:xfrm>
              <a:prstGeom prst="leftRightArrow">
                <a:avLst>
                  <a:gd name="adj1" fmla="val 93287"/>
                  <a:gd name="adj2" fmla="val 26611"/>
                </a:avLst>
              </a:prstGeom>
              <a:gradFill rotWithShape="1">
                <a:gsLst>
                  <a:gs pos="0">
                    <a:srgbClr val="9BC1FF">
                      <a:alpha val="18999"/>
                    </a:srgbClr>
                  </a:gs>
                  <a:gs pos="100000">
                    <a:srgbClr val="3F80CD">
                      <a:alpha val="18999"/>
                    </a:srgbClr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22" name="Straight Arrow Connector 21"/>
              <p:cNvCxnSpPr>
                <a:cxnSpLocks noChangeShapeType="1"/>
              </p:cNvCxnSpPr>
              <p:nvPr/>
            </p:nvCxnSpPr>
            <p:spPr bwMode="auto">
              <a:xfrm>
                <a:off x="2834214" y="2912010"/>
                <a:ext cx="1577975" cy="76200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7422" name="Picture 7" descr="WeNMR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630363">
              <a:off x="2443131" y="2245741"/>
              <a:ext cx="4637952" cy="207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344613" y="5645150"/>
            <a:ext cx="6927850" cy="9271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</a:rPr>
              <a:t>The  VRC portal: 	 </a:t>
            </a:r>
            <a:r>
              <a:rPr lang="en-US" sz="3600" b="1" dirty="0" err="1" smtClean="0">
                <a:solidFill>
                  <a:srgbClr val="953735"/>
                </a:solidFill>
                <a:latin typeface="Calibri" charset="0"/>
                <a:ea typeface="ＭＳ Ｐゴシック" charset="0"/>
              </a:rPr>
              <a:t>www.wenmr.eu</a:t>
            </a:r>
            <a:endParaRPr lang="en-US" sz="3600" b="1" dirty="0">
              <a:solidFill>
                <a:srgbClr val="953735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45058" name="Picture 3" descr="Screen shot 2011-04-11 at 23.4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275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eNMR-pr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657531" y="3529013"/>
            <a:ext cx="6008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br" rotWithShape="0">
              <a:schemeClr val="bg1">
                <a:alpha val="42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6D9F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WeNMR </a:t>
            </a:r>
            <a:r>
              <a:rPr lang="en-US" sz="2400" b="1" dirty="0">
                <a:solidFill>
                  <a:srgbClr val="C6D9F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platform</a:t>
            </a:r>
            <a:r>
              <a:rPr lang="en-US" sz="2000" b="1" dirty="0">
                <a:solidFill>
                  <a:srgbClr val="C6D9F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smtClean="0">
                <a:solidFill>
                  <a:srgbClr val="C6D9F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(January 2012)</a:t>
            </a:r>
            <a:endParaRPr lang="en-US" sz="2000" b="1" dirty="0">
              <a:solidFill>
                <a:srgbClr val="C6D9F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1687771" y="4118806"/>
            <a:ext cx="6643512" cy="2160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Largest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VO in the life sciences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380 registered users from 38 nationalities and growing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~ 30 000 CPU cores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&gt; 890 CPU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years over the  last 12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&gt; 1.6 million jobs over the last 12 months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~30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% of Life Sciences on the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Grid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User-friendly access to Grid via web portals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243638"/>
            <a:ext cx="2940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Verdana" charset="0"/>
              </a:rPr>
              <a:t>www.wenmr.eu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904875"/>
            <a:ext cx="4629908" cy="36290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CPU intensive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parallel jobs (Gromacs portal)</a:t>
            </a: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internet transfer (except for software deployment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Usually low I/O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Usually no storage required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9000" y="274638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Software characteristics</a:t>
            </a:r>
          </a:p>
        </p:txBody>
      </p:sp>
      <p:pic>
        <p:nvPicPr>
          <p:cNvPr id="9" name="Picture 8" descr="Screen shot 2012-01-19 at 16.3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5" y="3220180"/>
            <a:ext cx="7139927" cy="3117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75960" y="824182"/>
            <a:ext cx="2918216" cy="222237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Our main requirements:</a:t>
            </a:r>
            <a:endParaRPr lang="en-US" sz="24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 algn="l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Lots of CPUs</a:t>
            </a:r>
          </a:p>
          <a:p>
            <a:pPr marL="342900" indent="-342900" algn="l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Queues of various lengths (including short ones)</a:t>
            </a:r>
          </a:p>
          <a:p>
            <a:pPr algn="l" eaLnBrk="1" hangingPunct="1">
              <a:spcAft>
                <a:spcPts val="600"/>
              </a:spcAft>
              <a:defRPr/>
            </a:pPr>
            <a:endParaRPr lang="en-US" sz="2400" b="1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6" descr="E:\inetpub\wwwroot\20110412\uploaded_ws\562f2b0c-c2a5-4976-9c25-377ce5aed211\mm\do_1221\user-map-europe-31oct2011.jpg"/>
          <p:cNvPicPr>
            <a:picLocks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7" y="1201738"/>
            <a:ext cx="4649611" cy="3386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871292" y="913245"/>
            <a:ext cx="23006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400" dirty="0" err="1">
                <a:solidFill>
                  <a:schemeClr val="tx1"/>
                </a:solidFill>
                <a:latin typeface="Calibri"/>
                <a:cs typeface="Calibri"/>
              </a:rPr>
              <a:t>Map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Calibri"/>
                <a:cs typeface="Calibri"/>
              </a:rPr>
              <a:t>October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  <a:t> 31</a:t>
            </a:r>
            <a:r>
              <a:rPr lang="it-IT" sz="1400" baseline="30000" dirty="0">
                <a:solidFill>
                  <a:schemeClr val="tx1"/>
                </a:solidFill>
                <a:latin typeface="Calibri"/>
                <a:cs typeface="Calibri"/>
              </a:rPr>
              <a:t>st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  <a:t>, 2011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531457" y="4592388"/>
            <a:ext cx="2719409" cy="198515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 defTabSz="914400" eaLnBrk="1" hangingPunct="1">
              <a:spcAft>
                <a:spcPts val="600"/>
              </a:spcAft>
              <a:buClrTx/>
              <a:buSzTx/>
              <a:buFont typeface="Arial"/>
              <a:buChar char="•"/>
            </a:pPr>
            <a:r>
              <a:rPr lang="en-CA" sz="1800" b="1" dirty="0" smtClean="0">
                <a:solidFill>
                  <a:srgbClr val="404040"/>
                </a:solidFill>
                <a:latin typeface="Calibri"/>
                <a:cs typeface="Calibri"/>
              </a:rPr>
              <a:t>380 users as of January 18</a:t>
            </a:r>
            <a:r>
              <a:rPr lang="en-CA" sz="1800" b="1" baseline="30000" dirty="0" smtClean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lang="en-CA" sz="1800" b="1" dirty="0" smtClean="0">
                <a:solidFill>
                  <a:srgbClr val="404040"/>
                </a:solidFill>
                <a:latin typeface="Calibri"/>
                <a:cs typeface="Calibri"/>
              </a:rPr>
              <a:t>, 2012</a:t>
            </a:r>
          </a:p>
          <a:p>
            <a:pPr marL="285750" indent="-285750" defTabSz="914400" eaLnBrk="1" hangingPunct="1">
              <a:spcAft>
                <a:spcPts val="600"/>
              </a:spcAft>
              <a:buClrTx/>
              <a:buSzTx/>
              <a:buFont typeface="Arial"/>
              <a:buChar char="•"/>
            </a:pPr>
            <a:r>
              <a:rPr lang="en-CA" sz="1800" b="1" dirty="0" smtClean="0">
                <a:solidFill>
                  <a:srgbClr val="404040"/>
                </a:solidFill>
                <a:latin typeface="Calibri"/>
                <a:cs typeface="Calibri"/>
              </a:rPr>
              <a:t>~20% outside EU</a:t>
            </a:r>
          </a:p>
          <a:p>
            <a:pPr marL="285750" indent="-285750" defTabSz="914400" eaLnBrk="1" hangingPunct="1">
              <a:spcAft>
                <a:spcPts val="600"/>
              </a:spcAft>
              <a:buClrTx/>
              <a:buSzTx/>
              <a:buFont typeface="Arial"/>
              <a:buChar char="•"/>
            </a:pPr>
            <a:r>
              <a:rPr lang="en-CA" sz="1800" b="1" dirty="0" smtClean="0">
                <a:solidFill>
                  <a:srgbClr val="404040"/>
                </a:solidFill>
                <a:latin typeface="Calibri"/>
                <a:cs typeface="Calibri"/>
              </a:rPr>
              <a:t>~33% life sciences</a:t>
            </a:r>
          </a:p>
          <a:p>
            <a:pPr marL="285750" indent="-285750" defTabSz="914400" eaLnBrk="1" hangingPunct="1">
              <a:spcAft>
                <a:spcPts val="600"/>
              </a:spcAft>
              <a:buClrTx/>
              <a:buSzTx/>
              <a:buFont typeface="Arial"/>
              <a:buChar char="•"/>
            </a:pPr>
            <a:r>
              <a:rPr lang="en-CA" sz="1800" b="1" dirty="0" smtClean="0">
                <a:solidFill>
                  <a:srgbClr val="404040"/>
                </a:solidFill>
                <a:latin typeface="Calibri"/>
                <a:cs typeface="Calibri"/>
              </a:rPr>
              <a:t>Steady growth (~10 per month)</a:t>
            </a:r>
            <a:endParaRPr lang="en-CA" sz="18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89000" y="274638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User community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4030" y="1201737"/>
            <a:ext cx="3443052" cy="261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b="1" dirty="0">
                <a:solidFill>
                  <a:srgbClr val="404040"/>
                </a:solidFill>
                <a:latin typeface="Calibri"/>
                <a:cs typeface="Calibri"/>
              </a:rPr>
              <a:t>Structural biology community in the life sciences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endParaRPr lang="en-US" sz="1000" b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404040"/>
                </a:solidFill>
                <a:latin typeface="Calibri"/>
                <a:cs typeface="Calibri"/>
              </a:rPr>
              <a:t>Linked to  ESFRI</a:t>
            </a:r>
            <a:r>
              <a:rPr lang="en-US" sz="2000" b="1" dirty="0">
                <a:solidFill>
                  <a:srgbClr val="404040"/>
                </a:solidFill>
                <a:latin typeface="Calibri"/>
                <a:cs typeface="Calibri"/>
              </a:rPr>
              <a:t>–INSTRUCT </a:t>
            </a:r>
            <a:endParaRPr lang="en-US" sz="2000" b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en-US" sz="1000" b="1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404040"/>
                </a:solidFill>
                <a:latin typeface="Calibri"/>
                <a:cs typeface="Calibri"/>
              </a:rPr>
              <a:t>Linked </a:t>
            </a:r>
            <a:r>
              <a:rPr lang="en-US" sz="2000" b="1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lang="en-US" sz="2000" b="1" dirty="0" smtClean="0">
                <a:solidFill>
                  <a:srgbClr val="404040"/>
                </a:solidFill>
                <a:latin typeface="Calibri"/>
                <a:cs typeface="Calibri"/>
              </a:rPr>
              <a:t>EU </a:t>
            </a:r>
            <a:r>
              <a:rPr lang="en-US" sz="2000" b="1" dirty="0">
                <a:solidFill>
                  <a:srgbClr val="404040"/>
                </a:solidFill>
                <a:latin typeface="Calibri"/>
                <a:cs typeface="Calibri"/>
              </a:rPr>
              <a:t>infrastructure projects (I3s) (e.g. </a:t>
            </a:r>
            <a:r>
              <a:rPr lang="en-US" sz="2000" b="1" dirty="0" err="1">
                <a:solidFill>
                  <a:srgbClr val="404040"/>
                </a:solidFill>
                <a:latin typeface="Calibri"/>
                <a:cs typeface="Calibri"/>
              </a:rPr>
              <a:t>BioNMR</a:t>
            </a:r>
            <a:r>
              <a:rPr lang="en-US" sz="2000" b="1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endParaRPr lang="en-US" sz="10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Screen shot 2012-01-19 at 16.13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55" y="4036565"/>
            <a:ext cx="5672527" cy="2488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7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89000" y="274638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Distribution of resources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2-01-19 at 13.2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9" y="969432"/>
            <a:ext cx="5854653" cy="4087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sellaDiTesto 16"/>
          <p:cNvSpPr txBox="1">
            <a:spLocks noChangeArrowheads="1"/>
          </p:cNvSpPr>
          <p:nvPr/>
        </p:nvSpPr>
        <p:spPr bwMode="auto">
          <a:xfrm>
            <a:off x="2779082" y="4372106"/>
            <a:ext cx="2877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Source gstat2.0 and EGI VO ID Cards</a:t>
            </a:r>
          </a:p>
        </p:txBody>
      </p:sp>
      <p:pic>
        <p:nvPicPr>
          <p:cNvPr id="3" name="Picture 2" descr="Screen shot 2012-01-19 at 13.22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97" y="849416"/>
            <a:ext cx="2139767" cy="4267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8728" y="5092840"/>
            <a:ext cx="722505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We are also running our own dedicated infrastructure and services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solidFill>
                  <a:srgbClr val="404040"/>
                </a:solidFill>
                <a:latin typeface="Calibri"/>
                <a:cs typeface="Calibri"/>
              </a:rPr>
              <a:t>VOMS, WMS, LB, UI, CEs, WNs, ... (~400 dedicated cores)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>
                <a:solidFill>
                  <a:srgbClr val="404040"/>
                </a:solidFill>
                <a:latin typeface="Calibri"/>
                <a:cs typeface="Calibri"/>
              </a:rPr>
              <a:t>All sites certified and supported by their respective national NGI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Using also WMS from NGI_NL and NGI_IT as backup for job submission</a:t>
            </a:r>
          </a:p>
        </p:txBody>
      </p:sp>
    </p:spTree>
    <p:extLst>
      <p:ext uri="{BB962C8B-B14F-4D97-AF65-F5344CB8AC3E}">
        <p14:creationId xmlns:p14="http://schemas.microsoft.com/office/powerpoint/2010/main" val="18842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9000" y="274638"/>
            <a:ext cx="7797800" cy="9271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Sustainability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Vertical Text Placeholder 14"/>
          <p:cNvSpPr txBox="1">
            <a:spLocks/>
          </p:cNvSpPr>
          <p:nvPr/>
        </p:nvSpPr>
        <p:spPr>
          <a:xfrm>
            <a:off x="457200" y="1322388"/>
            <a:ext cx="8229600" cy="47704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Infrastructure 		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(hardware/resources)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Services 					(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middleware, VO services)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Support				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(EGI, NGIs, VRCs)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Software 			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(portals, software developers)</a:t>
            </a:r>
          </a:p>
          <a:p>
            <a:pPr marL="457200" indent="-457200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Users						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(end users, usage)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8422" y="4807592"/>
            <a:ext cx="6758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alibri"/>
                <a:cs typeface="Calibri"/>
              </a:rPr>
              <a:t>“Sustainability means nothing without an active user base and demonstrated usage”</a:t>
            </a:r>
          </a:p>
          <a:p>
            <a:pPr algn="ctr"/>
            <a:endParaRPr lang="en-US" sz="2000" b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(Should be valid both for VRCs and NGIs) </a:t>
            </a: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0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2" y="1021723"/>
            <a:ext cx="7857708" cy="37987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700338" y="4221163"/>
            <a:ext cx="6905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0.3k</a:t>
            </a:r>
            <a:endParaRPr lang="it-IT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787900" y="4221163"/>
            <a:ext cx="6905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0.2k</a:t>
            </a:r>
            <a:endParaRPr lang="it-IT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68944" y="2451174"/>
            <a:ext cx="4714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2k</a:t>
            </a:r>
            <a:endParaRPr lang="it-IT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90900" y="1628775"/>
            <a:ext cx="619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25k</a:t>
            </a:r>
            <a:endParaRPr lang="it-IT" sz="1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89000" y="274638"/>
            <a:ext cx="7797800" cy="9271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Sustainability: Users </a:t>
            </a:r>
            <a:r>
              <a:rPr lang="en-US" sz="3200" b="1" dirty="0" err="1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vs</a:t>
            </a:r>
            <a:r>
              <a:rPr lang="en-US" sz="3200" b="1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 Resources</a:t>
            </a:r>
            <a:endParaRPr lang="en-US" sz="3200" b="1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891" y="4872939"/>
            <a:ext cx="7713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Ideally, the map should have only one color... i.e. each NGI should provide resources provided users and usage is demonstrated</a:t>
            </a:r>
            <a:endParaRPr lang="en-US" sz="2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Currently, some NGI(s) restrict access to national users only! ... With such a model this we don’t need the EGI anymore...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421" y="4057364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alibri"/>
                <a:cs typeface="Calibri"/>
              </a:rPr>
              <a:t>Infrastructure</a:t>
            </a:r>
          </a:p>
          <a:p>
            <a:r>
              <a:rPr lang="en-US" b="1" dirty="0" smtClean="0">
                <a:solidFill>
                  <a:srgbClr val="00FF00"/>
                </a:solidFill>
                <a:latin typeface="Calibri"/>
                <a:cs typeface="Calibri"/>
              </a:rPr>
              <a:t>Users</a:t>
            </a:r>
            <a:endParaRPr lang="en-US" b="1" dirty="0">
              <a:solidFill>
                <a:srgbClr val="00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9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995</Words>
  <Application>Microsoft Macintosh PowerPoint</Application>
  <PresentationFormat>On-screen Show (4:3)</PresentationFormat>
  <Paragraphs>156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worldwide e-Infrastructure for NMR and structural biology</vt:lpstr>
      <vt:lpstr>PowerPoint Presentation</vt:lpstr>
      <vt:lpstr>The  VRC portal:   www.wenmr.eu</vt:lpstr>
      <vt:lpstr>PowerPoint Presentation</vt:lpstr>
      <vt:lpstr>PowerPoint Presentation</vt:lpstr>
      <vt:lpstr>PowerPoint Presentation</vt:lpstr>
      <vt:lpstr>PowerPoint Presentation</vt:lpstr>
      <vt:lpstr>Sustainability</vt:lpstr>
      <vt:lpstr>PowerPoint Presentation</vt:lpstr>
      <vt:lpstr>PowerPoint Presentation</vt:lpstr>
      <vt:lpstr>Sustainability: infrastructure requirements</vt:lpstr>
      <vt:lpstr>PowerPoint Presentation</vt:lpstr>
      <vt:lpstr>PowerPoint Presentation</vt:lpstr>
      <vt:lpstr>Our contribution to your sustainability</vt:lpstr>
      <vt:lpstr>PowerPoint Presentation</vt:lpstr>
    </vt:vector>
  </TitlesOfParts>
  <Company>NMR Spectroscopy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 Schmitz</dc:creator>
  <cp:lastModifiedBy>Bonvin Alexandre M.J.J.</cp:lastModifiedBy>
  <cp:revision>83</cp:revision>
  <cp:lastPrinted>2012-01-11T10:38:16Z</cp:lastPrinted>
  <dcterms:created xsi:type="dcterms:W3CDTF">2011-06-14T13:35:07Z</dcterms:created>
  <dcterms:modified xsi:type="dcterms:W3CDTF">2012-01-20T14:21:18Z</dcterms:modified>
</cp:coreProperties>
</file>