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5"/>
  </p:notesMasterIdLst>
  <p:handoutMasterIdLst>
    <p:handoutMasterId r:id="rId16"/>
  </p:handoutMasterIdLst>
  <p:sldIdLst>
    <p:sldId id="256" r:id="rId3"/>
    <p:sldId id="363" r:id="rId4"/>
    <p:sldId id="340" r:id="rId5"/>
    <p:sldId id="361" r:id="rId6"/>
    <p:sldId id="351" r:id="rId7"/>
    <p:sldId id="350" r:id="rId8"/>
    <p:sldId id="353" r:id="rId9"/>
    <p:sldId id="365" r:id="rId10"/>
    <p:sldId id="357" r:id="rId11"/>
    <p:sldId id="358" r:id="rId12"/>
    <p:sldId id="360" r:id="rId13"/>
    <p:sldId id="3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0" autoAdjust="0"/>
    <p:restoredTop sz="95370" autoAdjust="0"/>
  </p:normalViewPr>
  <p:slideViewPr>
    <p:cSldViewPr>
      <p:cViewPr>
        <p:scale>
          <a:sx n="75" d="100"/>
          <a:sy n="75" d="100"/>
        </p:scale>
        <p:origin x="-183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4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6965F-CC9E-B540-BB15-C9B697620452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6591C7D3-A112-E141-89A3-B57E3C5D8472}">
      <dgm:prSet phldrT="[Text]"/>
      <dgm:spPr/>
      <dgm:t>
        <a:bodyPr/>
        <a:lstStyle/>
        <a:p>
          <a:r>
            <a:rPr lang="en-US" dirty="0" smtClean="0"/>
            <a:t>TP</a:t>
          </a:r>
          <a:endParaRPr lang="en-US" dirty="0"/>
        </a:p>
      </dgm:t>
    </dgm:pt>
    <dgm:pt modelId="{0A31C233-678D-8B4B-9F7B-C6A653846FB4}" type="parTrans" cxnId="{FE4CA4B5-04A1-E240-A1DE-DE64C1E45D5F}">
      <dgm:prSet/>
      <dgm:spPr/>
      <dgm:t>
        <a:bodyPr/>
        <a:lstStyle/>
        <a:p>
          <a:endParaRPr lang="en-US"/>
        </a:p>
      </dgm:t>
    </dgm:pt>
    <dgm:pt modelId="{097D34E5-B5BC-494A-A84C-8C70B7A6766B}" type="sibTrans" cxnId="{FE4CA4B5-04A1-E240-A1DE-DE64C1E45D5F}">
      <dgm:prSet/>
      <dgm:spPr/>
      <dgm:t>
        <a:bodyPr/>
        <a:lstStyle/>
        <a:p>
          <a:endParaRPr lang="en-US"/>
        </a:p>
      </dgm:t>
    </dgm:pt>
    <dgm:pt modelId="{5F40A506-ACFB-0C46-AA7F-D6FBF7DA15AB}">
      <dgm:prSet phldrT="[Text]"/>
      <dgm:spPr/>
      <dgm:t>
        <a:bodyPr/>
        <a:lstStyle/>
        <a:p>
          <a:r>
            <a:rPr lang="en-US" dirty="0" smtClean="0"/>
            <a:t>NGIs</a:t>
          </a:r>
          <a:endParaRPr lang="en-US" dirty="0"/>
        </a:p>
      </dgm:t>
    </dgm:pt>
    <dgm:pt modelId="{52F2F793-FA3C-B745-9324-C2C45C2EDDEB}" type="parTrans" cxnId="{0A2CD618-0D90-794C-A08A-57A17C6E9AB0}">
      <dgm:prSet/>
      <dgm:spPr/>
      <dgm:t>
        <a:bodyPr/>
        <a:lstStyle/>
        <a:p>
          <a:endParaRPr lang="en-US"/>
        </a:p>
      </dgm:t>
    </dgm:pt>
    <dgm:pt modelId="{8DC043CC-E771-9248-8DA3-BC3D05BC4C89}" type="sibTrans" cxnId="{0A2CD618-0D90-794C-A08A-57A17C6E9AB0}">
      <dgm:prSet/>
      <dgm:spPr/>
      <dgm:t>
        <a:bodyPr/>
        <a:lstStyle/>
        <a:p>
          <a:endParaRPr lang="en-US"/>
        </a:p>
      </dgm:t>
    </dgm:pt>
    <dgm:pt modelId="{7F100890-C951-4E46-89EB-CAE363B905D3}">
      <dgm:prSet phldrT="[Text]"/>
      <dgm:spPr/>
      <dgm:t>
        <a:bodyPr/>
        <a:lstStyle/>
        <a:p>
          <a:r>
            <a:rPr lang="en-US" dirty="0" smtClean="0"/>
            <a:t>End-Users</a:t>
          </a:r>
          <a:endParaRPr lang="en-US" dirty="0"/>
        </a:p>
      </dgm:t>
    </dgm:pt>
    <dgm:pt modelId="{833D413E-1512-EA47-AEEB-71F2F7FD11E5}" type="parTrans" cxnId="{6489A50F-3674-8B44-A6AE-A88FE9324782}">
      <dgm:prSet/>
      <dgm:spPr/>
      <dgm:t>
        <a:bodyPr/>
        <a:lstStyle/>
        <a:p>
          <a:endParaRPr lang="en-US"/>
        </a:p>
      </dgm:t>
    </dgm:pt>
    <dgm:pt modelId="{8909FC22-BE85-1943-9F95-2044D3AA3FAF}" type="sibTrans" cxnId="{6489A50F-3674-8B44-A6AE-A88FE9324782}">
      <dgm:prSet/>
      <dgm:spPr/>
      <dgm:t>
        <a:bodyPr/>
        <a:lstStyle/>
        <a:p>
          <a:endParaRPr lang="en-US"/>
        </a:p>
      </dgm:t>
    </dgm:pt>
    <dgm:pt modelId="{3C1C7C9C-1F84-C249-A57C-2EC7425EBE64}">
      <dgm:prSet phldrT="[Text]"/>
      <dgm:spPr/>
      <dgm:t>
        <a:bodyPr/>
        <a:lstStyle/>
        <a:p>
          <a:r>
            <a:rPr lang="en-US" dirty="0" smtClean="0"/>
            <a:t>EU2020</a:t>
          </a:r>
          <a:endParaRPr lang="en-US" dirty="0"/>
        </a:p>
      </dgm:t>
    </dgm:pt>
    <dgm:pt modelId="{6007142D-57B6-A54F-8AF3-F0456CE91F75}" type="parTrans" cxnId="{50D143CE-2FAB-B34F-845B-176E926E23E2}">
      <dgm:prSet/>
      <dgm:spPr/>
      <dgm:t>
        <a:bodyPr/>
        <a:lstStyle/>
        <a:p>
          <a:endParaRPr lang="en-US"/>
        </a:p>
      </dgm:t>
    </dgm:pt>
    <dgm:pt modelId="{28EA981D-F8B3-7843-B51A-20EDDEB90915}" type="sibTrans" cxnId="{50D143CE-2FAB-B34F-845B-176E926E23E2}">
      <dgm:prSet/>
      <dgm:spPr/>
      <dgm:t>
        <a:bodyPr/>
        <a:lstStyle/>
        <a:p>
          <a:endParaRPr lang="en-US"/>
        </a:p>
      </dgm:t>
    </dgm:pt>
    <dgm:pt modelId="{23513348-D690-F847-8FBA-6256480E9642}">
      <dgm:prSet phldrT="[Text]"/>
      <dgm:spPr/>
      <dgm:t>
        <a:bodyPr/>
        <a:lstStyle/>
        <a:p>
          <a:r>
            <a:rPr lang="en-US" dirty="0" err="1" smtClean="0"/>
            <a:t>EGI.eu</a:t>
          </a:r>
          <a:endParaRPr lang="en-US" dirty="0"/>
        </a:p>
      </dgm:t>
    </dgm:pt>
    <dgm:pt modelId="{78CFDA8E-749A-7847-B944-834FD392B91B}" type="parTrans" cxnId="{ABFACFD2-66FF-A44F-AFDE-95DCBD8CD2BB}">
      <dgm:prSet/>
      <dgm:spPr/>
      <dgm:t>
        <a:bodyPr/>
        <a:lstStyle/>
        <a:p>
          <a:endParaRPr lang="en-US"/>
        </a:p>
      </dgm:t>
    </dgm:pt>
    <dgm:pt modelId="{EE7D8A94-D251-0C48-B8B6-AF96B80C425C}" type="sibTrans" cxnId="{ABFACFD2-66FF-A44F-AFDE-95DCBD8CD2BB}">
      <dgm:prSet/>
      <dgm:spPr/>
      <dgm:t>
        <a:bodyPr/>
        <a:lstStyle/>
        <a:p>
          <a:endParaRPr lang="en-US"/>
        </a:p>
      </dgm:t>
    </dgm:pt>
    <dgm:pt modelId="{BCA35180-61FE-2349-82CE-8EBA89651343}" type="pres">
      <dgm:prSet presAssocID="{4126965F-CC9E-B540-BB15-C9B697620452}" presName="Name0" presStyleCnt="0">
        <dgm:presLayoutVars>
          <dgm:dir/>
          <dgm:animLvl val="lvl"/>
          <dgm:resizeHandles val="exact"/>
        </dgm:presLayoutVars>
      </dgm:prSet>
      <dgm:spPr/>
    </dgm:pt>
    <dgm:pt modelId="{BF5303A9-821A-7442-BE6E-4BE0B222D0C7}" type="pres">
      <dgm:prSet presAssocID="{6591C7D3-A112-E141-89A3-B57E3C5D847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1C33864-7C9B-264E-A228-118153C7E26A}" type="pres">
      <dgm:prSet presAssocID="{097D34E5-B5BC-494A-A84C-8C70B7A6766B}" presName="parTxOnlySpace" presStyleCnt="0"/>
      <dgm:spPr/>
    </dgm:pt>
    <dgm:pt modelId="{A9A99638-1E7F-9A4F-A18C-64C67903A41B}" type="pres">
      <dgm:prSet presAssocID="{23513348-D690-F847-8FBA-6256480E964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33352EF-7178-A84B-9699-F0B5892C552F}" type="pres">
      <dgm:prSet presAssocID="{EE7D8A94-D251-0C48-B8B6-AF96B80C425C}" presName="parTxOnlySpace" presStyleCnt="0"/>
      <dgm:spPr/>
    </dgm:pt>
    <dgm:pt modelId="{6377C8EC-4E12-BA40-A1DE-3F958CD07021}" type="pres">
      <dgm:prSet presAssocID="{5F40A506-ACFB-0C46-AA7F-D6FBF7DA15A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7058E-924E-4546-A020-406A11E2DCFA}" type="pres">
      <dgm:prSet presAssocID="{8DC043CC-E771-9248-8DA3-BC3D05BC4C89}" presName="parTxOnlySpace" presStyleCnt="0"/>
      <dgm:spPr/>
    </dgm:pt>
    <dgm:pt modelId="{8B2AE952-13C7-0947-A453-81BF9C8BB2A8}" type="pres">
      <dgm:prSet presAssocID="{7F100890-C951-4E46-89EB-CAE363B905D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1EF0A9D-5CDB-674A-852D-2EA0FEC5BD64}" type="pres">
      <dgm:prSet presAssocID="{8909FC22-BE85-1943-9F95-2044D3AA3FAF}" presName="parTxOnlySpace" presStyleCnt="0"/>
      <dgm:spPr/>
    </dgm:pt>
    <dgm:pt modelId="{3AC0969A-B2B1-FC46-9422-80B616712884}" type="pres">
      <dgm:prSet presAssocID="{3C1C7C9C-1F84-C249-A57C-2EC7425EBE6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CD618-0D90-794C-A08A-57A17C6E9AB0}" srcId="{4126965F-CC9E-B540-BB15-C9B697620452}" destId="{5F40A506-ACFB-0C46-AA7F-D6FBF7DA15AB}" srcOrd="2" destOrd="0" parTransId="{52F2F793-FA3C-B745-9324-C2C45C2EDDEB}" sibTransId="{8DC043CC-E771-9248-8DA3-BC3D05BC4C89}"/>
    <dgm:cxn modelId="{E08CCD2F-4922-764D-B225-6AF9CF56DE34}" type="presOf" srcId="{4126965F-CC9E-B540-BB15-C9B697620452}" destId="{BCA35180-61FE-2349-82CE-8EBA89651343}" srcOrd="0" destOrd="0" presId="urn:microsoft.com/office/officeart/2005/8/layout/chevron1"/>
    <dgm:cxn modelId="{64FF9340-F846-5E45-89E5-93092343D2C8}" type="presOf" srcId="{23513348-D690-F847-8FBA-6256480E9642}" destId="{A9A99638-1E7F-9A4F-A18C-64C67903A41B}" srcOrd="0" destOrd="0" presId="urn:microsoft.com/office/officeart/2005/8/layout/chevron1"/>
    <dgm:cxn modelId="{FE4CA4B5-04A1-E240-A1DE-DE64C1E45D5F}" srcId="{4126965F-CC9E-B540-BB15-C9B697620452}" destId="{6591C7D3-A112-E141-89A3-B57E3C5D8472}" srcOrd="0" destOrd="0" parTransId="{0A31C233-678D-8B4B-9F7B-C6A653846FB4}" sibTransId="{097D34E5-B5BC-494A-A84C-8C70B7A6766B}"/>
    <dgm:cxn modelId="{78E10AC2-1683-B84C-9CE8-D23DDF5985BA}" type="presOf" srcId="{3C1C7C9C-1F84-C249-A57C-2EC7425EBE64}" destId="{3AC0969A-B2B1-FC46-9422-80B616712884}" srcOrd="0" destOrd="0" presId="urn:microsoft.com/office/officeart/2005/8/layout/chevron1"/>
    <dgm:cxn modelId="{79A6DEBA-1E0C-C644-9BF7-EA0B0FF29098}" type="presOf" srcId="{6591C7D3-A112-E141-89A3-B57E3C5D8472}" destId="{BF5303A9-821A-7442-BE6E-4BE0B222D0C7}" srcOrd="0" destOrd="0" presId="urn:microsoft.com/office/officeart/2005/8/layout/chevron1"/>
    <dgm:cxn modelId="{6489A50F-3674-8B44-A6AE-A88FE9324782}" srcId="{4126965F-CC9E-B540-BB15-C9B697620452}" destId="{7F100890-C951-4E46-89EB-CAE363B905D3}" srcOrd="3" destOrd="0" parTransId="{833D413E-1512-EA47-AEEB-71F2F7FD11E5}" sibTransId="{8909FC22-BE85-1943-9F95-2044D3AA3FAF}"/>
    <dgm:cxn modelId="{7B462E73-66B0-694C-9D2F-AA9C846AB59D}" type="presOf" srcId="{5F40A506-ACFB-0C46-AA7F-D6FBF7DA15AB}" destId="{6377C8EC-4E12-BA40-A1DE-3F958CD07021}" srcOrd="0" destOrd="0" presId="urn:microsoft.com/office/officeart/2005/8/layout/chevron1"/>
    <dgm:cxn modelId="{ABFACFD2-66FF-A44F-AFDE-95DCBD8CD2BB}" srcId="{4126965F-CC9E-B540-BB15-C9B697620452}" destId="{23513348-D690-F847-8FBA-6256480E9642}" srcOrd="1" destOrd="0" parTransId="{78CFDA8E-749A-7847-B944-834FD392B91B}" sibTransId="{EE7D8A94-D251-0C48-B8B6-AF96B80C425C}"/>
    <dgm:cxn modelId="{50D143CE-2FAB-B34F-845B-176E926E23E2}" srcId="{4126965F-CC9E-B540-BB15-C9B697620452}" destId="{3C1C7C9C-1F84-C249-A57C-2EC7425EBE64}" srcOrd="4" destOrd="0" parTransId="{6007142D-57B6-A54F-8AF3-F0456CE91F75}" sibTransId="{28EA981D-F8B3-7843-B51A-20EDDEB90915}"/>
    <dgm:cxn modelId="{7A049F52-D675-E14C-A338-D6676E65C366}" type="presOf" srcId="{7F100890-C951-4E46-89EB-CAE363B905D3}" destId="{8B2AE952-13C7-0947-A453-81BF9C8BB2A8}" srcOrd="0" destOrd="0" presId="urn:microsoft.com/office/officeart/2005/8/layout/chevron1"/>
    <dgm:cxn modelId="{44AEBAC7-392E-8948-9391-CB8CA58CC4BC}" type="presParOf" srcId="{BCA35180-61FE-2349-82CE-8EBA89651343}" destId="{BF5303A9-821A-7442-BE6E-4BE0B222D0C7}" srcOrd="0" destOrd="0" presId="urn:microsoft.com/office/officeart/2005/8/layout/chevron1"/>
    <dgm:cxn modelId="{83CA758C-2F7E-AB42-9861-FF727CC70268}" type="presParOf" srcId="{BCA35180-61FE-2349-82CE-8EBA89651343}" destId="{61C33864-7C9B-264E-A228-118153C7E26A}" srcOrd="1" destOrd="0" presId="urn:microsoft.com/office/officeart/2005/8/layout/chevron1"/>
    <dgm:cxn modelId="{ADA3C0BD-83AF-EF40-8147-26DE6A6CDFAD}" type="presParOf" srcId="{BCA35180-61FE-2349-82CE-8EBA89651343}" destId="{A9A99638-1E7F-9A4F-A18C-64C67903A41B}" srcOrd="2" destOrd="0" presId="urn:microsoft.com/office/officeart/2005/8/layout/chevron1"/>
    <dgm:cxn modelId="{EC028E9D-806F-F74C-9588-BE15BC9B4EFB}" type="presParOf" srcId="{BCA35180-61FE-2349-82CE-8EBA89651343}" destId="{333352EF-7178-A84B-9699-F0B5892C552F}" srcOrd="3" destOrd="0" presId="urn:microsoft.com/office/officeart/2005/8/layout/chevron1"/>
    <dgm:cxn modelId="{5016CC5B-06BD-8745-A58C-5ACD35E565E4}" type="presParOf" srcId="{BCA35180-61FE-2349-82CE-8EBA89651343}" destId="{6377C8EC-4E12-BA40-A1DE-3F958CD07021}" srcOrd="4" destOrd="0" presId="urn:microsoft.com/office/officeart/2005/8/layout/chevron1"/>
    <dgm:cxn modelId="{81DE15CC-DDB3-194A-9F33-3209C75C66F0}" type="presParOf" srcId="{BCA35180-61FE-2349-82CE-8EBA89651343}" destId="{9307058E-924E-4546-A020-406A11E2DCFA}" srcOrd="5" destOrd="0" presId="urn:microsoft.com/office/officeart/2005/8/layout/chevron1"/>
    <dgm:cxn modelId="{327A0FED-D5BD-B445-A55F-F605AEDBFA64}" type="presParOf" srcId="{BCA35180-61FE-2349-82CE-8EBA89651343}" destId="{8B2AE952-13C7-0947-A453-81BF9C8BB2A8}" srcOrd="6" destOrd="0" presId="urn:microsoft.com/office/officeart/2005/8/layout/chevron1"/>
    <dgm:cxn modelId="{FA49E0FE-37CF-CA42-93CA-F43177F7B53B}" type="presParOf" srcId="{BCA35180-61FE-2349-82CE-8EBA89651343}" destId="{A1EF0A9D-5CDB-674A-852D-2EA0FEC5BD64}" srcOrd="7" destOrd="0" presId="urn:microsoft.com/office/officeart/2005/8/layout/chevron1"/>
    <dgm:cxn modelId="{D0EA0D22-ECBD-4D4D-B742-08775F1FBB31}" type="presParOf" srcId="{BCA35180-61FE-2349-82CE-8EBA89651343}" destId="{3AC0969A-B2B1-FC46-9422-80B6167128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303A9-821A-7442-BE6E-4BE0B222D0C7}">
      <dsp:nvSpPr>
        <dsp:cNvPr id="0" name=""/>
        <dsp:cNvSpPr/>
      </dsp:nvSpPr>
      <dsp:spPr>
        <a:xfrm>
          <a:off x="1670" y="602820"/>
          <a:ext cx="1486395" cy="5945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TP</a:t>
          </a:r>
          <a:endParaRPr lang="en-US" sz="1900" kern="1200" dirty="0"/>
        </a:p>
      </dsp:txBody>
      <dsp:txXfrm>
        <a:off x="298949" y="602820"/>
        <a:ext cx="891837" cy="594558"/>
      </dsp:txXfrm>
    </dsp:sp>
    <dsp:sp modelId="{A9A99638-1E7F-9A4F-A18C-64C67903A41B}">
      <dsp:nvSpPr>
        <dsp:cNvPr id="0" name=""/>
        <dsp:cNvSpPr/>
      </dsp:nvSpPr>
      <dsp:spPr>
        <a:xfrm>
          <a:off x="1339426" y="602820"/>
          <a:ext cx="1486395" cy="5945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EGI.eu</a:t>
          </a:r>
          <a:endParaRPr lang="en-US" sz="1900" kern="1200" dirty="0"/>
        </a:p>
      </dsp:txBody>
      <dsp:txXfrm>
        <a:off x="1636705" y="602820"/>
        <a:ext cx="891837" cy="594558"/>
      </dsp:txXfrm>
    </dsp:sp>
    <dsp:sp modelId="{6377C8EC-4E12-BA40-A1DE-3F958CD07021}">
      <dsp:nvSpPr>
        <dsp:cNvPr id="0" name=""/>
        <dsp:cNvSpPr/>
      </dsp:nvSpPr>
      <dsp:spPr>
        <a:xfrm>
          <a:off x="2677182" y="602820"/>
          <a:ext cx="1486395" cy="5945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NGIs</a:t>
          </a:r>
          <a:endParaRPr lang="en-US" sz="1900" kern="1200" dirty="0"/>
        </a:p>
      </dsp:txBody>
      <dsp:txXfrm>
        <a:off x="2974461" y="602820"/>
        <a:ext cx="891837" cy="594558"/>
      </dsp:txXfrm>
    </dsp:sp>
    <dsp:sp modelId="{8B2AE952-13C7-0947-A453-81BF9C8BB2A8}">
      <dsp:nvSpPr>
        <dsp:cNvPr id="0" name=""/>
        <dsp:cNvSpPr/>
      </dsp:nvSpPr>
      <dsp:spPr>
        <a:xfrm>
          <a:off x="4014938" y="602820"/>
          <a:ext cx="1486395" cy="59455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End-Users</a:t>
          </a:r>
          <a:endParaRPr lang="en-US" sz="1900" kern="1200" dirty="0"/>
        </a:p>
      </dsp:txBody>
      <dsp:txXfrm>
        <a:off x="4312217" y="602820"/>
        <a:ext cx="891837" cy="594558"/>
      </dsp:txXfrm>
    </dsp:sp>
    <dsp:sp modelId="{3AC0969A-B2B1-FC46-9422-80B616712884}">
      <dsp:nvSpPr>
        <dsp:cNvPr id="0" name=""/>
        <dsp:cNvSpPr/>
      </dsp:nvSpPr>
      <dsp:spPr>
        <a:xfrm>
          <a:off x="5352694" y="602820"/>
          <a:ext cx="1486395" cy="59455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EU2020</a:t>
          </a:r>
          <a:endParaRPr lang="en-US" sz="1900" kern="1200" dirty="0"/>
        </a:p>
      </dsp:txBody>
      <dsp:txXfrm>
        <a:off x="5649973" y="602820"/>
        <a:ext cx="891837" cy="59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65C2-0FD5-A545-B6F4-917AFB19F87A}" type="datetimeFigureOut">
              <a:rPr lang="en-US" smtClean="0"/>
              <a:t>25/01/2012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4563-35BA-1C44-9817-AAA1DF05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85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7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9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10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11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5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6663CD51-E3DD-45DD-8904-1D4F4982A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305FF795-7A79-4792-BCAF-F135786D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F7DD1AA0-826D-4620-8B66-F2567F3A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2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A78294D-6042-4615-8338-277CDF1E5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E1B02B04-7977-44EE-8C47-F72741888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US" sz="2400" smtClean="0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2B519A"/>
                </a:solidFill>
                <a:cs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smtClean="0">
                <a:solidFill>
                  <a:srgbClr val="325FAF"/>
                </a:solidFill>
                <a:cs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325FAF"/>
                </a:solidFill>
                <a:latin typeface="Verdana" pitchFamily="34" charset="0"/>
                <a:cs typeface="Arial" charset="0"/>
              </a:rPr>
              <a:t>EGEE and gLite are registered trademarks</a:t>
            </a:r>
            <a:r>
              <a:rPr lang="en-GB" sz="2400" smtClean="0">
                <a:solidFill>
                  <a:srgbClr val="325FAF"/>
                </a:solidFill>
                <a:cs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3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81E87968-EE4F-4167-8770-39BF6D85E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479CD691-D917-4BB1-8375-2F564153A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62E232A-9C1F-4521-9AC5-8C4048D21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8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53960096-897E-4177-A4E2-C288362A5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4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2E2DD12C-3559-4CCA-BE2B-716BD4E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20" Type="http://schemas.openxmlformats.org/officeDocument/2006/relationships/oleObject" Target="../embeddings/oleObject2.bin"/><Relationship Id="rId21" Type="http://schemas.openxmlformats.org/officeDocument/2006/relationships/image" Target="../media/image6.png"/><Relationship Id="rId22" Type="http://schemas.openxmlformats.org/officeDocument/2006/relationships/oleObject" Target="../embeddings/oleObject3.bin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8.jpeg"/><Relationship Id="rId15" Type="http://schemas.openxmlformats.org/officeDocument/2006/relationships/image" Target="../media/image9.jpe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5.png"/><Relationship Id="rId18" Type="http://schemas.openxmlformats.org/officeDocument/2006/relationships/image" Target="../media/image10.jpeg"/><Relationship Id="rId19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912967-8BD7-424E-BAF3-4BA9B8C4EA7A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17" descr="ege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EU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Photo Editor-Foto" r:id="rId16" imgW="1190476" imgH="523810" progId="">
                  <p:embed/>
                </p:oleObj>
              </mc:Choice>
              <mc:Fallback>
                <p:oleObj name="Photo Editor-Foto" r:id="rId16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7" descr="teren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geant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hoto Editor-Foto" r:id="rId20" imgW="1190476" imgH="885949" progId="">
                  <p:embed/>
                </p:oleObj>
              </mc:Choice>
              <mc:Fallback>
                <p:oleObj name="Photo Editor-Foto" r:id="rId20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Photo Editor-Foto" r:id="rId22" imgW="1409897" imgH="885949" progId="">
                  <p:embed/>
                </p:oleObj>
              </mc:Choice>
              <mc:Fallback>
                <p:oleObj name="Photo Editor-Foto" r:id="rId22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2062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063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64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7992888" cy="1470025"/>
          </a:xfrm>
        </p:spPr>
        <p:txBody>
          <a:bodyPr/>
          <a:lstStyle/>
          <a:p>
            <a:r>
              <a:rPr lang="en-GB" dirty="0" smtClean="0"/>
              <a:t>Value and Governance </a:t>
            </a:r>
            <a:br>
              <a:rPr lang="en-GB" dirty="0" smtClean="0"/>
            </a:br>
            <a:r>
              <a:rPr lang="en-GB" dirty="0" smtClean="0"/>
              <a:t>of the EGI Ecosystem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Sergio Andreozzi</a:t>
            </a:r>
          </a:p>
          <a:p>
            <a:r>
              <a:rPr lang="en-GB" sz="2400" dirty="0" smtClean="0"/>
              <a:t>Policy Development Manager, </a:t>
            </a:r>
            <a:r>
              <a:rPr lang="en-GB" sz="2400" dirty="0" err="1" smtClean="0"/>
              <a:t>EGI.eu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5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Vision and Sub-Visions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10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95936" y="1700808"/>
            <a:ext cx="5076056" cy="39498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2200"/>
              </a:spcBef>
            </a:pPr>
            <a:r>
              <a:rPr lang="en-GB" sz="2400" dirty="0" smtClean="0">
                <a:latin typeface="Arial" charset="0"/>
                <a:cs typeface="Arial" charset="0"/>
              </a:rPr>
              <a:t>Each organisation in the EGI ecosystem should define its own vision</a:t>
            </a:r>
          </a:p>
          <a:p>
            <a:pPr marL="342900" lvl="1" indent="-342900">
              <a:spcBef>
                <a:spcPts val="2200"/>
              </a:spcBef>
            </a:pPr>
            <a:r>
              <a:rPr lang="en-GB" sz="2400" dirty="0" smtClean="0">
                <a:latin typeface="Arial" charset="0"/>
                <a:cs typeface="Arial" charset="0"/>
              </a:rPr>
              <a:t>NGIs are expected to have different visions, nevertheless a common core should be present</a:t>
            </a:r>
          </a:p>
        </p:txBody>
      </p:sp>
      <p:pic>
        <p:nvPicPr>
          <p:cNvPr id="2" name="Picture 1" descr="common_targ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" y="1988840"/>
            <a:ext cx="3648405" cy="273630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4959202"/>
              </p:ext>
            </p:extLst>
          </p:nvPr>
        </p:nvGraphicFramePr>
        <p:xfrm>
          <a:off x="1331640" y="4653136"/>
          <a:ext cx="684076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88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_goa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572001" cy="342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Move Forwards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5400600" cy="4525963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800" dirty="0" smtClean="0"/>
              <a:t>Define </a:t>
            </a:r>
            <a:r>
              <a:rPr lang="en-GB" sz="2800" dirty="0" smtClean="0"/>
              <a:t>the </a:t>
            </a:r>
            <a:r>
              <a:rPr lang="en-GB" sz="2800" dirty="0" smtClean="0"/>
              <a:t>EGI vision for </a:t>
            </a:r>
            <a:r>
              <a:rPr lang="en-GB" sz="2800" dirty="0" smtClean="0"/>
              <a:t>2020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800" dirty="0" smtClean="0"/>
              <a:t>Define sub-</a:t>
            </a:r>
            <a:r>
              <a:rPr lang="en-GB" sz="2800" dirty="0" smtClean="0"/>
              <a:t>visions for each participating organisations </a:t>
            </a:r>
            <a:r>
              <a:rPr lang="en-GB" sz="2800" dirty="0" smtClean="0"/>
              <a:t>in the EGI ecosystem</a:t>
            </a:r>
            <a:endParaRPr lang="en-GB" sz="2800" dirty="0" smtClean="0"/>
          </a:p>
          <a:p>
            <a:pPr marL="857250" lvl="1" indent="-457200">
              <a:lnSpc>
                <a:spcPct val="120000"/>
              </a:lnSpc>
            </a:pPr>
            <a:r>
              <a:rPr lang="en-GB" sz="2000" dirty="0" smtClean="0"/>
              <a:t>at least NGIs/VRCs/TPs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800" dirty="0" smtClean="0"/>
              <a:t>Finalise the EGI Value Network Analysis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800" dirty="0" smtClean="0"/>
              <a:t>Describe the EGI governance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32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96544"/>
          </a:xfrm>
        </p:spPr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EGI Ecosystem </a:t>
            </a:r>
            <a:r>
              <a:rPr lang="en-GB" sz="2400" dirty="0" smtClean="0"/>
              <a:t>is a network of organisations whose ultimate goal is to </a:t>
            </a:r>
            <a:r>
              <a:rPr lang="en-GB" sz="2400" dirty="0" smtClean="0">
                <a:solidFill>
                  <a:srgbClr val="558ED5"/>
                </a:solidFill>
              </a:rPr>
              <a:t>create value </a:t>
            </a:r>
            <a:r>
              <a:rPr lang="en-GB" sz="2400" dirty="0" smtClean="0"/>
              <a:t>to the </a:t>
            </a:r>
            <a:r>
              <a:rPr lang="en-GB" sz="2400" dirty="0" smtClean="0">
                <a:solidFill>
                  <a:srgbClr val="558ED5"/>
                </a:solidFill>
              </a:rPr>
              <a:t>end-users</a:t>
            </a:r>
          </a:p>
          <a:p>
            <a:endParaRPr lang="en-GB" sz="2400" dirty="0" smtClean="0"/>
          </a:p>
          <a:p>
            <a:r>
              <a:rPr lang="en-GB" sz="2400" dirty="0" smtClean="0"/>
              <a:t>Analysing the </a:t>
            </a:r>
            <a:r>
              <a:rPr lang="en-GB" sz="2400" dirty="0" smtClean="0">
                <a:solidFill>
                  <a:srgbClr val="558ED5"/>
                </a:solidFill>
              </a:rPr>
              <a:t>value creation </a:t>
            </a:r>
            <a:r>
              <a:rPr lang="en-GB" sz="2400" dirty="0" smtClean="0"/>
              <a:t>within the network is fundamental to </a:t>
            </a:r>
            <a:r>
              <a:rPr lang="en-GB" sz="2400" dirty="0" smtClean="0">
                <a:solidFill>
                  <a:srgbClr val="558ED5"/>
                </a:solidFill>
              </a:rPr>
              <a:t>optimise the interactions </a:t>
            </a:r>
            <a:r>
              <a:rPr lang="en-GB" sz="2400" dirty="0" smtClean="0"/>
              <a:t>within the ecosystem and reach </a:t>
            </a:r>
            <a:r>
              <a:rPr lang="en-GB" sz="2400" dirty="0" smtClean="0">
                <a:solidFill>
                  <a:srgbClr val="558ED5"/>
                </a:solidFill>
              </a:rPr>
              <a:t>peak performance </a:t>
            </a:r>
          </a:p>
          <a:p>
            <a:endParaRPr lang="en-GB" sz="2400" dirty="0" smtClean="0">
              <a:solidFill>
                <a:srgbClr val="558ED5"/>
              </a:solidFill>
            </a:endParaRPr>
          </a:p>
          <a:p>
            <a:r>
              <a:rPr lang="en-GB" sz="2400" dirty="0" smtClean="0"/>
              <a:t>Defining a </a:t>
            </a:r>
            <a:r>
              <a:rPr lang="en-GB" sz="2400" dirty="0" smtClean="0">
                <a:solidFill>
                  <a:srgbClr val="558ED5"/>
                </a:solidFill>
              </a:rPr>
              <a:t>governance</a:t>
            </a:r>
            <a:r>
              <a:rPr lang="en-GB" sz="2400" dirty="0" smtClean="0"/>
              <a:t> to steer the interactions is essential to deliver the desired value</a:t>
            </a:r>
          </a:p>
          <a:p>
            <a:endParaRPr lang="en-GB" sz="2400" dirty="0"/>
          </a:p>
          <a:p>
            <a:r>
              <a:rPr lang="en-GB" sz="2400" dirty="0" smtClean="0"/>
              <a:t>We are performing an in-depth value analysis, nevertheless building a </a:t>
            </a:r>
            <a:r>
              <a:rPr lang="en-GB" sz="2400" dirty="0" smtClean="0">
                <a:solidFill>
                  <a:srgbClr val="558ED5"/>
                </a:solidFill>
              </a:rPr>
              <a:t>common vision </a:t>
            </a:r>
            <a:r>
              <a:rPr lang="en-GB" sz="2400" dirty="0" smtClean="0"/>
              <a:t>is also important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EGI Ecosystem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is its value creation capability?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do govern the value creation</a:t>
            </a:r>
            <a:r>
              <a:rPr lang="en-US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is the guiding </a:t>
            </a:r>
            <a:r>
              <a:rPr lang="en-US" dirty="0" smtClean="0"/>
              <a:t>vision?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4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Value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4464496" cy="3157811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558ED5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/>
              <a:t>to realise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benefits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at </a:t>
            </a:r>
            <a:r>
              <a:rPr lang="en-US" dirty="0"/>
              <a:t>an optimal</a:t>
            </a:r>
            <a:r>
              <a:rPr lang="en-US" dirty="0">
                <a:solidFill>
                  <a:srgbClr val="558ED5"/>
                </a:solidFill>
              </a:rPr>
              <a:t> cost </a:t>
            </a:r>
            <a:endParaRPr lang="en-US" dirty="0" smtClean="0">
              <a:solidFill>
                <a:srgbClr val="558ED5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whilst reducing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risks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58ED5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9" descr="ValueCre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56757" cy="36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5536" y="570363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network of organisations to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 value </a:t>
            </a:r>
            <a:r>
              <a:rPr lang="en-GB" sz="2400" dirty="0" smtClean="0"/>
              <a:t>to its </a:t>
            </a:r>
            <a:r>
              <a:rPr lang="en-GB" sz="2400" dirty="0" smtClean="0">
                <a:solidFill>
                  <a:srgbClr val="558ED5"/>
                </a:solidFill>
              </a:rPr>
              <a:t>stakeholders</a:t>
            </a:r>
            <a:endParaRPr lang="en-GB" sz="2400" dirty="0">
              <a:solidFill>
                <a:srgbClr val="558ED5"/>
              </a:solidFill>
            </a:endParaRPr>
          </a:p>
        </p:txBody>
      </p:sp>
      <p:pic>
        <p:nvPicPr>
          <p:cNvPr id="13" name="Picture 12" descr="EGI-Value-Graph_V2012_simplifi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1229842"/>
            <a:ext cx="7092280" cy="4575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0232" y="42930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Simplified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6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Value Creation Analysis: Why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 descr="iStock_000013182843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72408" cy="3096344"/>
          </a:xfrm>
          <a:prstGeom prst="rect">
            <a:avLst/>
          </a:prstGeom>
          <a:noFill/>
          <a:ln w="3175">
            <a:solidFill>
              <a:srgbClr val="CC66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1340768"/>
            <a:ext cx="4752528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2200"/>
              </a:spcBef>
              <a:buFont typeface="+mj-lt"/>
              <a:buAutoNum type="arabicPeriod"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how </a:t>
            </a:r>
            <a:r>
              <a:rPr lang="en-US" sz="2400" dirty="0">
                <a:latin typeface="Arial" charset="0"/>
                <a:cs typeface="Arial" charset="0"/>
              </a:rPr>
              <a:t>the work actually gets </a:t>
            </a:r>
            <a:r>
              <a:rPr lang="en-US" sz="2400" dirty="0" smtClean="0">
                <a:latin typeface="Arial" charset="0"/>
                <a:cs typeface="Arial" charset="0"/>
              </a:rPr>
              <a:t>done</a:t>
            </a:r>
          </a:p>
          <a:p>
            <a:pPr marL="342900" lvl="1" indent="-342900">
              <a:spcBef>
                <a:spcPts val="2200"/>
              </a:spcBef>
              <a:buFont typeface="+mj-lt"/>
              <a:buAutoNum type="arabicPeriod"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Extract </a:t>
            </a:r>
            <a:r>
              <a:rPr lang="en-US" sz="2400" dirty="0" smtClean="0">
                <a:latin typeface="Arial" charset="0"/>
                <a:cs typeface="Arial" charset="0"/>
              </a:rPr>
              <a:t>the value </a:t>
            </a:r>
            <a:r>
              <a:rPr lang="en-US" sz="2400" dirty="0">
                <a:latin typeface="Arial" charset="0"/>
                <a:cs typeface="Arial" charset="0"/>
              </a:rPr>
              <a:t>you are really </a:t>
            </a:r>
            <a:r>
              <a:rPr lang="en-US" sz="2400" dirty="0" smtClean="0">
                <a:latin typeface="Arial" charset="0"/>
                <a:cs typeface="Arial" charset="0"/>
              </a:rPr>
              <a:t>creating</a:t>
            </a:r>
          </a:p>
          <a:p>
            <a:pPr marL="342900" lvl="1" indent="-342900">
              <a:spcBef>
                <a:spcPts val="2200"/>
              </a:spcBef>
              <a:buFont typeface="+mj-lt"/>
              <a:buAutoNum type="arabicPeriod"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h</a:t>
            </a:r>
            <a:r>
              <a:rPr lang="en-US" sz="2400" dirty="0" smtClean="0">
                <a:latin typeface="Arial" charset="0"/>
                <a:cs typeface="Arial" charset="0"/>
              </a:rPr>
              <a:t>ow </a:t>
            </a:r>
            <a:r>
              <a:rPr lang="en-US" sz="2400" dirty="0">
                <a:latin typeface="Arial" charset="0"/>
                <a:cs typeface="Arial" charset="0"/>
              </a:rPr>
              <a:t>efficiently </a:t>
            </a:r>
            <a:r>
              <a:rPr lang="en-US" sz="2400" dirty="0" smtClean="0">
                <a:latin typeface="Arial" charset="0"/>
                <a:cs typeface="Arial" charset="0"/>
              </a:rPr>
              <a:t>resources are converted to value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2200"/>
              </a:spcBef>
              <a:buFont typeface="+mj-lt"/>
              <a:buAutoNum type="arabicPeriod"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Highlight </a:t>
            </a:r>
            <a:r>
              <a:rPr lang="en-US" sz="2400" dirty="0" smtClean="0">
                <a:latin typeface="Arial" charset="0"/>
                <a:cs typeface="Arial" charset="0"/>
              </a:rPr>
              <a:t>where </a:t>
            </a:r>
            <a:r>
              <a:rPr lang="en-US" sz="2400" dirty="0">
                <a:latin typeface="Arial" charset="0"/>
                <a:cs typeface="Arial" charset="0"/>
              </a:rPr>
              <a:t>the value creation failure points are in the </a:t>
            </a:r>
            <a:r>
              <a:rPr lang="en-US" sz="2400" dirty="0" smtClean="0">
                <a:latin typeface="Arial" charset="0"/>
                <a:cs typeface="Arial" charset="0"/>
              </a:rPr>
              <a:t>networks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5013176"/>
            <a:ext cx="36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EGI </a:t>
            </a:r>
            <a:r>
              <a:rPr lang="en-GB" sz="2800" dirty="0" smtClean="0"/>
              <a:t>ecosystem </a:t>
            </a:r>
          </a:p>
          <a:p>
            <a:pPr algn="ctr"/>
            <a:r>
              <a:rPr lang="en-GB" sz="2400" dirty="0" smtClean="0"/>
              <a:t>A </a:t>
            </a:r>
            <a:r>
              <a:rPr lang="en-GB" sz="2400" dirty="0"/>
              <a:t>network of </a:t>
            </a:r>
            <a:r>
              <a:rPr lang="en-GB" sz="2400" dirty="0" smtClean="0"/>
              <a:t>organisations</a:t>
            </a:r>
          </a:p>
          <a:p>
            <a:pPr algn="ctr"/>
            <a:r>
              <a:rPr lang="en-GB" sz="2400" dirty="0" smtClean="0">
                <a:solidFill>
                  <a:srgbClr val="558ED5"/>
                </a:solidFill>
              </a:rPr>
              <a:t>A Value Network</a:t>
            </a:r>
            <a:endParaRPr lang="en-GB" sz="2400" dirty="0">
              <a:solidFill>
                <a:srgbClr val="558ED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78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Value Creation </a:t>
            </a:r>
            <a:r>
              <a:rPr lang="en-GB" sz="3600" dirty="0" smtClean="0"/>
              <a:t>Analysis: </a:t>
            </a:r>
            <a:r>
              <a:rPr lang="en-GB" sz="3600" dirty="0" smtClean="0"/>
              <a:t>How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6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19464" y="1412776"/>
            <a:ext cx="4824536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Value Network Analysis (VNA)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</a:t>
            </a:r>
            <a:r>
              <a:rPr lang="en-GB" sz="1800" dirty="0" smtClean="0"/>
              <a:t> roles</a:t>
            </a:r>
            <a:r>
              <a:rPr lang="en-GB" sz="1800" b="1" i="1" dirty="0" smtClean="0"/>
              <a:t> </a:t>
            </a:r>
            <a:r>
              <a:rPr lang="en-GB" sz="1800" dirty="0" smtClean="0"/>
              <a:t>in the ecosystem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</a:t>
            </a:r>
            <a:r>
              <a:rPr lang="en-GB" sz="1800" dirty="0" smtClean="0"/>
              <a:t> the interactions between the roles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</a:t>
            </a:r>
            <a:r>
              <a:rPr lang="en-GB" sz="1800" dirty="0" smtClean="0"/>
              <a:t> value conversion within each role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Analyse</a:t>
            </a:r>
            <a:r>
              <a:rPr lang="en-GB" sz="1800" dirty="0" smtClean="0"/>
              <a:t> the value exchange</a:t>
            </a:r>
          </a:p>
          <a:p>
            <a:pPr>
              <a:spcBef>
                <a:spcPts val="600"/>
              </a:spcBef>
            </a:pPr>
            <a:endParaRPr lang="en-GB" sz="1800" dirty="0" smtClean="0"/>
          </a:p>
          <a:p>
            <a:pPr>
              <a:spcBef>
                <a:spcPts val="600"/>
              </a:spcBef>
            </a:pPr>
            <a:endParaRPr lang="en-GB" sz="1800" dirty="0"/>
          </a:p>
          <a:p>
            <a:pPr>
              <a:spcBef>
                <a:spcPts val="600"/>
              </a:spcBef>
            </a:pPr>
            <a:endParaRPr lang="en-GB" sz="1800" dirty="0" smtClean="0"/>
          </a:p>
        </p:txBody>
      </p:sp>
      <p:pic>
        <p:nvPicPr>
          <p:cNvPr id="2" name="Picture 1" descr="Screen shot 2012-01-23 at 15.30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816424" cy="3540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446" y="5157192"/>
            <a:ext cx="5368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Summary analysis - draft</a:t>
            </a:r>
          </a:p>
          <a:p>
            <a:r>
              <a:rPr lang="en-GB" sz="2400" dirty="0" smtClean="0"/>
              <a:t>https</a:t>
            </a:r>
            <a:r>
              <a:rPr lang="en-GB" sz="2400" dirty="0"/>
              <a:t>://</a:t>
            </a:r>
            <a:r>
              <a:rPr lang="en-GB" sz="2400" dirty="0" err="1"/>
              <a:t>documents.egi.eu</a:t>
            </a:r>
            <a:r>
              <a:rPr lang="en-GB" sz="2400" dirty="0"/>
              <a:t>/document/987</a:t>
            </a:r>
            <a:endParaRPr lang="en-GB" sz="2400" dirty="0"/>
          </a:p>
        </p:txBody>
      </p:sp>
      <p:pic>
        <p:nvPicPr>
          <p:cNvPr id="8" name="Picture 7" descr="work-in-progres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920">
            <a:off x="996030" y="4918900"/>
            <a:ext cx="2087059" cy="14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9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Governance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7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23928" y="1340768"/>
            <a:ext cx="5184576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2200"/>
              </a:spcBef>
              <a:buFont typeface="Arial"/>
              <a:buChar char="•"/>
            </a:pPr>
            <a:r>
              <a:rPr lang="en-US" sz="2400" dirty="0" smtClean="0"/>
              <a:t>Multiple </a:t>
            </a:r>
            <a:r>
              <a:rPr lang="en-US" sz="2400" dirty="0"/>
              <a:t>stakeholders have </a:t>
            </a:r>
            <a:r>
              <a:rPr lang="en-US" sz="2400" dirty="0">
                <a:solidFill>
                  <a:srgbClr val="558ED5"/>
                </a:solidFill>
              </a:rPr>
              <a:t>different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558ED5"/>
                </a:solidFill>
              </a:rPr>
              <a:t>conflicting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558ED5"/>
                </a:solidFill>
              </a:rPr>
              <a:t>perceptions</a:t>
            </a:r>
            <a:r>
              <a:rPr lang="en-US" sz="2400" dirty="0"/>
              <a:t> of benefits, risk </a:t>
            </a:r>
            <a:r>
              <a:rPr lang="en-US" sz="2400" dirty="0" smtClean="0"/>
              <a:t>and resources</a:t>
            </a:r>
          </a:p>
          <a:p>
            <a:pPr marL="342900" lvl="1" indent="-342900">
              <a:spcBef>
                <a:spcPts val="22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558ED5"/>
                </a:solidFill>
              </a:rPr>
              <a:t>Governance</a:t>
            </a:r>
            <a:r>
              <a:rPr lang="en-US" sz="2400" dirty="0" smtClean="0"/>
              <a:t> </a:t>
            </a:r>
            <a:r>
              <a:rPr lang="en-US" sz="2400" dirty="0"/>
              <a:t>is about </a:t>
            </a:r>
            <a:r>
              <a:rPr lang="en-US" sz="2400" dirty="0">
                <a:solidFill>
                  <a:srgbClr val="558ED5"/>
                </a:solidFill>
              </a:rPr>
              <a:t>negotiating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558ED5"/>
                </a:solidFill>
              </a:rPr>
              <a:t>deciding</a:t>
            </a:r>
            <a:r>
              <a:rPr lang="en-US" sz="2400" dirty="0"/>
              <a:t> amongst </a:t>
            </a:r>
            <a:r>
              <a:rPr lang="en-US" sz="2400" dirty="0">
                <a:solidFill>
                  <a:srgbClr val="558ED5"/>
                </a:solidFill>
              </a:rPr>
              <a:t>different stakeholders’ value </a:t>
            </a:r>
            <a:r>
              <a:rPr lang="en-US" sz="2400" dirty="0" smtClean="0">
                <a:solidFill>
                  <a:srgbClr val="558ED5"/>
                </a:solidFill>
              </a:rPr>
              <a:t>interests</a:t>
            </a:r>
          </a:p>
          <a:p>
            <a:pPr marL="342900" lvl="1" indent="-342900">
              <a:spcBef>
                <a:spcPts val="2200"/>
              </a:spcBef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governance system must consider all stakeholders when making benefit, resource and risk assessments and decisions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govern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" y="1916832"/>
            <a:ext cx="395958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95" y="115888"/>
            <a:ext cx="7056909" cy="865187"/>
          </a:xfrm>
        </p:spPr>
        <p:txBody>
          <a:bodyPr/>
          <a:lstStyle/>
          <a:p>
            <a:r>
              <a:rPr lang="en-US" dirty="0" smtClean="0"/>
              <a:t>What Governance for EGI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8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137276" cy="4525963"/>
          </a:xfrm>
        </p:spPr>
        <p:txBody>
          <a:bodyPr/>
          <a:lstStyle/>
          <a:p>
            <a:r>
              <a:rPr lang="en-GB" dirty="0" smtClean="0"/>
              <a:t>EGI Ecosystem: multi-stakeholder</a:t>
            </a:r>
          </a:p>
          <a:p>
            <a:pPr lvl="1"/>
            <a:r>
              <a:rPr lang="en-GB" dirty="0" smtClean="0"/>
              <a:t>How do we share governance in such a complex eco-</a:t>
            </a:r>
            <a:r>
              <a:rPr lang="en-GB" dirty="0" smtClean="0"/>
              <a:t>system?</a:t>
            </a:r>
            <a:endParaRPr lang="en-GB" dirty="0" smtClean="0"/>
          </a:p>
          <a:p>
            <a:pPr lvl="1"/>
            <a:r>
              <a:rPr lang="en-GB" dirty="0" smtClean="0"/>
              <a:t>What are the structures and processes?</a:t>
            </a:r>
          </a:p>
          <a:p>
            <a:pPr lvl="1"/>
            <a:r>
              <a:rPr lang="en-GB" dirty="0" smtClean="0"/>
              <a:t>What </a:t>
            </a:r>
            <a:r>
              <a:rPr lang="en-GB" dirty="0" smtClean="0"/>
              <a:t>are the best decision mechanisms?</a:t>
            </a:r>
          </a:p>
          <a:p>
            <a:pPr lvl="1"/>
            <a:r>
              <a:rPr lang="en-GB" dirty="0" smtClean="0"/>
              <a:t>How do we ensure transparency?</a:t>
            </a:r>
          </a:p>
          <a:p>
            <a:pPr lvl="1"/>
            <a:r>
              <a:rPr lang="en-GB" dirty="0" smtClean="0"/>
              <a:t>How do we measure advancements towards strategic goals</a:t>
            </a:r>
            <a:r>
              <a:rPr lang="en-GB" dirty="0" smtClean="0"/>
              <a:t>? (KPIs)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4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importance of an EGI Vision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and General Sustainability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9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496" y="1556792"/>
            <a:ext cx="5112568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It is focused on what needs to be achieved</a:t>
            </a:r>
            <a:endParaRPr lang="en-US" sz="2400" dirty="0"/>
          </a:p>
          <a:p>
            <a:pPr lvl="0"/>
            <a:r>
              <a:rPr lang="en-GB" sz="2400" dirty="0" smtClean="0"/>
              <a:t>It </a:t>
            </a:r>
            <a:r>
              <a:rPr lang="en-GB" sz="2400" dirty="0"/>
              <a:t>clarifies the general direction for the change </a:t>
            </a:r>
          </a:p>
          <a:p>
            <a:pPr lvl="0"/>
            <a:r>
              <a:rPr lang="en-GB" sz="2400" dirty="0"/>
              <a:t>I</a:t>
            </a:r>
            <a:r>
              <a:rPr lang="en-GB" sz="2400" dirty="0" smtClean="0"/>
              <a:t>t </a:t>
            </a:r>
            <a:r>
              <a:rPr lang="en-GB" sz="2400" dirty="0"/>
              <a:t>simplifies the direction of the </a:t>
            </a:r>
            <a:r>
              <a:rPr lang="en-GB" sz="2400" dirty="0" smtClean="0"/>
              <a:t>decisions</a:t>
            </a:r>
          </a:p>
          <a:p>
            <a:pPr lvl="0"/>
            <a:r>
              <a:rPr lang="en-GB" sz="2400" dirty="0" smtClean="0"/>
              <a:t>It </a:t>
            </a:r>
            <a:r>
              <a:rPr lang="en-GB" sz="2400" dirty="0"/>
              <a:t>appeals to the long term interest of all </a:t>
            </a:r>
            <a:r>
              <a:rPr lang="en-GB" sz="2400" dirty="0" smtClean="0"/>
              <a:t>stakeholders</a:t>
            </a:r>
          </a:p>
          <a:p>
            <a:pPr lvl="0"/>
            <a:r>
              <a:rPr lang="en-GB" sz="2400" dirty="0" smtClean="0"/>
              <a:t>It </a:t>
            </a:r>
            <a:r>
              <a:rPr lang="en-GB" sz="2400" dirty="0"/>
              <a:t>can be communicated </a:t>
            </a:r>
            <a:r>
              <a:rPr lang="en-GB" sz="2400" dirty="0" smtClean="0"/>
              <a:t>easily</a:t>
            </a:r>
          </a:p>
          <a:p>
            <a:pPr lvl="1"/>
            <a:r>
              <a:rPr lang="en-GB" sz="1800" dirty="0" smtClean="0"/>
              <a:t>E.g.: to new users, to funding bodies</a:t>
            </a:r>
            <a:endParaRPr lang="en-US" sz="1800" dirty="0"/>
          </a:p>
          <a:p>
            <a:pPr marL="342900" lvl="1" indent="-342900">
              <a:spcBef>
                <a:spcPts val="2200"/>
              </a:spcBef>
              <a:buFont typeface="+mj-lt"/>
              <a:buAutoNum type="arabicPeriod"/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2200"/>
              </a:spcBef>
              <a:buFont typeface="+mj-lt"/>
              <a:buAutoNum type="arabicPeriod"/>
            </a:pPr>
            <a:endParaRPr lang="en-US" sz="1000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vis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3891" r="11669" b="13042"/>
          <a:stretch/>
        </p:blipFill>
        <p:spPr>
          <a:xfrm>
            <a:off x="5095920" y="1772816"/>
            <a:ext cx="3724552" cy="295232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48064" y="4869160"/>
            <a:ext cx="3816424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80000"/>
              </a:lnSpc>
              <a:spcBef>
                <a:spcPts val="2200"/>
              </a:spcBef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Vision</a:t>
            </a:r>
          </a:p>
          <a:p>
            <a:pPr marL="0" lvl="1" indent="0" algn="ctr">
              <a:lnSpc>
                <a:spcPct val="80000"/>
              </a:lnSpc>
              <a:spcBef>
                <a:spcPts val="2200"/>
              </a:spcBef>
              <a:buNone/>
            </a:pPr>
            <a:r>
              <a:rPr lang="en-US" sz="1800" dirty="0">
                <a:latin typeface="Arial" charset="0"/>
                <a:cs typeface="Arial" charset="0"/>
              </a:rPr>
              <a:t>a</a:t>
            </a:r>
            <a:r>
              <a:rPr lang="en-US" sz="1800" dirty="0" smtClean="0">
                <a:latin typeface="Arial" charset="0"/>
                <a:cs typeface="Arial" charset="0"/>
              </a:rPr>
              <a:t> compelling image of the future that will most inspire us forwards</a:t>
            </a:r>
          </a:p>
          <a:p>
            <a:pPr marL="342900" lvl="1" indent="-342900">
              <a:spcBef>
                <a:spcPts val="2200"/>
              </a:spcBef>
              <a:buFont typeface="+mj-lt"/>
              <a:buAutoNum type="arabicPeriod"/>
            </a:pP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12608</TotalTime>
  <Words>602</Words>
  <Application>Microsoft Macintosh PowerPoint</Application>
  <PresentationFormat>On-screen Show (4:3)</PresentationFormat>
  <Paragraphs>127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EG-InSPIRE</vt:lpstr>
      <vt:lpstr>14_EGEE_template</vt:lpstr>
      <vt:lpstr>Photo Editor-Foto</vt:lpstr>
      <vt:lpstr>Value and Governance  of the EGI Ecosystem</vt:lpstr>
      <vt:lpstr>Outline</vt:lpstr>
      <vt:lpstr>What is Value Creation</vt:lpstr>
      <vt:lpstr>EGI Ecosystem</vt:lpstr>
      <vt:lpstr>Value Creation Analysis: Why</vt:lpstr>
      <vt:lpstr>Value Creation Analysis: How</vt:lpstr>
      <vt:lpstr>Governance</vt:lpstr>
      <vt:lpstr>What Governance for EGI</vt:lpstr>
      <vt:lpstr>The importance of an EGI Vision</vt:lpstr>
      <vt:lpstr>Vision and Sub-Visions</vt:lpstr>
      <vt:lpstr>How to Move Forwards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Sergio Andreozzi</cp:lastModifiedBy>
  <cp:revision>122</cp:revision>
  <dcterms:created xsi:type="dcterms:W3CDTF">2011-11-22T20:35:22Z</dcterms:created>
  <dcterms:modified xsi:type="dcterms:W3CDTF">2012-01-25T11:28:50Z</dcterms:modified>
</cp:coreProperties>
</file>