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7"/>
  </p:notesMasterIdLst>
  <p:sldIdLst>
    <p:sldId id="256" r:id="rId2"/>
    <p:sldId id="269" r:id="rId3"/>
    <p:sldId id="268" r:id="rId4"/>
    <p:sldId id="270" r:id="rId5"/>
    <p:sldId id="260" r:id="rId6"/>
    <p:sldId id="261" r:id="rId7"/>
    <p:sldId id="262" r:id="rId8"/>
    <p:sldId id="263" r:id="rId9"/>
    <p:sldId id="272" r:id="rId10"/>
    <p:sldId id="258" r:id="rId11"/>
    <p:sldId id="273" r:id="rId12"/>
    <p:sldId id="259" r:id="rId13"/>
    <p:sldId id="257" r:id="rId14"/>
    <p:sldId id="275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87" autoAdjust="0"/>
  </p:normalViewPr>
  <p:slideViewPr>
    <p:cSldViewPr>
      <p:cViewPr>
        <p:scale>
          <a:sx n="80" d="100"/>
          <a:sy n="80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5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6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344519-30F2-4DD6-90ED-C8FEA062DE98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4640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A2222-D7CF-49DA-B88D-CE04E3B4848B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B3F692-FC15-4F11-8FD2-FFC88B94617D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uments.egi.eu/document/76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Availability_and_reliability_monthly_statis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NGI International Tasks Sustainability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/>
          <a:lstStyle/>
          <a:p>
            <a:r>
              <a:rPr lang="en-GB" dirty="0" smtClean="0"/>
              <a:t>Tiziana Ferrari/EGI.eu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2D74BB-F8D0-490E-8CFF-309CE9C44404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1/25/2012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7520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Sustainability Workshop, 25/01/2012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OMB survey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6048672"/>
          </a:xfrm>
        </p:spPr>
        <p:txBody>
          <a:bodyPr/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Czech Republic</a:t>
            </a:r>
          </a:p>
          <a:p>
            <a:r>
              <a:rPr lang="en-GB" sz="2400" dirty="0" smtClean="0"/>
              <a:t>Croatia</a:t>
            </a:r>
          </a:p>
          <a:p>
            <a:r>
              <a:rPr lang="en-GB" sz="2400" dirty="0" smtClean="0"/>
              <a:t>Georgia</a:t>
            </a:r>
          </a:p>
          <a:p>
            <a:r>
              <a:rPr lang="en-GB" sz="2400" dirty="0" smtClean="0"/>
              <a:t>Germany</a:t>
            </a:r>
          </a:p>
          <a:p>
            <a:r>
              <a:rPr lang="en-GB" sz="2400" dirty="0" smtClean="0"/>
              <a:t>Hungary</a:t>
            </a:r>
          </a:p>
          <a:p>
            <a:r>
              <a:rPr lang="en-GB" sz="2400" dirty="0" smtClean="0"/>
              <a:t>IberGrid </a:t>
            </a:r>
          </a:p>
          <a:p>
            <a:pPr lvl="1"/>
            <a:r>
              <a:rPr lang="en-GB" sz="2000" dirty="0" smtClean="0"/>
              <a:t>Portugal and Spain</a:t>
            </a:r>
          </a:p>
          <a:p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283968" y="2863477"/>
            <a:ext cx="4608512" cy="466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Ireland</a:t>
            </a:r>
          </a:p>
          <a:p>
            <a:r>
              <a:rPr lang="en-GB" sz="2400" dirty="0"/>
              <a:t>Italy</a:t>
            </a:r>
          </a:p>
          <a:p>
            <a:r>
              <a:rPr lang="en-GB" sz="2400" dirty="0" smtClean="0"/>
              <a:t>Poland</a:t>
            </a:r>
            <a:endParaRPr lang="en-GB" sz="2400" dirty="0"/>
          </a:p>
          <a:p>
            <a:r>
              <a:rPr lang="en-GB" sz="2400" dirty="0"/>
              <a:t>Serbia</a:t>
            </a:r>
          </a:p>
          <a:p>
            <a:r>
              <a:rPr lang="en-GB" sz="2400" dirty="0" smtClean="0"/>
              <a:t>Slovakia</a:t>
            </a:r>
          </a:p>
          <a:p>
            <a:r>
              <a:rPr lang="en-GB" sz="2400" dirty="0" smtClean="0"/>
              <a:t>The Netherlands</a:t>
            </a:r>
          </a:p>
          <a:p>
            <a:pPr marL="0" indent="0">
              <a:buNone/>
            </a:pPr>
            <a:r>
              <a:rPr lang="en-GB" sz="2400" dirty="0" smtClean="0"/>
              <a:t>+ France, Greece, Switzerland, United Kingdom</a:t>
            </a:r>
            <a:endParaRPr lang="en-GB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C2980-1DC4-4A90-A4BE-2F35876B7DAB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7504" y="1124744"/>
            <a:ext cx="9937104" cy="466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chemeClr val="accent1"/>
                </a:solidFill>
              </a:rPr>
              <a:t>Purpose</a:t>
            </a:r>
          </a:p>
          <a:p>
            <a:r>
              <a:rPr lang="en-GB" sz="2400" dirty="0" smtClean="0"/>
              <a:t>Assess </a:t>
            </a:r>
            <a:r>
              <a:rPr lang="en-GB" sz="2400" dirty="0">
                <a:solidFill>
                  <a:schemeClr val="accent1"/>
                </a:solidFill>
              </a:rPr>
              <a:t>cost</a:t>
            </a:r>
            <a:r>
              <a:rPr lang="en-GB" sz="2400" dirty="0"/>
              <a:t> </a:t>
            </a:r>
            <a:r>
              <a:rPr lang="en-GB" sz="2400" dirty="0" smtClean="0"/>
              <a:t>of </a:t>
            </a:r>
            <a:r>
              <a:rPr lang="en-GB" sz="2400" dirty="0"/>
              <a:t>NGI International tasks </a:t>
            </a:r>
            <a:r>
              <a:rPr lang="en-GB" sz="2400" dirty="0" err="1"/>
              <a:t>vs</a:t>
            </a:r>
            <a:r>
              <a:rPr lang="en-GB" sz="2400" dirty="0"/>
              <a:t> EGI-InSPIRE funding</a:t>
            </a:r>
          </a:p>
          <a:p>
            <a:r>
              <a:rPr lang="en-GB" sz="2400" dirty="0"/>
              <a:t>Assess </a:t>
            </a:r>
            <a:r>
              <a:rPr lang="en-GB" sz="2400" dirty="0" smtClean="0">
                <a:solidFill>
                  <a:schemeClr val="accent1"/>
                </a:solidFill>
              </a:rPr>
              <a:t>funding sources </a:t>
            </a:r>
            <a:r>
              <a:rPr lang="en-GB" sz="2400" dirty="0" smtClean="0"/>
              <a:t>after </a:t>
            </a:r>
            <a:r>
              <a:rPr lang="en-GB" sz="2400" dirty="0"/>
              <a:t>EGI-InSPIRE</a:t>
            </a:r>
          </a:p>
        </p:txBody>
      </p:sp>
    </p:spTree>
    <p:extLst>
      <p:ext uri="{BB962C8B-B14F-4D97-AF65-F5344CB8AC3E}">
        <p14:creationId xmlns:p14="http://schemas.microsoft.com/office/powerpoint/2010/main" val="19163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NGI cost of operational services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597971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Large NGIs</a:t>
            </a:r>
          </a:p>
          <a:p>
            <a:pPr lvl="1"/>
            <a:r>
              <a:rPr lang="en-GB" dirty="0" smtClean="0"/>
              <a:t>Costs ~ +25% of the effort committed in the EGI-InSPIRE </a:t>
            </a:r>
            <a:r>
              <a:rPr lang="en-GB" dirty="0" err="1" smtClean="0"/>
              <a:t>DoW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Medium-sized NGIs</a:t>
            </a:r>
          </a:p>
          <a:p>
            <a:pPr lvl="1"/>
            <a:r>
              <a:rPr lang="en-GB" dirty="0" smtClean="0"/>
              <a:t>Costs ~ +20% </a:t>
            </a:r>
            <a:r>
              <a:rPr lang="en-GB" dirty="0"/>
              <a:t>of the effort committed in the EGI-InSPIRE </a:t>
            </a:r>
            <a:r>
              <a:rPr lang="en-GB" dirty="0" err="1" smtClean="0"/>
              <a:t>DoW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Small-sized NGIs</a:t>
            </a:r>
          </a:p>
          <a:p>
            <a:pPr lvl="1"/>
            <a:r>
              <a:rPr lang="en-GB" dirty="0" smtClean="0"/>
              <a:t>EGI-InSPIRE </a:t>
            </a:r>
            <a:r>
              <a:rPr lang="en-GB" dirty="0" err="1" smtClean="0"/>
              <a:t>DoW</a:t>
            </a:r>
            <a:r>
              <a:rPr lang="en-GB" dirty="0" smtClean="0"/>
              <a:t> effort committed reflecting the overall cost of operations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18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National funding agencies </a:t>
            </a:r>
            <a:r>
              <a:rPr lang="en-GB" sz="2400" dirty="0" smtClean="0"/>
              <a:t>(e.g. national funding programme for research infrastructures) </a:t>
            </a:r>
          </a:p>
          <a:p>
            <a:pPr lvl="1"/>
            <a:r>
              <a:rPr lang="en-GB" sz="2000" dirty="0" smtClean="0"/>
              <a:t>Croatia, Czech Rep., Ireland, Italy, Serbia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Funding from members of the JRU (e.g. membership fees)</a:t>
            </a:r>
          </a:p>
          <a:p>
            <a:pPr lvl="1"/>
            <a:r>
              <a:rPr lang="en-GB" sz="2000" dirty="0" smtClean="0"/>
              <a:t>Germany, Italy, Slovakia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National projects and new services </a:t>
            </a:r>
            <a:r>
              <a:rPr lang="en-GB" sz="2400" dirty="0" smtClean="0"/>
              <a:t>(Italy, Poland, Slovakia)</a:t>
            </a:r>
          </a:p>
          <a:p>
            <a:pPr lvl="1"/>
            <a:r>
              <a:rPr lang="en-GB" sz="2000" dirty="0" smtClean="0"/>
              <a:t>Services for the public administration (Italy)</a:t>
            </a:r>
          </a:p>
          <a:p>
            <a:pPr lvl="1"/>
            <a:r>
              <a:rPr lang="en-GB" sz="2000" dirty="0" smtClean="0"/>
              <a:t>Services for projects supported by structural funds (Italy)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Pay per service </a:t>
            </a:r>
            <a:r>
              <a:rPr lang="en-GB" sz="2400" dirty="0" smtClean="0"/>
              <a:t>(being explored)</a:t>
            </a:r>
          </a:p>
          <a:p>
            <a:pPr lvl="1"/>
            <a:r>
              <a:rPr lang="en-GB" sz="2000" dirty="0" smtClean="0"/>
              <a:t>Ireland, Italy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B5E30-C604-40F4-A2D1-6D392AC798D4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44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after </a:t>
            </a:r>
            <a:r>
              <a:rPr lang="en-US" dirty="0" smtClean="0"/>
              <a:t>April 2014 (I)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063277"/>
            <a:ext cx="8856984" cy="4741987"/>
          </a:xfrm>
        </p:spPr>
        <p:txBody>
          <a:bodyPr/>
          <a:lstStyle/>
          <a:p>
            <a:r>
              <a:rPr lang="en-US" sz="2000" dirty="0" smtClean="0"/>
              <a:t>Funding secured until</a:t>
            </a:r>
          </a:p>
          <a:p>
            <a:pPr lvl="1"/>
            <a:r>
              <a:rPr lang="en-US" sz="1600" dirty="0" smtClean="0"/>
              <a:t>2012 (NGS) + 2014 (GRIDPP)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United </a:t>
            </a:r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Kingdom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Sep</a:t>
            </a:r>
            <a:r>
              <a:rPr lang="en-US" sz="1600" dirty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2014  French consortium</a:t>
            </a:r>
            <a:endParaRPr lang="en-US" sz="1600" dirty="0" smtClean="0"/>
          </a:p>
          <a:p>
            <a:pPr lvl="1"/>
            <a:r>
              <a:rPr lang="en-US" sz="1600" dirty="0" smtClean="0"/>
              <a:t>2015 </a:t>
            </a:r>
            <a:r>
              <a:rPr lang="en-US" sz="1600" dirty="0" smtClean="0">
                <a:sym typeface="Wingdings" pitchFamily="2" charset="2"/>
              </a:rPr>
              <a:t> 2018 </a:t>
            </a:r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Czech Republic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2016 (at least) </a:t>
            </a:r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Poland</a:t>
            </a:r>
            <a:r>
              <a:rPr lang="en-US" sz="1600" dirty="0" smtClean="0">
                <a:sym typeface="Wingdings" pitchFamily="2" charset="2"/>
              </a:rPr>
              <a:t>, 80% sustainable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Croatia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Slovakia</a:t>
            </a:r>
            <a:r>
              <a:rPr lang="en-US" sz="1600" dirty="0" smtClean="0">
                <a:sym typeface="Wingdings" pitchFamily="2" charset="2"/>
              </a:rPr>
              <a:t> 100% sustainable</a:t>
            </a:r>
          </a:p>
          <a:p>
            <a:r>
              <a:rPr lang="en-US" sz="2000" dirty="0" smtClean="0">
                <a:sym typeface="Wingdings" pitchFamily="2" charset="2"/>
              </a:rPr>
              <a:t>No funding </a:t>
            </a:r>
            <a:r>
              <a:rPr lang="en-US" sz="2000" dirty="0" smtClean="0">
                <a:sym typeface="Wingdings" pitchFamily="2" charset="2"/>
              </a:rPr>
              <a:t>currently secured after </a:t>
            </a:r>
            <a:r>
              <a:rPr lang="en-US" sz="2000" dirty="0" smtClean="0">
                <a:sym typeface="Wingdings" pitchFamily="2" charset="2"/>
              </a:rPr>
              <a:t>2014 but engaging with national funding agencies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Hungary</a:t>
            </a:r>
            <a:r>
              <a:rPr lang="en-US" sz="1600" dirty="0" smtClean="0">
                <a:sym typeface="Wingdings" pitchFamily="2" charset="2"/>
              </a:rPr>
              <a:t>, 60% of the current effort sustainable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Ireland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Italy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The </a:t>
            </a:r>
            <a:r>
              <a:rPr lang="en-US" sz="1600" dirty="0" err="1" smtClean="0">
                <a:solidFill>
                  <a:schemeClr val="accent1"/>
                </a:solidFill>
                <a:sym typeface="Wingdings" pitchFamily="2" charset="2"/>
              </a:rPr>
              <a:t>Nederlands</a:t>
            </a:r>
            <a:endParaRPr lang="en-US" sz="1600" dirty="0" smtClean="0">
              <a:solidFill>
                <a:schemeClr val="accent1"/>
              </a:solidFill>
              <a:sym typeface="Wingdings" pitchFamily="2" charset="2"/>
            </a:endParaRP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Serbia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United Kingdom</a:t>
            </a:r>
          </a:p>
          <a:p>
            <a:r>
              <a:rPr lang="en-US" sz="2000" dirty="0" smtClean="0">
                <a:sym typeface="Wingdings" pitchFamily="2" charset="2"/>
              </a:rPr>
              <a:t>No funding </a:t>
            </a:r>
            <a:r>
              <a:rPr lang="en-US" sz="2000" dirty="0" smtClean="0">
                <a:sym typeface="Wingdings" pitchFamily="2" charset="2"/>
              </a:rPr>
              <a:t>currently secured after </a:t>
            </a:r>
            <a:r>
              <a:rPr lang="en-US" sz="2000" dirty="0" smtClean="0">
                <a:sym typeface="Wingdings" pitchFamily="2" charset="2"/>
              </a:rPr>
              <a:t>2014</a:t>
            </a:r>
            <a:endParaRPr lang="en-US" sz="1800" dirty="0" smtClean="0">
              <a:sym typeface="Wingdings" pitchFamily="2" charset="2"/>
            </a:endParaRP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Georgia, Germany, </a:t>
            </a:r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Greece, IberGrid</a:t>
            </a:r>
          </a:p>
          <a:p>
            <a:pPr lvl="1"/>
            <a:r>
              <a:rPr lang="en-US" sz="1600" dirty="0" smtClean="0">
                <a:solidFill>
                  <a:schemeClr val="accent1"/>
                </a:solidFill>
                <a:sym typeface="Wingdings" pitchFamily="2" charset="2"/>
              </a:rPr>
              <a:t>France, </a:t>
            </a:r>
            <a:r>
              <a:rPr lang="en-US" sz="1600" dirty="0" smtClean="0">
                <a:sym typeface="Wingdings" pitchFamily="2" charset="2"/>
              </a:rPr>
              <a:t>but in-kind contribution of consortium members could be extended after 2014</a:t>
            </a:r>
            <a:endParaRPr lang="en-US" sz="1600" dirty="0" smtClean="0">
              <a:solidFill>
                <a:schemeClr val="accent1"/>
              </a:solidFill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58B83-F961-495A-BEAE-1B92B8FD295F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1/25/2012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EGI Sustainability Workshop, 25/01/2012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4813995"/>
          </a:xfrm>
        </p:spPr>
        <p:txBody>
          <a:bodyPr/>
          <a:lstStyle/>
          <a:p>
            <a:r>
              <a:rPr lang="en-GB" dirty="0" smtClean="0"/>
              <a:t>Funding of core services + resource access services </a:t>
            </a:r>
            <a:r>
              <a:rPr lang="en-GB" dirty="0" smtClean="0">
                <a:solidFill>
                  <a:schemeClr val="accent1"/>
                </a:solidFill>
              </a:rPr>
              <a:t>support</a:t>
            </a:r>
            <a:r>
              <a:rPr lang="en-GB" dirty="0" smtClean="0"/>
              <a:t> after EMI and IGE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level support already assigned to teams from a few NGIs</a:t>
            </a:r>
          </a:p>
          <a:p>
            <a:pPr lvl="1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level support as EGI Global task</a:t>
            </a:r>
          </a:p>
          <a:p>
            <a:pPr lvl="2"/>
            <a:r>
              <a:rPr lang="en-GB" dirty="0"/>
              <a:t>f</a:t>
            </a:r>
            <a:r>
              <a:rPr lang="en-GB" dirty="0" smtClean="0"/>
              <a:t>unding provided to PTs according to priorities defined by NGIs and user communities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requires a revision of the current list of EGI global tasks and a reassessment of costs</a:t>
            </a:r>
            <a:r>
              <a:rPr lang="en-GB" dirty="0" smtClean="0"/>
              <a:t> and funding distribution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itle 10"/>
          <p:cNvSpPr txBox="1">
            <a:spLocks/>
          </p:cNvSpPr>
          <p:nvPr/>
        </p:nvSpPr>
        <p:spPr bwMode="auto">
          <a:xfrm>
            <a:off x="2267966" y="116632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4000" dirty="0" smtClean="0"/>
              <a:t>Funding after April 2014 (II)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13289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896544"/>
          </a:xfrm>
        </p:spPr>
        <p:txBody>
          <a:bodyPr/>
          <a:lstStyle/>
          <a:p>
            <a:r>
              <a:rPr lang="en-GB" dirty="0" smtClean="0"/>
              <a:t>Thorough assessment </a:t>
            </a:r>
            <a:r>
              <a:rPr lang="en-GB" dirty="0" smtClean="0"/>
              <a:t>of NGI status (EGI Council, end of 2012?)</a:t>
            </a:r>
          </a:p>
          <a:p>
            <a:r>
              <a:rPr lang="en-GB" dirty="0" smtClean="0"/>
              <a:t>What if some NGIs cannot sustain the whole set of services? A few options possible</a:t>
            </a:r>
          </a:p>
          <a:p>
            <a:pPr lvl="1"/>
            <a:r>
              <a:rPr lang="en-GB" dirty="0" smtClean="0"/>
              <a:t>Define high-priority services and focus on these</a:t>
            </a:r>
          </a:p>
          <a:p>
            <a:pPr lvl="1"/>
            <a:r>
              <a:rPr lang="en-GB" dirty="0" smtClean="0"/>
              <a:t>Reduce cost by federating or relying on EGI.eu catch all services</a:t>
            </a:r>
          </a:p>
          <a:p>
            <a:r>
              <a:rPr lang="en-GB" dirty="0" smtClean="0"/>
              <a:t>EC funding available targeted to new/small NGIs that still need consolidation?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8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 smtClean="0"/>
              <a:t>Operations service catalogue</a:t>
            </a:r>
          </a:p>
          <a:p>
            <a:r>
              <a:rPr lang="en-GB" dirty="0" smtClean="0"/>
              <a:t>Status of NGI int. tasks</a:t>
            </a:r>
          </a:p>
          <a:p>
            <a:r>
              <a:rPr lang="en-GB" dirty="0" smtClean="0"/>
              <a:t>Funding after EGI-InSPIRE</a:t>
            </a:r>
          </a:p>
          <a:p>
            <a:r>
              <a:rPr lang="en-GB" dirty="0" smtClean="0"/>
              <a:t>Next steps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43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NGI International 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24536"/>
          </a:xfrm>
        </p:spPr>
        <p:txBody>
          <a:bodyPr/>
          <a:lstStyle/>
          <a:p>
            <a:r>
              <a:rPr lang="en-GB" dirty="0" smtClean="0"/>
              <a:t>NGI International </a:t>
            </a:r>
            <a:r>
              <a:rPr lang="en-GB" dirty="0"/>
              <a:t>Tasks </a:t>
            </a:r>
            <a:endParaRPr lang="en-GB" dirty="0" smtClean="0"/>
          </a:p>
          <a:p>
            <a:pPr lvl="1"/>
            <a:r>
              <a:rPr lang="en-GB" dirty="0"/>
              <a:t>C</a:t>
            </a:r>
            <a:r>
              <a:rPr lang="en-GB" dirty="0" smtClean="0"/>
              <a:t>arried </a:t>
            </a:r>
            <a:r>
              <a:rPr lang="en-GB" dirty="0"/>
              <a:t>out by the </a:t>
            </a:r>
            <a:r>
              <a:rPr lang="en-GB" dirty="0">
                <a:solidFill>
                  <a:schemeClr val="accent1"/>
                </a:solidFill>
              </a:rPr>
              <a:t>NGIs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Needed to provide an </a:t>
            </a:r>
            <a:r>
              <a:rPr lang="en-GB" dirty="0">
                <a:solidFill>
                  <a:schemeClr val="accent1"/>
                </a:solidFill>
              </a:rPr>
              <a:t>integrated European </a:t>
            </a:r>
            <a:r>
              <a:rPr lang="en-GB" dirty="0" smtClean="0">
                <a:solidFill>
                  <a:schemeClr val="accent1"/>
                </a:solidFill>
              </a:rPr>
              <a:t>e-Infrastructure</a:t>
            </a:r>
            <a:endParaRPr lang="en-GB" dirty="0" smtClean="0"/>
          </a:p>
          <a:p>
            <a:pPr lvl="1"/>
            <a:r>
              <a:rPr lang="en-GB" dirty="0" smtClean="0"/>
              <a:t>Needed to support </a:t>
            </a:r>
            <a:r>
              <a:rPr lang="en-GB" dirty="0" smtClean="0">
                <a:solidFill>
                  <a:schemeClr val="accent1"/>
                </a:solidFill>
              </a:rPr>
              <a:t>international </a:t>
            </a:r>
            <a:r>
              <a:rPr lang="en-GB" dirty="0" err="1" smtClean="0">
                <a:solidFill>
                  <a:schemeClr val="accent1"/>
                </a:solidFill>
              </a:rPr>
              <a:t>Vos</a:t>
            </a:r>
            <a:endParaRPr lang="en-GB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Complemented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by Global tasks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57150" indent="0">
              <a:buNone/>
            </a:pPr>
            <a:r>
              <a:rPr lang="en-GB" dirty="0" smtClean="0"/>
              <a:t>Disclaimer: following slides focusing on operational tasks</a:t>
            </a: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916088" y="5661248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Centres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1763688" y="5589240"/>
            <a:ext cx="21242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Centres</a:t>
            </a:r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3347864" y="3068960"/>
            <a:ext cx="2088232" cy="16561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31" name="Oval 30"/>
          <p:cNvSpPr/>
          <p:nvPr/>
        </p:nvSpPr>
        <p:spPr>
          <a:xfrm>
            <a:off x="99120" y="3068960"/>
            <a:ext cx="2088232" cy="16201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SA1 &amp; JRA1 - EGI-InSPIRE Review 2011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43136" y="3212976"/>
            <a:ext cx="2088232" cy="16201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195464" y="3212976"/>
            <a:ext cx="2088232" cy="165618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39280" y="2060848"/>
            <a:ext cx="21242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/>
              <a:t>a</a:t>
            </a:r>
            <a:r>
              <a:rPr lang="en-GB" dirty="0" smtClean="0"/>
              <a:t>nd partners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288" y="2109194"/>
            <a:ext cx="720080" cy="59972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67272" y="5517232"/>
            <a:ext cx="22682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Operations Centres +</a:t>
            </a:r>
          </a:p>
          <a:p>
            <a:pPr algn="ctr"/>
            <a:r>
              <a:rPr lang="en-GB" dirty="0" smtClean="0"/>
              <a:t>Resource Centres</a:t>
            </a:r>
            <a:endParaRPr lang="en-GB" dirty="0"/>
          </a:p>
        </p:txBody>
      </p:sp>
      <p:sp>
        <p:nvSpPr>
          <p:cNvPr id="15" name="Bent Arrow 14"/>
          <p:cNvSpPr/>
          <p:nvPr/>
        </p:nvSpPr>
        <p:spPr>
          <a:xfrm rot="10800000" flipH="1">
            <a:off x="2483768" y="2780928"/>
            <a:ext cx="999728" cy="1242138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>
            <a:off x="2619400" y="4203086"/>
            <a:ext cx="936104" cy="1314146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2276475" y="116632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dirty="0" smtClean="0"/>
              <a:t>EGI Service Infrastructure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377185" y="1268760"/>
            <a:ext cx="836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EGI services are provided </a:t>
            </a:r>
            <a:r>
              <a:rPr lang="en-GB" dirty="0" smtClean="0">
                <a:solidFill>
                  <a:schemeClr val="accent1"/>
                </a:solidFill>
              </a:rPr>
              <a:t>locally</a:t>
            </a:r>
            <a:r>
              <a:rPr lang="en-GB" dirty="0" smtClean="0"/>
              <a:t> by Operations Centres and </a:t>
            </a:r>
            <a:r>
              <a:rPr lang="en-GB" dirty="0" smtClean="0">
                <a:solidFill>
                  <a:schemeClr val="accent1"/>
                </a:solidFill>
              </a:rPr>
              <a:t>globally</a:t>
            </a:r>
            <a:r>
              <a:rPr lang="en-GB" dirty="0"/>
              <a:t> by EGI.eu </a:t>
            </a:r>
            <a:endParaRPr lang="en-GB" dirty="0" smtClean="0"/>
          </a:p>
          <a:p>
            <a:r>
              <a:rPr lang="en-GB" dirty="0" smtClean="0"/>
              <a:t>(</a:t>
            </a:r>
            <a:r>
              <a:rPr lang="en-GB" dirty="0">
                <a:hlinkClick r:id="rId4"/>
              </a:rPr>
              <a:t>EGI Operations Architecture: Grid Service Management Best </a:t>
            </a:r>
            <a:r>
              <a:rPr lang="en-GB" dirty="0" smtClean="0">
                <a:hlinkClick r:id="rId4"/>
              </a:rPr>
              <a:t>Practices</a:t>
            </a:r>
            <a:r>
              <a:rPr lang="en-GB" dirty="0" smtClean="0"/>
              <a:t>, D4.3)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5580112" y="3212976"/>
            <a:ext cx="3384376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AutoNum type="romanUcPeriod"/>
            </a:pPr>
            <a:r>
              <a:rPr lang="en-GB" dirty="0" smtClean="0">
                <a:solidFill>
                  <a:schemeClr val="tx1"/>
                </a:solidFill>
              </a:rPr>
              <a:t>Infrastructure and Tools</a:t>
            </a:r>
            <a:endParaRPr lang="en-GB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80112" y="3933056"/>
            <a:ext cx="3384376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II. Grid Services: Release and Deployment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580112" y="4653136"/>
            <a:ext cx="3384376" cy="5760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III. Support Services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80112" y="5373216"/>
            <a:ext cx="3384376" cy="79208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IV. Operations Coordination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2080" y="2668850"/>
            <a:ext cx="3759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Operations service catalogue</a:t>
            </a:r>
            <a:endParaRPr lang="en-GB" sz="2000" b="1" dirty="0"/>
          </a:p>
        </p:txBody>
      </p:sp>
      <p:sp>
        <p:nvSpPr>
          <p:cNvPr id="33" name="Oval 32"/>
          <p:cNvSpPr/>
          <p:nvPr/>
        </p:nvSpPr>
        <p:spPr>
          <a:xfrm>
            <a:off x="251520" y="3221360"/>
            <a:ext cx="2088232" cy="162018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GB" dirty="0"/>
          </a:p>
          <a:p>
            <a:pPr algn="ctr"/>
            <a:r>
              <a:rPr lang="en-GB" dirty="0" smtClean="0"/>
              <a:t>Resource Infrastructure</a:t>
            </a:r>
            <a:endParaRPr lang="en-GB" dirty="0"/>
          </a:p>
        </p:txBody>
      </p:sp>
      <p:sp>
        <p:nvSpPr>
          <p:cNvPr id="14" name="Bent Arrow 13"/>
          <p:cNvSpPr/>
          <p:nvPr/>
        </p:nvSpPr>
        <p:spPr>
          <a:xfrm rot="10800000">
            <a:off x="1755304" y="2780928"/>
            <a:ext cx="936104" cy="1242138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H="1">
            <a:off x="1755304" y="4221088"/>
            <a:ext cx="1008112" cy="1296144"/>
          </a:xfrm>
          <a:prstGeom prst="bentArrow">
            <a:avLst>
              <a:gd name="adj1" fmla="val 25000"/>
              <a:gd name="adj2" fmla="val 24271"/>
              <a:gd name="adj3" fmla="val 25000"/>
              <a:gd name="adj4" fmla="val 4375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5304" y="5045114"/>
            <a:ext cx="1716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Local Services</a:t>
            </a:r>
            <a:endParaRPr lang="en-GB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55304" y="2812866"/>
            <a:ext cx="1802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Global Services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2155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8" grpId="0" animBg="1"/>
      <p:bldP spid="11" grpId="0" animBg="1"/>
      <p:bldP spid="15" grpId="0" animBg="1"/>
      <p:bldP spid="16" grpId="0" animBg="1"/>
      <p:bldP spid="21" grpId="0"/>
      <p:bldP spid="24" grpId="0" animBg="1"/>
      <p:bldP spid="25" grpId="0" animBg="1"/>
      <p:bldP spid="26" grpId="0" animBg="1"/>
      <p:bldP spid="27" grpId="0" animBg="1"/>
      <p:bldP spid="28" grpId="0"/>
      <p:bldP spid="14" grpId="0" animBg="1"/>
      <p:bldP spid="17" grpId="0" animBg="1"/>
      <p:bldP spid="23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Operations service catalogue 1/4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68552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1"/>
                </a:solidFill>
              </a:rPr>
              <a:t>Infrastructure and tools</a:t>
            </a:r>
          </a:p>
          <a:p>
            <a:pPr lvl="1"/>
            <a:r>
              <a:rPr lang="en-GB" sz="2400" dirty="0" smtClean="0"/>
              <a:t>Message brokers network (EGI.eu)</a:t>
            </a:r>
          </a:p>
          <a:p>
            <a:pPr lvl="1"/>
            <a:r>
              <a:rPr lang="en-GB" sz="2400" dirty="0" smtClean="0"/>
              <a:t>Service Availability Monitoring infrastructure (EGI.eu + NGIs)</a:t>
            </a:r>
          </a:p>
          <a:p>
            <a:pPr lvl="1"/>
            <a:r>
              <a:rPr lang="en-GB" sz="2400" dirty="0" smtClean="0"/>
              <a:t>Operations Portal (EGI.eu + NGIs – optional)</a:t>
            </a:r>
          </a:p>
          <a:p>
            <a:pPr lvl="1"/>
            <a:r>
              <a:rPr lang="en-GB" sz="2400" dirty="0" smtClean="0"/>
              <a:t>Accounting </a:t>
            </a:r>
            <a:r>
              <a:rPr lang="en-GB" sz="2400" dirty="0" smtClean="0"/>
              <a:t>portal and repositories </a:t>
            </a:r>
            <a:r>
              <a:rPr lang="en-GB" sz="2400" dirty="0" smtClean="0"/>
              <a:t>(EGI.eu + </a:t>
            </a:r>
            <a:r>
              <a:rPr lang="en-GB" sz="2400" dirty="0" smtClean="0"/>
              <a:t>NGIs - optional)</a:t>
            </a:r>
            <a:endParaRPr lang="en-GB" sz="2400" dirty="0" smtClean="0"/>
          </a:p>
          <a:p>
            <a:pPr lvl="1"/>
            <a:r>
              <a:rPr lang="en-GB" sz="2400" dirty="0" smtClean="0"/>
              <a:t>Helpdesk (GGUS</a:t>
            </a:r>
            <a:r>
              <a:rPr lang="en-GB" sz="2400" dirty="0" smtClean="0"/>
              <a:t>) (EGI.eu + NGIs - optional)</a:t>
            </a:r>
          </a:p>
          <a:p>
            <a:pPr lvl="1"/>
            <a:r>
              <a:rPr lang="en-GB" sz="2400" dirty="0" smtClean="0"/>
              <a:t>Security Monitoring tools (EGI.eu)</a:t>
            </a:r>
          </a:p>
          <a:p>
            <a:pPr lvl="1"/>
            <a:r>
              <a:rPr lang="en-GB" sz="2400" dirty="0" smtClean="0"/>
              <a:t>Grid configuration Database (GOCDB) (EGI.eu + NGIs – optional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Metrics portal (EGI.eu)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484EC3-87D3-4A98-88D5-01D54A57188B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Grid Services: Release and Deployment</a:t>
            </a:r>
          </a:p>
          <a:p>
            <a:pPr lvl="1"/>
            <a:r>
              <a:rPr lang="en-GB" dirty="0" smtClean="0"/>
              <a:t>Core Grid services (NGIs)</a:t>
            </a:r>
          </a:p>
          <a:p>
            <a:pPr lvl="1"/>
            <a:r>
              <a:rPr lang="en-GB" dirty="0" smtClean="0"/>
              <a:t>Catch-all Grid services and VO services (EGI.eu + NGIs – optional)</a:t>
            </a:r>
          </a:p>
          <a:p>
            <a:pPr lvl="1"/>
            <a:r>
              <a:rPr lang="en-GB" dirty="0" smtClean="0"/>
              <a:t>Interoperability (EGI.eu + NGIs – optional)</a:t>
            </a:r>
          </a:p>
          <a:p>
            <a:pPr lvl="1"/>
            <a:r>
              <a:rPr lang="en-GB" dirty="0" smtClean="0"/>
              <a:t>Staged Rollout (EGI.eu + NGIs)</a:t>
            </a:r>
          </a:p>
          <a:p>
            <a:pPr lvl="1"/>
            <a:r>
              <a:rPr lang="en-GB" dirty="0" smtClean="0"/>
              <a:t>Requirement Gathering </a:t>
            </a:r>
            <a:r>
              <a:rPr lang="en-GB" dirty="0"/>
              <a:t>(EGI.eu + NGIs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Requests for Changes </a:t>
            </a:r>
            <a:r>
              <a:rPr lang="en-GB" dirty="0"/>
              <a:t>(EGI.eu + NGIs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Operations service catalogue 2/4</a:t>
            </a:r>
            <a:endParaRPr lang="en-GB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8DA1E-1514-4B51-9837-18DEB729C72B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Support Services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level support (TPM and local support, EGI.eu + NGIs)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level support (EGI.eu + NGIs) 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3</a:t>
            </a:r>
            <a:r>
              <a:rPr lang="en-GB" baseline="30000" dirty="0" smtClean="0">
                <a:solidFill>
                  <a:schemeClr val="accent1"/>
                </a:solidFill>
              </a:rPr>
              <a:t>rd</a:t>
            </a:r>
            <a:r>
              <a:rPr lang="en-GB" dirty="0" smtClean="0">
                <a:solidFill>
                  <a:schemeClr val="accent1"/>
                </a:solidFill>
              </a:rPr>
              <a:t> level support (EGI.eu through the technology providers)</a:t>
            </a:r>
          </a:p>
          <a:p>
            <a:pPr lvl="1"/>
            <a:r>
              <a:rPr lang="en-GB" dirty="0" smtClean="0"/>
              <a:t>Early life support (NGIs – community effort)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Operations service catalogue 3/4</a:t>
            </a:r>
            <a:endParaRPr lang="en-GB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93F606-D1B1-4656-BD69-BAF16FACEB81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Operations service catalogue </a:t>
            </a:r>
            <a:r>
              <a:rPr lang="en-GB" sz="4000" dirty="0" smtClean="0"/>
              <a:t>4/4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Operations coordination</a:t>
            </a:r>
          </a:p>
          <a:p>
            <a:pPr lvl="1"/>
            <a:r>
              <a:rPr lang="en-GB" dirty="0" smtClean="0"/>
              <a:t>Grid oversight (EGI.eu + NGIs)</a:t>
            </a:r>
          </a:p>
          <a:p>
            <a:pPr lvl="1"/>
            <a:r>
              <a:rPr lang="en-GB" dirty="0" smtClean="0"/>
              <a:t>Operations coordination (EGI.eu + NGIs)</a:t>
            </a:r>
          </a:p>
          <a:p>
            <a:pPr lvl="1"/>
            <a:r>
              <a:rPr lang="en-GB" dirty="0" smtClean="0"/>
              <a:t>Availability management (EGI.eu + NGIs)</a:t>
            </a:r>
          </a:p>
          <a:p>
            <a:pPr lvl="1"/>
            <a:r>
              <a:rPr lang="en-GB" dirty="0" smtClean="0"/>
              <a:t>Service Level Management (EGI.eu)</a:t>
            </a:r>
          </a:p>
          <a:p>
            <a:pPr lvl="1"/>
            <a:r>
              <a:rPr lang="en-GB" dirty="0" smtClean="0"/>
              <a:t>Security Management (EGI.eu + NGIs)</a:t>
            </a:r>
          </a:p>
          <a:p>
            <a:pPr lvl="1"/>
            <a:r>
              <a:rPr lang="en-GB" dirty="0" smtClean="0"/>
              <a:t>Documentation (EGI.eu + NGIs)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F8CD3-7C98-4B1E-94DB-F4774A8FF945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9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24536"/>
          </a:xfrm>
        </p:spPr>
        <p:txBody>
          <a:bodyPr/>
          <a:lstStyle/>
          <a:p>
            <a:r>
              <a:rPr lang="en-GB" dirty="0" smtClean="0"/>
              <a:t>Good level of maturity and </a:t>
            </a:r>
            <a:r>
              <a:rPr lang="en-GB" dirty="0" smtClean="0">
                <a:hlinkClick r:id="rId2"/>
              </a:rPr>
              <a:t>stability of services </a:t>
            </a:r>
            <a:r>
              <a:rPr lang="en-GB" dirty="0" smtClean="0"/>
              <a:t>of the majority of NGIs</a:t>
            </a:r>
          </a:p>
          <a:p>
            <a:pPr lvl="1"/>
            <a:r>
              <a:rPr lang="en-GB" dirty="0" smtClean="0"/>
              <a:t>Improving Availability/Reliability of Resource Centres (95% overall Availability of EGI Resource Centres)</a:t>
            </a:r>
          </a:p>
          <a:p>
            <a:pPr lvl="1"/>
            <a:r>
              <a:rPr lang="en-GB" dirty="0" smtClean="0"/>
              <a:t>Availability/Reliability of NGI technical services being monitoring and followed-up starting in Jan 2012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934CE-0D05-42FF-9C14-A6EAE2BF0B9A}" type="datetime1">
              <a:rPr lang="en-US" smtClean="0"/>
              <a:t>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Sustainability Workshop, 25/01/2012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3316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751</TotalTime>
  <Words>915</Words>
  <Application>Microsoft Office PowerPoint</Application>
  <PresentationFormat>On-screen Show (4:3)</PresentationFormat>
  <Paragraphs>187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EGI-InSPIRE-Slide-Template_v4-9</vt:lpstr>
      <vt:lpstr>NGI International Tasks Sustainability</vt:lpstr>
      <vt:lpstr>Outline</vt:lpstr>
      <vt:lpstr>NGI International Tasks</vt:lpstr>
      <vt:lpstr>PowerPoint Presentation</vt:lpstr>
      <vt:lpstr>Operations service catalogue 1/4</vt:lpstr>
      <vt:lpstr>Operations service catalogue 2/4</vt:lpstr>
      <vt:lpstr>Operations service catalogue 3/4</vt:lpstr>
      <vt:lpstr>Operations service catalogue 4/4</vt:lpstr>
      <vt:lpstr>Status</vt:lpstr>
      <vt:lpstr>OMB survey</vt:lpstr>
      <vt:lpstr>NGI cost of operational services</vt:lpstr>
      <vt:lpstr>Funding sources</vt:lpstr>
      <vt:lpstr>Funding after April 2014 (I)</vt:lpstr>
      <vt:lpstr>PowerPoint Presentation</vt:lpstr>
      <vt:lpstr>Next steps?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42</cp:revision>
  <dcterms:created xsi:type="dcterms:W3CDTF">2012-01-23T23:53:14Z</dcterms:created>
  <dcterms:modified xsi:type="dcterms:W3CDTF">2012-01-25T12:09:51Z</dcterms:modified>
</cp:coreProperties>
</file>