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7"/>
  </p:notesMasterIdLst>
  <p:sldIdLst>
    <p:sldId id="339" r:id="rId3"/>
    <p:sldId id="337" r:id="rId4"/>
    <p:sldId id="340" r:id="rId5"/>
    <p:sldId id="34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4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7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0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2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5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7EA32E-632D-4D1B-9656-E5DC5C1EB918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7206" name="Photo Editor-Foto" r:id="rId5" imgW="1190476" imgH="523810" progId="">
              <p:embed/>
            </p:oleObj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7207" name="Photo Editor-Foto" r:id="rId8" imgW="1190476" imgH="885949" progId="">
              <p:embed/>
            </p:oleObj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7208" name="Photo Editor-Foto" r:id="rId9" imgW="1409897" imgH="885949" progId="">
              <p:embed/>
            </p:oleObj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8230" name="Photo Editor-Foto" r:id="rId5" imgW="1190476" imgH="523810" progId="">
              <p:embed/>
            </p:oleObj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8231" name="Photo Editor-Foto" r:id="rId8" imgW="1190476" imgH="885949" progId="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8232" name="Photo Editor-Foto" r:id="rId9" imgW="1409897" imgH="885949" progId="">
              <p:embed/>
            </p:oleObj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9254" name="Photo Editor-Foto" r:id="rId5" imgW="1190476" imgH="523810" progId="">
              <p:embed/>
            </p:oleObj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9255" name="Photo Editor-Foto" r:id="rId8" imgW="1190476" imgH="885949" progId="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9256" name="Photo Editor-Foto" r:id="rId9" imgW="1409897" imgH="885949" progId="">
              <p:embed/>
            </p:oleObj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0278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0279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0280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1302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1303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1304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E01-DA4E-4DD6-8EA0-98ADD77DF9F4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2086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2087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2088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3110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3111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3112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4134" name="Photo Editor-Foto" r:id="rId5" imgW="1190476" imgH="523810" progId="">
              <p:embed/>
            </p:oleObj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4135" name="Photo Editor-Foto" r:id="rId8" imgW="1190476" imgH="885949" progId="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4136" name="Photo Editor-Foto" r:id="rId9" imgW="1409897" imgH="885949" progId="">
              <p:embed/>
            </p:oleObj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5158" name="Photo Editor-Foto" r:id="rId5" imgW="1190476" imgH="523810" progId="">
              <p:embed/>
            </p:oleObj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5159" name="Photo Editor-Foto" r:id="rId8" imgW="1190476" imgH="885949" progId="">
              <p:embed/>
            </p:oleObj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5160" name="Photo Editor-Foto" r:id="rId9" imgW="1409897" imgH="885949" progId="">
              <p:embed/>
            </p:oleObj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6182" name="Photo Editor-Foto" r:id="rId5" imgW="1190476" imgH="523810" progId="">
              <p:embed/>
            </p:oleObj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6183" name="Photo Editor-Foto" r:id="rId8" imgW="1190476" imgH="885949" progId="">
              <p:embed/>
            </p:oleObj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6184" name="Photo Editor-Foto" r:id="rId9" imgW="1409897" imgH="885949" progId="">
              <p:embed/>
            </p:oleObj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EA329C-FF44-4EB0-94D6-26787E5FF789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071" name="Photo Editor-Foto" r:id="rId16" imgW="1190476" imgH="523810" progId="">
              <p:embed/>
            </p:oleObj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072" name="Photo Editor-Foto" r:id="rId19" imgW="1190476" imgH="885949" progId="">
              <p:embed/>
            </p:oleObj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073" name="Photo Editor-Foto" r:id="rId20" imgW="1409897" imgH="885949" progId="">
              <p:embed/>
            </p:oleObj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Break-out session 2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525963"/>
          </a:xfrm>
        </p:spPr>
        <p:txBody>
          <a:bodyPr/>
          <a:lstStyle/>
          <a:p>
            <a:r>
              <a:rPr lang="en-GB" sz="2400" smtClean="0"/>
              <a:t>Participants (communities):</a:t>
            </a:r>
          </a:p>
          <a:p>
            <a:pPr lvl="1"/>
            <a:r>
              <a:rPr lang="en-GB" sz="2000" smtClean="0"/>
              <a:t>Claudio Vuerli (Astro)</a:t>
            </a:r>
          </a:p>
          <a:p>
            <a:pPr lvl="1"/>
            <a:r>
              <a:rPr lang="en-GB" sz="2000" smtClean="0"/>
              <a:t>Jamie Shiers (WLCG)</a:t>
            </a:r>
          </a:p>
          <a:p>
            <a:pPr lvl="1"/>
            <a:r>
              <a:rPr lang="en-GB" sz="2000" smtClean="0"/>
              <a:t>Horst Schwichtenberg (Earth Sciences)</a:t>
            </a:r>
          </a:p>
          <a:p>
            <a:pPr lvl="1"/>
            <a:r>
              <a:rPr lang="en-GB" sz="2000" smtClean="0"/>
              <a:t>Antonio Lagana (Comp. Chemistry &amp; Material Sciences)</a:t>
            </a:r>
          </a:p>
          <a:p>
            <a:pPr lvl="1"/>
            <a:r>
              <a:rPr lang="en-GB" sz="2000" smtClean="0"/>
              <a:t>Martin Wynne (Humanities)</a:t>
            </a:r>
          </a:p>
          <a:p>
            <a:r>
              <a:rPr lang="en-GB" sz="2400" smtClean="0"/>
              <a:t>Participants (other):</a:t>
            </a:r>
          </a:p>
          <a:p>
            <a:pPr lvl="1"/>
            <a:r>
              <a:rPr lang="en-GB" sz="2000" smtClean="0"/>
              <a:t>Morris Riedel (German NGI + EMI)</a:t>
            </a:r>
          </a:p>
          <a:p>
            <a:pPr lvl="1"/>
            <a:r>
              <a:rPr lang="en-GB" sz="2000" smtClean="0"/>
              <a:t>David O’Callaghan (Irish NGI + StratusLab)</a:t>
            </a:r>
          </a:p>
          <a:p>
            <a:pPr lvl="1"/>
            <a:r>
              <a:rPr lang="en-GB" sz="2000" smtClean="0"/>
              <a:t>Ladislav Hluchy (Slovakian NGI)</a:t>
            </a:r>
          </a:p>
          <a:p>
            <a:pPr lvl="1"/>
            <a:r>
              <a:rPr lang="en-GB" sz="2000" smtClean="0"/>
              <a:t>Nuno Ferreira (EGI.eu)</a:t>
            </a:r>
          </a:p>
          <a:p>
            <a:pPr lvl="1"/>
            <a:r>
              <a:rPr lang="en-GB" sz="2000" smtClean="0"/>
              <a:t>Sy Holsinger (EGI.eu)</a:t>
            </a:r>
          </a:p>
          <a:p>
            <a:pPr lvl="1"/>
            <a:r>
              <a:rPr lang="en-GB" sz="2000" b="1" smtClean="0"/>
              <a:t>Gergely Sipos (EGI.eu) - faciliatator</a:t>
            </a:r>
          </a:p>
          <a:p>
            <a:pPr lvl="1"/>
            <a:endParaRPr lang="en-GB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Articulating the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608512"/>
          </a:xfrm>
        </p:spPr>
        <p:txBody>
          <a:bodyPr/>
          <a:lstStyle/>
          <a:p>
            <a:r>
              <a:rPr lang="en-US" smtClean="0"/>
              <a:t>We had to cover two </a:t>
            </a:r>
            <a:r>
              <a:rPr lang="en-US" smtClean="0"/>
              <a:t>horizons </a:t>
            </a:r>
            <a:r>
              <a:rPr lang="en-US" smtClean="0"/>
              <a:t>at the same time in the break-out:</a:t>
            </a:r>
          </a:p>
          <a:p>
            <a:pPr lvl="1"/>
            <a:r>
              <a:rPr lang="en-US" smtClean="0"/>
              <a:t>May/2013 vs. 2020</a:t>
            </a:r>
          </a:p>
          <a:p>
            <a:pPr lvl="1"/>
            <a:r>
              <a:rPr lang="en-US" smtClean="0"/>
              <a:t>Survival after EMI vs. long term EGI Strategy</a:t>
            </a:r>
          </a:p>
          <a:p>
            <a:pPr lvl="1"/>
            <a:r>
              <a:rPr lang="en-US" smtClean="0"/>
              <a:t>Legacy problem vs. how to attract new users</a:t>
            </a:r>
          </a:p>
          <a:p>
            <a:pPr lvl="1"/>
            <a:r>
              <a:rPr lang="en-US" smtClean="0"/>
              <a:t>Current communities’ sustainability vs. EGI as an open community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FEB-E012-4307-832F-10869248D012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8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Planning for May/2013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991269"/>
            <a:ext cx="8363272" cy="4525963"/>
          </a:xfrm>
        </p:spPr>
        <p:txBody>
          <a:bodyPr/>
          <a:lstStyle/>
          <a:p>
            <a:r>
              <a:rPr lang="en-GB" sz="2400" smtClean="0"/>
              <a:t>We did not have all / the right people in the room to answer to this in the table, but</a:t>
            </a:r>
          </a:p>
          <a:p>
            <a:r>
              <a:rPr lang="en-GB" sz="2400" smtClean="0"/>
              <a:t>HPC &amp; HTC computing is vital</a:t>
            </a:r>
          </a:p>
          <a:p>
            <a:pPr lvl="1"/>
            <a:r>
              <a:rPr lang="en-GB" sz="1800" smtClean="0"/>
              <a:t>Mimimum services: 1 type of CE, 1 type of SE, security, file catalog?</a:t>
            </a:r>
          </a:p>
          <a:p>
            <a:r>
              <a:rPr lang="en-GB" sz="2200" smtClean="0">
                <a:solidFill>
                  <a:srgbClr val="FF0000"/>
                </a:solidFill>
              </a:rPr>
              <a:t>Anything, even applications can be hosted by NGIs to make these services sustainable, production level</a:t>
            </a:r>
          </a:p>
          <a:p>
            <a:pPr lvl="2"/>
            <a:r>
              <a:rPr lang="en-GB" sz="1400" smtClean="0">
                <a:solidFill>
                  <a:srgbClr val="FF0000"/>
                </a:solidFill>
              </a:rPr>
              <a:t>Hosting should be at the sustainable entity</a:t>
            </a:r>
          </a:p>
          <a:p>
            <a:r>
              <a:rPr lang="en-GB" sz="2400" smtClean="0"/>
              <a:t>Possible next step: </a:t>
            </a:r>
            <a:r>
              <a:rPr lang="en-GB" sz="2000" smtClean="0"/>
              <a:t>Setup a survey listing all the EMI services, send to communities; </a:t>
            </a:r>
            <a:r>
              <a:rPr lang="en-GB" sz="1600" smtClean="0"/>
              <a:t>Categories e.g. Critical; Non-critical but used, Experimenting with; Not-used</a:t>
            </a:r>
          </a:p>
          <a:p>
            <a:r>
              <a:rPr lang="en-GB" sz="2400" smtClean="0"/>
              <a:t>However: </a:t>
            </a:r>
            <a:r>
              <a:rPr lang="en-GB" sz="2000" smtClean="0"/>
              <a:t>The represented communities (except WLCG) do not operate “applications as services” on top of the current infrastructure</a:t>
            </a:r>
          </a:p>
          <a:p>
            <a:pPr lvl="2"/>
            <a:r>
              <a:rPr lang="en-GB" sz="1600" smtClean="0"/>
              <a:t>Users come, develop, run, leave</a:t>
            </a:r>
          </a:p>
          <a:p>
            <a:pPr lvl="2"/>
            <a:r>
              <a:rPr lang="en-GB" sz="1600" smtClean="0"/>
              <a:t>New applications, frameworks, portals can be developed on top of “EGI 2.0 technology” – whatever it will be (as long as it provides access to distributed resources of the NGIs)</a:t>
            </a:r>
            <a:endParaRPr lang="en-GB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Planning for the long term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smtClean="0"/>
              <a:t>EGI Strategy should be aligned with EC2020 vision</a:t>
            </a:r>
          </a:p>
          <a:p>
            <a:pPr marL="914400" lvl="1" indent="-284163"/>
            <a:r>
              <a:rPr lang="en-GB" sz="1800" smtClean="0"/>
              <a:t>Start from the EC document, not from existing 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smtClean="0"/>
              <a:t>Understand the motivation for using distributed computing services in the various 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smtClean="0"/>
              <a:t>Increase the marketing &amp; visibility of EGI</a:t>
            </a:r>
          </a:p>
          <a:p>
            <a:pPr marL="914400" lvl="1" indent="-284163"/>
            <a:r>
              <a:rPr lang="en-GB" sz="1800" smtClean="0"/>
              <a:t>Spend less effort on EGI forums, spend more on external scientific events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smtClean="0"/>
              <a:t>Make EGI more attractive:</a:t>
            </a:r>
          </a:p>
          <a:p>
            <a:pPr marL="914400" lvl="1" indent="-284163"/>
            <a:r>
              <a:rPr lang="en-GB" sz="1800" smtClean="0"/>
              <a:t>Lower treshold for getting access (less services, interfaces, etc.)</a:t>
            </a:r>
          </a:p>
          <a:p>
            <a:pPr marL="914400" lvl="1" indent="-284163"/>
            <a:r>
              <a:rPr lang="en-GB" sz="1800" smtClean="0"/>
              <a:t>Inconsistency between the reality and Information Systems, Accounting systems</a:t>
            </a:r>
          </a:p>
          <a:p>
            <a:pPr marL="914400" lvl="1" indent="-284163"/>
            <a:r>
              <a:rPr lang="en-GB" sz="1800" smtClean="0"/>
              <a:t>Provide user support: Local support, where the user is!</a:t>
            </a:r>
          </a:p>
          <a:p>
            <a:pPr marL="914400" lvl="1" indent="-284163"/>
            <a:r>
              <a:rPr lang="en-GB" sz="1800" smtClean="0"/>
              <a:t>New services, e.g.</a:t>
            </a:r>
          </a:p>
          <a:p>
            <a:pPr marL="1706563" lvl="2" indent="-177800"/>
            <a:r>
              <a:rPr lang="en-GB" sz="1400" smtClean="0"/>
              <a:t>Long term data preservation (EC2020)</a:t>
            </a:r>
          </a:p>
          <a:p>
            <a:pPr marL="1706563" lvl="2" indent="-177800"/>
            <a:r>
              <a:rPr lang="en-GB" sz="1400" smtClean="0"/>
              <a:t>Access to scientific comp. &amp; data from different platfroms (phones, tabs, ...) (EC2020)</a:t>
            </a:r>
          </a:p>
          <a:p>
            <a:pPr marL="1706563" lvl="2" indent="-177800"/>
            <a:r>
              <a:rPr lang="en-GB" sz="1400" smtClean="0"/>
              <a:t>Access to commercial software through EGI</a:t>
            </a:r>
          </a:p>
          <a:p>
            <a:pPr marL="1706563" lvl="2" indent="-177800"/>
            <a:r>
              <a:rPr lang="en-GB" sz="1400" smtClean="0"/>
              <a:t>Material repository for national educational institutes</a:t>
            </a:r>
          </a:p>
          <a:p>
            <a:pPr marL="1306513" lvl="1" indent="-177800">
              <a:buNone/>
            </a:pPr>
            <a:r>
              <a:rPr lang="en-GB" sz="1600" smtClean="0"/>
              <a:t>+ requirements from Humanities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0</TotalTime>
  <Words>466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EG-InSPIRE</vt:lpstr>
      <vt:lpstr>14_EGEE_template</vt:lpstr>
      <vt:lpstr>Photo Editor-Foto</vt:lpstr>
      <vt:lpstr>Break-out session 2</vt:lpstr>
      <vt:lpstr>Articulating the needs</vt:lpstr>
      <vt:lpstr>Planning for May/2013</vt:lpstr>
      <vt:lpstr>Planning for the long term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gergely.sipos</cp:lastModifiedBy>
  <cp:revision>147</cp:revision>
  <dcterms:created xsi:type="dcterms:W3CDTF">2011-11-22T20:35:22Z</dcterms:created>
  <dcterms:modified xsi:type="dcterms:W3CDTF">2012-01-25T10:06:29Z</dcterms:modified>
</cp:coreProperties>
</file>