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notesMasterIdLst>
    <p:notesMasterId r:id="rId13"/>
  </p:notesMasterIdLst>
  <p:handoutMasterIdLst>
    <p:handoutMasterId r:id="rId14"/>
  </p:handoutMasterIdLst>
  <p:sldIdLst>
    <p:sldId id="256" r:id="rId3"/>
    <p:sldId id="341" r:id="rId4"/>
    <p:sldId id="340" r:id="rId5"/>
    <p:sldId id="354" r:id="rId6"/>
    <p:sldId id="344" r:id="rId7"/>
    <p:sldId id="345" r:id="rId8"/>
    <p:sldId id="346" r:id="rId9"/>
    <p:sldId id="348" r:id="rId10"/>
    <p:sldId id="343" r:id="rId11"/>
    <p:sldId id="349" r:id="rId12"/>
  </p:sldIdLst>
  <p:sldSz cx="9144000" cy="6858000" type="screen4x3"/>
  <p:notesSz cx="6858000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nes" initials="R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247F4-7924-493D-B90A-1FAD87D89440}" type="datetimeFigureOut">
              <a:rPr lang="en-GB" smtClean="0"/>
              <a:t>25/01/2012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5A806-35A1-4FCC-A942-B7AD2E8D5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499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D545B-E7AD-47D1-B020-87A351A1A594}" type="datetimeFigureOut">
              <a:rPr lang="en-GB" smtClean="0"/>
              <a:t>25/01/2012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1245F-3694-43FD-8D36-CA6D0F24C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685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1245F-3694-43FD-8D36-CA6D0F24C35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10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6.png"/><Relationship Id="rId4" Type="http://schemas.openxmlformats.org/officeDocument/2006/relationships/image" Target="../media/image9.jpeg"/><Relationship Id="rId9" Type="http://schemas.openxmlformats.org/officeDocument/2006/relationships/oleObject" Target="../embeddings/oleObject20.bin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6.png"/><Relationship Id="rId4" Type="http://schemas.openxmlformats.org/officeDocument/2006/relationships/image" Target="../media/image9.jpeg"/><Relationship Id="rId9" Type="http://schemas.openxmlformats.org/officeDocument/2006/relationships/oleObject" Target="../embeddings/oleObject23.bin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6.png"/><Relationship Id="rId4" Type="http://schemas.openxmlformats.org/officeDocument/2006/relationships/image" Target="../media/image9.jpeg"/><Relationship Id="rId9" Type="http://schemas.openxmlformats.org/officeDocument/2006/relationships/oleObject" Target="../embeddings/oleObject26.bin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6.png"/><Relationship Id="rId4" Type="http://schemas.openxmlformats.org/officeDocument/2006/relationships/image" Target="../media/image9.jpeg"/><Relationship Id="rId9" Type="http://schemas.openxmlformats.org/officeDocument/2006/relationships/oleObject" Target="../embeddings/oleObject29.bin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6.png"/><Relationship Id="rId4" Type="http://schemas.openxmlformats.org/officeDocument/2006/relationships/image" Target="../media/image9.jpeg"/><Relationship Id="rId9" Type="http://schemas.openxmlformats.org/officeDocument/2006/relationships/oleObject" Target="../embeddings/oleObject32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6.png"/><Relationship Id="rId4" Type="http://schemas.openxmlformats.org/officeDocument/2006/relationships/image" Target="../media/image9.jpeg"/><Relationship Id="rId9" Type="http://schemas.openxmlformats.org/officeDocument/2006/relationships/oleObject" Target="../embeddings/oleObject5.bin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6.png"/><Relationship Id="rId4" Type="http://schemas.openxmlformats.org/officeDocument/2006/relationships/image" Target="../media/image9.jpeg"/><Relationship Id="rId9" Type="http://schemas.openxmlformats.org/officeDocument/2006/relationships/oleObject" Target="../embeddings/oleObject8.bin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6.png"/><Relationship Id="rId4" Type="http://schemas.openxmlformats.org/officeDocument/2006/relationships/image" Target="../media/image9.jpeg"/><Relationship Id="rId9" Type="http://schemas.openxmlformats.org/officeDocument/2006/relationships/oleObject" Target="../embeddings/oleObject11.bin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6.png"/><Relationship Id="rId4" Type="http://schemas.openxmlformats.org/officeDocument/2006/relationships/image" Target="../media/image9.jpeg"/><Relationship Id="rId9" Type="http://schemas.openxmlformats.org/officeDocument/2006/relationships/oleObject" Target="../embeddings/oleObject14.bin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6.png"/><Relationship Id="rId4" Type="http://schemas.openxmlformats.org/officeDocument/2006/relationships/image" Target="../media/image9.jpeg"/><Relationship Id="rId9" Type="http://schemas.openxmlformats.org/officeDocument/2006/relationships/oleObject" Target="../embeddings/oleObject17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E6C4526-8781-4F3A-B021-A5AA1BC2AE94}" type="datetime1">
              <a:rPr lang="en-GB" smtClean="0"/>
              <a:t>25/01/2012</a:t>
            </a:fld>
            <a:endParaRPr lang="en-GB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Mgmt Awayday - Jan 2012</a:t>
            </a:r>
            <a:endParaRPr lang="en-GB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81643E8-D56D-45C6-BDBE-DB296EBC2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5" name="Picture 17" descr="eg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EU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3" name="Photo Editor-Foto" r:id="rId5" imgW="1190476" imgH="523810" progId="">
                  <p:embed/>
                </p:oleObj>
              </mc:Choice>
              <mc:Fallback>
                <p:oleObj name="Photo Editor-Foto" r:id="rId5" imgW="1190476" imgH="5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363" y="982663"/>
                        <a:ext cx="8001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7" descr="terena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 descr="geant_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4" name="Photo Editor-Foto" r:id="rId9" imgW="1190476" imgH="885949" progId="">
                  <p:embed/>
                </p:oleObj>
              </mc:Choice>
              <mc:Fallback>
                <p:oleObj name="Photo Editor-Foto" r:id="rId9" imgW="1190476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3429000"/>
                        <a:ext cx="94456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5" name="Photo Editor-Foto" r:id="rId11" imgW="1409897" imgH="885949" progId="">
                  <p:embed/>
                </p:oleObj>
              </mc:Choice>
              <mc:Fallback>
                <p:oleObj name="Photo Editor-Foto" r:id="rId11" imgW="1409897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2382838"/>
                        <a:ext cx="94456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13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4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15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lvl1pPr>
          </a:lstStyle>
          <a:p>
            <a:pPr>
              <a:defRPr/>
            </a:pPr>
            <a:fld id="{6663CD51-E3DD-45DD-8904-1D4F4982A3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255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8" name="Picture 17" descr="eg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EU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7" name="Photo Editor-Foto" r:id="rId5" imgW="1190476" imgH="523810" progId="">
                  <p:embed/>
                </p:oleObj>
              </mc:Choice>
              <mc:Fallback>
                <p:oleObj name="Photo Editor-Foto" r:id="rId5" imgW="1190476" imgH="5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363" y="982663"/>
                        <a:ext cx="8001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7" descr="terena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 descr="geant_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8" name="Photo Editor-Foto" r:id="rId9" imgW="1190476" imgH="885949" progId="">
                  <p:embed/>
                </p:oleObj>
              </mc:Choice>
              <mc:Fallback>
                <p:oleObj name="Photo Editor-Foto" r:id="rId9" imgW="1190476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3429000"/>
                        <a:ext cx="94456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9" name="Photo Editor-Foto" r:id="rId11" imgW="1409897" imgH="885949" progId="">
                  <p:embed/>
                </p:oleObj>
              </mc:Choice>
              <mc:Fallback>
                <p:oleObj name="Photo Editor-Foto" r:id="rId11" imgW="1409897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2382838"/>
                        <a:ext cx="94456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16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7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18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lvl1pPr>
          </a:lstStyle>
          <a:p>
            <a:pPr>
              <a:defRPr/>
            </a:pPr>
            <a:fld id="{305FF795-7A79-4792-BCAF-F135786DBD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081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8" name="Picture 17" descr="eg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EU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1" name="Photo Editor-Foto" r:id="rId5" imgW="1190476" imgH="523810" progId="">
                  <p:embed/>
                </p:oleObj>
              </mc:Choice>
              <mc:Fallback>
                <p:oleObj name="Photo Editor-Foto" r:id="rId5" imgW="1190476" imgH="5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363" y="982663"/>
                        <a:ext cx="8001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7" descr="terena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 descr="geant_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2" name="Photo Editor-Foto" r:id="rId9" imgW="1190476" imgH="885949" progId="">
                  <p:embed/>
                </p:oleObj>
              </mc:Choice>
              <mc:Fallback>
                <p:oleObj name="Photo Editor-Foto" r:id="rId9" imgW="1190476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3429000"/>
                        <a:ext cx="94456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3" name="Photo Editor-Foto" r:id="rId11" imgW="1409897" imgH="885949" progId="">
                  <p:embed/>
                </p:oleObj>
              </mc:Choice>
              <mc:Fallback>
                <p:oleObj name="Photo Editor-Foto" r:id="rId11" imgW="1409897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2382838"/>
                        <a:ext cx="94456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16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7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18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lvl1pPr>
          </a:lstStyle>
          <a:p>
            <a:pPr>
              <a:defRPr/>
            </a:pPr>
            <a:fld id="{F7DD1AA0-826D-4620-8B66-F2567F3A5E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025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7" name="Picture 17" descr="eg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EU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5" name="Photo Editor-Foto" r:id="rId5" imgW="1190476" imgH="523810" progId="">
                  <p:embed/>
                </p:oleObj>
              </mc:Choice>
              <mc:Fallback>
                <p:oleObj name="Photo Editor-Foto" r:id="rId5" imgW="1190476" imgH="5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363" y="982663"/>
                        <a:ext cx="8001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7" descr="terena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geant_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6" name="Photo Editor-Foto" r:id="rId9" imgW="1190476" imgH="885949" progId="">
                  <p:embed/>
                </p:oleObj>
              </mc:Choice>
              <mc:Fallback>
                <p:oleObj name="Photo Editor-Foto" r:id="rId9" imgW="1190476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3429000"/>
                        <a:ext cx="94456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7" name="Photo Editor-Foto" r:id="rId11" imgW="1409897" imgH="885949" progId="">
                  <p:embed/>
                </p:oleObj>
              </mc:Choice>
              <mc:Fallback>
                <p:oleObj name="Photo Editor-Foto" r:id="rId11" imgW="1409897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2382838"/>
                        <a:ext cx="94456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15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6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17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8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lvl1pPr>
          </a:lstStyle>
          <a:p>
            <a:pPr>
              <a:defRPr/>
            </a:pPr>
            <a:fld id="{0A78294D-6042-4615-8338-277CDF1E5C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02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7" name="Picture 17" descr="eg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EU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9" name="Photo Editor-Foto" r:id="rId5" imgW="1190476" imgH="523810" progId="">
                  <p:embed/>
                </p:oleObj>
              </mc:Choice>
              <mc:Fallback>
                <p:oleObj name="Photo Editor-Foto" r:id="rId5" imgW="1190476" imgH="5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363" y="982663"/>
                        <a:ext cx="8001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7" descr="terena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geant_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0" name="Photo Editor-Foto" r:id="rId9" imgW="1190476" imgH="885949" progId="">
                  <p:embed/>
                </p:oleObj>
              </mc:Choice>
              <mc:Fallback>
                <p:oleObj name="Photo Editor-Foto" r:id="rId9" imgW="1190476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3429000"/>
                        <a:ext cx="94456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1" name="Photo Editor-Foto" r:id="rId11" imgW="1409897" imgH="885949" progId="">
                  <p:embed/>
                </p:oleObj>
              </mc:Choice>
              <mc:Fallback>
                <p:oleObj name="Photo Editor-Foto" r:id="rId11" imgW="1409897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2382838"/>
                        <a:ext cx="94456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15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6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17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7838" y="66675"/>
            <a:ext cx="2160587" cy="6337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075" y="66675"/>
            <a:ext cx="6329363" cy="6337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8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lvl1pPr>
          </a:lstStyle>
          <a:p>
            <a:pPr>
              <a:defRPr/>
            </a:pPr>
            <a:fld id="{E1B02B04-7977-44EE-8C47-F727418888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580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5F52EB-F271-4AFE-ACCB-95D538D0B3F0}" type="datetime1">
              <a:rPr lang="en-GB" smtClean="0"/>
              <a:t>25/01/2012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Mgmt Awayday - Jan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643E8-D56D-45C6-BDBE-DB296EBC2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6764B-C459-4625-8939-3FEE478E1A11}" type="datetime1">
              <a:rPr lang="en-GB" smtClean="0"/>
              <a:t>25/01/2012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Mgmt Awayday - Jan 2012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Tx/>
              <a:buChar char="•"/>
            </a:pPr>
            <a:endParaRPr lang="en-US" sz="2400" smtClean="0">
              <a:solidFill>
                <a:srgbClr val="F4CE00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6" name="Picture 9" descr="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38" y="5738813"/>
            <a:ext cx="12192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e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825" y="5694363"/>
            <a:ext cx="8096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0" y="6583363"/>
            <a:ext cx="22383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CC66"/>
              </a:buClr>
              <a:defRPr/>
            </a:pPr>
            <a:r>
              <a:rPr lang="en-GB" sz="1200" smtClean="0">
                <a:solidFill>
                  <a:srgbClr val="2B519A"/>
                </a:solidFill>
                <a:cs typeface="Arial" charset="0"/>
              </a:rPr>
              <a:t>EGEE-III INFSO-RI-222667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0" y="5861050"/>
            <a:ext cx="18684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defRPr/>
            </a:pPr>
            <a:r>
              <a:rPr lang="en-GB" sz="1600" b="1" smtClean="0">
                <a:solidFill>
                  <a:srgbClr val="325FAF"/>
                </a:solidFill>
                <a:cs typeface="Arial" charset="0"/>
              </a:rPr>
              <a:t>www.eu-egee.org</a:t>
            </a:r>
          </a:p>
        </p:txBody>
      </p:sp>
      <p:pic>
        <p:nvPicPr>
          <p:cNvPr id="10" name="Picture 16" descr="INFSOM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568950"/>
            <a:ext cx="12985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5643563" y="6491288"/>
            <a:ext cx="35004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CC66"/>
              </a:buClr>
              <a:defRPr/>
            </a:pPr>
            <a:r>
              <a:rPr lang="en-GB" sz="1200" smtClean="0">
                <a:solidFill>
                  <a:srgbClr val="325FAF"/>
                </a:solidFill>
                <a:latin typeface="Verdana" pitchFamily="34" charset="0"/>
                <a:cs typeface="Arial" charset="0"/>
              </a:rPr>
              <a:t>EGEE and gLite are registered trademarks</a:t>
            </a:r>
            <a:r>
              <a:rPr lang="en-GB" sz="2400" smtClean="0">
                <a:solidFill>
                  <a:srgbClr val="325FAF"/>
                </a:solidFill>
                <a:cs typeface="Arial" charset="0"/>
              </a:rPr>
              <a:t> </a:t>
            </a:r>
          </a:p>
        </p:txBody>
      </p:sp>
      <p:pic>
        <p:nvPicPr>
          <p:cNvPr id="12" name="Picture 18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791200"/>
            <a:ext cx="11525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9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791200"/>
            <a:ext cx="6556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20"/>
          <p:cNvSpPr>
            <a:spLocks noChangeAspect="1" noChangeArrowheads="1"/>
          </p:cNvSpPr>
          <p:nvPr/>
        </p:nvSpPr>
        <p:spPr bwMode="auto">
          <a:xfrm>
            <a:off x="0" y="0"/>
            <a:ext cx="9144000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cs typeface="Arial" charset="0"/>
            </a:endParaRPr>
          </a:p>
        </p:txBody>
      </p:sp>
      <p:pic>
        <p:nvPicPr>
          <p:cNvPr id="15" name="Picture 3" descr="Logo CERN width=144,      height=144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715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4" descr="EGEE Wallpaper.bmp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562600"/>
            <a:ext cx="15049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92325" y="4165600"/>
            <a:ext cx="6518275" cy="1397000"/>
          </a:xfrm>
        </p:spPr>
        <p:txBody>
          <a:bodyPr/>
          <a:lstStyle>
            <a:lvl1pPr marL="0" indent="0">
              <a:buFontTx/>
              <a:buNone/>
              <a:defRPr sz="2000" i="1"/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092325" y="3429000"/>
            <a:ext cx="6518275" cy="1076325"/>
          </a:xfrm>
        </p:spPr>
        <p:txBody>
          <a:bodyPr anchor="t"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3352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7" name="Picture 17" descr="eg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EU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3" name="Photo Editor-Foto" r:id="rId5" imgW="1190476" imgH="523810" progId="">
                  <p:embed/>
                </p:oleObj>
              </mc:Choice>
              <mc:Fallback>
                <p:oleObj name="Photo Editor-Foto" r:id="rId5" imgW="1190476" imgH="5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363" y="982663"/>
                        <a:ext cx="8001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7" descr="terena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geant_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" name="Photo Editor-Foto" r:id="rId9" imgW="1190476" imgH="885949" progId="">
                  <p:embed/>
                </p:oleObj>
              </mc:Choice>
              <mc:Fallback>
                <p:oleObj name="Photo Editor-Foto" r:id="rId9" imgW="1190476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3429000"/>
                        <a:ext cx="94456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" name="Photo Editor-Foto" r:id="rId11" imgW="1409897" imgH="885949" progId="">
                  <p:embed/>
                </p:oleObj>
              </mc:Choice>
              <mc:Fallback>
                <p:oleObj name="Photo Editor-Foto" r:id="rId11" imgW="1409897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2382838"/>
                        <a:ext cx="94456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15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6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17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8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lvl1pPr>
          </a:lstStyle>
          <a:p>
            <a:pPr>
              <a:defRPr/>
            </a:pPr>
            <a:fld id="{81E87968-EE4F-4167-8770-39BF6D85E7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567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7" name="Picture 17" descr="eg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EU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" name="Photo Editor-Foto" r:id="rId5" imgW="1190476" imgH="523810" progId="">
                  <p:embed/>
                </p:oleObj>
              </mc:Choice>
              <mc:Fallback>
                <p:oleObj name="Photo Editor-Foto" r:id="rId5" imgW="1190476" imgH="5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363" y="982663"/>
                        <a:ext cx="8001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7" descr="terena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geant_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" name="Photo Editor-Foto" r:id="rId9" imgW="1190476" imgH="885949" progId="">
                  <p:embed/>
                </p:oleObj>
              </mc:Choice>
              <mc:Fallback>
                <p:oleObj name="Photo Editor-Foto" r:id="rId9" imgW="1190476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3429000"/>
                        <a:ext cx="94456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9" name="Photo Editor-Foto" r:id="rId11" imgW="1409897" imgH="885949" progId="">
                  <p:embed/>
                </p:oleObj>
              </mc:Choice>
              <mc:Fallback>
                <p:oleObj name="Photo Editor-Foto" r:id="rId11" imgW="1409897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2382838"/>
                        <a:ext cx="94456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15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6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17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lvl1pPr>
          </a:lstStyle>
          <a:p>
            <a:pPr>
              <a:defRPr/>
            </a:pPr>
            <a:fld id="{479CD691-D917-4BB1-8375-2F564153A9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219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8" name="Picture 17" descr="eg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EU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1" name="Photo Editor-Foto" r:id="rId5" imgW="1190476" imgH="523810" progId="">
                  <p:embed/>
                </p:oleObj>
              </mc:Choice>
              <mc:Fallback>
                <p:oleObj name="Photo Editor-Foto" r:id="rId5" imgW="1190476" imgH="5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363" y="982663"/>
                        <a:ext cx="8001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7" descr="terena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 descr="geant_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2" name="Photo Editor-Foto" r:id="rId9" imgW="1190476" imgH="885949" progId="">
                  <p:embed/>
                </p:oleObj>
              </mc:Choice>
              <mc:Fallback>
                <p:oleObj name="Photo Editor-Foto" r:id="rId9" imgW="1190476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3429000"/>
                        <a:ext cx="94456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3" name="Photo Editor-Foto" r:id="rId11" imgW="1409897" imgH="885949" progId="">
                  <p:embed/>
                </p:oleObj>
              </mc:Choice>
              <mc:Fallback>
                <p:oleObj name="Photo Editor-Foto" r:id="rId11" imgW="1409897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2382838"/>
                        <a:ext cx="94456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16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7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18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974725"/>
            <a:ext cx="4217988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3" y="974725"/>
            <a:ext cx="4219575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9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lvl1pPr>
          </a:lstStyle>
          <a:p>
            <a:pPr>
              <a:defRPr/>
            </a:pPr>
            <a:fld id="{062E232A-9C1F-4521-9AC5-8C4048D218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348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10" name="Picture 17" descr="eg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EU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5" name="Photo Editor-Foto" r:id="rId5" imgW="1190476" imgH="523810" progId="">
                  <p:embed/>
                </p:oleObj>
              </mc:Choice>
              <mc:Fallback>
                <p:oleObj name="Photo Editor-Foto" r:id="rId5" imgW="1190476" imgH="5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363" y="982663"/>
                        <a:ext cx="8001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7" descr="terena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8" descr="geant_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6" name="Photo Editor-Foto" r:id="rId9" imgW="1190476" imgH="885949" progId="">
                  <p:embed/>
                </p:oleObj>
              </mc:Choice>
              <mc:Fallback>
                <p:oleObj name="Photo Editor-Foto" r:id="rId9" imgW="1190476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3429000"/>
                        <a:ext cx="94456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7" name="Photo Editor-Foto" r:id="rId11" imgW="1409897" imgH="885949" progId="">
                  <p:embed/>
                </p:oleObj>
              </mc:Choice>
              <mc:Fallback>
                <p:oleObj name="Photo Editor-Foto" r:id="rId11" imgW="1409897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2382838"/>
                        <a:ext cx="94456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18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9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0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1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lvl1pPr>
          </a:lstStyle>
          <a:p>
            <a:pPr>
              <a:defRPr/>
            </a:pPr>
            <a:fld id="{53960096-897E-4177-A4E2-C288362A5A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754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6" name="Picture 17" descr="eg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EU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9" name="Photo Editor-Foto" r:id="rId5" imgW="1190476" imgH="523810" progId="">
                  <p:embed/>
                </p:oleObj>
              </mc:Choice>
              <mc:Fallback>
                <p:oleObj name="Photo Editor-Foto" r:id="rId5" imgW="1190476" imgH="5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363" y="982663"/>
                        <a:ext cx="8001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7" descr="terena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 descr="geant_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0" name="Photo Editor-Foto" r:id="rId9" imgW="1190476" imgH="885949" progId="">
                  <p:embed/>
                </p:oleObj>
              </mc:Choice>
              <mc:Fallback>
                <p:oleObj name="Photo Editor-Foto" r:id="rId9" imgW="1190476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3429000"/>
                        <a:ext cx="94456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1" name="Photo Editor-Foto" r:id="rId11" imgW="1409897" imgH="885949" progId="">
                  <p:embed/>
                </p:oleObj>
              </mc:Choice>
              <mc:Fallback>
                <p:oleObj name="Photo Editor-Foto" r:id="rId11" imgW="1409897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2382838"/>
                        <a:ext cx="94456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14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5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16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lvl1pPr>
          </a:lstStyle>
          <a:p>
            <a:pPr>
              <a:defRPr/>
            </a:pPr>
            <a:fld id="{2E2DD12C-3559-4CCA-BE2B-716BD4E3D4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82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vmlDrawing" Target="../drawings/vmlDrawing1.vml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6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6" Type="http://schemas.openxmlformats.org/officeDocument/2006/relationships/oleObject" Target="../embeddings/oleObject1.bin"/><Relationship Id="rId20" Type="http://schemas.openxmlformats.org/officeDocument/2006/relationships/oleObject" Target="../embeddings/oleObject2.bin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9.jpeg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3.xml"/><Relationship Id="rId19" Type="http://schemas.openxmlformats.org/officeDocument/2006/relationships/image" Target="../media/image11.jpeg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8.jpeg"/><Relationship Id="rId22" Type="http://schemas.openxmlformats.org/officeDocument/2006/relationships/oleObject" Target="../embeddings/oleObject3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F24F75B-1DEB-4EC5-930D-E7B1CC39F022}" type="datetime1">
              <a:rPr lang="en-GB" smtClean="0"/>
              <a:t>25/01/2012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Mgmt Awayday - Jan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81643E8-D56D-45C6-BDBE-DB296EBC22D1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51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52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21700" y="6562725"/>
            <a:ext cx="469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 b="1">
                <a:solidFill>
                  <a:srgbClr val="2B519A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D912967-8BD7-424E-BAF3-4BA9B8C4EA7A}" type="slidenum">
              <a:rPr lang="en-GB"/>
              <a:pPr fontAlgn="base"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  <p:pic>
        <p:nvPicPr>
          <p:cNvPr id="2054" name="Picture 17" descr="ege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4" descr="EU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6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2" name="Photo Editor-Foto" r:id="rId16" imgW="1190476" imgH="523810" progId="">
                  <p:embed/>
                </p:oleObj>
              </mc:Choice>
              <mc:Fallback>
                <p:oleObj name="Photo Editor-Foto" r:id="rId16" imgW="1190476" imgH="5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363" y="982663"/>
                        <a:ext cx="8001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7" name="Picture 17" descr="terena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8" descr="geant_logo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9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3" name="Photo Editor-Foto" r:id="rId20" imgW="1190476" imgH="885949" progId="">
                  <p:embed/>
                </p:oleObj>
              </mc:Choice>
              <mc:Fallback>
                <p:oleObj name="Photo Editor-Foto" r:id="rId20" imgW="1190476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3429000"/>
                        <a:ext cx="94456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0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4" name="Photo Editor-Foto" r:id="rId22" imgW="1409897" imgH="885949" progId="">
                  <p:embed/>
                </p:oleObj>
              </mc:Choice>
              <mc:Fallback>
                <p:oleObj name="Photo Editor-Foto" r:id="rId22" imgW="1409897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2382838"/>
                        <a:ext cx="94456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9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2062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2063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064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53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Arial" charset="0"/>
        <a:buChar char="–"/>
        <a:defRPr sz="2100">
          <a:solidFill>
            <a:srgbClr val="00338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Wingdings" pitchFamily="2" charset="2"/>
        <a:buChar char="§"/>
        <a:defRPr sz="1900">
          <a:solidFill>
            <a:srgbClr val="00338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i="1">
          <a:solidFill>
            <a:srgbClr val="00338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1484784"/>
            <a:ext cx="7992888" cy="2664296"/>
          </a:xfrm>
        </p:spPr>
        <p:txBody>
          <a:bodyPr/>
          <a:lstStyle/>
          <a:p>
            <a:r>
              <a:rPr lang="en-GB" dirty="0"/>
              <a:t>User and General EGI </a:t>
            </a:r>
            <a:r>
              <a:rPr lang="en-GB" dirty="0" smtClean="0"/>
              <a:t>Sustainability:</a:t>
            </a:r>
            <a:br>
              <a:rPr lang="en-GB" dirty="0" smtClean="0"/>
            </a:br>
            <a:r>
              <a:rPr lang="en-GB" dirty="0" smtClean="0"/>
              <a:t>Tuesday breakout sessions – report back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3728" y="4462264"/>
            <a:ext cx="6336704" cy="1343000"/>
          </a:xfrm>
        </p:spPr>
        <p:txBody>
          <a:bodyPr/>
          <a:lstStyle/>
          <a:p>
            <a:r>
              <a:rPr lang="en-GB" dirty="0" smtClean="0"/>
              <a:t>Steve Brewer/</a:t>
            </a:r>
            <a:r>
              <a:rPr lang="en-GB" dirty="0" err="1" smtClean="0"/>
              <a:t>Gergely</a:t>
            </a:r>
            <a:r>
              <a:rPr lang="en-GB" dirty="0" smtClean="0"/>
              <a:t> </a:t>
            </a:r>
            <a:r>
              <a:rPr lang="en-GB" dirty="0" err="1" smtClean="0"/>
              <a:t>Sipos</a:t>
            </a:r>
            <a:endParaRPr lang="en-GB" dirty="0"/>
          </a:p>
          <a:p>
            <a:r>
              <a:rPr lang="en-GB" dirty="0" smtClean="0"/>
              <a:t>EGI.eu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DEC3B-F5FF-48C2-A5A4-C4742F3E2004}" type="datetime1">
              <a:rPr lang="en-GB" smtClean="0"/>
              <a:t>25/01/2012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95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General comments emerging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340768"/>
            <a:ext cx="8856984" cy="4968552"/>
          </a:xfrm>
        </p:spPr>
        <p:txBody>
          <a:bodyPr/>
          <a:lstStyle/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General enthusiasm for grouping of services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Generic solutions where possible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Production-grade solutions required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Much talk but eventual agreement on distinction between dev./</a:t>
            </a:r>
            <a:r>
              <a:rPr lang="en-US" dirty="0" err="1" smtClean="0"/>
              <a:t>maint</a:t>
            </a:r>
            <a:r>
              <a:rPr lang="en-US" dirty="0" smtClean="0"/>
              <a:t>. and hosting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Mixture of OS, commercial and project s/w ok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Focus on e-Infrastructure not ‘grid’ etc.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Much work will be required to coordinate elements through interfaces, standards and communication between NGIs, VRCs &amp; Projects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9367-1D2E-4D1B-8307-48F67EEE31E2}" type="datetime1">
              <a:rPr lang="en-GB" smtClean="0"/>
              <a:t>25/01/2012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42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844824"/>
            <a:ext cx="8075612" cy="3888432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The goal of the afternoon was to capture a comprehensive picture of what services are needed in the future for </a:t>
            </a:r>
            <a:r>
              <a:rPr lang="en-US" sz="4000" b="1" i="1" dirty="0" smtClean="0"/>
              <a:t>each</a:t>
            </a:r>
            <a:r>
              <a:rPr lang="en-US" sz="4000" dirty="0" smtClean="0"/>
              <a:t> user community, where they need to be deployed, and how they will be supported.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9367-1D2E-4D1B-8307-48F67EEE31E2}" type="datetime1">
              <a:rPr lang="en-GB" smtClean="0"/>
              <a:t>25/01/2012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64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4867" y="187549"/>
            <a:ext cx="7416824" cy="865187"/>
          </a:xfrm>
        </p:spPr>
        <p:txBody>
          <a:bodyPr/>
          <a:lstStyle/>
          <a:p>
            <a:r>
              <a:rPr lang="en-US" sz="2800" dirty="0"/>
              <a:t>Identify and capture relevant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8352928" cy="468052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A number of communities are represented (UCB):</a:t>
            </a:r>
          </a:p>
          <a:p>
            <a:r>
              <a:rPr lang="en-GB" sz="2800" b="1" dirty="0"/>
              <a:t>Worldwide LHC Computing Grid (WLCG</a:t>
            </a:r>
            <a:r>
              <a:rPr lang="en-GB" sz="2800" b="1" dirty="0" smtClean="0"/>
              <a:t>)</a:t>
            </a:r>
          </a:p>
          <a:p>
            <a:r>
              <a:rPr lang="en-US" sz="2800" b="1" dirty="0" smtClean="0"/>
              <a:t>Life Sciences Grid Community (LSGC)</a:t>
            </a:r>
          </a:p>
          <a:p>
            <a:r>
              <a:rPr lang="en-US" sz="2800" dirty="0" smtClean="0"/>
              <a:t>Astronomy and Astrophysics (A&amp;A) – </a:t>
            </a:r>
            <a:r>
              <a:rPr lang="en-US" sz="2800" b="1" dirty="0" smtClean="0"/>
              <a:t>LOFAR &amp; SKA</a:t>
            </a:r>
          </a:p>
          <a:p>
            <a:r>
              <a:rPr lang="en-US" sz="2800" b="1" dirty="0" smtClean="0"/>
              <a:t>Worldwide e-Infrastructure for NMR (</a:t>
            </a:r>
            <a:r>
              <a:rPr lang="en-US" sz="2800" b="1" dirty="0" err="1" smtClean="0"/>
              <a:t>WeNMR</a:t>
            </a:r>
            <a:r>
              <a:rPr lang="en-US" sz="2800" b="1" dirty="0" smtClean="0"/>
              <a:t>)</a:t>
            </a:r>
          </a:p>
          <a:p>
            <a:r>
              <a:rPr lang="en-US" sz="2800" dirty="0" smtClean="0"/>
              <a:t>Computational Chemistry (COMCHEM)</a:t>
            </a:r>
          </a:p>
          <a:p>
            <a:r>
              <a:rPr lang="en-US" sz="2800" dirty="0" smtClean="0"/>
              <a:t>Humanities (DARIAH, CLARIN)</a:t>
            </a:r>
          </a:p>
          <a:p>
            <a:r>
              <a:rPr lang="en-US" sz="2800" dirty="0" smtClean="0"/>
              <a:t>Fusion, Hydrology, VPH, Comp. Bio (MAPPER)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pPr lvl="1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9367-1D2E-4D1B-8307-48F67EEE31E2}" type="datetime1">
              <a:rPr lang="en-GB" smtClean="0"/>
              <a:t>25/01/2012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41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1" y="115888"/>
            <a:ext cx="7416824" cy="865187"/>
          </a:xfrm>
        </p:spPr>
        <p:txBody>
          <a:bodyPr/>
          <a:lstStyle/>
          <a:p>
            <a:r>
              <a:rPr lang="en-US" sz="2800" dirty="0" smtClean="0"/>
              <a:t>Refining the categories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8352928" cy="439248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Services grouped under four headings: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Community-specific </a:t>
            </a:r>
            <a:r>
              <a:rPr lang="en-US" sz="2800" dirty="0" smtClean="0"/>
              <a:t>services</a:t>
            </a:r>
          </a:p>
          <a:p>
            <a:pPr marL="1314450" lvl="2" indent="-514350"/>
            <a:r>
              <a:rPr lang="en-US" sz="2000" dirty="0" err="1" smtClean="0"/>
              <a:t>Eg</a:t>
            </a:r>
            <a:r>
              <a:rPr lang="en-US" sz="2000" dirty="0" smtClean="0"/>
              <a:t>. </a:t>
            </a:r>
            <a:r>
              <a:rPr lang="en-US" sz="2000" dirty="0" err="1" smtClean="0"/>
              <a:t>VisIVO</a:t>
            </a:r>
            <a:r>
              <a:rPr lang="en-US" sz="2000" dirty="0" smtClean="0"/>
              <a:t>, </a:t>
            </a:r>
            <a:r>
              <a:rPr lang="en-US" sz="2000" dirty="0" err="1" smtClean="0"/>
              <a:t>GReIC</a:t>
            </a:r>
            <a:r>
              <a:rPr lang="en-US" sz="2000" dirty="0" smtClean="0"/>
              <a:t>, Climate-G, GROMACS?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Common </a:t>
            </a:r>
            <a:r>
              <a:rPr lang="en-US" sz="2800" dirty="0"/>
              <a:t>front-end services: </a:t>
            </a:r>
            <a:r>
              <a:rPr lang="en-US" sz="2800" dirty="0" smtClean="0"/>
              <a:t>portals…</a:t>
            </a:r>
          </a:p>
          <a:p>
            <a:pPr marL="1314450" lvl="2" indent="-514350"/>
            <a:r>
              <a:rPr lang="en-US" sz="2000" dirty="0" smtClean="0"/>
              <a:t>TAVERNA, MOTEUR2, </a:t>
            </a:r>
            <a:r>
              <a:rPr lang="en-US" sz="2000" dirty="0"/>
              <a:t>DIANE, </a:t>
            </a:r>
            <a:r>
              <a:rPr lang="en-US" sz="2000" dirty="0" smtClean="0"/>
              <a:t>Ganga, PGRADE?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Services to access infrastructure </a:t>
            </a:r>
            <a:r>
              <a:rPr lang="en-US" sz="2800" dirty="0" smtClean="0"/>
              <a:t>resources</a:t>
            </a:r>
          </a:p>
          <a:p>
            <a:pPr marL="1314450" lvl="2" indent="-514350"/>
            <a:r>
              <a:rPr lang="en-US" sz="2000" dirty="0" smtClean="0"/>
              <a:t>CREAM, AMGA, </a:t>
            </a:r>
            <a:r>
              <a:rPr lang="en-US" sz="2000" dirty="0" err="1" smtClean="0"/>
              <a:t>GridWay</a:t>
            </a:r>
            <a:r>
              <a:rPr lang="en-US" sz="20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strike="sngStrike" dirty="0" smtClean="0"/>
              <a:t>Infrastructure</a:t>
            </a:r>
            <a:r>
              <a:rPr lang="en-GB" sz="2800" dirty="0" smtClean="0"/>
              <a:t> core services exposed to users</a:t>
            </a:r>
          </a:p>
          <a:p>
            <a:pPr marL="1314450" lvl="2" indent="-514350"/>
            <a:r>
              <a:rPr lang="en-GB" sz="2000" dirty="0" smtClean="0"/>
              <a:t>Monitoring</a:t>
            </a:r>
            <a:r>
              <a:rPr lang="en-GB" sz="2000" dirty="0"/>
              <a:t>, </a:t>
            </a:r>
            <a:r>
              <a:rPr lang="en-GB" sz="2000" dirty="0" smtClean="0"/>
              <a:t>Accounting</a:t>
            </a:r>
            <a:r>
              <a:rPr lang="en-GB" sz="2000" dirty="0"/>
              <a:t>, </a:t>
            </a:r>
            <a:r>
              <a:rPr lang="en-GB" sz="2000" dirty="0" smtClean="0"/>
              <a:t>Messaging, Logging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9367-1D2E-4D1B-8307-48F67EEE31E2}" type="datetime1">
              <a:rPr lang="en-GB" smtClean="0"/>
              <a:t>25/01/2012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4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49910" y="5301208"/>
            <a:ext cx="8885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Infrastructure changed to core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874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User community service needs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9367-1D2E-4D1B-8307-48F67EEE31E2}" type="datetime1">
              <a:rPr lang="en-GB" smtClean="0"/>
              <a:t>25/01/2012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5</a:t>
            </a:fld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6084168" y="2420888"/>
            <a:ext cx="1656184" cy="12241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Common front-end </a:t>
            </a:r>
            <a:r>
              <a:rPr lang="en-US" dirty="0" smtClean="0"/>
              <a:t>services</a:t>
            </a:r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5076056" y="3789040"/>
            <a:ext cx="2664296" cy="129614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core services exposed to users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771800" y="2420888"/>
            <a:ext cx="3168352" cy="122413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Community-specific services</a:t>
            </a:r>
            <a:endParaRPr lang="en-GB" dirty="0"/>
          </a:p>
        </p:txBody>
      </p:sp>
      <p:sp>
        <p:nvSpPr>
          <p:cNvPr id="13" name="Rounded Rectangle 12"/>
          <p:cNvSpPr/>
          <p:nvPr/>
        </p:nvSpPr>
        <p:spPr>
          <a:xfrm>
            <a:off x="1187624" y="5220816"/>
            <a:ext cx="6552728" cy="5844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Physical i</a:t>
            </a:r>
            <a:r>
              <a:rPr lang="en-US" dirty="0" smtClean="0"/>
              <a:t>nfrastructure</a:t>
            </a:r>
            <a:endParaRPr lang="en-GB" dirty="0"/>
          </a:p>
        </p:txBody>
      </p:sp>
      <p:sp>
        <p:nvSpPr>
          <p:cNvPr id="14" name="Rounded Rectangle 13"/>
          <p:cNvSpPr/>
          <p:nvPr/>
        </p:nvSpPr>
        <p:spPr>
          <a:xfrm>
            <a:off x="2771800" y="3789040"/>
            <a:ext cx="2160240" cy="129614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Services to access infrastructure resources</a:t>
            </a:r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1187624" y="2420888"/>
            <a:ext cx="1440160" cy="122413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Community support</a:t>
            </a:r>
            <a:endParaRPr lang="en-GB" dirty="0"/>
          </a:p>
        </p:txBody>
      </p:sp>
      <p:sp>
        <p:nvSpPr>
          <p:cNvPr id="15" name="Rounded Rectangle 14"/>
          <p:cNvSpPr/>
          <p:nvPr/>
        </p:nvSpPr>
        <p:spPr>
          <a:xfrm>
            <a:off x="1187624" y="3789040"/>
            <a:ext cx="1440160" cy="129614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Non-tech. services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611560" y="1412776"/>
            <a:ext cx="6735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Services should fall into broad related groups</a:t>
            </a:r>
            <a:endParaRPr lang="en-GB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7740352" y="1772816"/>
            <a:ext cx="12961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Workflow management system an example of </a:t>
            </a:r>
            <a:r>
              <a:rPr lang="en-US" sz="1600" b="1" dirty="0" smtClean="0"/>
              <a:t>Common front-end service</a:t>
            </a:r>
            <a:r>
              <a:rPr lang="en-US" sz="1600" dirty="0" smtClean="0"/>
              <a:t> – </a:t>
            </a:r>
            <a:r>
              <a:rPr lang="en-US" sz="1600" dirty="0" smtClean="0"/>
              <a:t>but many </a:t>
            </a:r>
            <a:r>
              <a:rPr lang="en-US" sz="1600" dirty="0" smtClean="0"/>
              <a:t>types </a:t>
            </a:r>
            <a:r>
              <a:rPr lang="en-US" sz="1600" dirty="0" smtClean="0"/>
              <a:t>exist for different communities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53448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Community-specific resources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9367-1D2E-4D1B-8307-48F67EEE31E2}" type="datetime1">
              <a:rPr lang="en-GB" smtClean="0"/>
              <a:t>25/01/2012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6</a:t>
            </a:fld>
            <a:endParaRPr lang="en-GB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656959"/>
              </p:ext>
            </p:extLst>
          </p:nvPr>
        </p:nvGraphicFramePr>
        <p:xfrm>
          <a:off x="611559" y="1196752"/>
          <a:ext cx="7632850" cy="4680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9810"/>
                <a:gridCol w="1999793"/>
                <a:gridCol w="515254"/>
                <a:gridCol w="510346"/>
                <a:gridCol w="608488"/>
                <a:gridCol w="608488"/>
                <a:gridCol w="529977"/>
                <a:gridCol w="378680"/>
                <a:gridCol w="642014"/>
              </a:tblGrid>
              <a:tr h="161929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 dirty="0">
                          <a:effectLst/>
                        </a:rPr>
                        <a:t>Research Group/Virtual Org/VRC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 dirty="0">
                          <a:effectLst/>
                        </a:rPr>
                        <a:t>Indicate Host and Developer for services and resources under the three section headings where applicable</a:t>
                      </a:r>
                      <a:endParaRPr lang="en-GB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Applications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Portals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Gateways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effectLst/>
                        </a:rPr>
                        <a:t>Application-specific </a:t>
                      </a:r>
                      <a:r>
                        <a:rPr lang="en-GB" sz="1400" u="none" strike="noStrike" dirty="0">
                          <a:effectLst/>
                        </a:rPr>
                        <a:t>monitoring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User interface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Pilot jobs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Support &amp; Training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/>
                </a:tc>
              </a:tr>
              <a:tr h="43764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WLCG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Host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VO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NN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VO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VRC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VO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VRC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3764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Developer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VO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NN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VO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VRC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VO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VRC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7598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LSGC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Host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err="1">
                          <a:effectLst/>
                        </a:rPr>
                        <a:t>Ind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RG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--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RG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VRC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3764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Developer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Proj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Proj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Proj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NGI/EGI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157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WeNMR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Host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VRC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RG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RG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NN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VRC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8791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Developer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1320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SKA &amp; LOFAR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Host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VO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VO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VRC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VO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5542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Developer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43608" y="5939988"/>
            <a:ext cx="6963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Ind</a:t>
            </a:r>
            <a:r>
              <a:rPr lang="en-US" dirty="0" smtClean="0"/>
              <a:t> = Individual, </a:t>
            </a:r>
            <a:r>
              <a:rPr lang="en-US" dirty="0" err="1" smtClean="0"/>
              <a:t>Proj</a:t>
            </a:r>
            <a:r>
              <a:rPr lang="en-US" dirty="0" smtClean="0"/>
              <a:t> = Project, NN = Not needed, RG = Research Group)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667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115888"/>
            <a:ext cx="7272933" cy="865187"/>
          </a:xfrm>
        </p:spPr>
        <p:txBody>
          <a:bodyPr/>
          <a:lstStyle/>
          <a:p>
            <a:r>
              <a:rPr lang="en-US" sz="2800" dirty="0"/>
              <a:t>Services to access infrastructure resources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9367-1D2E-4D1B-8307-48F67EEE31E2}" type="datetime1">
              <a:rPr lang="en-GB" smtClean="0"/>
              <a:t>25/01/2012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7</a:t>
            </a:fld>
            <a:endParaRPr lang="en-GB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327413"/>
              </p:ext>
            </p:extLst>
          </p:nvPr>
        </p:nvGraphicFramePr>
        <p:xfrm>
          <a:off x="611561" y="1367765"/>
          <a:ext cx="7848873" cy="37894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2287"/>
                <a:gridCol w="2180435"/>
                <a:gridCol w="493124"/>
                <a:gridCol w="540088"/>
                <a:gridCol w="587051"/>
                <a:gridCol w="727944"/>
                <a:gridCol w="727944"/>
              </a:tblGrid>
              <a:tr h="124735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 dirty="0">
                          <a:effectLst/>
                        </a:rPr>
                        <a:t>Research Group/Virtual Org/VRC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 dirty="0">
                          <a:effectLst/>
                        </a:rPr>
                        <a:t>Indicate Host and Developer for services and resources under the three section headings where applicable</a:t>
                      </a:r>
                      <a:endParaRPr lang="en-GB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Compute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Data-storage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Data-transfer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Application catalogue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Data-management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/>
                </a:tc>
              </a:tr>
              <a:tr h="31564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WLCG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Host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IP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IP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VRC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NN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156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Developer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CWS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NN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VRC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8388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LSGC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Host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IP/RC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IP/RC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IP/VRC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VRC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156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Developer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 smtClean="0">
                          <a:effectLst/>
                        </a:rPr>
                        <a:t>CWS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CWS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CWS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CWS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1564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WeNMR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Host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IP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IP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IP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IP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1413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Developer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376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SKA &amp; LOFAR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Host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VO/IP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VO/IP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VO/IP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VO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078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Developer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3568" y="5661248"/>
            <a:ext cx="7777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(IP = Infrastructure provider, CWS = Community-wide solution, NN = Not needed)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652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Core </a:t>
            </a:r>
            <a:r>
              <a:rPr lang="en-GB" sz="3600" dirty="0"/>
              <a:t>services exposed to users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9367-1D2E-4D1B-8307-48F67EEE31E2}" type="datetime1">
              <a:rPr lang="en-GB" smtClean="0"/>
              <a:t>25/01/2012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8</a:t>
            </a:fld>
            <a:endParaRPr lang="en-GB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099939"/>
              </p:ext>
            </p:extLst>
          </p:nvPr>
        </p:nvGraphicFramePr>
        <p:xfrm>
          <a:off x="467546" y="1124744"/>
          <a:ext cx="8352926" cy="44028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640"/>
                <a:gridCol w="2052228"/>
                <a:gridCol w="1156141"/>
                <a:gridCol w="1078677"/>
                <a:gridCol w="216024"/>
                <a:gridCol w="216024"/>
                <a:gridCol w="576064"/>
                <a:gridCol w="576064"/>
                <a:gridCol w="576064"/>
              </a:tblGrid>
              <a:tr h="129274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 dirty="0">
                          <a:effectLst/>
                        </a:rPr>
                        <a:t>Research Group/Virtual Org/VRC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 dirty="0">
                          <a:effectLst/>
                        </a:rPr>
                        <a:t>Indicate Host and Developer for services and resources under the three section headings where applicable</a:t>
                      </a:r>
                      <a:endParaRPr lang="en-GB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Monitoring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Accounting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VOMS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Discovery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Federated Identity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/>
                </a:tc>
              </a:tr>
              <a:tr h="381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WLCG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Host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EGI/VRC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EGI/VRC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-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-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VRC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EGI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NGI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81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Developer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COTSS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Proj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?/EGI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?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CW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171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LSGC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Host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VO/EGI/IP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VRC/EGI/IP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-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-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NGI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EGI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-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3204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Developer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81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WeNMR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Host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VRC/EGI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VRC/EGI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-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-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EGI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?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771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Developer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219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SKA &amp; LOFAR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Host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VO/NGI/EGI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VO/NGI/EGI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NGI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EGI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NGI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1871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Developer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55576" y="5661248"/>
            <a:ext cx="7660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(IP = Infrastructure provider, CW</a:t>
            </a:r>
            <a:r>
              <a:rPr lang="en-US" dirty="0"/>
              <a:t> </a:t>
            </a:r>
            <a:r>
              <a:rPr lang="en-US" dirty="0" smtClean="0"/>
              <a:t>= Community-wide solution, NN = Not needed,</a:t>
            </a:r>
          </a:p>
          <a:p>
            <a:r>
              <a:rPr lang="en-US" dirty="0" smtClean="0"/>
              <a:t>COTSS = Common off the shelf solution)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652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Non-technical services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9367-1D2E-4D1B-8307-48F67EEE31E2}" type="datetime1">
              <a:rPr lang="en-GB" smtClean="0"/>
              <a:t>25/01/2012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9</a:t>
            </a:fld>
            <a:endParaRPr lang="en-GB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591404"/>
              </p:ext>
            </p:extLst>
          </p:nvPr>
        </p:nvGraphicFramePr>
        <p:xfrm>
          <a:off x="827584" y="1312892"/>
          <a:ext cx="7488837" cy="4564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4256"/>
                <a:gridCol w="2088232"/>
                <a:gridCol w="792089"/>
                <a:gridCol w="648074"/>
                <a:gridCol w="1163577"/>
                <a:gridCol w="492609"/>
              </a:tblGrid>
              <a:tr h="14097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 dirty="0">
                          <a:effectLst/>
                        </a:rPr>
                        <a:t>Research Group/Virtual Org/VRC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 dirty="0">
                          <a:effectLst/>
                        </a:rPr>
                        <a:t>Indicate Host and Developer for services and resources under the three section headings where applicable</a:t>
                      </a:r>
                      <a:endParaRPr lang="en-GB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Help desk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Training (coordination)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Security-coordination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Diagnostics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/>
                </a:tc>
              </a:tr>
              <a:tr h="381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WLCG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Host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EGI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VRC/NGI/EGI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81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Developer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EGI/?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VRC/NGI/EGI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571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LSGC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Host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EGI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NGI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81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Developer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81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WeNMR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Host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EGI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NGI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391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Developer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8329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SKA &amp; LOFAR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Host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NGI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NGI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3678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Developer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116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4_EGEE_template">
  <a:themeElements>
    <a:clrScheme name="">
      <a:dk1>
        <a:srgbClr val="2B519A"/>
      </a:dk1>
      <a:lt1>
        <a:srgbClr val="FFFFFF"/>
      </a:lt1>
      <a:dk2>
        <a:srgbClr val="F1AF00"/>
      </a:dk2>
      <a:lt2>
        <a:srgbClr val="F4CE00"/>
      </a:lt2>
      <a:accent1>
        <a:srgbClr val="000000"/>
      </a:accent1>
      <a:accent2>
        <a:srgbClr val="325FAF"/>
      </a:accent2>
      <a:accent3>
        <a:srgbClr val="FFFFFF"/>
      </a:accent3>
      <a:accent4>
        <a:srgbClr val="234483"/>
      </a:accent4>
      <a:accent5>
        <a:srgbClr val="AAAAAA"/>
      </a:accent5>
      <a:accent6>
        <a:srgbClr val="2C559E"/>
      </a:accent6>
      <a:hlink>
        <a:srgbClr val="AC3B8B"/>
      </a:hlink>
      <a:folHlink>
        <a:srgbClr val="904490"/>
      </a:folHlink>
    </a:clrScheme>
    <a:fontScheme name="1_EGEE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EGE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3">
        <a:dk1>
          <a:srgbClr val="334998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4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5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6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475DAC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3F539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EG-InSPIRE</Template>
  <TotalTime>5911</TotalTime>
  <Words>609</Words>
  <Application>Microsoft Office PowerPoint</Application>
  <PresentationFormat>On-screen Show (4:3)</PresentationFormat>
  <Paragraphs>253</Paragraphs>
  <Slides>10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EG-InSPIRE</vt:lpstr>
      <vt:lpstr>14_EGEE_template</vt:lpstr>
      <vt:lpstr>Photo Editor-Foto</vt:lpstr>
      <vt:lpstr>User and General EGI Sustainability: Tuesday breakout sessions – report back</vt:lpstr>
      <vt:lpstr>Introduction</vt:lpstr>
      <vt:lpstr>Identify and capture relevant information</vt:lpstr>
      <vt:lpstr>Refining the categories</vt:lpstr>
      <vt:lpstr>User community service needs</vt:lpstr>
      <vt:lpstr>Community-specific resources</vt:lpstr>
      <vt:lpstr>Services to access infrastructure resources</vt:lpstr>
      <vt:lpstr>Core services exposed to users</vt:lpstr>
      <vt:lpstr>Non-technical services</vt:lpstr>
      <vt:lpstr>General comments emerging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EGI 2020:  A vision for the future?</dc:title>
  <dc:creator>StevenNewhouse</dc:creator>
  <cp:lastModifiedBy>Steve Brewer</cp:lastModifiedBy>
  <cp:revision>130</cp:revision>
  <cp:lastPrinted>2012-01-24T08:28:24Z</cp:lastPrinted>
  <dcterms:created xsi:type="dcterms:W3CDTF">2011-11-22T20:35:22Z</dcterms:created>
  <dcterms:modified xsi:type="dcterms:W3CDTF">2012-01-25T12:14:59Z</dcterms:modified>
</cp:coreProperties>
</file>