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6" r:id="rId2"/>
  </p:sldMasterIdLst>
  <p:notesMasterIdLst>
    <p:notesMasterId r:id="rId4"/>
  </p:notesMasterIdLst>
  <p:handoutMasterIdLst>
    <p:handoutMasterId r:id="rId5"/>
  </p:handoutMasterIdLst>
  <p:sldIdLst>
    <p:sldId id="355" r:id="rId3"/>
  </p:sldIdLst>
  <p:sldSz cx="9144000" cy="6858000" type="screen4x3"/>
  <p:notesSz cx="6858000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nes" initials="R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56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1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B247F4-7924-493D-B90A-1FAD87D89440}" type="datetimeFigureOut">
              <a:rPr lang="en-GB" smtClean="0"/>
              <a:t>26/01/2012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5A806-35A1-4FCC-A942-B7AD2E8D5E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54999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FD545B-E7AD-47D1-B020-87A351A1A594}" type="datetimeFigureOut">
              <a:rPr lang="en-GB" smtClean="0"/>
              <a:t>26/01/2012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7738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15153"/>
            <a:ext cx="548640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A1245F-3694-43FD-8D36-CA6D0F24C3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8685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8.jpeg"/><Relationship Id="rId7" Type="http://schemas.openxmlformats.org/officeDocument/2006/relationships/image" Target="../media/image10.jpeg"/><Relationship Id="rId12" Type="http://schemas.openxmlformats.org/officeDocument/2006/relationships/image" Target="../media/image7.png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5.png"/><Relationship Id="rId11" Type="http://schemas.openxmlformats.org/officeDocument/2006/relationships/oleObject" Target="../embeddings/oleObject21.bin"/><Relationship Id="rId5" Type="http://schemas.openxmlformats.org/officeDocument/2006/relationships/oleObject" Target="../embeddings/oleObject19.bin"/><Relationship Id="rId10" Type="http://schemas.openxmlformats.org/officeDocument/2006/relationships/image" Target="../media/image6.png"/><Relationship Id="rId4" Type="http://schemas.openxmlformats.org/officeDocument/2006/relationships/image" Target="../media/image9.jpeg"/><Relationship Id="rId9" Type="http://schemas.openxmlformats.org/officeDocument/2006/relationships/oleObject" Target="../embeddings/oleObject20.bin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8.jpeg"/><Relationship Id="rId7" Type="http://schemas.openxmlformats.org/officeDocument/2006/relationships/image" Target="../media/image10.jpeg"/><Relationship Id="rId12" Type="http://schemas.openxmlformats.org/officeDocument/2006/relationships/image" Target="../media/image7.png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5.png"/><Relationship Id="rId11" Type="http://schemas.openxmlformats.org/officeDocument/2006/relationships/oleObject" Target="../embeddings/oleObject24.bin"/><Relationship Id="rId5" Type="http://schemas.openxmlformats.org/officeDocument/2006/relationships/oleObject" Target="../embeddings/oleObject22.bin"/><Relationship Id="rId10" Type="http://schemas.openxmlformats.org/officeDocument/2006/relationships/image" Target="../media/image6.png"/><Relationship Id="rId4" Type="http://schemas.openxmlformats.org/officeDocument/2006/relationships/image" Target="../media/image9.jpeg"/><Relationship Id="rId9" Type="http://schemas.openxmlformats.org/officeDocument/2006/relationships/oleObject" Target="../embeddings/oleObject23.bin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8.jpeg"/><Relationship Id="rId7" Type="http://schemas.openxmlformats.org/officeDocument/2006/relationships/image" Target="../media/image10.jpeg"/><Relationship Id="rId12" Type="http://schemas.openxmlformats.org/officeDocument/2006/relationships/image" Target="../media/image7.png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5.png"/><Relationship Id="rId11" Type="http://schemas.openxmlformats.org/officeDocument/2006/relationships/oleObject" Target="../embeddings/oleObject27.bin"/><Relationship Id="rId5" Type="http://schemas.openxmlformats.org/officeDocument/2006/relationships/oleObject" Target="../embeddings/oleObject25.bin"/><Relationship Id="rId10" Type="http://schemas.openxmlformats.org/officeDocument/2006/relationships/image" Target="../media/image6.png"/><Relationship Id="rId4" Type="http://schemas.openxmlformats.org/officeDocument/2006/relationships/image" Target="../media/image9.jpeg"/><Relationship Id="rId9" Type="http://schemas.openxmlformats.org/officeDocument/2006/relationships/oleObject" Target="../embeddings/oleObject26.bin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8.jpeg"/><Relationship Id="rId7" Type="http://schemas.openxmlformats.org/officeDocument/2006/relationships/image" Target="../media/image10.jpeg"/><Relationship Id="rId12" Type="http://schemas.openxmlformats.org/officeDocument/2006/relationships/image" Target="../media/image7.png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5.png"/><Relationship Id="rId11" Type="http://schemas.openxmlformats.org/officeDocument/2006/relationships/oleObject" Target="../embeddings/oleObject30.bin"/><Relationship Id="rId5" Type="http://schemas.openxmlformats.org/officeDocument/2006/relationships/oleObject" Target="../embeddings/oleObject28.bin"/><Relationship Id="rId10" Type="http://schemas.openxmlformats.org/officeDocument/2006/relationships/image" Target="../media/image6.png"/><Relationship Id="rId4" Type="http://schemas.openxmlformats.org/officeDocument/2006/relationships/image" Target="../media/image9.jpeg"/><Relationship Id="rId9" Type="http://schemas.openxmlformats.org/officeDocument/2006/relationships/oleObject" Target="../embeddings/oleObject29.bin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8.jpeg"/><Relationship Id="rId7" Type="http://schemas.openxmlformats.org/officeDocument/2006/relationships/image" Target="../media/image10.jpeg"/><Relationship Id="rId12" Type="http://schemas.openxmlformats.org/officeDocument/2006/relationships/image" Target="../media/image7.png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5.png"/><Relationship Id="rId11" Type="http://schemas.openxmlformats.org/officeDocument/2006/relationships/oleObject" Target="../embeddings/oleObject33.bin"/><Relationship Id="rId5" Type="http://schemas.openxmlformats.org/officeDocument/2006/relationships/oleObject" Target="../embeddings/oleObject31.bin"/><Relationship Id="rId10" Type="http://schemas.openxmlformats.org/officeDocument/2006/relationships/image" Target="../media/image6.png"/><Relationship Id="rId4" Type="http://schemas.openxmlformats.org/officeDocument/2006/relationships/image" Target="../media/image9.jpeg"/><Relationship Id="rId9" Type="http://schemas.openxmlformats.org/officeDocument/2006/relationships/oleObject" Target="../embeddings/oleObject32.bin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8.jpeg"/><Relationship Id="rId7" Type="http://schemas.openxmlformats.org/officeDocument/2006/relationships/image" Target="../media/image10.jpeg"/><Relationship Id="rId12" Type="http://schemas.openxmlformats.org/officeDocument/2006/relationships/image" Target="../media/image7.png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png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4.bin"/><Relationship Id="rId10" Type="http://schemas.openxmlformats.org/officeDocument/2006/relationships/image" Target="../media/image6.png"/><Relationship Id="rId4" Type="http://schemas.openxmlformats.org/officeDocument/2006/relationships/image" Target="../media/image9.jpeg"/><Relationship Id="rId9" Type="http://schemas.openxmlformats.org/officeDocument/2006/relationships/oleObject" Target="../embeddings/oleObject5.bin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8.jpeg"/><Relationship Id="rId7" Type="http://schemas.openxmlformats.org/officeDocument/2006/relationships/image" Target="../media/image10.jpeg"/><Relationship Id="rId12" Type="http://schemas.openxmlformats.org/officeDocument/2006/relationships/image" Target="../media/image7.png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png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7.bin"/><Relationship Id="rId10" Type="http://schemas.openxmlformats.org/officeDocument/2006/relationships/image" Target="../media/image6.png"/><Relationship Id="rId4" Type="http://schemas.openxmlformats.org/officeDocument/2006/relationships/image" Target="../media/image9.jpeg"/><Relationship Id="rId9" Type="http://schemas.openxmlformats.org/officeDocument/2006/relationships/oleObject" Target="../embeddings/oleObject8.bin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8.jpeg"/><Relationship Id="rId7" Type="http://schemas.openxmlformats.org/officeDocument/2006/relationships/image" Target="../media/image10.jpeg"/><Relationship Id="rId12" Type="http://schemas.openxmlformats.org/officeDocument/2006/relationships/image" Target="../media/image7.png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.png"/><Relationship Id="rId11" Type="http://schemas.openxmlformats.org/officeDocument/2006/relationships/oleObject" Target="../embeddings/oleObject12.bin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6.png"/><Relationship Id="rId4" Type="http://schemas.openxmlformats.org/officeDocument/2006/relationships/image" Target="../media/image9.jpeg"/><Relationship Id="rId9" Type="http://schemas.openxmlformats.org/officeDocument/2006/relationships/oleObject" Target="../embeddings/oleObject11.bin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8.jpeg"/><Relationship Id="rId7" Type="http://schemas.openxmlformats.org/officeDocument/2006/relationships/image" Target="../media/image10.jpeg"/><Relationship Id="rId12" Type="http://schemas.openxmlformats.org/officeDocument/2006/relationships/image" Target="../media/image7.png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5.png"/><Relationship Id="rId11" Type="http://schemas.openxmlformats.org/officeDocument/2006/relationships/oleObject" Target="../embeddings/oleObject15.bin"/><Relationship Id="rId5" Type="http://schemas.openxmlformats.org/officeDocument/2006/relationships/oleObject" Target="../embeddings/oleObject13.bin"/><Relationship Id="rId10" Type="http://schemas.openxmlformats.org/officeDocument/2006/relationships/image" Target="../media/image6.png"/><Relationship Id="rId4" Type="http://schemas.openxmlformats.org/officeDocument/2006/relationships/image" Target="../media/image9.jpeg"/><Relationship Id="rId9" Type="http://schemas.openxmlformats.org/officeDocument/2006/relationships/oleObject" Target="../embeddings/oleObject14.bin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8.jpeg"/><Relationship Id="rId7" Type="http://schemas.openxmlformats.org/officeDocument/2006/relationships/image" Target="../media/image10.jpeg"/><Relationship Id="rId12" Type="http://schemas.openxmlformats.org/officeDocument/2006/relationships/image" Target="../media/image7.png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5.png"/><Relationship Id="rId11" Type="http://schemas.openxmlformats.org/officeDocument/2006/relationships/oleObject" Target="../embeddings/oleObject18.bin"/><Relationship Id="rId5" Type="http://schemas.openxmlformats.org/officeDocument/2006/relationships/oleObject" Target="../embeddings/oleObject16.bin"/><Relationship Id="rId10" Type="http://schemas.openxmlformats.org/officeDocument/2006/relationships/image" Target="../media/image6.png"/><Relationship Id="rId4" Type="http://schemas.openxmlformats.org/officeDocument/2006/relationships/image" Target="../media/image9.jpeg"/><Relationship Id="rId9" Type="http://schemas.openxmlformats.org/officeDocument/2006/relationships/oleObject" Target="../embeddings/oleObject17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1447800" cy="579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0" y="0"/>
            <a:ext cx="9215438" cy="1081088"/>
            <a:chOff x="-1" y="0"/>
            <a:chExt cx="9215439" cy="1081088"/>
          </a:xfrm>
        </p:grpSpPr>
        <p:sp>
          <p:nvSpPr>
            <p:cNvPr id="7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pic>
          <p:nvPicPr>
            <p:cNvPr id="8" name="Picture 5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/>
              <a:ahLst/>
              <a:cxnLst>
                <a:cxn ang="0">
                  <a:pos x="5000" y="0"/>
                </a:cxn>
                <a:cxn ang="0">
                  <a:pos x="5000" y="2720"/>
                </a:cxn>
                <a:cxn ang="0">
                  <a:pos x="0" y="2720"/>
                </a:cxn>
                <a:cxn ang="0">
                  <a:pos x="2000" y="0"/>
                </a:cxn>
                <a:cxn ang="0">
                  <a:pos x="5000" y="0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Text Box 12"/>
            <p:cNvSpPr txBox="1">
              <a:spLocks noChangeArrowheads="1"/>
            </p:cNvSpPr>
            <p:nvPr userDrawn="1"/>
          </p:nvSpPr>
          <p:spPr bwMode="auto">
            <a:xfrm>
              <a:off x="6551613" y="503238"/>
              <a:ext cx="2663825" cy="5778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5000" rIns="90000" bIns="45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en-GB" sz="3200" b="1" dirty="0">
                  <a:solidFill>
                    <a:srgbClr val="FFFFFF"/>
                  </a:solidFill>
                  <a:ea typeface="SimSun" charset="0"/>
                  <a:cs typeface="Arial" pitchFamily="34" charset="0"/>
                </a:rPr>
                <a:t>EGI-</a:t>
              </a:r>
              <a:r>
                <a:rPr lang="en-GB" sz="3200" b="1" dirty="0" err="1">
                  <a:solidFill>
                    <a:srgbClr val="FFFFFF"/>
                  </a:solidFill>
                  <a:ea typeface="SimSun" charset="0"/>
                  <a:cs typeface="Arial" pitchFamily="34" charset="0"/>
                </a:rPr>
                <a:t>InSPIRE</a:t>
              </a:r>
              <a:endParaRPr lang="en-GB" sz="3200" b="1" dirty="0">
                <a:solidFill>
                  <a:srgbClr val="FFFFFF"/>
                </a:solidFill>
                <a:ea typeface="SimSun" charset="0"/>
                <a:cs typeface="Arial" pitchFamily="34" charset="0"/>
              </a:endParaRPr>
            </a:p>
          </p:txBody>
        </p:sp>
      </p:grp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713413"/>
            <a:ext cx="781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640388"/>
            <a:ext cx="14478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www.egi.eu</a:t>
            </a:r>
          </a:p>
        </p:txBody>
      </p:sp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53752" y="6605588"/>
            <a:ext cx="22860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EGI-</a:t>
            </a:r>
            <a:r>
              <a:rPr lang="en-US" sz="1200" dirty="0" err="1">
                <a:solidFill>
                  <a:srgbClr val="FFFFFF"/>
                </a:solidFill>
                <a:ea typeface="SimSun" charset="0"/>
                <a:cs typeface="Arial" pitchFamily="34" charset="0"/>
              </a:rPr>
              <a:t>InSPIRE</a:t>
            </a: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 RI-261323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672" y="2130425"/>
            <a:ext cx="72008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744" y="3886200"/>
            <a:ext cx="5832648" cy="1343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62136" y="6376670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E6C4526-8781-4F3A-B021-A5AA1BC2AE94}" type="datetime1">
              <a:rPr lang="en-GB" smtClean="0"/>
              <a:t>26/01/2012</a:t>
            </a:fld>
            <a:endParaRPr lang="en-GB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Mgmt Awayday - Jan 2012</a:t>
            </a:r>
            <a:endParaRPr lang="en-GB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81643E8-D56D-45C6-BDBE-DB296EBC22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6410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/>
          <p:cNvSpPr>
            <a:spLocks noChangeArrowheads="1"/>
          </p:cNvSpPr>
          <p:nvPr userDrawn="1"/>
        </p:nvSpPr>
        <p:spPr bwMode="auto">
          <a:xfrm>
            <a:off x="0" y="6394450"/>
            <a:ext cx="8172450" cy="463550"/>
          </a:xfrm>
          <a:prstGeom prst="rect">
            <a:avLst/>
          </a:pr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2B519A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3" name="Rectangle 26"/>
          <p:cNvSpPr>
            <a:spLocks noChangeArrowheads="1"/>
          </p:cNvSpPr>
          <p:nvPr userDrawn="1"/>
        </p:nvSpPr>
        <p:spPr bwMode="auto">
          <a:xfrm>
            <a:off x="971550" y="0"/>
            <a:ext cx="8172450" cy="614363"/>
          </a:xfrm>
          <a:prstGeom prst="rect">
            <a:avLst/>
          </a:pr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2B519A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4" name="Rectangle 25"/>
          <p:cNvSpPr>
            <a:spLocks noChangeArrowheads="1"/>
          </p:cNvSpPr>
          <p:nvPr userDrawn="1"/>
        </p:nvSpPr>
        <p:spPr bwMode="auto">
          <a:xfrm>
            <a:off x="8145463" y="838200"/>
            <a:ext cx="998537" cy="5556250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100000">
                <a:srgbClr val="666666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2B519A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5" name="Picture 17" descr="eg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013" y="1735138"/>
            <a:ext cx="86201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4" descr="EU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71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Object 15"/>
          <p:cNvGraphicFramePr>
            <a:graphicFrameLocks noChangeAspect="1"/>
          </p:cNvGraphicFramePr>
          <p:nvPr/>
        </p:nvGraphicFramePr>
        <p:xfrm>
          <a:off x="8234363" y="982663"/>
          <a:ext cx="800100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1" name="Photo Editor-Foto" r:id="rId5" imgW="1190476" imgH="523810" progId="">
                  <p:embed/>
                </p:oleObj>
              </mc:Choice>
              <mc:Fallback>
                <p:oleObj name="Photo Editor-Foto" r:id="rId5" imgW="1190476" imgH="52381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4363" y="982663"/>
                        <a:ext cx="800100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2B519A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F4CE0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17" descr="terena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5373688"/>
            <a:ext cx="9715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8" descr="geant_logo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4652963"/>
            <a:ext cx="971550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Object 20"/>
          <p:cNvGraphicFramePr>
            <a:graphicFrameLocks noChangeAspect="1"/>
          </p:cNvGraphicFramePr>
          <p:nvPr/>
        </p:nvGraphicFramePr>
        <p:xfrm>
          <a:off x="8172450" y="3429000"/>
          <a:ext cx="944563" cy="70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2" name="Photo Editor-Foto" r:id="rId9" imgW="1190476" imgH="885949" progId="">
                  <p:embed/>
                </p:oleObj>
              </mc:Choice>
              <mc:Fallback>
                <p:oleObj name="Photo Editor-Foto" r:id="rId9" imgW="1190476" imgH="88594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2450" y="3429000"/>
                        <a:ext cx="944563" cy="703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2B519A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F4CE0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21"/>
          <p:cNvGraphicFramePr>
            <a:graphicFrameLocks noChangeAspect="1"/>
          </p:cNvGraphicFramePr>
          <p:nvPr/>
        </p:nvGraphicFramePr>
        <p:xfrm>
          <a:off x="8172450" y="2382838"/>
          <a:ext cx="944563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3" name="Photo Editor-Foto" r:id="rId11" imgW="1409897" imgH="885949" progId="">
                  <p:embed/>
                </p:oleObj>
              </mc:Choice>
              <mc:Fallback>
                <p:oleObj name="Photo Editor-Foto" r:id="rId11" imgW="1409897" imgH="88594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2450" y="2382838"/>
                        <a:ext cx="944563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2B519A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F4CE0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22"/>
          <p:cNvSpPr txBox="1">
            <a:spLocks noChangeArrowheads="1"/>
          </p:cNvSpPr>
          <p:nvPr userDrawn="1"/>
        </p:nvSpPr>
        <p:spPr bwMode="auto">
          <a:xfrm>
            <a:off x="1306513" y="6394450"/>
            <a:ext cx="68389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200" smtClean="0">
                <a:solidFill>
                  <a:srgbClr val="FFFFFF"/>
                </a:solidFill>
                <a:cs typeface="Arial" charset="0"/>
              </a:rPr>
              <a:t>Bob Jones</a:t>
            </a:r>
          </a:p>
        </p:txBody>
      </p:sp>
      <p:sp>
        <p:nvSpPr>
          <p:cNvPr id="13" name="Title 1"/>
          <p:cNvSpPr>
            <a:spLocks/>
          </p:cNvSpPr>
          <p:nvPr userDrawn="1"/>
        </p:nvSpPr>
        <p:spPr bwMode="auto">
          <a:xfrm>
            <a:off x="1306513" y="-23813"/>
            <a:ext cx="7251700" cy="685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smtClean="0">
                <a:solidFill>
                  <a:srgbClr val="000099"/>
                </a:solidFill>
                <a:cs typeface="Arial" charset="0"/>
              </a:rPr>
              <a:t>EEF   -   European E-Infrastructure Forum</a:t>
            </a:r>
            <a:endParaRPr lang="en-GB" sz="2800" b="1" smtClean="0">
              <a:solidFill>
                <a:srgbClr val="000099"/>
              </a:solidFill>
              <a:cs typeface="Arial" charset="0"/>
            </a:endParaRPr>
          </a:p>
        </p:txBody>
      </p:sp>
      <p:sp>
        <p:nvSpPr>
          <p:cNvPr id="14" name="Line 24"/>
          <p:cNvSpPr>
            <a:spLocks noChangeShapeType="1"/>
          </p:cNvSpPr>
          <p:nvPr userDrawn="1"/>
        </p:nvSpPr>
        <p:spPr bwMode="auto">
          <a:xfrm flipV="1">
            <a:off x="971550" y="619125"/>
            <a:ext cx="8172450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2B519A"/>
              </a:solidFill>
            </a:endParaRPr>
          </a:p>
        </p:txBody>
      </p:sp>
      <p:sp>
        <p:nvSpPr>
          <p:cNvPr id="15" name="Line 27"/>
          <p:cNvSpPr>
            <a:spLocks noChangeShapeType="1"/>
          </p:cNvSpPr>
          <p:nvPr userDrawn="1"/>
        </p:nvSpPr>
        <p:spPr bwMode="auto">
          <a:xfrm flipV="1">
            <a:off x="-26988" y="6394450"/>
            <a:ext cx="8172451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2B519A"/>
              </a:solidFill>
            </a:endParaRPr>
          </a:p>
        </p:txBody>
      </p:sp>
      <p:sp>
        <p:nvSpPr>
          <p:cNvPr id="16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rgbClr val="FFCC66"/>
              </a:buClr>
              <a:buFontTx/>
              <a:buChar char="•"/>
              <a:defRPr/>
            </a:lvl1pPr>
          </a:lstStyle>
          <a:p>
            <a:pPr>
              <a:defRPr/>
            </a:pPr>
            <a:fld id="{6663CD51-E3DD-45DD-8904-1D4F4982A37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4255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8"/>
          <p:cNvSpPr>
            <a:spLocks noChangeArrowheads="1"/>
          </p:cNvSpPr>
          <p:nvPr userDrawn="1"/>
        </p:nvSpPr>
        <p:spPr bwMode="auto">
          <a:xfrm>
            <a:off x="0" y="6394450"/>
            <a:ext cx="8172450" cy="463550"/>
          </a:xfrm>
          <a:prstGeom prst="rect">
            <a:avLst/>
          </a:pr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2B519A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6" name="Rectangle 26"/>
          <p:cNvSpPr>
            <a:spLocks noChangeArrowheads="1"/>
          </p:cNvSpPr>
          <p:nvPr userDrawn="1"/>
        </p:nvSpPr>
        <p:spPr bwMode="auto">
          <a:xfrm>
            <a:off x="971550" y="0"/>
            <a:ext cx="8172450" cy="614363"/>
          </a:xfrm>
          <a:prstGeom prst="rect">
            <a:avLst/>
          </a:pr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2B519A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7" name="Rectangle 25"/>
          <p:cNvSpPr>
            <a:spLocks noChangeArrowheads="1"/>
          </p:cNvSpPr>
          <p:nvPr userDrawn="1"/>
        </p:nvSpPr>
        <p:spPr bwMode="auto">
          <a:xfrm>
            <a:off x="8145463" y="838200"/>
            <a:ext cx="998537" cy="5556250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100000">
                <a:srgbClr val="666666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2B519A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8" name="Picture 17" descr="eg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013" y="1735138"/>
            <a:ext cx="86201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4" descr="EU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71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Object 15"/>
          <p:cNvGraphicFramePr>
            <a:graphicFrameLocks noChangeAspect="1"/>
          </p:cNvGraphicFramePr>
          <p:nvPr/>
        </p:nvGraphicFramePr>
        <p:xfrm>
          <a:off x="8234363" y="982663"/>
          <a:ext cx="800100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5" name="Photo Editor-Foto" r:id="rId5" imgW="1190476" imgH="523810" progId="">
                  <p:embed/>
                </p:oleObj>
              </mc:Choice>
              <mc:Fallback>
                <p:oleObj name="Photo Editor-Foto" r:id="rId5" imgW="1190476" imgH="52381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4363" y="982663"/>
                        <a:ext cx="800100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2B519A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F4CE0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7" descr="terena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5373688"/>
            <a:ext cx="9715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8" descr="geant_logo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4652963"/>
            <a:ext cx="971550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Object 20"/>
          <p:cNvGraphicFramePr>
            <a:graphicFrameLocks noChangeAspect="1"/>
          </p:cNvGraphicFramePr>
          <p:nvPr/>
        </p:nvGraphicFramePr>
        <p:xfrm>
          <a:off x="8172450" y="3429000"/>
          <a:ext cx="944563" cy="70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6" name="Photo Editor-Foto" r:id="rId9" imgW="1190476" imgH="885949" progId="">
                  <p:embed/>
                </p:oleObj>
              </mc:Choice>
              <mc:Fallback>
                <p:oleObj name="Photo Editor-Foto" r:id="rId9" imgW="1190476" imgH="88594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2450" y="3429000"/>
                        <a:ext cx="944563" cy="703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2B519A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F4CE0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21"/>
          <p:cNvGraphicFramePr>
            <a:graphicFrameLocks noChangeAspect="1"/>
          </p:cNvGraphicFramePr>
          <p:nvPr/>
        </p:nvGraphicFramePr>
        <p:xfrm>
          <a:off x="8172450" y="2382838"/>
          <a:ext cx="944563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7" name="Photo Editor-Foto" r:id="rId11" imgW="1409897" imgH="885949" progId="">
                  <p:embed/>
                </p:oleObj>
              </mc:Choice>
              <mc:Fallback>
                <p:oleObj name="Photo Editor-Foto" r:id="rId11" imgW="1409897" imgH="88594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2450" y="2382838"/>
                        <a:ext cx="944563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2B519A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F4CE0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Box 22"/>
          <p:cNvSpPr txBox="1">
            <a:spLocks noChangeArrowheads="1"/>
          </p:cNvSpPr>
          <p:nvPr userDrawn="1"/>
        </p:nvSpPr>
        <p:spPr bwMode="auto">
          <a:xfrm>
            <a:off x="1306513" y="6394450"/>
            <a:ext cx="68389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200" smtClean="0">
                <a:solidFill>
                  <a:srgbClr val="FFFFFF"/>
                </a:solidFill>
                <a:cs typeface="Arial" charset="0"/>
              </a:rPr>
              <a:t>Bob Jones</a:t>
            </a:r>
          </a:p>
        </p:txBody>
      </p:sp>
      <p:sp>
        <p:nvSpPr>
          <p:cNvPr id="16" name="Title 1"/>
          <p:cNvSpPr>
            <a:spLocks/>
          </p:cNvSpPr>
          <p:nvPr userDrawn="1"/>
        </p:nvSpPr>
        <p:spPr bwMode="auto">
          <a:xfrm>
            <a:off x="1306513" y="-23813"/>
            <a:ext cx="7251700" cy="685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smtClean="0">
                <a:solidFill>
                  <a:srgbClr val="000099"/>
                </a:solidFill>
                <a:cs typeface="Arial" charset="0"/>
              </a:rPr>
              <a:t>EEF   -   European E-Infrastructure Forum</a:t>
            </a:r>
            <a:endParaRPr lang="en-GB" sz="2800" b="1" smtClean="0">
              <a:solidFill>
                <a:srgbClr val="000099"/>
              </a:solidFill>
              <a:cs typeface="Arial" charset="0"/>
            </a:endParaRPr>
          </a:p>
        </p:txBody>
      </p:sp>
      <p:sp>
        <p:nvSpPr>
          <p:cNvPr id="17" name="Line 24"/>
          <p:cNvSpPr>
            <a:spLocks noChangeShapeType="1"/>
          </p:cNvSpPr>
          <p:nvPr userDrawn="1"/>
        </p:nvSpPr>
        <p:spPr bwMode="auto">
          <a:xfrm flipV="1">
            <a:off x="971550" y="619125"/>
            <a:ext cx="8172450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2B519A"/>
              </a:solidFill>
            </a:endParaRPr>
          </a:p>
        </p:txBody>
      </p:sp>
      <p:sp>
        <p:nvSpPr>
          <p:cNvPr id="18" name="Line 27"/>
          <p:cNvSpPr>
            <a:spLocks noChangeShapeType="1"/>
          </p:cNvSpPr>
          <p:nvPr userDrawn="1"/>
        </p:nvSpPr>
        <p:spPr bwMode="auto">
          <a:xfrm flipV="1">
            <a:off x="-26988" y="6394450"/>
            <a:ext cx="8172451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2B519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9" name="Rectangle 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rgbClr val="FFCC66"/>
              </a:buClr>
              <a:buFontTx/>
              <a:buChar char="•"/>
              <a:defRPr/>
            </a:lvl1pPr>
          </a:lstStyle>
          <a:p>
            <a:pPr>
              <a:defRPr/>
            </a:pPr>
            <a:fld id="{305FF795-7A79-4792-BCAF-F135786DBD3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10817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8"/>
          <p:cNvSpPr>
            <a:spLocks noChangeArrowheads="1"/>
          </p:cNvSpPr>
          <p:nvPr userDrawn="1"/>
        </p:nvSpPr>
        <p:spPr bwMode="auto">
          <a:xfrm>
            <a:off x="0" y="6394450"/>
            <a:ext cx="8172450" cy="463550"/>
          </a:xfrm>
          <a:prstGeom prst="rect">
            <a:avLst/>
          </a:pr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2B519A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6" name="Rectangle 26"/>
          <p:cNvSpPr>
            <a:spLocks noChangeArrowheads="1"/>
          </p:cNvSpPr>
          <p:nvPr userDrawn="1"/>
        </p:nvSpPr>
        <p:spPr bwMode="auto">
          <a:xfrm>
            <a:off x="971550" y="0"/>
            <a:ext cx="8172450" cy="614363"/>
          </a:xfrm>
          <a:prstGeom prst="rect">
            <a:avLst/>
          </a:pr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2B519A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7" name="Rectangle 25"/>
          <p:cNvSpPr>
            <a:spLocks noChangeArrowheads="1"/>
          </p:cNvSpPr>
          <p:nvPr userDrawn="1"/>
        </p:nvSpPr>
        <p:spPr bwMode="auto">
          <a:xfrm>
            <a:off x="8145463" y="838200"/>
            <a:ext cx="998537" cy="5556250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100000">
                <a:srgbClr val="666666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2B519A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8" name="Picture 17" descr="eg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013" y="1735138"/>
            <a:ext cx="86201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4" descr="EU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71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Object 15"/>
          <p:cNvGraphicFramePr>
            <a:graphicFrameLocks noChangeAspect="1"/>
          </p:cNvGraphicFramePr>
          <p:nvPr/>
        </p:nvGraphicFramePr>
        <p:xfrm>
          <a:off x="8234363" y="982663"/>
          <a:ext cx="800100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19" name="Photo Editor-Foto" r:id="rId5" imgW="1190476" imgH="523810" progId="">
                  <p:embed/>
                </p:oleObj>
              </mc:Choice>
              <mc:Fallback>
                <p:oleObj name="Photo Editor-Foto" r:id="rId5" imgW="1190476" imgH="52381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4363" y="982663"/>
                        <a:ext cx="800100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2B519A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F4CE0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7" descr="terena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5373688"/>
            <a:ext cx="9715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8" descr="geant_logo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4652963"/>
            <a:ext cx="971550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Object 20"/>
          <p:cNvGraphicFramePr>
            <a:graphicFrameLocks noChangeAspect="1"/>
          </p:cNvGraphicFramePr>
          <p:nvPr/>
        </p:nvGraphicFramePr>
        <p:xfrm>
          <a:off x="8172450" y="3429000"/>
          <a:ext cx="944563" cy="70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0" name="Photo Editor-Foto" r:id="rId9" imgW="1190476" imgH="885949" progId="">
                  <p:embed/>
                </p:oleObj>
              </mc:Choice>
              <mc:Fallback>
                <p:oleObj name="Photo Editor-Foto" r:id="rId9" imgW="1190476" imgH="88594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2450" y="3429000"/>
                        <a:ext cx="944563" cy="703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2B519A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F4CE0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21"/>
          <p:cNvGraphicFramePr>
            <a:graphicFrameLocks noChangeAspect="1"/>
          </p:cNvGraphicFramePr>
          <p:nvPr/>
        </p:nvGraphicFramePr>
        <p:xfrm>
          <a:off x="8172450" y="2382838"/>
          <a:ext cx="944563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1" name="Photo Editor-Foto" r:id="rId11" imgW="1409897" imgH="885949" progId="">
                  <p:embed/>
                </p:oleObj>
              </mc:Choice>
              <mc:Fallback>
                <p:oleObj name="Photo Editor-Foto" r:id="rId11" imgW="1409897" imgH="88594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2450" y="2382838"/>
                        <a:ext cx="944563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2B519A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F4CE0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Box 22"/>
          <p:cNvSpPr txBox="1">
            <a:spLocks noChangeArrowheads="1"/>
          </p:cNvSpPr>
          <p:nvPr userDrawn="1"/>
        </p:nvSpPr>
        <p:spPr bwMode="auto">
          <a:xfrm>
            <a:off x="1306513" y="6394450"/>
            <a:ext cx="68389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200" smtClean="0">
                <a:solidFill>
                  <a:srgbClr val="FFFFFF"/>
                </a:solidFill>
                <a:cs typeface="Arial" charset="0"/>
              </a:rPr>
              <a:t>Bob Jones</a:t>
            </a:r>
          </a:p>
        </p:txBody>
      </p:sp>
      <p:sp>
        <p:nvSpPr>
          <p:cNvPr id="16" name="Title 1"/>
          <p:cNvSpPr>
            <a:spLocks/>
          </p:cNvSpPr>
          <p:nvPr userDrawn="1"/>
        </p:nvSpPr>
        <p:spPr bwMode="auto">
          <a:xfrm>
            <a:off x="1306513" y="-23813"/>
            <a:ext cx="7251700" cy="685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smtClean="0">
                <a:solidFill>
                  <a:srgbClr val="000099"/>
                </a:solidFill>
                <a:cs typeface="Arial" charset="0"/>
              </a:rPr>
              <a:t>EEF   -   European E-Infrastructure Forum</a:t>
            </a:r>
            <a:endParaRPr lang="en-GB" sz="2800" b="1" smtClean="0">
              <a:solidFill>
                <a:srgbClr val="000099"/>
              </a:solidFill>
              <a:cs typeface="Arial" charset="0"/>
            </a:endParaRPr>
          </a:p>
        </p:txBody>
      </p:sp>
      <p:sp>
        <p:nvSpPr>
          <p:cNvPr id="17" name="Line 24"/>
          <p:cNvSpPr>
            <a:spLocks noChangeShapeType="1"/>
          </p:cNvSpPr>
          <p:nvPr userDrawn="1"/>
        </p:nvSpPr>
        <p:spPr bwMode="auto">
          <a:xfrm flipV="1">
            <a:off x="971550" y="619125"/>
            <a:ext cx="8172450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2B519A"/>
              </a:solidFill>
            </a:endParaRPr>
          </a:p>
        </p:txBody>
      </p:sp>
      <p:sp>
        <p:nvSpPr>
          <p:cNvPr id="18" name="Line 27"/>
          <p:cNvSpPr>
            <a:spLocks noChangeShapeType="1"/>
          </p:cNvSpPr>
          <p:nvPr userDrawn="1"/>
        </p:nvSpPr>
        <p:spPr bwMode="auto">
          <a:xfrm flipV="1">
            <a:off x="-26988" y="6394450"/>
            <a:ext cx="8172451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2B519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Rectangle 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rgbClr val="FFCC66"/>
              </a:buClr>
              <a:buFontTx/>
              <a:buChar char="•"/>
              <a:defRPr/>
            </a:lvl1pPr>
          </a:lstStyle>
          <a:p>
            <a:pPr>
              <a:defRPr/>
            </a:pPr>
            <a:fld id="{F7DD1AA0-826D-4620-8B66-F2567F3A5E3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20250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8"/>
          <p:cNvSpPr>
            <a:spLocks noChangeArrowheads="1"/>
          </p:cNvSpPr>
          <p:nvPr userDrawn="1"/>
        </p:nvSpPr>
        <p:spPr bwMode="auto">
          <a:xfrm>
            <a:off x="0" y="6394450"/>
            <a:ext cx="8172450" cy="463550"/>
          </a:xfrm>
          <a:prstGeom prst="rect">
            <a:avLst/>
          </a:pr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2B519A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" name="Rectangle 26"/>
          <p:cNvSpPr>
            <a:spLocks noChangeArrowheads="1"/>
          </p:cNvSpPr>
          <p:nvPr userDrawn="1"/>
        </p:nvSpPr>
        <p:spPr bwMode="auto">
          <a:xfrm>
            <a:off x="971550" y="0"/>
            <a:ext cx="8172450" cy="614363"/>
          </a:xfrm>
          <a:prstGeom prst="rect">
            <a:avLst/>
          </a:pr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2B519A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6" name="Rectangle 25"/>
          <p:cNvSpPr>
            <a:spLocks noChangeArrowheads="1"/>
          </p:cNvSpPr>
          <p:nvPr userDrawn="1"/>
        </p:nvSpPr>
        <p:spPr bwMode="auto">
          <a:xfrm>
            <a:off x="8145463" y="838200"/>
            <a:ext cx="998537" cy="5556250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100000">
                <a:srgbClr val="666666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2B519A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7" name="Picture 17" descr="eg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013" y="1735138"/>
            <a:ext cx="86201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4" descr="EU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71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Object 15"/>
          <p:cNvGraphicFramePr>
            <a:graphicFrameLocks noChangeAspect="1"/>
          </p:cNvGraphicFramePr>
          <p:nvPr/>
        </p:nvGraphicFramePr>
        <p:xfrm>
          <a:off x="8234363" y="982663"/>
          <a:ext cx="800100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3" name="Photo Editor-Foto" r:id="rId5" imgW="1190476" imgH="523810" progId="">
                  <p:embed/>
                </p:oleObj>
              </mc:Choice>
              <mc:Fallback>
                <p:oleObj name="Photo Editor-Foto" r:id="rId5" imgW="1190476" imgH="52381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4363" y="982663"/>
                        <a:ext cx="800100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2B519A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F4CE0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17" descr="terena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5373688"/>
            <a:ext cx="9715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8" descr="geant_logo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4652963"/>
            <a:ext cx="971550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Object 20"/>
          <p:cNvGraphicFramePr>
            <a:graphicFrameLocks noChangeAspect="1"/>
          </p:cNvGraphicFramePr>
          <p:nvPr/>
        </p:nvGraphicFramePr>
        <p:xfrm>
          <a:off x="8172450" y="3429000"/>
          <a:ext cx="944563" cy="70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4" name="Photo Editor-Foto" r:id="rId9" imgW="1190476" imgH="885949" progId="">
                  <p:embed/>
                </p:oleObj>
              </mc:Choice>
              <mc:Fallback>
                <p:oleObj name="Photo Editor-Foto" r:id="rId9" imgW="1190476" imgH="88594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2450" y="3429000"/>
                        <a:ext cx="944563" cy="703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2B519A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F4CE0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21"/>
          <p:cNvGraphicFramePr>
            <a:graphicFrameLocks noChangeAspect="1"/>
          </p:cNvGraphicFramePr>
          <p:nvPr/>
        </p:nvGraphicFramePr>
        <p:xfrm>
          <a:off x="8172450" y="2382838"/>
          <a:ext cx="944563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5" name="Photo Editor-Foto" r:id="rId11" imgW="1409897" imgH="885949" progId="">
                  <p:embed/>
                </p:oleObj>
              </mc:Choice>
              <mc:Fallback>
                <p:oleObj name="Photo Editor-Foto" r:id="rId11" imgW="1409897" imgH="88594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2450" y="2382838"/>
                        <a:ext cx="944563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2B519A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F4CE0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22"/>
          <p:cNvSpPr txBox="1">
            <a:spLocks noChangeArrowheads="1"/>
          </p:cNvSpPr>
          <p:nvPr userDrawn="1"/>
        </p:nvSpPr>
        <p:spPr bwMode="auto">
          <a:xfrm>
            <a:off x="1306513" y="6394450"/>
            <a:ext cx="68389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200" smtClean="0">
                <a:solidFill>
                  <a:srgbClr val="FFFFFF"/>
                </a:solidFill>
                <a:cs typeface="Arial" charset="0"/>
              </a:rPr>
              <a:t>Bob Jones</a:t>
            </a:r>
          </a:p>
        </p:txBody>
      </p:sp>
      <p:sp>
        <p:nvSpPr>
          <p:cNvPr id="15" name="Title 1"/>
          <p:cNvSpPr>
            <a:spLocks/>
          </p:cNvSpPr>
          <p:nvPr userDrawn="1"/>
        </p:nvSpPr>
        <p:spPr bwMode="auto">
          <a:xfrm>
            <a:off x="1306513" y="-23813"/>
            <a:ext cx="7251700" cy="685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smtClean="0">
                <a:solidFill>
                  <a:srgbClr val="000099"/>
                </a:solidFill>
                <a:cs typeface="Arial" charset="0"/>
              </a:rPr>
              <a:t>EEF   -   European E-Infrastructure Forum</a:t>
            </a:r>
            <a:endParaRPr lang="en-GB" sz="2800" b="1" smtClean="0">
              <a:solidFill>
                <a:srgbClr val="000099"/>
              </a:solidFill>
              <a:cs typeface="Arial" charset="0"/>
            </a:endParaRPr>
          </a:p>
        </p:txBody>
      </p:sp>
      <p:sp>
        <p:nvSpPr>
          <p:cNvPr id="16" name="Line 24"/>
          <p:cNvSpPr>
            <a:spLocks noChangeShapeType="1"/>
          </p:cNvSpPr>
          <p:nvPr userDrawn="1"/>
        </p:nvSpPr>
        <p:spPr bwMode="auto">
          <a:xfrm flipV="1">
            <a:off x="971550" y="619125"/>
            <a:ext cx="8172450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2B519A"/>
              </a:solidFill>
            </a:endParaRPr>
          </a:p>
        </p:txBody>
      </p:sp>
      <p:sp>
        <p:nvSpPr>
          <p:cNvPr id="17" name="Line 27"/>
          <p:cNvSpPr>
            <a:spLocks noChangeShapeType="1"/>
          </p:cNvSpPr>
          <p:nvPr userDrawn="1"/>
        </p:nvSpPr>
        <p:spPr bwMode="auto">
          <a:xfrm flipV="1">
            <a:off x="-26988" y="6394450"/>
            <a:ext cx="8172451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2B519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8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rgbClr val="FFCC66"/>
              </a:buClr>
              <a:buFontTx/>
              <a:buChar char="•"/>
              <a:defRPr/>
            </a:lvl1pPr>
          </a:lstStyle>
          <a:p>
            <a:pPr>
              <a:defRPr/>
            </a:pPr>
            <a:fld id="{0A78294D-6042-4615-8338-277CDF1E5C0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4021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8"/>
          <p:cNvSpPr>
            <a:spLocks noChangeArrowheads="1"/>
          </p:cNvSpPr>
          <p:nvPr userDrawn="1"/>
        </p:nvSpPr>
        <p:spPr bwMode="auto">
          <a:xfrm>
            <a:off x="0" y="6394450"/>
            <a:ext cx="8172450" cy="463550"/>
          </a:xfrm>
          <a:prstGeom prst="rect">
            <a:avLst/>
          </a:pr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2B519A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" name="Rectangle 26"/>
          <p:cNvSpPr>
            <a:spLocks noChangeArrowheads="1"/>
          </p:cNvSpPr>
          <p:nvPr userDrawn="1"/>
        </p:nvSpPr>
        <p:spPr bwMode="auto">
          <a:xfrm>
            <a:off x="971550" y="0"/>
            <a:ext cx="8172450" cy="614363"/>
          </a:xfrm>
          <a:prstGeom prst="rect">
            <a:avLst/>
          </a:pr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2B519A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6" name="Rectangle 25"/>
          <p:cNvSpPr>
            <a:spLocks noChangeArrowheads="1"/>
          </p:cNvSpPr>
          <p:nvPr userDrawn="1"/>
        </p:nvSpPr>
        <p:spPr bwMode="auto">
          <a:xfrm>
            <a:off x="8145463" y="838200"/>
            <a:ext cx="998537" cy="5556250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100000">
                <a:srgbClr val="666666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2B519A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7" name="Picture 17" descr="eg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013" y="1735138"/>
            <a:ext cx="86201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4" descr="EU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71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Object 15"/>
          <p:cNvGraphicFramePr>
            <a:graphicFrameLocks noChangeAspect="1"/>
          </p:cNvGraphicFramePr>
          <p:nvPr/>
        </p:nvGraphicFramePr>
        <p:xfrm>
          <a:off x="8234363" y="982663"/>
          <a:ext cx="800100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67" name="Photo Editor-Foto" r:id="rId5" imgW="1190476" imgH="523810" progId="">
                  <p:embed/>
                </p:oleObj>
              </mc:Choice>
              <mc:Fallback>
                <p:oleObj name="Photo Editor-Foto" r:id="rId5" imgW="1190476" imgH="52381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4363" y="982663"/>
                        <a:ext cx="800100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2B519A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F4CE0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17" descr="terena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5373688"/>
            <a:ext cx="9715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8" descr="geant_logo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4652963"/>
            <a:ext cx="971550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Object 20"/>
          <p:cNvGraphicFramePr>
            <a:graphicFrameLocks noChangeAspect="1"/>
          </p:cNvGraphicFramePr>
          <p:nvPr/>
        </p:nvGraphicFramePr>
        <p:xfrm>
          <a:off x="8172450" y="3429000"/>
          <a:ext cx="944563" cy="70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68" name="Photo Editor-Foto" r:id="rId9" imgW="1190476" imgH="885949" progId="">
                  <p:embed/>
                </p:oleObj>
              </mc:Choice>
              <mc:Fallback>
                <p:oleObj name="Photo Editor-Foto" r:id="rId9" imgW="1190476" imgH="88594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2450" y="3429000"/>
                        <a:ext cx="944563" cy="703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2B519A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F4CE0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21"/>
          <p:cNvGraphicFramePr>
            <a:graphicFrameLocks noChangeAspect="1"/>
          </p:cNvGraphicFramePr>
          <p:nvPr/>
        </p:nvGraphicFramePr>
        <p:xfrm>
          <a:off x="8172450" y="2382838"/>
          <a:ext cx="944563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69" name="Photo Editor-Foto" r:id="rId11" imgW="1409897" imgH="885949" progId="">
                  <p:embed/>
                </p:oleObj>
              </mc:Choice>
              <mc:Fallback>
                <p:oleObj name="Photo Editor-Foto" r:id="rId11" imgW="1409897" imgH="88594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2450" y="2382838"/>
                        <a:ext cx="944563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2B519A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F4CE0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22"/>
          <p:cNvSpPr txBox="1">
            <a:spLocks noChangeArrowheads="1"/>
          </p:cNvSpPr>
          <p:nvPr userDrawn="1"/>
        </p:nvSpPr>
        <p:spPr bwMode="auto">
          <a:xfrm>
            <a:off x="1306513" y="6394450"/>
            <a:ext cx="68389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200" smtClean="0">
                <a:solidFill>
                  <a:srgbClr val="FFFFFF"/>
                </a:solidFill>
                <a:cs typeface="Arial" charset="0"/>
              </a:rPr>
              <a:t>Bob Jones</a:t>
            </a:r>
          </a:p>
        </p:txBody>
      </p:sp>
      <p:sp>
        <p:nvSpPr>
          <p:cNvPr id="15" name="Title 1"/>
          <p:cNvSpPr>
            <a:spLocks/>
          </p:cNvSpPr>
          <p:nvPr userDrawn="1"/>
        </p:nvSpPr>
        <p:spPr bwMode="auto">
          <a:xfrm>
            <a:off x="1306513" y="-23813"/>
            <a:ext cx="7251700" cy="685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smtClean="0">
                <a:solidFill>
                  <a:srgbClr val="000099"/>
                </a:solidFill>
                <a:cs typeface="Arial" charset="0"/>
              </a:rPr>
              <a:t>EEF   -   European E-Infrastructure Forum</a:t>
            </a:r>
            <a:endParaRPr lang="en-GB" sz="2800" b="1" smtClean="0">
              <a:solidFill>
                <a:srgbClr val="000099"/>
              </a:solidFill>
              <a:cs typeface="Arial" charset="0"/>
            </a:endParaRPr>
          </a:p>
        </p:txBody>
      </p:sp>
      <p:sp>
        <p:nvSpPr>
          <p:cNvPr id="16" name="Line 24"/>
          <p:cNvSpPr>
            <a:spLocks noChangeShapeType="1"/>
          </p:cNvSpPr>
          <p:nvPr userDrawn="1"/>
        </p:nvSpPr>
        <p:spPr bwMode="auto">
          <a:xfrm flipV="1">
            <a:off x="971550" y="619125"/>
            <a:ext cx="8172450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2B519A"/>
              </a:solidFill>
            </a:endParaRPr>
          </a:p>
        </p:txBody>
      </p:sp>
      <p:sp>
        <p:nvSpPr>
          <p:cNvPr id="17" name="Line 27"/>
          <p:cNvSpPr>
            <a:spLocks noChangeShapeType="1"/>
          </p:cNvSpPr>
          <p:nvPr userDrawn="1"/>
        </p:nvSpPr>
        <p:spPr bwMode="auto">
          <a:xfrm flipV="1">
            <a:off x="-26988" y="6394450"/>
            <a:ext cx="8172451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2B519A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27838" y="66675"/>
            <a:ext cx="2160587" cy="6337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6075" y="66675"/>
            <a:ext cx="6329363" cy="6337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8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rgbClr val="FFCC66"/>
              </a:buClr>
              <a:buFontTx/>
              <a:buChar char="•"/>
              <a:defRPr/>
            </a:lvl1pPr>
          </a:lstStyle>
          <a:p>
            <a:pPr>
              <a:defRPr/>
            </a:pPr>
            <a:fld id="{E1B02B04-7977-44EE-8C47-F7274188889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8580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412776"/>
            <a:ext cx="8075612" cy="45259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5F52EB-F271-4AFE-ACCB-95D538D0B3F0}" type="datetime1">
              <a:rPr lang="en-GB" smtClean="0"/>
              <a:t>26/01/2012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Mgmt Awayday - Jan 2012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1643E8-D56D-45C6-BDBE-DB296EBC22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8490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6764B-C459-4625-8939-3FEE478E1A11}" type="datetime1">
              <a:rPr lang="en-GB" smtClean="0"/>
              <a:t>26/01/2012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Mgmt Awayday - Jan 2012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643E8-D56D-45C6-BDBE-DB296EBC22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7632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9144000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7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Tx/>
              <a:buChar char="•"/>
            </a:pPr>
            <a:endParaRPr lang="en-US" sz="2400" smtClean="0">
              <a:solidFill>
                <a:srgbClr val="F4CE00"/>
              </a:solidFill>
              <a:latin typeface="Verdana" pitchFamily="34" charset="0"/>
              <a:cs typeface="Arial" charset="0"/>
            </a:endParaRPr>
          </a:p>
        </p:txBody>
      </p:sp>
      <p:pic>
        <p:nvPicPr>
          <p:cNvPr id="6" name="Picture 9" descr="I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738" y="5738813"/>
            <a:ext cx="121920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 descr="eu_logo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825" y="5694363"/>
            <a:ext cx="8096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0" y="6583363"/>
            <a:ext cx="22383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FCC66"/>
              </a:buClr>
              <a:defRPr/>
            </a:pPr>
            <a:r>
              <a:rPr lang="en-GB" sz="1200" smtClean="0">
                <a:solidFill>
                  <a:srgbClr val="2B519A"/>
                </a:solidFill>
                <a:cs typeface="Arial" charset="0"/>
              </a:rPr>
              <a:t>EGEE-III INFSO-RI-222667</a:t>
            </a:r>
          </a:p>
        </p:txBody>
      </p:sp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0" y="5861050"/>
            <a:ext cx="18684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defRPr/>
            </a:pPr>
            <a:r>
              <a:rPr lang="en-GB" sz="1600" b="1" smtClean="0">
                <a:solidFill>
                  <a:srgbClr val="325FAF"/>
                </a:solidFill>
                <a:cs typeface="Arial" charset="0"/>
              </a:rPr>
              <a:t>www.eu-egee.org</a:t>
            </a:r>
          </a:p>
        </p:txBody>
      </p:sp>
      <p:pic>
        <p:nvPicPr>
          <p:cNvPr id="10" name="Picture 16" descr="INFSOM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568950"/>
            <a:ext cx="12985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5643563" y="6491288"/>
            <a:ext cx="35004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FCC66"/>
              </a:buClr>
              <a:defRPr/>
            </a:pPr>
            <a:r>
              <a:rPr lang="en-GB" sz="1200" smtClean="0">
                <a:solidFill>
                  <a:srgbClr val="325FAF"/>
                </a:solidFill>
                <a:latin typeface="Verdana" pitchFamily="34" charset="0"/>
                <a:cs typeface="Arial" charset="0"/>
              </a:rPr>
              <a:t>EGEE and gLite are registered trademarks</a:t>
            </a:r>
            <a:r>
              <a:rPr lang="en-GB" sz="2400" smtClean="0">
                <a:solidFill>
                  <a:srgbClr val="325FAF"/>
                </a:solidFill>
                <a:cs typeface="Arial" charset="0"/>
              </a:rPr>
              <a:t> </a:t>
            </a:r>
          </a:p>
        </p:txBody>
      </p:sp>
      <p:pic>
        <p:nvPicPr>
          <p:cNvPr id="12" name="Picture 18"/>
          <p:cNvPicPr>
            <a:picLocks noChangeAspect="1" noChangeArrowheads="1"/>
          </p:cNvPicPr>
          <p:nvPr userDrawn="1"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5791200"/>
            <a:ext cx="1152525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9"/>
          <p:cNvPicPr>
            <a:picLocks noChangeAspect="1" noChangeArrowheads="1"/>
          </p:cNvPicPr>
          <p:nvPr userDrawn="1"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791200"/>
            <a:ext cx="6556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AutoShape 20"/>
          <p:cNvSpPr>
            <a:spLocks noChangeAspect="1" noChangeArrowheads="1"/>
          </p:cNvSpPr>
          <p:nvPr/>
        </p:nvSpPr>
        <p:spPr bwMode="auto">
          <a:xfrm>
            <a:off x="0" y="0"/>
            <a:ext cx="9144000" cy="444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2B519A"/>
              </a:solidFill>
              <a:cs typeface="Arial" charset="0"/>
            </a:endParaRPr>
          </a:p>
        </p:txBody>
      </p:sp>
      <p:pic>
        <p:nvPicPr>
          <p:cNvPr id="15" name="Picture 3" descr="Logo CERN width=144,      height=144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57150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4" descr="EGEE Wallpaper.bmp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5562600"/>
            <a:ext cx="150495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92325" y="4165600"/>
            <a:ext cx="6518275" cy="1397000"/>
          </a:xfrm>
        </p:spPr>
        <p:txBody>
          <a:bodyPr/>
          <a:lstStyle>
            <a:lvl1pPr marL="0" indent="0">
              <a:buFontTx/>
              <a:buNone/>
              <a:defRPr sz="2000" i="1"/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9421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2092325" y="3429000"/>
            <a:ext cx="6518275" cy="1076325"/>
          </a:xfrm>
        </p:spPr>
        <p:txBody>
          <a:bodyPr anchor="t"/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3352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8"/>
          <p:cNvSpPr>
            <a:spLocks noChangeArrowheads="1"/>
          </p:cNvSpPr>
          <p:nvPr userDrawn="1"/>
        </p:nvSpPr>
        <p:spPr bwMode="auto">
          <a:xfrm>
            <a:off x="0" y="6394450"/>
            <a:ext cx="8172450" cy="463550"/>
          </a:xfrm>
          <a:prstGeom prst="rect">
            <a:avLst/>
          </a:pr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2B519A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" name="Rectangle 26"/>
          <p:cNvSpPr>
            <a:spLocks noChangeArrowheads="1"/>
          </p:cNvSpPr>
          <p:nvPr userDrawn="1"/>
        </p:nvSpPr>
        <p:spPr bwMode="auto">
          <a:xfrm>
            <a:off x="971550" y="0"/>
            <a:ext cx="8172450" cy="614363"/>
          </a:xfrm>
          <a:prstGeom prst="rect">
            <a:avLst/>
          </a:pr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2B519A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6" name="Rectangle 25"/>
          <p:cNvSpPr>
            <a:spLocks noChangeArrowheads="1"/>
          </p:cNvSpPr>
          <p:nvPr userDrawn="1"/>
        </p:nvSpPr>
        <p:spPr bwMode="auto">
          <a:xfrm>
            <a:off x="8145463" y="838200"/>
            <a:ext cx="998537" cy="5556250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100000">
                <a:srgbClr val="666666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2B519A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7" name="Picture 17" descr="eg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013" y="1735138"/>
            <a:ext cx="86201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4" descr="EU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71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Object 15"/>
          <p:cNvGraphicFramePr>
            <a:graphicFrameLocks noChangeAspect="1"/>
          </p:cNvGraphicFramePr>
          <p:nvPr/>
        </p:nvGraphicFramePr>
        <p:xfrm>
          <a:off x="8234363" y="982663"/>
          <a:ext cx="800100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1" name="Photo Editor-Foto" r:id="rId5" imgW="1190476" imgH="523810" progId="">
                  <p:embed/>
                </p:oleObj>
              </mc:Choice>
              <mc:Fallback>
                <p:oleObj name="Photo Editor-Foto" r:id="rId5" imgW="1190476" imgH="52381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4363" y="982663"/>
                        <a:ext cx="800100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2B519A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F4CE0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17" descr="terena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5373688"/>
            <a:ext cx="9715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8" descr="geant_logo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4652963"/>
            <a:ext cx="971550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Object 20"/>
          <p:cNvGraphicFramePr>
            <a:graphicFrameLocks noChangeAspect="1"/>
          </p:cNvGraphicFramePr>
          <p:nvPr/>
        </p:nvGraphicFramePr>
        <p:xfrm>
          <a:off x="8172450" y="3429000"/>
          <a:ext cx="944563" cy="70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2" name="Photo Editor-Foto" r:id="rId9" imgW="1190476" imgH="885949" progId="">
                  <p:embed/>
                </p:oleObj>
              </mc:Choice>
              <mc:Fallback>
                <p:oleObj name="Photo Editor-Foto" r:id="rId9" imgW="1190476" imgH="88594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2450" y="3429000"/>
                        <a:ext cx="944563" cy="703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2B519A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F4CE0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21"/>
          <p:cNvGraphicFramePr>
            <a:graphicFrameLocks noChangeAspect="1"/>
          </p:cNvGraphicFramePr>
          <p:nvPr/>
        </p:nvGraphicFramePr>
        <p:xfrm>
          <a:off x="8172450" y="2382838"/>
          <a:ext cx="944563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" name="Photo Editor-Foto" r:id="rId11" imgW="1409897" imgH="885949" progId="">
                  <p:embed/>
                </p:oleObj>
              </mc:Choice>
              <mc:Fallback>
                <p:oleObj name="Photo Editor-Foto" r:id="rId11" imgW="1409897" imgH="88594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2450" y="2382838"/>
                        <a:ext cx="944563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2B519A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F4CE0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22"/>
          <p:cNvSpPr txBox="1">
            <a:spLocks noChangeArrowheads="1"/>
          </p:cNvSpPr>
          <p:nvPr userDrawn="1"/>
        </p:nvSpPr>
        <p:spPr bwMode="auto">
          <a:xfrm>
            <a:off x="1306513" y="6394450"/>
            <a:ext cx="68389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200" smtClean="0">
                <a:solidFill>
                  <a:srgbClr val="FFFFFF"/>
                </a:solidFill>
                <a:cs typeface="Arial" charset="0"/>
              </a:rPr>
              <a:t>Bob Jones</a:t>
            </a:r>
          </a:p>
        </p:txBody>
      </p:sp>
      <p:sp>
        <p:nvSpPr>
          <p:cNvPr id="15" name="Title 1"/>
          <p:cNvSpPr>
            <a:spLocks/>
          </p:cNvSpPr>
          <p:nvPr userDrawn="1"/>
        </p:nvSpPr>
        <p:spPr bwMode="auto">
          <a:xfrm>
            <a:off x="1306513" y="-23813"/>
            <a:ext cx="7251700" cy="685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smtClean="0">
                <a:solidFill>
                  <a:srgbClr val="000099"/>
                </a:solidFill>
                <a:cs typeface="Arial" charset="0"/>
              </a:rPr>
              <a:t>EEF   -   European E-Infrastructure Forum</a:t>
            </a:r>
            <a:endParaRPr lang="en-GB" sz="2800" b="1" smtClean="0">
              <a:solidFill>
                <a:srgbClr val="000099"/>
              </a:solidFill>
              <a:cs typeface="Arial" charset="0"/>
            </a:endParaRPr>
          </a:p>
        </p:txBody>
      </p:sp>
      <p:sp>
        <p:nvSpPr>
          <p:cNvPr id="16" name="Line 24"/>
          <p:cNvSpPr>
            <a:spLocks noChangeShapeType="1"/>
          </p:cNvSpPr>
          <p:nvPr userDrawn="1"/>
        </p:nvSpPr>
        <p:spPr bwMode="auto">
          <a:xfrm flipV="1">
            <a:off x="971550" y="619125"/>
            <a:ext cx="8172450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2B519A"/>
              </a:solidFill>
            </a:endParaRPr>
          </a:p>
        </p:txBody>
      </p:sp>
      <p:sp>
        <p:nvSpPr>
          <p:cNvPr id="17" name="Line 27"/>
          <p:cNvSpPr>
            <a:spLocks noChangeShapeType="1"/>
          </p:cNvSpPr>
          <p:nvPr userDrawn="1"/>
        </p:nvSpPr>
        <p:spPr bwMode="auto">
          <a:xfrm flipV="1">
            <a:off x="-26988" y="6394450"/>
            <a:ext cx="8172451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2B519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8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rgbClr val="FFCC66"/>
              </a:buClr>
              <a:buFontTx/>
              <a:buChar char="•"/>
              <a:defRPr/>
            </a:lvl1pPr>
          </a:lstStyle>
          <a:p>
            <a:pPr>
              <a:defRPr/>
            </a:pPr>
            <a:fld id="{81E87968-EE4F-4167-8770-39BF6D85E7D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4567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8"/>
          <p:cNvSpPr>
            <a:spLocks noChangeArrowheads="1"/>
          </p:cNvSpPr>
          <p:nvPr userDrawn="1"/>
        </p:nvSpPr>
        <p:spPr bwMode="auto">
          <a:xfrm>
            <a:off x="0" y="6394450"/>
            <a:ext cx="8172450" cy="463550"/>
          </a:xfrm>
          <a:prstGeom prst="rect">
            <a:avLst/>
          </a:pr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2B519A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" name="Rectangle 26"/>
          <p:cNvSpPr>
            <a:spLocks noChangeArrowheads="1"/>
          </p:cNvSpPr>
          <p:nvPr userDrawn="1"/>
        </p:nvSpPr>
        <p:spPr bwMode="auto">
          <a:xfrm>
            <a:off x="971550" y="0"/>
            <a:ext cx="8172450" cy="614363"/>
          </a:xfrm>
          <a:prstGeom prst="rect">
            <a:avLst/>
          </a:pr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2B519A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6" name="Rectangle 25"/>
          <p:cNvSpPr>
            <a:spLocks noChangeArrowheads="1"/>
          </p:cNvSpPr>
          <p:nvPr userDrawn="1"/>
        </p:nvSpPr>
        <p:spPr bwMode="auto">
          <a:xfrm>
            <a:off x="8145463" y="838200"/>
            <a:ext cx="998537" cy="5556250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100000">
                <a:srgbClr val="666666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2B519A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7" name="Picture 17" descr="eg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013" y="1735138"/>
            <a:ext cx="86201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4" descr="EU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71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Object 15"/>
          <p:cNvGraphicFramePr>
            <a:graphicFrameLocks noChangeAspect="1"/>
          </p:cNvGraphicFramePr>
          <p:nvPr/>
        </p:nvGraphicFramePr>
        <p:xfrm>
          <a:off x="8234363" y="982663"/>
          <a:ext cx="800100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5" name="Photo Editor-Foto" r:id="rId5" imgW="1190476" imgH="523810" progId="">
                  <p:embed/>
                </p:oleObj>
              </mc:Choice>
              <mc:Fallback>
                <p:oleObj name="Photo Editor-Foto" r:id="rId5" imgW="1190476" imgH="52381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4363" y="982663"/>
                        <a:ext cx="800100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2B519A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F4CE0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17" descr="terena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5373688"/>
            <a:ext cx="9715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8" descr="geant_logo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4652963"/>
            <a:ext cx="971550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Object 20"/>
          <p:cNvGraphicFramePr>
            <a:graphicFrameLocks noChangeAspect="1"/>
          </p:cNvGraphicFramePr>
          <p:nvPr/>
        </p:nvGraphicFramePr>
        <p:xfrm>
          <a:off x="8172450" y="3429000"/>
          <a:ext cx="944563" cy="70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6" name="Photo Editor-Foto" r:id="rId9" imgW="1190476" imgH="885949" progId="">
                  <p:embed/>
                </p:oleObj>
              </mc:Choice>
              <mc:Fallback>
                <p:oleObj name="Photo Editor-Foto" r:id="rId9" imgW="1190476" imgH="88594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2450" y="3429000"/>
                        <a:ext cx="944563" cy="703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2B519A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F4CE0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21"/>
          <p:cNvGraphicFramePr>
            <a:graphicFrameLocks noChangeAspect="1"/>
          </p:cNvGraphicFramePr>
          <p:nvPr/>
        </p:nvGraphicFramePr>
        <p:xfrm>
          <a:off x="8172450" y="2382838"/>
          <a:ext cx="944563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" name="Photo Editor-Foto" r:id="rId11" imgW="1409897" imgH="885949" progId="">
                  <p:embed/>
                </p:oleObj>
              </mc:Choice>
              <mc:Fallback>
                <p:oleObj name="Photo Editor-Foto" r:id="rId11" imgW="1409897" imgH="88594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2450" y="2382838"/>
                        <a:ext cx="944563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2B519A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F4CE0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22"/>
          <p:cNvSpPr txBox="1">
            <a:spLocks noChangeArrowheads="1"/>
          </p:cNvSpPr>
          <p:nvPr userDrawn="1"/>
        </p:nvSpPr>
        <p:spPr bwMode="auto">
          <a:xfrm>
            <a:off x="1306513" y="6394450"/>
            <a:ext cx="68389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200" smtClean="0">
                <a:solidFill>
                  <a:srgbClr val="FFFFFF"/>
                </a:solidFill>
                <a:cs typeface="Arial" charset="0"/>
              </a:rPr>
              <a:t>Bob Jones</a:t>
            </a:r>
          </a:p>
        </p:txBody>
      </p:sp>
      <p:sp>
        <p:nvSpPr>
          <p:cNvPr id="15" name="Title 1"/>
          <p:cNvSpPr>
            <a:spLocks/>
          </p:cNvSpPr>
          <p:nvPr userDrawn="1"/>
        </p:nvSpPr>
        <p:spPr bwMode="auto">
          <a:xfrm>
            <a:off x="1306513" y="-23813"/>
            <a:ext cx="7251700" cy="685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smtClean="0">
                <a:solidFill>
                  <a:srgbClr val="000099"/>
                </a:solidFill>
                <a:cs typeface="Arial" charset="0"/>
              </a:rPr>
              <a:t>EEF   -   European E-Infrastructure Forum</a:t>
            </a:r>
            <a:endParaRPr lang="en-GB" sz="2800" b="1" smtClean="0">
              <a:solidFill>
                <a:srgbClr val="000099"/>
              </a:solidFill>
              <a:cs typeface="Arial" charset="0"/>
            </a:endParaRPr>
          </a:p>
        </p:txBody>
      </p:sp>
      <p:sp>
        <p:nvSpPr>
          <p:cNvPr id="16" name="Line 24"/>
          <p:cNvSpPr>
            <a:spLocks noChangeShapeType="1"/>
          </p:cNvSpPr>
          <p:nvPr userDrawn="1"/>
        </p:nvSpPr>
        <p:spPr bwMode="auto">
          <a:xfrm flipV="1">
            <a:off x="971550" y="619125"/>
            <a:ext cx="8172450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2B519A"/>
              </a:solidFill>
            </a:endParaRPr>
          </a:p>
        </p:txBody>
      </p:sp>
      <p:sp>
        <p:nvSpPr>
          <p:cNvPr id="17" name="Line 27"/>
          <p:cNvSpPr>
            <a:spLocks noChangeShapeType="1"/>
          </p:cNvSpPr>
          <p:nvPr userDrawn="1"/>
        </p:nvSpPr>
        <p:spPr bwMode="auto">
          <a:xfrm flipV="1">
            <a:off x="-26988" y="6394450"/>
            <a:ext cx="8172451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2B519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rgbClr val="FFCC66"/>
              </a:buClr>
              <a:buFontTx/>
              <a:buChar char="•"/>
              <a:defRPr/>
            </a:lvl1pPr>
          </a:lstStyle>
          <a:p>
            <a:pPr>
              <a:defRPr/>
            </a:pPr>
            <a:fld id="{479CD691-D917-4BB1-8375-2F564153A95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5219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8"/>
          <p:cNvSpPr>
            <a:spLocks noChangeArrowheads="1"/>
          </p:cNvSpPr>
          <p:nvPr userDrawn="1"/>
        </p:nvSpPr>
        <p:spPr bwMode="auto">
          <a:xfrm>
            <a:off x="0" y="6394450"/>
            <a:ext cx="8172450" cy="463550"/>
          </a:xfrm>
          <a:prstGeom prst="rect">
            <a:avLst/>
          </a:pr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2B519A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6" name="Rectangle 26"/>
          <p:cNvSpPr>
            <a:spLocks noChangeArrowheads="1"/>
          </p:cNvSpPr>
          <p:nvPr userDrawn="1"/>
        </p:nvSpPr>
        <p:spPr bwMode="auto">
          <a:xfrm>
            <a:off x="971550" y="0"/>
            <a:ext cx="8172450" cy="614363"/>
          </a:xfrm>
          <a:prstGeom prst="rect">
            <a:avLst/>
          </a:pr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2B519A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7" name="Rectangle 25"/>
          <p:cNvSpPr>
            <a:spLocks noChangeArrowheads="1"/>
          </p:cNvSpPr>
          <p:nvPr userDrawn="1"/>
        </p:nvSpPr>
        <p:spPr bwMode="auto">
          <a:xfrm>
            <a:off x="8145463" y="838200"/>
            <a:ext cx="998537" cy="5556250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100000">
                <a:srgbClr val="666666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2B519A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8" name="Picture 17" descr="eg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013" y="1735138"/>
            <a:ext cx="86201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4" descr="EU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71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Object 15"/>
          <p:cNvGraphicFramePr>
            <a:graphicFrameLocks noChangeAspect="1"/>
          </p:cNvGraphicFramePr>
          <p:nvPr/>
        </p:nvGraphicFramePr>
        <p:xfrm>
          <a:off x="8234363" y="982663"/>
          <a:ext cx="800100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9" name="Photo Editor-Foto" r:id="rId5" imgW="1190476" imgH="523810" progId="">
                  <p:embed/>
                </p:oleObj>
              </mc:Choice>
              <mc:Fallback>
                <p:oleObj name="Photo Editor-Foto" r:id="rId5" imgW="1190476" imgH="52381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4363" y="982663"/>
                        <a:ext cx="800100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2B519A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F4CE0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7" descr="terena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5373688"/>
            <a:ext cx="9715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8" descr="geant_logo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4652963"/>
            <a:ext cx="971550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Object 20"/>
          <p:cNvGraphicFramePr>
            <a:graphicFrameLocks noChangeAspect="1"/>
          </p:cNvGraphicFramePr>
          <p:nvPr/>
        </p:nvGraphicFramePr>
        <p:xfrm>
          <a:off x="8172450" y="3429000"/>
          <a:ext cx="944563" cy="70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0" name="Photo Editor-Foto" r:id="rId9" imgW="1190476" imgH="885949" progId="">
                  <p:embed/>
                </p:oleObj>
              </mc:Choice>
              <mc:Fallback>
                <p:oleObj name="Photo Editor-Foto" r:id="rId9" imgW="1190476" imgH="88594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2450" y="3429000"/>
                        <a:ext cx="944563" cy="703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2B519A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F4CE0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21"/>
          <p:cNvGraphicFramePr>
            <a:graphicFrameLocks noChangeAspect="1"/>
          </p:cNvGraphicFramePr>
          <p:nvPr/>
        </p:nvGraphicFramePr>
        <p:xfrm>
          <a:off x="8172450" y="2382838"/>
          <a:ext cx="944563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" name="Photo Editor-Foto" r:id="rId11" imgW="1409897" imgH="885949" progId="">
                  <p:embed/>
                </p:oleObj>
              </mc:Choice>
              <mc:Fallback>
                <p:oleObj name="Photo Editor-Foto" r:id="rId11" imgW="1409897" imgH="88594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2450" y="2382838"/>
                        <a:ext cx="944563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2B519A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F4CE0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Box 22"/>
          <p:cNvSpPr txBox="1">
            <a:spLocks noChangeArrowheads="1"/>
          </p:cNvSpPr>
          <p:nvPr userDrawn="1"/>
        </p:nvSpPr>
        <p:spPr bwMode="auto">
          <a:xfrm>
            <a:off x="1306513" y="6394450"/>
            <a:ext cx="68389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200" smtClean="0">
                <a:solidFill>
                  <a:srgbClr val="FFFFFF"/>
                </a:solidFill>
                <a:cs typeface="Arial" charset="0"/>
              </a:rPr>
              <a:t>Bob Jones</a:t>
            </a:r>
          </a:p>
        </p:txBody>
      </p:sp>
      <p:sp>
        <p:nvSpPr>
          <p:cNvPr id="16" name="Title 1"/>
          <p:cNvSpPr>
            <a:spLocks/>
          </p:cNvSpPr>
          <p:nvPr userDrawn="1"/>
        </p:nvSpPr>
        <p:spPr bwMode="auto">
          <a:xfrm>
            <a:off x="1306513" y="-23813"/>
            <a:ext cx="7251700" cy="685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smtClean="0">
                <a:solidFill>
                  <a:srgbClr val="000099"/>
                </a:solidFill>
                <a:cs typeface="Arial" charset="0"/>
              </a:rPr>
              <a:t>EEF   -   European E-Infrastructure Forum</a:t>
            </a:r>
            <a:endParaRPr lang="en-GB" sz="2800" b="1" smtClean="0">
              <a:solidFill>
                <a:srgbClr val="000099"/>
              </a:solidFill>
              <a:cs typeface="Arial" charset="0"/>
            </a:endParaRPr>
          </a:p>
        </p:txBody>
      </p:sp>
      <p:sp>
        <p:nvSpPr>
          <p:cNvPr id="17" name="Line 24"/>
          <p:cNvSpPr>
            <a:spLocks noChangeShapeType="1"/>
          </p:cNvSpPr>
          <p:nvPr userDrawn="1"/>
        </p:nvSpPr>
        <p:spPr bwMode="auto">
          <a:xfrm flipV="1">
            <a:off x="971550" y="619125"/>
            <a:ext cx="8172450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2B519A"/>
              </a:solidFill>
            </a:endParaRPr>
          </a:p>
        </p:txBody>
      </p:sp>
      <p:sp>
        <p:nvSpPr>
          <p:cNvPr id="18" name="Line 27"/>
          <p:cNvSpPr>
            <a:spLocks noChangeShapeType="1"/>
          </p:cNvSpPr>
          <p:nvPr userDrawn="1"/>
        </p:nvSpPr>
        <p:spPr bwMode="auto">
          <a:xfrm flipV="1">
            <a:off x="-26988" y="6394450"/>
            <a:ext cx="8172451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2B519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6075" y="974725"/>
            <a:ext cx="4217988" cy="5429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463" y="974725"/>
            <a:ext cx="4219575" cy="5429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9" name="Rectangle 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rgbClr val="FFCC66"/>
              </a:buClr>
              <a:buFontTx/>
              <a:buChar char="•"/>
              <a:defRPr/>
            </a:lvl1pPr>
          </a:lstStyle>
          <a:p>
            <a:pPr>
              <a:defRPr/>
            </a:pPr>
            <a:fld id="{062E232A-9C1F-4521-9AC5-8C4048D218E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3348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8"/>
          <p:cNvSpPr>
            <a:spLocks noChangeArrowheads="1"/>
          </p:cNvSpPr>
          <p:nvPr userDrawn="1"/>
        </p:nvSpPr>
        <p:spPr bwMode="auto">
          <a:xfrm>
            <a:off x="0" y="6394450"/>
            <a:ext cx="8172450" cy="463550"/>
          </a:xfrm>
          <a:prstGeom prst="rect">
            <a:avLst/>
          </a:pr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2B519A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8" name="Rectangle 26"/>
          <p:cNvSpPr>
            <a:spLocks noChangeArrowheads="1"/>
          </p:cNvSpPr>
          <p:nvPr userDrawn="1"/>
        </p:nvSpPr>
        <p:spPr bwMode="auto">
          <a:xfrm>
            <a:off x="971550" y="0"/>
            <a:ext cx="8172450" cy="614363"/>
          </a:xfrm>
          <a:prstGeom prst="rect">
            <a:avLst/>
          </a:pr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2B519A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9" name="Rectangle 25"/>
          <p:cNvSpPr>
            <a:spLocks noChangeArrowheads="1"/>
          </p:cNvSpPr>
          <p:nvPr userDrawn="1"/>
        </p:nvSpPr>
        <p:spPr bwMode="auto">
          <a:xfrm>
            <a:off x="8145463" y="838200"/>
            <a:ext cx="998537" cy="5556250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100000">
                <a:srgbClr val="666666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2B519A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10" name="Picture 17" descr="eg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013" y="1735138"/>
            <a:ext cx="86201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 descr="EU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71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Object 15"/>
          <p:cNvGraphicFramePr>
            <a:graphicFrameLocks noChangeAspect="1"/>
          </p:cNvGraphicFramePr>
          <p:nvPr/>
        </p:nvGraphicFramePr>
        <p:xfrm>
          <a:off x="8234363" y="982663"/>
          <a:ext cx="800100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3" name="Photo Editor-Foto" r:id="rId5" imgW="1190476" imgH="523810" progId="">
                  <p:embed/>
                </p:oleObj>
              </mc:Choice>
              <mc:Fallback>
                <p:oleObj name="Photo Editor-Foto" r:id="rId5" imgW="1190476" imgH="52381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4363" y="982663"/>
                        <a:ext cx="800100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2B519A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F4CE0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7" descr="terena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5373688"/>
            <a:ext cx="9715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8" descr="geant_logo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4652963"/>
            <a:ext cx="971550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" name="Object 20"/>
          <p:cNvGraphicFramePr>
            <a:graphicFrameLocks noChangeAspect="1"/>
          </p:cNvGraphicFramePr>
          <p:nvPr/>
        </p:nvGraphicFramePr>
        <p:xfrm>
          <a:off x="8172450" y="3429000"/>
          <a:ext cx="944563" cy="70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4" name="Photo Editor-Foto" r:id="rId9" imgW="1190476" imgH="885949" progId="">
                  <p:embed/>
                </p:oleObj>
              </mc:Choice>
              <mc:Fallback>
                <p:oleObj name="Photo Editor-Foto" r:id="rId9" imgW="1190476" imgH="88594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2450" y="3429000"/>
                        <a:ext cx="944563" cy="703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2B519A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F4CE0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21"/>
          <p:cNvGraphicFramePr>
            <a:graphicFrameLocks noChangeAspect="1"/>
          </p:cNvGraphicFramePr>
          <p:nvPr/>
        </p:nvGraphicFramePr>
        <p:xfrm>
          <a:off x="8172450" y="2382838"/>
          <a:ext cx="944563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" name="Photo Editor-Foto" r:id="rId11" imgW="1409897" imgH="885949" progId="">
                  <p:embed/>
                </p:oleObj>
              </mc:Choice>
              <mc:Fallback>
                <p:oleObj name="Photo Editor-Foto" r:id="rId11" imgW="1409897" imgH="88594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2450" y="2382838"/>
                        <a:ext cx="944563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2B519A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F4CE0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 Box 22"/>
          <p:cNvSpPr txBox="1">
            <a:spLocks noChangeArrowheads="1"/>
          </p:cNvSpPr>
          <p:nvPr userDrawn="1"/>
        </p:nvSpPr>
        <p:spPr bwMode="auto">
          <a:xfrm>
            <a:off x="1306513" y="6394450"/>
            <a:ext cx="68389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200" smtClean="0">
                <a:solidFill>
                  <a:srgbClr val="FFFFFF"/>
                </a:solidFill>
                <a:cs typeface="Arial" charset="0"/>
              </a:rPr>
              <a:t>Bob Jones</a:t>
            </a:r>
          </a:p>
        </p:txBody>
      </p:sp>
      <p:sp>
        <p:nvSpPr>
          <p:cNvPr id="18" name="Title 1"/>
          <p:cNvSpPr>
            <a:spLocks/>
          </p:cNvSpPr>
          <p:nvPr userDrawn="1"/>
        </p:nvSpPr>
        <p:spPr bwMode="auto">
          <a:xfrm>
            <a:off x="1306513" y="-23813"/>
            <a:ext cx="7251700" cy="685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smtClean="0">
                <a:solidFill>
                  <a:srgbClr val="000099"/>
                </a:solidFill>
                <a:cs typeface="Arial" charset="0"/>
              </a:rPr>
              <a:t>EEF   -   European E-Infrastructure Forum</a:t>
            </a:r>
            <a:endParaRPr lang="en-GB" sz="2800" b="1" smtClean="0">
              <a:solidFill>
                <a:srgbClr val="000099"/>
              </a:solidFill>
              <a:cs typeface="Arial" charset="0"/>
            </a:endParaRPr>
          </a:p>
        </p:txBody>
      </p:sp>
      <p:sp>
        <p:nvSpPr>
          <p:cNvPr id="19" name="Line 24"/>
          <p:cNvSpPr>
            <a:spLocks noChangeShapeType="1"/>
          </p:cNvSpPr>
          <p:nvPr userDrawn="1"/>
        </p:nvSpPr>
        <p:spPr bwMode="auto">
          <a:xfrm flipV="1">
            <a:off x="971550" y="619125"/>
            <a:ext cx="8172450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2B519A"/>
              </a:solidFill>
            </a:endParaRPr>
          </a:p>
        </p:txBody>
      </p:sp>
      <p:sp>
        <p:nvSpPr>
          <p:cNvPr id="20" name="Line 27"/>
          <p:cNvSpPr>
            <a:spLocks noChangeShapeType="1"/>
          </p:cNvSpPr>
          <p:nvPr userDrawn="1"/>
        </p:nvSpPr>
        <p:spPr bwMode="auto">
          <a:xfrm flipV="1">
            <a:off x="-26988" y="6394450"/>
            <a:ext cx="8172451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2B519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21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rgbClr val="FFCC66"/>
              </a:buClr>
              <a:buFontTx/>
              <a:buChar char="•"/>
              <a:defRPr/>
            </a:lvl1pPr>
          </a:lstStyle>
          <a:p>
            <a:pPr>
              <a:defRPr/>
            </a:pPr>
            <a:fld id="{53960096-897E-4177-A4E2-C288362A5A4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8754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8"/>
          <p:cNvSpPr>
            <a:spLocks noChangeArrowheads="1"/>
          </p:cNvSpPr>
          <p:nvPr userDrawn="1"/>
        </p:nvSpPr>
        <p:spPr bwMode="auto">
          <a:xfrm>
            <a:off x="0" y="6394450"/>
            <a:ext cx="8172450" cy="463550"/>
          </a:xfrm>
          <a:prstGeom prst="rect">
            <a:avLst/>
          </a:pr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2B519A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4" name="Rectangle 26"/>
          <p:cNvSpPr>
            <a:spLocks noChangeArrowheads="1"/>
          </p:cNvSpPr>
          <p:nvPr userDrawn="1"/>
        </p:nvSpPr>
        <p:spPr bwMode="auto">
          <a:xfrm>
            <a:off x="971550" y="0"/>
            <a:ext cx="8172450" cy="614363"/>
          </a:xfrm>
          <a:prstGeom prst="rect">
            <a:avLst/>
          </a:pr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2B519A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" name="Rectangle 25"/>
          <p:cNvSpPr>
            <a:spLocks noChangeArrowheads="1"/>
          </p:cNvSpPr>
          <p:nvPr userDrawn="1"/>
        </p:nvSpPr>
        <p:spPr bwMode="auto">
          <a:xfrm>
            <a:off x="8145463" y="838200"/>
            <a:ext cx="998537" cy="5556250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100000">
                <a:srgbClr val="666666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2B519A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6" name="Picture 17" descr="eg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013" y="1735138"/>
            <a:ext cx="86201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4" descr="EU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71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Object 15"/>
          <p:cNvGraphicFramePr>
            <a:graphicFrameLocks noChangeAspect="1"/>
          </p:cNvGraphicFramePr>
          <p:nvPr/>
        </p:nvGraphicFramePr>
        <p:xfrm>
          <a:off x="8234363" y="982663"/>
          <a:ext cx="800100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7" name="Photo Editor-Foto" r:id="rId5" imgW="1190476" imgH="523810" progId="">
                  <p:embed/>
                </p:oleObj>
              </mc:Choice>
              <mc:Fallback>
                <p:oleObj name="Photo Editor-Foto" r:id="rId5" imgW="1190476" imgH="52381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4363" y="982663"/>
                        <a:ext cx="800100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2B519A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F4CE0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17" descr="terena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5373688"/>
            <a:ext cx="9715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8" descr="geant_logo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4652963"/>
            <a:ext cx="971550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Object 20"/>
          <p:cNvGraphicFramePr>
            <a:graphicFrameLocks noChangeAspect="1"/>
          </p:cNvGraphicFramePr>
          <p:nvPr/>
        </p:nvGraphicFramePr>
        <p:xfrm>
          <a:off x="8172450" y="3429000"/>
          <a:ext cx="944563" cy="70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8" name="Photo Editor-Foto" r:id="rId9" imgW="1190476" imgH="885949" progId="">
                  <p:embed/>
                </p:oleObj>
              </mc:Choice>
              <mc:Fallback>
                <p:oleObj name="Photo Editor-Foto" r:id="rId9" imgW="1190476" imgH="88594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2450" y="3429000"/>
                        <a:ext cx="944563" cy="703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2B519A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F4CE0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21"/>
          <p:cNvGraphicFramePr>
            <a:graphicFrameLocks noChangeAspect="1"/>
          </p:cNvGraphicFramePr>
          <p:nvPr/>
        </p:nvGraphicFramePr>
        <p:xfrm>
          <a:off x="8172450" y="2382838"/>
          <a:ext cx="944563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9" name="Photo Editor-Foto" r:id="rId11" imgW="1409897" imgH="885949" progId="">
                  <p:embed/>
                </p:oleObj>
              </mc:Choice>
              <mc:Fallback>
                <p:oleObj name="Photo Editor-Foto" r:id="rId11" imgW="1409897" imgH="88594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2450" y="2382838"/>
                        <a:ext cx="944563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2B519A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F4CE0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 Box 22"/>
          <p:cNvSpPr txBox="1">
            <a:spLocks noChangeArrowheads="1"/>
          </p:cNvSpPr>
          <p:nvPr userDrawn="1"/>
        </p:nvSpPr>
        <p:spPr bwMode="auto">
          <a:xfrm>
            <a:off x="1306513" y="6394450"/>
            <a:ext cx="68389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200" smtClean="0">
                <a:solidFill>
                  <a:srgbClr val="FFFFFF"/>
                </a:solidFill>
                <a:cs typeface="Arial" charset="0"/>
              </a:rPr>
              <a:t>Bob Jones</a:t>
            </a:r>
          </a:p>
        </p:txBody>
      </p:sp>
      <p:sp>
        <p:nvSpPr>
          <p:cNvPr id="14" name="Title 1"/>
          <p:cNvSpPr>
            <a:spLocks/>
          </p:cNvSpPr>
          <p:nvPr userDrawn="1"/>
        </p:nvSpPr>
        <p:spPr bwMode="auto">
          <a:xfrm>
            <a:off x="1306513" y="-23813"/>
            <a:ext cx="7251700" cy="685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smtClean="0">
                <a:solidFill>
                  <a:srgbClr val="000099"/>
                </a:solidFill>
                <a:cs typeface="Arial" charset="0"/>
              </a:rPr>
              <a:t>EEF   -   European E-Infrastructure Forum</a:t>
            </a:r>
            <a:endParaRPr lang="en-GB" sz="2800" b="1" smtClean="0">
              <a:solidFill>
                <a:srgbClr val="000099"/>
              </a:solidFill>
              <a:cs typeface="Arial" charset="0"/>
            </a:endParaRPr>
          </a:p>
        </p:txBody>
      </p:sp>
      <p:sp>
        <p:nvSpPr>
          <p:cNvPr id="15" name="Line 24"/>
          <p:cNvSpPr>
            <a:spLocks noChangeShapeType="1"/>
          </p:cNvSpPr>
          <p:nvPr userDrawn="1"/>
        </p:nvSpPr>
        <p:spPr bwMode="auto">
          <a:xfrm flipV="1">
            <a:off x="971550" y="619125"/>
            <a:ext cx="8172450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2B519A"/>
              </a:solidFill>
            </a:endParaRPr>
          </a:p>
        </p:txBody>
      </p:sp>
      <p:sp>
        <p:nvSpPr>
          <p:cNvPr id="16" name="Line 27"/>
          <p:cNvSpPr>
            <a:spLocks noChangeShapeType="1"/>
          </p:cNvSpPr>
          <p:nvPr userDrawn="1"/>
        </p:nvSpPr>
        <p:spPr bwMode="auto">
          <a:xfrm flipV="1">
            <a:off x="-26988" y="6394450"/>
            <a:ext cx="8172451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2B519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7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rgbClr val="FFCC66"/>
              </a:buClr>
              <a:buFontTx/>
              <a:buChar char="•"/>
              <a:defRPr/>
            </a:lvl1pPr>
          </a:lstStyle>
          <a:p>
            <a:pPr>
              <a:defRPr/>
            </a:pPr>
            <a:fld id="{2E2DD12C-3559-4CCA-BE2B-716BD4E3D46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082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vmlDrawing" Target="../drawings/vmlDrawing1.vml"/><Relationship Id="rId18" Type="http://schemas.openxmlformats.org/officeDocument/2006/relationships/image" Target="../media/image10.jpeg"/><Relationship Id="rId3" Type="http://schemas.openxmlformats.org/officeDocument/2006/relationships/slideLayout" Target="../slideLayouts/slideLayout6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5.xml"/><Relationship Id="rId16" Type="http://schemas.openxmlformats.org/officeDocument/2006/relationships/oleObject" Target="../embeddings/oleObject1.bin"/><Relationship Id="rId20" Type="http://schemas.openxmlformats.org/officeDocument/2006/relationships/oleObject" Target="../embeddings/oleObject2.bin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image" Target="../media/image9.jpeg"/><Relationship Id="rId23" Type="http://schemas.openxmlformats.org/officeDocument/2006/relationships/image" Target="../media/image7.png"/><Relationship Id="rId10" Type="http://schemas.openxmlformats.org/officeDocument/2006/relationships/slideLayout" Target="../slideLayouts/slideLayout13.xml"/><Relationship Id="rId19" Type="http://schemas.openxmlformats.org/officeDocument/2006/relationships/image" Target="../media/image11.jpeg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image" Target="../media/image8.jpeg"/><Relationship Id="rId22" Type="http://schemas.openxmlformats.org/officeDocument/2006/relationships/oleObject" Target="../embeddings/oleObject3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1027" name="Group 12"/>
          <p:cNvGrpSpPr>
            <a:grpSpLocks/>
          </p:cNvGrpSpPr>
          <p:nvPr/>
        </p:nvGrpSpPr>
        <p:grpSpPr bwMode="auto">
          <a:xfrm>
            <a:off x="0" y="0"/>
            <a:ext cx="9144000" cy="1044575"/>
            <a:chOff x="-1" y="0"/>
            <a:chExt cx="9144001" cy="1044575"/>
          </a:xfrm>
        </p:grpSpPr>
        <p:sp>
          <p:nvSpPr>
            <p:cNvPr id="8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pic>
          <p:nvPicPr>
            <p:cNvPr id="1036" name="Picture 5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/>
              <a:ahLst/>
              <a:cxnLst>
                <a:cxn ang="0">
                  <a:pos x="5000" y="0"/>
                </a:cxn>
                <a:cxn ang="0">
                  <a:pos x="5000" y="2720"/>
                </a:cxn>
                <a:cxn ang="0">
                  <a:pos x="0" y="2720"/>
                </a:cxn>
                <a:cxn ang="0">
                  <a:pos x="2000" y="0"/>
                </a:cxn>
                <a:cxn ang="0">
                  <a:pos x="5000" y="0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2124075" y="115888"/>
            <a:ext cx="684053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11188" y="1600200"/>
            <a:ext cx="807561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913" y="63769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F24F75B-1DEB-4EC5-930D-E7B1CC39F022}" type="datetime1">
              <a:rPr lang="en-GB" smtClean="0"/>
              <a:t>26/01/2012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Mgmt Awayday - Jan 2012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992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81643E8-D56D-45C6-BDBE-DB296EBC22D1}" type="slidenum">
              <a:rPr lang="en-GB" smtClean="0"/>
              <a:t>‹#›</a:t>
            </a:fld>
            <a:endParaRPr lang="en-GB"/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www.egi.eu</a:t>
            </a:r>
          </a:p>
        </p:txBody>
      </p:sp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EGI-</a:t>
            </a:r>
            <a:r>
              <a:rPr lang="en-US" sz="1200" dirty="0" err="1">
                <a:solidFill>
                  <a:srgbClr val="FFFFFF"/>
                </a:solidFill>
                <a:ea typeface="SimSun" charset="0"/>
                <a:cs typeface="Arial" pitchFamily="34" charset="0"/>
              </a:rPr>
              <a:t>InSPIRE</a:t>
            </a: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 RI-261323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8"/>
          <p:cNvSpPr>
            <a:spLocks noChangeArrowheads="1"/>
          </p:cNvSpPr>
          <p:nvPr userDrawn="1"/>
        </p:nvSpPr>
        <p:spPr bwMode="auto">
          <a:xfrm>
            <a:off x="0" y="6394450"/>
            <a:ext cx="8172450" cy="463550"/>
          </a:xfrm>
          <a:prstGeom prst="rect">
            <a:avLst/>
          </a:pr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2B519A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051" name="Rectangle 26"/>
          <p:cNvSpPr>
            <a:spLocks noChangeArrowheads="1"/>
          </p:cNvSpPr>
          <p:nvPr userDrawn="1"/>
        </p:nvSpPr>
        <p:spPr bwMode="auto">
          <a:xfrm>
            <a:off x="971550" y="0"/>
            <a:ext cx="8172450" cy="614363"/>
          </a:xfrm>
          <a:prstGeom prst="rect">
            <a:avLst/>
          </a:pr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2B519A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052" name="Rectangle 25"/>
          <p:cNvSpPr>
            <a:spLocks noChangeArrowheads="1"/>
          </p:cNvSpPr>
          <p:nvPr userDrawn="1"/>
        </p:nvSpPr>
        <p:spPr bwMode="auto">
          <a:xfrm>
            <a:off x="8145463" y="838200"/>
            <a:ext cx="998537" cy="5556250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100000">
                <a:srgbClr val="666666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2B519A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9318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21700" y="6562725"/>
            <a:ext cx="469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200" b="1">
                <a:solidFill>
                  <a:srgbClr val="2B519A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9D912967-8BD7-424E-BAF3-4BA9B8C4EA7A}" type="slidenum">
              <a:rPr lang="en-GB"/>
              <a:pPr fontAlgn="base">
                <a:spcAft>
                  <a:spcPct val="0"/>
                </a:spcAft>
                <a:defRPr/>
              </a:pPr>
              <a:t>‹#›</a:t>
            </a:fld>
            <a:endParaRPr lang="en-GB"/>
          </a:p>
        </p:txBody>
      </p:sp>
      <p:pic>
        <p:nvPicPr>
          <p:cNvPr id="2054" name="Picture 17" descr="egee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013" y="1735138"/>
            <a:ext cx="86201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14" descr="EU3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71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56" name="Object 15"/>
          <p:cNvGraphicFramePr>
            <a:graphicFrameLocks noChangeAspect="1"/>
          </p:cNvGraphicFramePr>
          <p:nvPr/>
        </p:nvGraphicFramePr>
        <p:xfrm>
          <a:off x="8234363" y="982663"/>
          <a:ext cx="800100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" name="Photo Editor-Foto" r:id="rId16" imgW="1190476" imgH="523810" progId="">
                  <p:embed/>
                </p:oleObj>
              </mc:Choice>
              <mc:Fallback>
                <p:oleObj name="Photo Editor-Foto" r:id="rId16" imgW="1190476" imgH="52381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4363" y="982663"/>
                        <a:ext cx="800100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2B519A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F4CE0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7" name="Picture 17" descr="terena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5373688"/>
            <a:ext cx="9715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8" descr="geant_logo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4652963"/>
            <a:ext cx="971550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59" name="Object 20"/>
          <p:cNvGraphicFramePr>
            <a:graphicFrameLocks noChangeAspect="1"/>
          </p:cNvGraphicFramePr>
          <p:nvPr/>
        </p:nvGraphicFramePr>
        <p:xfrm>
          <a:off x="8172450" y="3429000"/>
          <a:ext cx="944563" cy="70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" name="Photo Editor-Foto" r:id="rId20" imgW="1190476" imgH="885949" progId="">
                  <p:embed/>
                </p:oleObj>
              </mc:Choice>
              <mc:Fallback>
                <p:oleObj name="Photo Editor-Foto" r:id="rId20" imgW="1190476" imgH="88594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2450" y="3429000"/>
                        <a:ext cx="944563" cy="703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2B519A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F4CE0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0" name="Object 21"/>
          <p:cNvGraphicFramePr>
            <a:graphicFrameLocks noChangeAspect="1"/>
          </p:cNvGraphicFramePr>
          <p:nvPr/>
        </p:nvGraphicFramePr>
        <p:xfrm>
          <a:off x="8172450" y="2382838"/>
          <a:ext cx="944563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" name="Photo Editor-Foto" r:id="rId22" imgW="1409897" imgH="885949" progId="">
                  <p:embed/>
                </p:oleObj>
              </mc:Choice>
              <mc:Fallback>
                <p:oleObj name="Photo Editor-Foto" r:id="rId22" imgW="1409897" imgH="88594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2450" y="2382838"/>
                        <a:ext cx="944563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2B519A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F4CE0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9" name="Text Box 22"/>
          <p:cNvSpPr txBox="1">
            <a:spLocks noChangeArrowheads="1"/>
          </p:cNvSpPr>
          <p:nvPr userDrawn="1"/>
        </p:nvSpPr>
        <p:spPr bwMode="auto">
          <a:xfrm>
            <a:off x="1306513" y="6394450"/>
            <a:ext cx="68389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200" smtClean="0">
                <a:solidFill>
                  <a:srgbClr val="FFFFFF"/>
                </a:solidFill>
                <a:cs typeface="Arial" charset="0"/>
              </a:rPr>
              <a:t>Bob Jones</a:t>
            </a:r>
          </a:p>
        </p:txBody>
      </p:sp>
      <p:sp>
        <p:nvSpPr>
          <p:cNvPr id="2062" name="Title 1"/>
          <p:cNvSpPr>
            <a:spLocks/>
          </p:cNvSpPr>
          <p:nvPr userDrawn="1"/>
        </p:nvSpPr>
        <p:spPr bwMode="auto">
          <a:xfrm>
            <a:off x="1306513" y="-23813"/>
            <a:ext cx="7251700" cy="685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smtClean="0">
                <a:solidFill>
                  <a:srgbClr val="000099"/>
                </a:solidFill>
                <a:cs typeface="Arial" charset="0"/>
              </a:rPr>
              <a:t>EEF   -   European E-Infrastructure Forum</a:t>
            </a:r>
            <a:endParaRPr lang="en-GB" sz="2800" b="1" smtClean="0">
              <a:solidFill>
                <a:srgbClr val="000099"/>
              </a:solidFill>
              <a:cs typeface="Arial" charset="0"/>
            </a:endParaRPr>
          </a:p>
        </p:txBody>
      </p:sp>
      <p:sp>
        <p:nvSpPr>
          <p:cNvPr id="2063" name="Line 24"/>
          <p:cNvSpPr>
            <a:spLocks noChangeShapeType="1"/>
          </p:cNvSpPr>
          <p:nvPr userDrawn="1"/>
        </p:nvSpPr>
        <p:spPr bwMode="auto">
          <a:xfrm flipV="1">
            <a:off x="971550" y="619125"/>
            <a:ext cx="8172450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2B519A"/>
              </a:solidFill>
            </a:endParaRPr>
          </a:p>
        </p:txBody>
      </p:sp>
      <p:sp>
        <p:nvSpPr>
          <p:cNvPr id="2064" name="Line 27"/>
          <p:cNvSpPr>
            <a:spLocks noChangeShapeType="1"/>
          </p:cNvSpPr>
          <p:nvPr userDrawn="1"/>
        </p:nvSpPr>
        <p:spPr bwMode="auto">
          <a:xfrm flipV="1">
            <a:off x="-26988" y="6394450"/>
            <a:ext cx="8172451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2B51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534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hf hd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99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99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99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99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99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1AF00"/>
        </a:buClr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1AF00"/>
        </a:buClr>
        <a:buFont typeface="Arial" charset="0"/>
        <a:buChar char="–"/>
        <a:defRPr sz="2100">
          <a:solidFill>
            <a:srgbClr val="00338F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1AF00"/>
        </a:buClr>
        <a:buFont typeface="Wingdings" pitchFamily="2" charset="2"/>
        <a:buChar char="§"/>
        <a:defRPr sz="1900">
          <a:solidFill>
            <a:srgbClr val="00338F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1AF00"/>
        </a:buClr>
        <a:buChar char="•"/>
        <a:defRPr i="1">
          <a:solidFill>
            <a:srgbClr val="00338F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1AF00"/>
        </a:buClr>
        <a:buChar char="o"/>
        <a:defRPr sz="1600">
          <a:solidFill>
            <a:srgbClr val="00338F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1AF00"/>
        </a:buClr>
        <a:buChar char="o"/>
        <a:defRPr sz="1600">
          <a:solidFill>
            <a:srgbClr val="00338F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1AF00"/>
        </a:buClr>
        <a:buChar char="o"/>
        <a:defRPr sz="1600">
          <a:solidFill>
            <a:srgbClr val="00338F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1AF00"/>
        </a:buClr>
        <a:buChar char="o"/>
        <a:defRPr sz="1600">
          <a:solidFill>
            <a:srgbClr val="00338F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1AF00"/>
        </a:buClr>
        <a:buChar char="o"/>
        <a:defRPr sz="1600">
          <a:solidFill>
            <a:srgbClr val="00338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Resources for new users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96" y="1124744"/>
            <a:ext cx="8856984" cy="5040560"/>
          </a:xfrm>
        </p:spPr>
        <p:txBody>
          <a:bodyPr/>
          <a:lstStyle/>
          <a:p>
            <a:r>
              <a:rPr lang="en-US" sz="2000" b="1" dirty="0"/>
              <a:t>Different countries have different models for site funding</a:t>
            </a:r>
            <a:endParaRPr lang="en-GB" sz="2000" dirty="0"/>
          </a:p>
          <a:p>
            <a:pPr lvl="1"/>
            <a:r>
              <a:rPr lang="en-US" sz="1800" b="1" dirty="0"/>
              <a:t>UK has a User Board to allocate </a:t>
            </a:r>
            <a:r>
              <a:rPr lang="en-US" sz="1800" b="1" dirty="0" smtClean="0"/>
              <a:t>resources</a:t>
            </a:r>
          </a:p>
          <a:p>
            <a:r>
              <a:rPr lang="en-US" sz="2000" b="1" dirty="0" smtClean="0"/>
              <a:t>What </a:t>
            </a:r>
            <a:r>
              <a:rPr lang="en-US" sz="2000" b="1" dirty="0"/>
              <a:t>do ESFRI projects need? </a:t>
            </a:r>
            <a:r>
              <a:rPr lang="en-US" sz="2000" b="1" dirty="0" smtClean="0"/>
              <a:t>EGI give trial resources?</a:t>
            </a:r>
          </a:p>
          <a:p>
            <a:pPr lvl="1"/>
            <a:r>
              <a:rPr lang="en-US" sz="1800" b="1" dirty="0" smtClean="0"/>
              <a:t>Spain </a:t>
            </a:r>
            <a:r>
              <a:rPr lang="en-US" sz="1800" b="1" dirty="0"/>
              <a:t>and Portugal able to help Auger before their resources ready</a:t>
            </a:r>
            <a:endParaRPr lang="en-US" sz="1800" b="1" dirty="0" smtClean="0"/>
          </a:p>
          <a:p>
            <a:r>
              <a:rPr lang="en-US" sz="2000" b="1" dirty="0" smtClean="0"/>
              <a:t>ESFRI </a:t>
            </a:r>
            <a:r>
              <a:rPr lang="en-US" sz="2000" b="1" dirty="0"/>
              <a:t>should use EGI not build their own solutions</a:t>
            </a:r>
            <a:endParaRPr lang="en-US" sz="2000" b="1" dirty="0" smtClean="0"/>
          </a:p>
          <a:p>
            <a:r>
              <a:rPr lang="en-US" sz="2000" b="1" dirty="0" smtClean="0"/>
              <a:t>EU </a:t>
            </a:r>
            <a:r>
              <a:rPr lang="en-US" sz="2000" b="1" dirty="0"/>
              <a:t>should fund EGI resources because EGI has mechanism for efficiently sharing resources</a:t>
            </a:r>
            <a:endParaRPr lang="en-US" sz="2000" b="1" dirty="0" smtClean="0"/>
          </a:p>
          <a:p>
            <a:r>
              <a:rPr lang="en-US" sz="2000" b="1" dirty="0"/>
              <a:t>Is there any coordination of support for new users</a:t>
            </a:r>
            <a:r>
              <a:rPr lang="en-US" sz="2000" b="1" dirty="0" smtClean="0"/>
              <a:t>?</a:t>
            </a:r>
          </a:p>
          <a:p>
            <a:pPr lvl="1"/>
            <a:r>
              <a:rPr lang="en-US" sz="1800" b="1" dirty="0"/>
              <a:t>Is this international support – sometimes – in the form of </a:t>
            </a:r>
            <a:r>
              <a:rPr lang="en-US" sz="1800" b="1" dirty="0" smtClean="0"/>
              <a:t>projects</a:t>
            </a:r>
          </a:p>
          <a:p>
            <a:pPr lvl="1"/>
            <a:r>
              <a:rPr lang="en-US" sz="1800" b="1" dirty="0" smtClean="0"/>
              <a:t>VRC </a:t>
            </a:r>
            <a:r>
              <a:rPr lang="en-US" sz="1800" b="1" dirty="0"/>
              <a:t>– model – should we (EGI support </a:t>
            </a:r>
            <a:r>
              <a:rPr lang="en-US" sz="1800" b="1" dirty="0" smtClean="0"/>
              <a:t>individuals)</a:t>
            </a:r>
            <a:endParaRPr lang="en-GB" sz="1800" dirty="0"/>
          </a:p>
          <a:p>
            <a:r>
              <a:rPr lang="en-US" sz="2000" b="1" dirty="0" smtClean="0"/>
              <a:t>We </a:t>
            </a:r>
            <a:r>
              <a:rPr lang="en-US" sz="2000" b="1" dirty="0"/>
              <a:t>should simplify the technical </a:t>
            </a:r>
            <a:r>
              <a:rPr lang="en-US" sz="2000" b="1" dirty="0" smtClean="0"/>
              <a:t>challenges</a:t>
            </a:r>
            <a:endParaRPr lang="en-GB" sz="2000" dirty="0"/>
          </a:p>
          <a:p>
            <a:pPr lvl="1"/>
            <a:r>
              <a:rPr lang="en-US" sz="1800" b="1" dirty="0"/>
              <a:t>Getting new users costs money and time – 6 months (UK)</a:t>
            </a:r>
            <a:endParaRPr lang="en-GB" sz="1800" dirty="0"/>
          </a:p>
          <a:p>
            <a:r>
              <a:rPr lang="en-US" sz="2000" b="1" dirty="0" smtClean="0"/>
              <a:t>Use </a:t>
            </a:r>
            <a:r>
              <a:rPr lang="en-US" sz="2000" b="1" dirty="0"/>
              <a:t>VT projects to work with ESFRI projects</a:t>
            </a:r>
            <a:endParaRPr lang="en-GB" sz="2000" dirty="0"/>
          </a:p>
          <a:p>
            <a:pPr lvl="1"/>
            <a:r>
              <a:rPr lang="en-US" sz="1800" b="1" dirty="0"/>
              <a:t>Inter-NGI support – deeply embedded specialists</a:t>
            </a:r>
            <a:endParaRPr lang="en-GB" sz="1800" dirty="0"/>
          </a:p>
          <a:p>
            <a:pPr lvl="1"/>
            <a:r>
              <a:rPr lang="en-US" sz="1800" b="1" dirty="0"/>
              <a:t>Could we apply for special grants – </a:t>
            </a:r>
            <a:r>
              <a:rPr lang="en-US" sz="1800" b="1" dirty="0" err="1"/>
              <a:t>eg</a:t>
            </a:r>
            <a:r>
              <a:rPr lang="en-US" sz="1800" b="1" dirty="0"/>
              <a:t> Marie Curie scheme</a:t>
            </a:r>
            <a:endParaRPr lang="en-GB" sz="1800" dirty="0"/>
          </a:p>
          <a:p>
            <a:pPr marL="971550" lvl="1" indent="-514350">
              <a:buFont typeface="+mj-lt"/>
              <a:buAutoNum type="arabicPeriod"/>
            </a:pPr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99367-1D2E-4D1B-8307-48F67EEE31E2}" type="datetime1">
              <a:rPr lang="en-GB" smtClean="0"/>
              <a:t>26/01/2012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Sustainability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643E8-D56D-45C6-BDBE-DB296EBC22D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404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G-InSPI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4_EGEE_template">
  <a:themeElements>
    <a:clrScheme name="">
      <a:dk1>
        <a:srgbClr val="2B519A"/>
      </a:dk1>
      <a:lt1>
        <a:srgbClr val="FFFFFF"/>
      </a:lt1>
      <a:dk2>
        <a:srgbClr val="F1AF00"/>
      </a:dk2>
      <a:lt2>
        <a:srgbClr val="F4CE00"/>
      </a:lt2>
      <a:accent1>
        <a:srgbClr val="000000"/>
      </a:accent1>
      <a:accent2>
        <a:srgbClr val="325FAF"/>
      </a:accent2>
      <a:accent3>
        <a:srgbClr val="FFFFFF"/>
      </a:accent3>
      <a:accent4>
        <a:srgbClr val="234483"/>
      </a:accent4>
      <a:accent5>
        <a:srgbClr val="AAAAAA"/>
      </a:accent5>
      <a:accent6>
        <a:srgbClr val="2C559E"/>
      </a:accent6>
      <a:hlink>
        <a:srgbClr val="AC3B8B"/>
      </a:hlink>
      <a:folHlink>
        <a:srgbClr val="904490"/>
      </a:folHlink>
    </a:clrScheme>
    <a:fontScheme name="1_EGEE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EGEE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GEE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GEE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GEE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GEE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GEE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GEE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GEE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GEE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GEE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GEE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GEE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GEE_template 13">
        <a:dk1>
          <a:srgbClr val="334998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2A3D81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GEE_template 14">
        <a:dk1>
          <a:srgbClr val="334998"/>
        </a:dk1>
        <a:lt1>
          <a:srgbClr val="FFFFFF"/>
        </a:lt1>
        <a:dk2>
          <a:srgbClr val="000000"/>
        </a:dk2>
        <a:lt2>
          <a:srgbClr val="F1AF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2A3D81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GEE_template 15">
        <a:dk1>
          <a:srgbClr val="334998"/>
        </a:dk1>
        <a:lt1>
          <a:srgbClr val="FFFFFF"/>
        </a:lt1>
        <a:dk2>
          <a:srgbClr val="000000"/>
        </a:dk2>
        <a:lt2>
          <a:srgbClr val="F1AF00"/>
        </a:lt2>
        <a:accent1>
          <a:srgbClr val="657BCA"/>
        </a:accent1>
        <a:accent2>
          <a:srgbClr val="333399"/>
        </a:accent2>
        <a:accent3>
          <a:srgbClr val="FFFFFF"/>
        </a:accent3>
        <a:accent4>
          <a:srgbClr val="2A3D81"/>
        </a:accent4>
        <a:accent5>
          <a:srgbClr val="B8BFE1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GEE_template 16">
        <a:dk1>
          <a:srgbClr val="334998"/>
        </a:dk1>
        <a:lt1>
          <a:srgbClr val="FFFFFF"/>
        </a:lt1>
        <a:dk2>
          <a:srgbClr val="000000"/>
        </a:dk2>
        <a:lt2>
          <a:srgbClr val="F1AF00"/>
        </a:lt2>
        <a:accent1>
          <a:srgbClr val="657BCA"/>
        </a:accent1>
        <a:accent2>
          <a:srgbClr val="475DAC"/>
        </a:accent2>
        <a:accent3>
          <a:srgbClr val="FFFFFF"/>
        </a:accent3>
        <a:accent4>
          <a:srgbClr val="2A3D81"/>
        </a:accent4>
        <a:accent5>
          <a:srgbClr val="B8BFE1"/>
        </a:accent5>
        <a:accent6>
          <a:srgbClr val="3F539B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EG-InSPIRE</Template>
  <TotalTime>5929</TotalTime>
  <Words>144</Words>
  <Application>Microsoft Office PowerPoint</Application>
  <PresentationFormat>On-screen Show (4:3)</PresentationFormat>
  <Paragraphs>18</Paragraphs>
  <Slides>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EG-InSPIRE</vt:lpstr>
      <vt:lpstr>14_EGEE_template</vt:lpstr>
      <vt:lpstr>Photo Editor-Foto</vt:lpstr>
      <vt:lpstr>Resources for new users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EGI 2020:  A vision for the future?</dc:title>
  <dc:creator>StevenNewhouse</dc:creator>
  <cp:lastModifiedBy>Steve Brewer</cp:lastModifiedBy>
  <cp:revision>134</cp:revision>
  <cp:lastPrinted>2012-01-24T08:28:24Z</cp:lastPrinted>
  <dcterms:created xsi:type="dcterms:W3CDTF">2011-11-22T20:35:22Z</dcterms:created>
  <dcterms:modified xsi:type="dcterms:W3CDTF">2012-01-26T10:18:05Z</dcterms:modified>
</cp:coreProperties>
</file>