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6"/>
  </p:notesMasterIdLst>
  <p:sldIdLst>
    <p:sldId id="346" r:id="rId3"/>
    <p:sldId id="345" r:id="rId4"/>
    <p:sldId id="34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59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pPr/>
              <a:t>25/01/2012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4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7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0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2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5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7EA32E-632D-4D1B-9656-E5DC5C1EB918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7206" name="Photo Editor-Foto" r:id="rId5" imgW="1190476" imgH="523810" progId="">
              <p:embed/>
            </p:oleObj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7207" name="Photo Editor-Foto" r:id="rId8" imgW="1190476" imgH="885949" progId="">
              <p:embed/>
            </p:oleObj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7208" name="Photo Editor-Foto" r:id="rId9" imgW="1409897" imgH="885949" progId="">
              <p:embed/>
            </p:oleObj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8230" name="Photo Editor-Foto" r:id="rId5" imgW="1190476" imgH="523810" progId="">
              <p:embed/>
            </p:oleObj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8231" name="Photo Editor-Foto" r:id="rId8" imgW="1190476" imgH="885949" progId="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8232" name="Photo Editor-Foto" r:id="rId9" imgW="1409897" imgH="885949" progId="">
              <p:embed/>
            </p:oleObj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9254" name="Photo Editor-Foto" r:id="rId5" imgW="1190476" imgH="523810" progId="">
              <p:embed/>
            </p:oleObj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9255" name="Photo Editor-Foto" r:id="rId8" imgW="1190476" imgH="885949" progId="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9256" name="Photo Editor-Foto" r:id="rId9" imgW="1409897" imgH="885949" progId="">
              <p:embed/>
            </p:oleObj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0278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0279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0280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1302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1303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1304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E01-DA4E-4DD6-8EA0-98ADD77DF9F4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2086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2087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2088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3110" name="Photo Editor-Foto" r:id="rId5" imgW="1190476" imgH="523810" progId="">
              <p:embed/>
            </p:oleObj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3111" name="Photo Editor-Foto" r:id="rId8" imgW="1190476" imgH="885949" progId="">
              <p:embed/>
            </p:oleObj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3112" name="Photo Editor-Foto" r:id="rId9" imgW="1409897" imgH="885949" progId="">
              <p:embed/>
            </p:oleObj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4134" name="Photo Editor-Foto" r:id="rId5" imgW="1190476" imgH="523810" progId="">
              <p:embed/>
            </p:oleObj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4135" name="Photo Editor-Foto" r:id="rId8" imgW="1190476" imgH="885949" progId="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4136" name="Photo Editor-Foto" r:id="rId9" imgW="1409897" imgH="885949" progId="">
              <p:embed/>
            </p:oleObj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5158" name="Photo Editor-Foto" r:id="rId5" imgW="1190476" imgH="523810" progId="">
              <p:embed/>
            </p:oleObj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5159" name="Photo Editor-Foto" r:id="rId8" imgW="1190476" imgH="885949" progId="">
              <p:embed/>
            </p:oleObj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5160" name="Photo Editor-Foto" r:id="rId9" imgW="1409897" imgH="885949" progId="">
              <p:embed/>
            </p:oleObj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6182" name="Photo Editor-Foto" r:id="rId5" imgW="1190476" imgH="523810" progId="">
              <p:embed/>
            </p:oleObj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6183" name="Photo Editor-Foto" r:id="rId8" imgW="1190476" imgH="885949" progId="">
              <p:embed/>
            </p:oleObj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6184" name="Photo Editor-Foto" r:id="rId9" imgW="1409897" imgH="885949" progId="">
              <p:embed/>
            </p:oleObj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EA329C-FF44-4EB0-94D6-26787E5FF789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p:oleObj spid="_x0000_s1071" name="Photo Editor-Foto" r:id="rId16" imgW="1190476" imgH="523810" progId="">
              <p:embed/>
            </p:oleObj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p:oleObj spid="_x0000_s1072" name="Photo Editor-Foto" r:id="rId19" imgW="1190476" imgH="885949" progId="">
              <p:embed/>
            </p:oleObj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p:oleObj spid="_x0000_s1073" name="Photo Editor-Foto" r:id="rId20" imgW="1409897" imgH="885949" progId="">
              <p:embed/>
            </p:oleObj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4400" smtClean="0"/>
          </a:p>
          <a:p>
            <a:pPr algn="ctr">
              <a:buNone/>
            </a:pPr>
            <a:r>
              <a:rPr lang="en-GB" sz="4400" smtClean="0"/>
              <a:t>European Sustainability: Services for user communities</a:t>
            </a:r>
            <a:endParaRPr lang="en-GB" sz="4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1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112568"/>
          </a:xfrm>
        </p:spPr>
        <p:txBody>
          <a:bodyPr>
            <a:normAutofit fontScale="92500" lnSpcReduction="10000"/>
          </a:bodyPr>
          <a:lstStyle/>
          <a:p>
            <a:r>
              <a:rPr lang="en-GB" smtClean="0"/>
              <a:t>What should / can user communities do &amp; provide for EGI</a:t>
            </a:r>
            <a:r>
              <a:rPr lang="en-GB" smtClean="0"/>
              <a:t>?</a:t>
            </a:r>
          </a:p>
          <a:p>
            <a:pPr lvl="1"/>
            <a:r>
              <a:rPr lang="en-GB" smtClean="0"/>
              <a:t>Short term: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mtClean="0"/>
              <a:t>Evangelise using e-infrastructure: At the NGI level, but EGI could coodinate</a:t>
            </a:r>
          </a:p>
          <a:p>
            <a:pPr marL="1828800" lvl="3" indent="-207963"/>
            <a:r>
              <a:rPr lang="en-GB" smtClean="0"/>
              <a:t>See UK Community Champion example – CF session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mtClean="0"/>
              <a:t>Other communities linking in and learning from Campus/Community champions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mtClean="0"/>
              <a:t>Contributing information on development they can contribute with to benefit other communities</a:t>
            </a:r>
          </a:p>
          <a:p>
            <a:pPr lvl="1"/>
            <a:r>
              <a:rPr lang="en-GB" smtClean="0"/>
              <a:t>Long term: </a:t>
            </a:r>
          </a:p>
          <a:p>
            <a:pPr lvl="2"/>
            <a:r>
              <a:rPr lang="en-GB" smtClean="0"/>
              <a:t>Influencing funding streams to fund e-infrastructure</a:t>
            </a:r>
          </a:p>
          <a:p>
            <a:pPr lvl="1"/>
            <a:r>
              <a:rPr lang="en-GB" smtClean="0">
                <a:solidFill>
                  <a:srgbClr val="FF0000"/>
                </a:solidFill>
              </a:rPr>
              <a:t>Answer to the 2</a:t>
            </a:r>
            <a:r>
              <a:rPr lang="en-GB" baseline="30000" smtClean="0">
                <a:solidFill>
                  <a:srgbClr val="FF0000"/>
                </a:solidFill>
              </a:rPr>
              <a:t>nd</a:t>
            </a:r>
            <a:r>
              <a:rPr lang="en-GB" smtClean="0">
                <a:solidFill>
                  <a:srgbClr val="FF0000"/>
                </a:solidFill>
              </a:rPr>
              <a:t> question gives answer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 2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92480" cy="4669979"/>
          </a:xfrm>
        </p:spPr>
        <p:txBody>
          <a:bodyPr>
            <a:noAutofit/>
          </a:bodyPr>
          <a:lstStyle/>
          <a:p>
            <a:r>
              <a:rPr lang="en-GB" sz="2400" smtClean="0"/>
              <a:t>What is the benefit &amp; value of EGI to user communities?</a:t>
            </a:r>
          </a:p>
          <a:p>
            <a:pPr lvl="1"/>
            <a:r>
              <a:rPr lang="en-GB" sz="2000" smtClean="0"/>
              <a:t>This needs to be defines </a:t>
            </a:r>
            <a:r>
              <a:rPr lang="en-GB" sz="2000" smtClean="0"/>
              <a:t>at the level of </a:t>
            </a:r>
            <a:r>
              <a:rPr lang="en-GB" sz="2000" smtClean="0"/>
              <a:t>individual </a:t>
            </a:r>
            <a:r>
              <a:rPr lang="en-GB" sz="2000" smtClean="0"/>
              <a:t>services</a:t>
            </a:r>
          </a:p>
          <a:p>
            <a:pPr lvl="2"/>
            <a:r>
              <a:rPr lang="en-GB" sz="1600" smtClean="0"/>
              <a:t>Acounting; Monitoring, ...</a:t>
            </a:r>
            <a:endParaRPr lang="en-GB" sz="1600" smtClean="0"/>
          </a:p>
          <a:p>
            <a:pPr lvl="1"/>
            <a:r>
              <a:rPr lang="en-GB" sz="2000" smtClean="0"/>
              <a:t>Trial resources – in some NGIs </a:t>
            </a:r>
            <a:r>
              <a:rPr lang="en-GB" sz="2000" smtClean="0">
                <a:sym typeface="Wingdings" pitchFamily="2" charset="2"/>
              </a:rPr>
              <a:t> Do we need an EGI policy for this</a:t>
            </a:r>
            <a:r>
              <a:rPr lang="en-GB" sz="2000" smtClean="0">
                <a:sym typeface="Wingdings" pitchFamily="2" charset="2"/>
              </a:rPr>
              <a:t>? </a:t>
            </a:r>
            <a:endParaRPr lang="en-GB" sz="2000" smtClean="0">
              <a:sym typeface="Wingdings" pitchFamily="2" charset="2"/>
            </a:endParaRPr>
          </a:p>
          <a:p>
            <a:pPr lvl="1"/>
            <a:r>
              <a:rPr lang="en-GB" sz="2000" smtClean="0"/>
              <a:t>– Support and scaling beyond national boundaries</a:t>
            </a:r>
          </a:p>
          <a:p>
            <a:pPr lvl="2"/>
            <a:r>
              <a:rPr lang="en-GB" sz="1600" smtClean="0">
                <a:sym typeface="Wingdings" pitchFamily="2" charset="2"/>
              </a:rPr>
              <a:t>Internationally </a:t>
            </a:r>
            <a:r>
              <a:rPr lang="en-GB" sz="1600" smtClean="0">
                <a:sym typeface="Wingdings" pitchFamily="2" charset="2"/>
              </a:rPr>
              <a:t>agreed services that large scale infrastructures require</a:t>
            </a:r>
          </a:p>
          <a:p>
            <a:pPr lvl="2"/>
            <a:r>
              <a:rPr lang="en-GB" sz="1600" smtClean="0"/>
              <a:t>Single interface </a:t>
            </a:r>
            <a:r>
              <a:rPr lang="en-GB" sz="1600" smtClean="0"/>
              <a:t>to </a:t>
            </a:r>
            <a:r>
              <a:rPr lang="en-GB" sz="1600" smtClean="0"/>
              <a:t>advertised </a:t>
            </a:r>
            <a:r>
              <a:rPr lang="en-GB" sz="1600" smtClean="0"/>
              <a:t>services </a:t>
            </a:r>
            <a:endParaRPr lang="en-GB" sz="1600" smtClean="0"/>
          </a:p>
          <a:p>
            <a:pPr lvl="1"/>
            <a:r>
              <a:rPr lang="en-GB" sz="2000" smtClean="0"/>
              <a:t>Facilitate </a:t>
            </a:r>
            <a:r>
              <a:rPr lang="en-GB" sz="2000" smtClean="0"/>
              <a:t>the reuse of solutions across </a:t>
            </a:r>
            <a:r>
              <a:rPr lang="en-GB" sz="2000" smtClean="0"/>
              <a:t>user </a:t>
            </a:r>
            <a:r>
              <a:rPr lang="en-GB" sz="2000" smtClean="0"/>
              <a:t>communities – pairing this with point 3 on previous slide – The EGI collaboration</a:t>
            </a:r>
            <a:endParaRPr lang="en-GB" sz="2000" smtClean="0"/>
          </a:p>
          <a:p>
            <a:pPr lvl="1"/>
            <a:r>
              <a:rPr lang="en-GB" sz="2000" smtClean="0"/>
              <a:t>Arrangements for commercially </a:t>
            </a:r>
            <a:r>
              <a:rPr lang="en-GB" sz="2000" smtClean="0"/>
              <a:t>licensed </a:t>
            </a:r>
            <a:r>
              <a:rPr lang="en-GB" sz="2000" smtClean="0"/>
              <a:t>SW</a:t>
            </a:r>
          </a:p>
          <a:p>
            <a:pPr lvl="2"/>
            <a:r>
              <a:rPr lang="en-GB" sz="1600" smtClean="0"/>
              <a:t>Would be good, but unrealistic for many commercial SW.</a:t>
            </a:r>
            <a:endParaRPr lang="en-GB" sz="1600" smtClean="0"/>
          </a:p>
          <a:p>
            <a:pPr lvl="1"/>
            <a:r>
              <a:rPr lang="en-GB" sz="2000" smtClean="0"/>
              <a:t>EGI.eu: European level discussion with ESFRI or other </a:t>
            </a:r>
            <a:r>
              <a:rPr lang="en-GB" sz="2000" smtClean="0"/>
              <a:t>multi-national </a:t>
            </a:r>
            <a:r>
              <a:rPr lang="en-GB" sz="2000" smtClean="0"/>
              <a:t>projects</a:t>
            </a:r>
          </a:p>
          <a:p>
            <a:pPr lvl="1"/>
            <a:r>
              <a:rPr lang="en-GB" sz="2000" smtClean="0"/>
              <a:t>EGI.eu should provide service for NGIs and for users too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BAF-A988-42FE-839E-73E3C546C17E}" type="datetime1">
              <a:rPr lang="en-US" smtClean="0"/>
              <a:pPr/>
              <a:t>1/25/2012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0</TotalTime>
  <Words>225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EG-InSPIRE</vt:lpstr>
      <vt:lpstr>14_EGEE_template</vt:lpstr>
      <vt:lpstr>Photo Editor-Foto</vt:lpstr>
      <vt:lpstr>Slide 1</vt:lpstr>
      <vt:lpstr>Question 1</vt:lpstr>
      <vt:lpstr>Question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gergely.sipos</cp:lastModifiedBy>
  <cp:revision>163</cp:revision>
  <dcterms:created xsi:type="dcterms:W3CDTF">2011-11-22T20:35:22Z</dcterms:created>
  <dcterms:modified xsi:type="dcterms:W3CDTF">2012-01-25T16:12:10Z</dcterms:modified>
</cp:coreProperties>
</file>