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vml" ContentType="application/vnd.openxmlformats-officedocument.vmlDrawi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Lst>
  <p:notesMasterIdLst>
    <p:notesMasterId r:id="rId20"/>
  </p:notesMasterIdLst>
  <p:handoutMasterIdLst>
    <p:handoutMasterId r:id="rId21"/>
  </p:handoutMasterIdLst>
  <p:sldIdLst>
    <p:sldId id="373" r:id="rId3"/>
    <p:sldId id="369" r:id="rId4"/>
    <p:sldId id="391" r:id="rId5"/>
    <p:sldId id="387" r:id="rId6"/>
    <p:sldId id="375" r:id="rId7"/>
    <p:sldId id="376" r:id="rId8"/>
    <p:sldId id="377" r:id="rId9"/>
    <p:sldId id="388" r:id="rId10"/>
    <p:sldId id="374" r:id="rId11"/>
    <p:sldId id="389" r:id="rId12"/>
    <p:sldId id="380" r:id="rId13"/>
    <p:sldId id="381" r:id="rId14"/>
    <p:sldId id="390" r:id="rId15"/>
    <p:sldId id="386" r:id="rId16"/>
    <p:sldId id="384" r:id="rId17"/>
    <p:sldId id="385" r:id="rId18"/>
    <p:sldId id="39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nes" initials="R"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30" autoAdjust="0"/>
    <p:restoredTop sz="95370" autoAdjust="0"/>
  </p:normalViewPr>
  <p:slideViewPr>
    <p:cSldViewPr>
      <p:cViewPr>
        <p:scale>
          <a:sx n="75" d="100"/>
          <a:sy n="75" d="100"/>
        </p:scale>
        <p:origin x="-752" y="-224"/>
      </p:cViewPr>
      <p:guideLst>
        <p:guide orient="horz" pos="2160"/>
        <p:guide pos="2880"/>
      </p:guideLst>
    </p:cSldViewPr>
  </p:slideViewPr>
  <p:notesTextViewPr>
    <p:cViewPr>
      <p:scale>
        <a:sx n="1" d="1"/>
        <a:sy n="1" d="1"/>
      </p:scale>
      <p:origin x="0" y="0"/>
    </p:cViewPr>
  </p:notesTextViewPr>
  <p:sorterViewPr>
    <p:cViewPr>
      <p:scale>
        <a:sx n="184" d="100"/>
        <a:sy n="184" d="100"/>
      </p:scale>
      <p:origin x="0" y="448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commentAuthors" Target="commentAuthors.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image" Target="../media/image7.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image" Target="../media/image7.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image" Target="../media/image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image" Target="../media/image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image" Target="../media/image7.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image" Target="../media/image7.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image" Target="../media/image7.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image" Target="../media/image7.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5DACB28-69DB-4140-BD87-A0BDF9F539D9}" type="datetimeFigureOut">
              <a:rPr lang="en-US" smtClean="0"/>
              <a:t>25/01/2012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D43596-05A4-D44E-92F0-D04B21B4FC5F}" type="slidenum">
              <a:rPr lang="en-US" smtClean="0"/>
              <a:t>‹#›</a:t>
            </a:fld>
            <a:endParaRPr lang="en-US"/>
          </a:p>
        </p:txBody>
      </p:sp>
    </p:spTree>
    <p:extLst>
      <p:ext uri="{BB962C8B-B14F-4D97-AF65-F5344CB8AC3E}">
        <p14:creationId xmlns:p14="http://schemas.microsoft.com/office/powerpoint/2010/main" val="40351669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FD545B-E7AD-47D1-B020-87A351A1A594}" type="datetimeFigureOut">
              <a:rPr lang="en-GB" smtClean="0"/>
              <a:t>24/01/2012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A1245F-3694-43FD-8D36-CA6D0F24C357}" type="slidenum">
              <a:rPr lang="en-GB" smtClean="0"/>
              <a:t>‹#›</a:t>
            </a:fld>
            <a:endParaRPr lang="en-GB"/>
          </a:p>
        </p:txBody>
      </p:sp>
    </p:spTree>
    <p:extLst>
      <p:ext uri="{BB962C8B-B14F-4D97-AF65-F5344CB8AC3E}">
        <p14:creationId xmlns:p14="http://schemas.microsoft.com/office/powerpoint/2010/main" val="310868519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BA1245F-3694-43FD-8D36-CA6D0F24C357}" type="slidenum">
              <a:rPr lang="en-GB" smtClean="0"/>
              <a:t>1</a:t>
            </a:fld>
            <a:endParaRPr lang="en-GB"/>
          </a:p>
        </p:txBody>
      </p:sp>
    </p:spTree>
    <p:extLst>
      <p:ext uri="{BB962C8B-B14F-4D97-AF65-F5344CB8AC3E}">
        <p14:creationId xmlns:p14="http://schemas.microsoft.com/office/powerpoint/2010/main" val="1948109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1" Type="http://schemas.openxmlformats.org/officeDocument/2006/relationships/oleObject" Target="../embeddings/oleObject21.bin"/><Relationship Id="rId12" Type="http://schemas.openxmlformats.org/officeDocument/2006/relationships/image" Target="../media/image7.png"/><Relationship Id="rId1" Type="http://schemas.openxmlformats.org/officeDocument/2006/relationships/vmlDrawing" Target="../drawings/vmlDrawing7.vml"/><Relationship Id="rId2" Type="http://schemas.openxmlformats.org/officeDocument/2006/relationships/slideMaster" Target="../slideMasters/slideMaster2.xml"/><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oleObject" Target="../embeddings/oleObject19.bin"/><Relationship Id="rId6" Type="http://schemas.openxmlformats.org/officeDocument/2006/relationships/image" Target="../media/image5.png"/><Relationship Id="rId7" Type="http://schemas.openxmlformats.org/officeDocument/2006/relationships/image" Target="../media/image10.jpeg"/><Relationship Id="rId8" Type="http://schemas.openxmlformats.org/officeDocument/2006/relationships/image" Target="../media/image11.jpeg"/><Relationship Id="rId9" Type="http://schemas.openxmlformats.org/officeDocument/2006/relationships/oleObject" Target="../embeddings/oleObject20.bin"/><Relationship Id="rId10"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1" Type="http://schemas.openxmlformats.org/officeDocument/2006/relationships/oleObject" Target="../embeddings/oleObject24.bin"/><Relationship Id="rId12" Type="http://schemas.openxmlformats.org/officeDocument/2006/relationships/image" Target="../media/image7.png"/><Relationship Id="rId1" Type="http://schemas.openxmlformats.org/officeDocument/2006/relationships/vmlDrawing" Target="../drawings/vmlDrawing8.vml"/><Relationship Id="rId2" Type="http://schemas.openxmlformats.org/officeDocument/2006/relationships/slideMaster" Target="../slideMasters/slideMaster2.xml"/><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oleObject" Target="../embeddings/oleObject22.bin"/><Relationship Id="rId6" Type="http://schemas.openxmlformats.org/officeDocument/2006/relationships/image" Target="../media/image5.png"/><Relationship Id="rId7" Type="http://schemas.openxmlformats.org/officeDocument/2006/relationships/image" Target="../media/image10.jpeg"/><Relationship Id="rId8" Type="http://schemas.openxmlformats.org/officeDocument/2006/relationships/image" Target="../media/image11.jpeg"/><Relationship Id="rId9" Type="http://schemas.openxmlformats.org/officeDocument/2006/relationships/oleObject" Target="../embeddings/oleObject23.bin"/><Relationship Id="rId10"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1" Type="http://schemas.openxmlformats.org/officeDocument/2006/relationships/oleObject" Target="../embeddings/oleObject27.bin"/><Relationship Id="rId12" Type="http://schemas.openxmlformats.org/officeDocument/2006/relationships/image" Target="../media/image7.png"/><Relationship Id="rId1" Type="http://schemas.openxmlformats.org/officeDocument/2006/relationships/vmlDrawing" Target="../drawings/vmlDrawing9.vml"/><Relationship Id="rId2" Type="http://schemas.openxmlformats.org/officeDocument/2006/relationships/slideMaster" Target="../slideMasters/slideMaster2.xml"/><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oleObject" Target="../embeddings/oleObject25.bin"/><Relationship Id="rId6" Type="http://schemas.openxmlformats.org/officeDocument/2006/relationships/image" Target="../media/image5.png"/><Relationship Id="rId7" Type="http://schemas.openxmlformats.org/officeDocument/2006/relationships/image" Target="../media/image10.jpeg"/><Relationship Id="rId8" Type="http://schemas.openxmlformats.org/officeDocument/2006/relationships/image" Target="../media/image11.jpeg"/><Relationship Id="rId9" Type="http://schemas.openxmlformats.org/officeDocument/2006/relationships/oleObject" Target="../embeddings/oleObject26.bin"/><Relationship Id="rId10"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1" Type="http://schemas.openxmlformats.org/officeDocument/2006/relationships/oleObject" Target="../embeddings/oleObject30.bin"/><Relationship Id="rId12" Type="http://schemas.openxmlformats.org/officeDocument/2006/relationships/image" Target="../media/image7.png"/><Relationship Id="rId1" Type="http://schemas.openxmlformats.org/officeDocument/2006/relationships/vmlDrawing" Target="../drawings/vmlDrawing10.vml"/><Relationship Id="rId2" Type="http://schemas.openxmlformats.org/officeDocument/2006/relationships/slideMaster" Target="../slideMasters/slideMaster2.xml"/><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oleObject" Target="../embeddings/oleObject28.bin"/><Relationship Id="rId6" Type="http://schemas.openxmlformats.org/officeDocument/2006/relationships/image" Target="../media/image5.png"/><Relationship Id="rId7" Type="http://schemas.openxmlformats.org/officeDocument/2006/relationships/image" Target="../media/image10.jpeg"/><Relationship Id="rId8" Type="http://schemas.openxmlformats.org/officeDocument/2006/relationships/image" Target="../media/image11.jpeg"/><Relationship Id="rId9" Type="http://schemas.openxmlformats.org/officeDocument/2006/relationships/oleObject" Target="../embeddings/oleObject29.bin"/><Relationship Id="rId10"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1" Type="http://schemas.openxmlformats.org/officeDocument/2006/relationships/oleObject" Target="../embeddings/oleObject33.bin"/><Relationship Id="rId12" Type="http://schemas.openxmlformats.org/officeDocument/2006/relationships/image" Target="../media/image7.png"/><Relationship Id="rId1" Type="http://schemas.openxmlformats.org/officeDocument/2006/relationships/vmlDrawing" Target="../drawings/vmlDrawing11.vml"/><Relationship Id="rId2" Type="http://schemas.openxmlformats.org/officeDocument/2006/relationships/slideMaster" Target="../slideMasters/slideMaster2.xml"/><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oleObject" Target="../embeddings/oleObject31.bin"/><Relationship Id="rId6" Type="http://schemas.openxmlformats.org/officeDocument/2006/relationships/image" Target="../media/image5.png"/><Relationship Id="rId7" Type="http://schemas.openxmlformats.org/officeDocument/2006/relationships/image" Target="../media/image10.jpeg"/><Relationship Id="rId8" Type="http://schemas.openxmlformats.org/officeDocument/2006/relationships/image" Target="../media/image11.jpeg"/><Relationship Id="rId9" Type="http://schemas.openxmlformats.org/officeDocument/2006/relationships/oleObject" Target="../embeddings/oleObject32.bin"/><Relationship Id="rId10"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jpe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 Id="rId9" Type="http://schemas.openxmlformats.org/officeDocument/2006/relationships/image" Target="../media/image19.png"/><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11" Type="http://schemas.openxmlformats.org/officeDocument/2006/relationships/oleObject" Target="../embeddings/oleObject6.bin"/><Relationship Id="rId12" Type="http://schemas.openxmlformats.org/officeDocument/2006/relationships/image" Target="../media/image7.png"/><Relationship Id="rId1" Type="http://schemas.openxmlformats.org/officeDocument/2006/relationships/vmlDrawing" Target="../drawings/vmlDrawing2.vml"/><Relationship Id="rId2" Type="http://schemas.openxmlformats.org/officeDocument/2006/relationships/slideMaster" Target="../slideMasters/slideMaster2.xml"/><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oleObject" Target="../embeddings/oleObject4.bin"/><Relationship Id="rId6" Type="http://schemas.openxmlformats.org/officeDocument/2006/relationships/image" Target="../media/image5.png"/><Relationship Id="rId7" Type="http://schemas.openxmlformats.org/officeDocument/2006/relationships/image" Target="../media/image10.jpeg"/><Relationship Id="rId8" Type="http://schemas.openxmlformats.org/officeDocument/2006/relationships/image" Target="../media/image11.jpeg"/><Relationship Id="rId9" Type="http://schemas.openxmlformats.org/officeDocument/2006/relationships/oleObject" Target="../embeddings/oleObject5.bin"/><Relationship Id="rId10"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1" Type="http://schemas.openxmlformats.org/officeDocument/2006/relationships/oleObject" Target="../embeddings/oleObject9.bin"/><Relationship Id="rId12" Type="http://schemas.openxmlformats.org/officeDocument/2006/relationships/image" Target="../media/image7.png"/><Relationship Id="rId1" Type="http://schemas.openxmlformats.org/officeDocument/2006/relationships/vmlDrawing" Target="../drawings/vmlDrawing3.vml"/><Relationship Id="rId2" Type="http://schemas.openxmlformats.org/officeDocument/2006/relationships/slideMaster" Target="../slideMasters/slideMaster2.xml"/><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oleObject" Target="../embeddings/oleObject7.bin"/><Relationship Id="rId6" Type="http://schemas.openxmlformats.org/officeDocument/2006/relationships/image" Target="../media/image5.png"/><Relationship Id="rId7" Type="http://schemas.openxmlformats.org/officeDocument/2006/relationships/image" Target="../media/image10.jpeg"/><Relationship Id="rId8" Type="http://schemas.openxmlformats.org/officeDocument/2006/relationships/image" Target="../media/image11.jpeg"/><Relationship Id="rId9" Type="http://schemas.openxmlformats.org/officeDocument/2006/relationships/oleObject" Target="../embeddings/oleObject8.bin"/><Relationship Id="rId10"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1" Type="http://schemas.openxmlformats.org/officeDocument/2006/relationships/oleObject" Target="../embeddings/oleObject12.bin"/><Relationship Id="rId12" Type="http://schemas.openxmlformats.org/officeDocument/2006/relationships/image" Target="../media/image7.png"/><Relationship Id="rId1" Type="http://schemas.openxmlformats.org/officeDocument/2006/relationships/vmlDrawing" Target="../drawings/vmlDrawing4.vml"/><Relationship Id="rId2" Type="http://schemas.openxmlformats.org/officeDocument/2006/relationships/slideMaster" Target="../slideMasters/slideMaster2.xml"/><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oleObject" Target="../embeddings/oleObject10.bin"/><Relationship Id="rId6" Type="http://schemas.openxmlformats.org/officeDocument/2006/relationships/image" Target="../media/image5.png"/><Relationship Id="rId7" Type="http://schemas.openxmlformats.org/officeDocument/2006/relationships/image" Target="../media/image10.jpeg"/><Relationship Id="rId8" Type="http://schemas.openxmlformats.org/officeDocument/2006/relationships/image" Target="../media/image11.jpeg"/><Relationship Id="rId9" Type="http://schemas.openxmlformats.org/officeDocument/2006/relationships/oleObject" Target="../embeddings/oleObject11.bin"/><Relationship Id="rId10"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1" Type="http://schemas.openxmlformats.org/officeDocument/2006/relationships/oleObject" Target="../embeddings/oleObject15.bin"/><Relationship Id="rId12" Type="http://schemas.openxmlformats.org/officeDocument/2006/relationships/image" Target="../media/image7.png"/><Relationship Id="rId1" Type="http://schemas.openxmlformats.org/officeDocument/2006/relationships/vmlDrawing" Target="../drawings/vmlDrawing5.vml"/><Relationship Id="rId2" Type="http://schemas.openxmlformats.org/officeDocument/2006/relationships/slideMaster" Target="../slideMasters/slideMaster2.xml"/><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oleObject" Target="../embeddings/oleObject13.bin"/><Relationship Id="rId6" Type="http://schemas.openxmlformats.org/officeDocument/2006/relationships/image" Target="../media/image5.png"/><Relationship Id="rId7" Type="http://schemas.openxmlformats.org/officeDocument/2006/relationships/image" Target="../media/image10.jpeg"/><Relationship Id="rId8" Type="http://schemas.openxmlformats.org/officeDocument/2006/relationships/image" Target="../media/image11.jpeg"/><Relationship Id="rId9" Type="http://schemas.openxmlformats.org/officeDocument/2006/relationships/oleObject" Target="../embeddings/oleObject14.bin"/><Relationship Id="rId10"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1" Type="http://schemas.openxmlformats.org/officeDocument/2006/relationships/oleObject" Target="../embeddings/oleObject18.bin"/><Relationship Id="rId12" Type="http://schemas.openxmlformats.org/officeDocument/2006/relationships/image" Target="../media/image7.png"/><Relationship Id="rId1" Type="http://schemas.openxmlformats.org/officeDocument/2006/relationships/vmlDrawing" Target="../drawings/vmlDrawing6.vml"/><Relationship Id="rId2" Type="http://schemas.openxmlformats.org/officeDocument/2006/relationships/slideMaster" Target="../slideMasters/slideMaster2.xml"/><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oleObject" Target="../embeddings/oleObject16.bin"/><Relationship Id="rId6" Type="http://schemas.openxmlformats.org/officeDocument/2006/relationships/image" Target="../media/image5.png"/><Relationship Id="rId7" Type="http://schemas.openxmlformats.org/officeDocument/2006/relationships/image" Target="../media/image10.jpeg"/><Relationship Id="rId8" Type="http://schemas.openxmlformats.org/officeDocument/2006/relationships/image" Target="../media/image11.jpeg"/><Relationship Id="rId9" Type="http://schemas.openxmlformats.org/officeDocument/2006/relationships/oleObject" Target="../embeddings/oleObject17.bin"/><Relationship Id="rId10"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1447800" cy="579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 name="Text Box 2"/>
          <p:cNvSpPr txBox="1">
            <a:spLocks noChangeArrowheads="1"/>
          </p:cNvSpPr>
          <p:nvPr/>
        </p:nvSpPr>
        <p:spPr bwMode="auto">
          <a:xfrm>
            <a:off x="0" y="6308725"/>
            <a:ext cx="9144000" cy="549275"/>
          </a:xfrm>
          <a:prstGeom prst="rect">
            <a:avLst/>
          </a:prstGeom>
          <a:solidFill>
            <a:srgbClr val="0067B1"/>
          </a:solidFill>
          <a:ln w="9525">
            <a:noFill/>
            <a:round/>
            <a:headEnd/>
            <a:tailEnd/>
          </a:ln>
          <a:effectLst/>
        </p:spPr>
        <p:txBody>
          <a:bodyPr wrap="none" anchor="ctr"/>
          <a:lstStyle/>
          <a:p>
            <a:pPr fontAlgn="auto">
              <a:spcBef>
                <a:spcPts val="0"/>
              </a:spcBef>
              <a:spcAft>
                <a:spcPts val="0"/>
              </a:spcAft>
              <a:defRPr/>
            </a:pPr>
            <a:endParaRPr lang="en-US">
              <a:latin typeface="+mn-lt"/>
            </a:endParaRPr>
          </a:p>
        </p:txBody>
      </p:sp>
      <p:grpSp>
        <p:nvGrpSpPr>
          <p:cNvPr id="6" name="Group 21"/>
          <p:cNvGrpSpPr>
            <a:grpSpLocks/>
          </p:cNvGrpSpPr>
          <p:nvPr/>
        </p:nvGrpSpPr>
        <p:grpSpPr bwMode="auto">
          <a:xfrm>
            <a:off x="0" y="0"/>
            <a:ext cx="9215438" cy="1081088"/>
            <a:chOff x="-1" y="0"/>
            <a:chExt cx="9215439" cy="1081088"/>
          </a:xfrm>
        </p:grpSpPr>
        <p:sp>
          <p:nvSpPr>
            <p:cNvPr id="7" name="Rectangle 4"/>
            <p:cNvSpPr>
              <a:spLocks noChangeArrowheads="1"/>
            </p:cNvSpPr>
            <p:nvPr userDrawn="1"/>
          </p:nvSpPr>
          <p:spPr bwMode="auto">
            <a:xfrm>
              <a:off x="-1" y="0"/>
              <a:ext cx="9144001" cy="1044575"/>
            </a:xfrm>
            <a:prstGeom prst="rect">
              <a:avLst/>
            </a:prstGeom>
            <a:solidFill>
              <a:srgbClr val="0067B1"/>
            </a:solidFill>
            <a:ln w="9360">
              <a:solidFill>
                <a:srgbClr val="0067B1"/>
              </a:solidFill>
              <a:round/>
              <a:headEnd/>
              <a:tailEnd/>
            </a:ln>
            <a:effectLst/>
          </p:spPr>
          <p:txBody>
            <a:bodyPr wrap="none" anchor="ctr"/>
            <a:lstStyle/>
            <a:p>
              <a:pPr fontAlgn="auto">
                <a:spcBef>
                  <a:spcPts val="0"/>
                </a:spcBef>
                <a:spcAft>
                  <a:spcPts val="0"/>
                </a:spcAft>
                <a:defRPr/>
              </a:pPr>
              <a:endParaRPr lang="en-US">
                <a:latin typeface="+mn-lt"/>
              </a:endParaRPr>
            </a:p>
          </p:txBody>
        </p:sp>
        <p:pic>
          <p:nvPicPr>
            <p:cNvPr id="8" name="Picture 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73513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9" name="Rectangle 6"/>
            <p:cNvSpPr>
              <a:spLocks noChangeArrowheads="1"/>
            </p:cNvSpPr>
            <p:nvPr/>
          </p:nvSpPr>
          <p:spPr bwMode="auto">
            <a:xfrm>
              <a:off x="1619249" y="0"/>
              <a:ext cx="1800225" cy="979488"/>
            </a:xfrm>
            <a:prstGeom prst="rect">
              <a:avLst/>
            </a:prstGeom>
            <a:solidFill>
              <a:srgbClr val="FFFFFF"/>
            </a:solidFill>
            <a:ln w="9360">
              <a:solidFill>
                <a:srgbClr val="FFFFFF"/>
              </a:solidFill>
              <a:round/>
              <a:headEnd/>
              <a:tailEnd/>
            </a:ln>
            <a:effectLst/>
          </p:spPr>
          <p:txBody>
            <a:bodyPr wrap="none" anchor="ctr"/>
            <a:lstStyle/>
            <a:p>
              <a:pPr fontAlgn="auto">
                <a:spcBef>
                  <a:spcPts val="0"/>
                </a:spcBef>
                <a:spcAft>
                  <a:spcPts val="0"/>
                </a:spcAft>
                <a:defRPr/>
              </a:pPr>
              <a:endParaRPr lang="en-US">
                <a:latin typeface="+mn-lt"/>
              </a:endParaRPr>
            </a:p>
          </p:txBody>
        </p:sp>
        <p:sp>
          <p:nvSpPr>
            <p:cNvPr id="10" name="Freeform 7"/>
            <p:cNvSpPr>
              <a:spLocks noChangeArrowheads="1"/>
            </p:cNvSpPr>
            <p:nvPr/>
          </p:nvSpPr>
          <p:spPr bwMode="auto">
            <a:xfrm>
              <a:off x="1619249" y="0"/>
              <a:ext cx="1800225" cy="979488"/>
            </a:xfrm>
            <a:custGeom>
              <a:avLst/>
              <a:gdLst/>
              <a:ahLst/>
              <a:cxnLst>
                <a:cxn ang="0">
                  <a:pos x="5000" y="0"/>
                </a:cxn>
                <a:cxn ang="0">
                  <a:pos x="5000" y="2720"/>
                </a:cxn>
                <a:cxn ang="0">
                  <a:pos x="0" y="2720"/>
                </a:cxn>
                <a:cxn ang="0">
                  <a:pos x="2000" y="0"/>
                </a:cxn>
                <a:cxn ang="0">
                  <a:pos x="5000" y="0"/>
                </a:cxn>
              </a:cxnLst>
              <a:rect l="0" t="0" r="r" b="b"/>
              <a:pathLst>
                <a:path w="5001" h="2721">
                  <a:moveTo>
                    <a:pt x="5000" y="0"/>
                  </a:moveTo>
                  <a:lnTo>
                    <a:pt x="5000" y="2720"/>
                  </a:lnTo>
                  <a:lnTo>
                    <a:pt x="0" y="2720"/>
                  </a:lnTo>
                  <a:cubicBezTo>
                    <a:pt x="2000" y="2720"/>
                    <a:pt x="0" y="0"/>
                    <a:pt x="2000" y="0"/>
                  </a:cubicBezTo>
                  <a:cubicBezTo>
                    <a:pt x="2667" y="0"/>
                    <a:pt x="4333" y="0"/>
                    <a:pt x="5000" y="0"/>
                  </a:cubicBezTo>
                </a:path>
              </a:pathLst>
            </a:custGeom>
            <a:solidFill>
              <a:srgbClr val="0067B1"/>
            </a:solidFill>
            <a:ln w="9360">
              <a:solidFill>
                <a:srgbClr val="0067B1"/>
              </a:solidFill>
              <a:round/>
              <a:headEnd/>
              <a:tailEnd/>
            </a:ln>
            <a:effectLst/>
          </p:spPr>
          <p:txBody>
            <a:bodyPr wrap="none" anchor="ctr"/>
            <a:lstStyle/>
            <a:p>
              <a:pPr fontAlgn="auto">
                <a:spcBef>
                  <a:spcPts val="0"/>
                </a:spcBef>
                <a:spcAft>
                  <a:spcPts val="0"/>
                </a:spcAft>
                <a:defRPr/>
              </a:pPr>
              <a:endParaRPr lang="en-US">
                <a:latin typeface="+mn-lt"/>
              </a:endParaRPr>
            </a:p>
          </p:txBody>
        </p:sp>
        <p:sp>
          <p:nvSpPr>
            <p:cNvPr id="11" name="Text Box 12"/>
            <p:cNvSpPr txBox="1">
              <a:spLocks noChangeArrowheads="1"/>
            </p:cNvSpPr>
            <p:nvPr userDrawn="1"/>
          </p:nvSpPr>
          <p:spPr bwMode="auto">
            <a:xfrm>
              <a:off x="6551613" y="503238"/>
              <a:ext cx="2663825" cy="577850"/>
            </a:xfrm>
            <a:prstGeom prst="rect">
              <a:avLst/>
            </a:prstGeom>
            <a:noFill/>
            <a:ln w="9525">
              <a:noFill/>
              <a:round/>
              <a:headEnd/>
              <a:tailEnd/>
            </a:ln>
            <a:effectLst/>
          </p:spPr>
          <p:txBody>
            <a:bodyPr lIns="90000" tIns="45000" rIns="90000" bIns="45000"/>
            <a:lstStyle/>
            <a:p>
              <a:pPr fontAlgn="auto">
                <a:spcBef>
                  <a:spcPts val="0"/>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200" b="1" dirty="0">
                  <a:solidFill>
                    <a:srgbClr val="FFFFFF"/>
                  </a:solidFill>
                  <a:ea typeface="SimSun" charset="0"/>
                  <a:cs typeface="Arial" pitchFamily="34" charset="0"/>
                </a:rPr>
                <a:t>EGI-</a:t>
              </a:r>
              <a:r>
                <a:rPr lang="en-GB" sz="3200" b="1" dirty="0" err="1">
                  <a:solidFill>
                    <a:srgbClr val="FFFFFF"/>
                  </a:solidFill>
                  <a:ea typeface="SimSun" charset="0"/>
                  <a:cs typeface="Arial" pitchFamily="34" charset="0"/>
                </a:rPr>
                <a:t>InSPIRE</a:t>
              </a:r>
              <a:endParaRPr lang="en-GB" sz="3200" b="1" dirty="0">
                <a:solidFill>
                  <a:srgbClr val="FFFFFF"/>
                </a:solidFill>
                <a:ea typeface="SimSun" charset="0"/>
                <a:cs typeface="Arial" pitchFamily="34" charset="0"/>
              </a:endParaRPr>
            </a:p>
          </p:txBody>
        </p:sp>
      </p:grpSp>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3888" y="5713413"/>
            <a:ext cx="781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6688" y="5640388"/>
            <a:ext cx="1447800"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4" name="Rectangle 17"/>
          <p:cNvSpPr>
            <a:spLocks noChangeArrowheads="1"/>
          </p:cNvSpPr>
          <p:nvPr/>
        </p:nvSpPr>
        <p:spPr bwMode="auto">
          <a:xfrm>
            <a:off x="7667625" y="6586538"/>
            <a:ext cx="1447800" cy="279400"/>
          </a:xfrm>
          <a:prstGeom prst="rect">
            <a:avLst/>
          </a:prstGeom>
          <a:noFill/>
          <a:ln w="9525">
            <a:noFill/>
            <a:round/>
            <a:headEnd/>
            <a:tailEnd/>
          </a:ln>
          <a:effectLst/>
        </p:spPr>
        <p:txBody>
          <a:bodyPr lIns="90000" tIns="46800" rIns="90000" bIns="46800">
            <a:spAutoFit/>
          </a:bodyPr>
          <a:lstStyle/>
          <a:p>
            <a:pPr algn="r" fontAlgn="auto">
              <a:spcBef>
                <a:spcPts val="875"/>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dirty="0">
                <a:solidFill>
                  <a:srgbClr val="FFFFFF"/>
                </a:solidFill>
                <a:ea typeface="SimSun" charset="0"/>
                <a:cs typeface="Arial" pitchFamily="34" charset="0"/>
              </a:rPr>
              <a:t>www.egi.eu</a:t>
            </a:r>
          </a:p>
        </p:txBody>
      </p:sp>
      <p:sp>
        <p:nvSpPr>
          <p:cNvPr id="15" name="Rectangle 18"/>
          <p:cNvSpPr>
            <a:spLocks noChangeArrowheads="1"/>
          </p:cNvSpPr>
          <p:nvPr/>
        </p:nvSpPr>
        <p:spPr bwMode="auto">
          <a:xfrm>
            <a:off x="53752" y="6605588"/>
            <a:ext cx="2286000" cy="279400"/>
          </a:xfrm>
          <a:prstGeom prst="rect">
            <a:avLst/>
          </a:prstGeom>
          <a:noFill/>
          <a:ln w="9525">
            <a:noFill/>
            <a:round/>
            <a:headEnd/>
            <a:tailEnd/>
          </a:ln>
          <a:effectLst/>
        </p:spPr>
        <p:txBody>
          <a:bodyPr lIns="90000" tIns="46800" rIns="90000" bIns="46800">
            <a:spAutoFit/>
          </a:bodyPr>
          <a:lstStyle/>
          <a:p>
            <a:pPr fontAlgn="auto">
              <a:spcBef>
                <a:spcPts val="875"/>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dirty="0">
                <a:solidFill>
                  <a:srgbClr val="FFFFFF"/>
                </a:solidFill>
                <a:ea typeface="SimSun" charset="0"/>
                <a:cs typeface="Arial" pitchFamily="34" charset="0"/>
              </a:rPr>
              <a:t>EGI-</a:t>
            </a:r>
            <a:r>
              <a:rPr lang="en-US" sz="1200" dirty="0" err="1">
                <a:solidFill>
                  <a:srgbClr val="FFFFFF"/>
                </a:solidFill>
                <a:ea typeface="SimSun" charset="0"/>
                <a:cs typeface="Arial" pitchFamily="34" charset="0"/>
              </a:rPr>
              <a:t>InSPIRE</a:t>
            </a:r>
            <a:r>
              <a:rPr lang="en-US" sz="1200" dirty="0">
                <a:solidFill>
                  <a:srgbClr val="FFFFFF"/>
                </a:solidFill>
                <a:ea typeface="SimSun" charset="0"/>
                <a:cs typeface="Arial" pitchFamily="34" charset="0"/>
              </a:rPr>
              <a:t> RI-261323</a:t>
            </a:r>
          </a:p>
        </p:txBody>
      </p:sp>
      <p:sp>
        <p:nvSpPr>
          <p:cNvPr id="2" name="Title 1"/>
          <p:cNvSpPr>
            <a:spLocks noGrp="1"/>
          </p:cNvSpPr>
          <p:nvPr>
            <p:ph type="ctrTitle"/>
          </p:nvPr>
        </p:nvSpPr>
        <p:spPr>
          <a:xfrm>
            <a:off x="1619672" y="2130425"/>
            <a:ext cx="7200800" cy="1470025"/>
          </a:xfrm>
        </p:spPr>
        <p:txBody>
          <a:bodyPr/>
          <a:lstStyle>
            <a:lvl1pPr>
              <a:defRPr>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67744" y="3886200"/>
            <a:ext cx="5832648" cy="1343000"/>
          </a:xfrm>
        </p:spPr>
        <p:txBody>
          <a:bodyPr/>
          <a:lstStyle>
            <a:lvl1pPr marL="0" indent="0" algn="ctr">
              <a:buNone/>
              <a:defRPr>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3"/>
          <p:cNvSpPr>
            <a:spLocks noGrp="1"/>
          </p:cNvSpPr>
          <p:nvPr>
            <p:ph type="dt" sz="half" idx="10"/>
          </p:nvPr>
        </p:nvSpPr>
        <p:spPr>
          <a:xfrm>
            <a:off x="62136" y="6376670"/>
            <a:ext cx="2133600" cy="365125"/>
          </a:xfrm>
        </p:spPr>
        <p:txBody>
          <a:bodyPr/>
          <a:lstStyle>
            <a:lvl1pPr>
              <a:defRPr smtClean="0">
                <a:solidFill>
                  <a:schemeClr val="bg1"/>
                </a:solidFill>
                <a:latin typeface="Arial" pitchFamily="34" charset="0"/>
                <a:cs typeface="Arial" pitchFamily="34" charset="0"/>
              </a:defRPr>
            </a:lvl1pPr>
          </a:lstStyle>
          <a:p>
            <a:fld id="{6D8783B4-867E-D048-A84F-454A5DF16AC2}" type="datetime1">
              <a:rPr lang="en-GB" smtClean="0"/>
              <a:t>25/01/2012</a:t>
            </a:fld>
            <a:endParaRPr lang="en-GB"/>
          </a:p>
        </p:txBody>
      </p:sp>
      <p:sp>
        <p:nvSpPr>
          <p:cNvPr id="17" name="Footer Placeholder 4"/>
          <p:cNvSpPr>
            <a:spLocks noGrp="1"/>
          </p:cNvSpPr>
          <p:nvPr>
            <p:ph type="ftr" sz="quarter" idx="11"/>
          </p:nvPr>
        </p:nvSpPr>
        <p:spPr/>
        <p:txBody>
          <a:bodyPr/>
          <a:lstStyle>
            <a:lvl1pPr>
              <a:defRPr dirty="0" smtClean="0">
                <a:solidFill>
                  <a:schemeClr val="bg1"/>
                </a:solidFill>
                <a:latin typeface="Arial" pitchFamily="34" charset="0"/>
                <a:cs typeface="Arial" pitchFamily="34" charset="0"/>
              </a:defRPr>
            </a:lvl1pPr>
          </a:lstStyle>
          <a:p>
            <a:r>
              <a:rPr lang="en-US" smtClean="0"/>
              <a:t>User and General EGI Sustainability Workshop - 25 Jan 2012</a:t>
            </a:r>
            <a:endParaRPr lang="en-GB"/>
          </a:p>
        </p:txBody>
      </p:sp>
      <p:sp>
        <p:nvSpPr>
          <p:cNvPr id="18" name="Slide Number Placeholder 5"/>
          <p:cNvSpPr>
            <a:spLocks noGrp="1"/>
          </p:cNvSpPr>
          <p:nvPr>
            <p:ph type="sldNum" sz="quarter" idx="12"/>
          </p:nvPr>
        </p:nvSpPr>
        <p:spPr>
          <a:xfrm>
            <a:off x="6975475" y="6356350"/>
            <a:ext cx="2133600" cy="365125"/>
          </a:xfrm>
        </p:spPr>
        <p:txBody>
          <a:bodyPr/>
          <a:lstStyle>
            <a:lvl1pPr>
              <a:defRPr smtClean="0">
                <a:solidFill>
                  <a:schemeClr val="bg1"/>
                </a:solidFill>
                <a:latin typeface="Arial" pitchFamily="34" charset="0"/>
                <a:cs typeface="Arial" pitchFamily="34" charset="0"/>
              </a:defRPr>
            </a:lvl1pPr>
          </a:lstStyle>
          <a:p>
            <a:fld id="{F81643E8-D56D-45C6-BDBE-DB296EBC22D1}" type="slidenum">
              <a:rPr lang="en-GB" smtClean="0"/>
              <a:t>‹#›</a:t>
            </a:fld>
            <a:endParaRPr lang="en-GB"/>
          </a:p>
        </p:txBody>
      </p:sp>
    </p:spTree>
    <p:extLst>
      <p:ext uri="{BB962C8B-B14F-4D97-AF65-F5344CB8AC3E}">
        <p14:creationId xmlns:p14="http://schemas.microsoft.com/office/powerpoint/2010/main" val="2296410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28"/>
          <p:cNvSpPr>
            <a:spLocks noChangeArrowheads="1"/>
          </p:cNvSpPr>
          <p:nvPr userDrawn="1"/>
        </p:nvSpPr>
        <p:spPr bwMode="auto">
          <a:xfrm>
            <a:off x="0" y="6394450"/>
            <a:ext cx="8172450" cy="463550"/>
          </a:xfrm>
          <a:prstGeom prst="rect">
            <a:avLst/>
          </a:prstGeom>
          <a:solidFill>
            <a:srgbClr val="CC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sz="2400" smtClean="0">
              <a:solidFill>
                <a:srgbClr val="2B519A"/>
              </a:solidFill>
              <a:latin typeface="Times New Roman" pitchFamily="18" charset="0"/>
              <a:cs typeface="Arial" charset="0"/>
            </a:endParaRPr>
          </a:p>
        </p:txBody>
      </p:sp>
      <p:sp>
        <p:nvSpPr>
          <p:cNvPr id="3" name="Rectangle 26"/>
          <p:cNvSpPr>
            <a:spLocks noChangeArrowheads="1"/>
          </p:cNvSpPr>
          <p:nvPr userDrawn="1"/>
        </p:nvSpPr>
        <p:spPr bwMode="auto">
          <a:xfrm>
            <a:off x="971550" y="0"/>
            <a:ext cx="8172450" cy="614363"/>
          </a:xfrm>
          <a:prstGeom prst="rect">
            <a:avLst/>
          </a:prstGeom>
          <a:solidFill>
            <a:srgbClr val="CC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sz="2400" smtClean="0">
              <a:solidFill>
                <a:srgbClr val="2B519A"/>
              </a:solidFill>
              <a:latin typeface="Times New Roman" pitchFamily="18" charset="0"/>
              <a:cs typeface="Arial" charset="0"/>
            </a:endParaRPr>
          </a:p>
        </p:txBody>
      </p:sp>
      <p:sp>
        <p:nvSpPr>
          <p:cNvPr id="4" name="Rectangle 25"/>
          <p:cNvSpPr>
            <a:spLocks noChangeArrowheads="1"/>
          </p:cNvSpPr>
          <p:nvPr userDrawn="1"/>
        </p:nvSpPr>
        <p:spPr bwMode="auto">
          <a:xfrm>
            <a:off x="8145463" y="838200"/>
            <a:ext cx="998537" cy="5556250"/>
          </a:xfrm>
          <a:prstGeom prst="rect">
            <a:avLst/>
          </a:prstGeom>
          <a:gradFill rotWithShape="1">
            <a:gsLst>
              <a:gs pos="0">
                <a:srgbClr val="DDDDDD"/>
              </a:gs>
              <a:gs pos="100000">
                <a:srgbClr val="66666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sz="2400" smtClean="0">
              <a:solidFill>
                <a:srgbClr val="2B519A"/>
              </a:solidFill>
              <a:latin typeface="Times New Roman" pitchFamily="18" charset="0"/>
              <a:cs typeface="Arial" charset="0"/>
            </a:endParaRPr>
          </a:p>
        </p:txBody>
      </p:sp>
      <p:pic>
        <p:nvPicPr>
          <p:cNvPr id="5" name="Picture 17" descr="eg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8013" y="1735138"/>
            <a:ext cx="8620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descr="EU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1588"/>
            <a:ext cx="971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Object 15"/>
          <p:cNvGraphicFramePr>
            <a:graphicFrameLocks noChangeAspect="1"/>
          </p:cNvGraphicFramePr>
          <p:nvPr/>
        </p:nvGraphicFramePr>
        <p:xfrm>
          <a:off x="8234363" y="982663"/>
          <a:ext cx="800100" cy="352425"/>
        </p:xfrm>
        <a:graphic>
          <a:graphicData uri="http://schemas.openxmlformats.org/presentationml/2006/ole">
            <mc:AlternateContent xmlns:mc="http://schemas.openxmlformats.org/markup-compatibility/2006">
              <mc:Choice xmlns:v="urn:schemas-microsoft-com:vml" Requires="v">
                <p:oleObj spid="_x0000_s7242" name="Photo Editor-Foto" r:id="rId5" imgW="1190476" imgH="523810" progId="">
                  <p:embed/>
                </p:oleObj>
              </mc:Choice>
              <mc:Fallback>
                <p:oleObj name="Photo Editor-Foto" r:id="rId5" imgW="1190476" imgH="52381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34363" y="982663"/>
                        <a:ext cx="800100" cy="35242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2B519A"/>
                            </a:solidFill>
                            <a:miter lim="800000"/>
                            <a:headEnd/>
                            <a:tailEnd/>
                          </a14:hiddenLine>
                        </a:ext>
                        <a:ext uri="{AF507438-7753-43e0-B8FC-AC1667EBCBE1}">
                          <a14:hiddenEffects xmlns:a14="http://schemas.microsoft.com/office/drawing/2010/main">
                            <a:effectLst>
                              <a:outerShdw dist="35921" dir="2700000" algn="ctr" rotWithShape="0">
                                <a:srgbClr val="F4CE00"/>
                              </a:outerShdw>
                            </a:effectLst>
                          </a14:hiddenEffects>
                        </a:ext>
                      </a:extLst>
                    </p:spPr>
                  </p:pic>
                </p:oleObj>
              </mc:Fallback>
            </mc:AlternateContent>
          </a:graphicData>
        </a:graphic>
      </p:graphicFrame>
      <p:pic>
        <p:nvPicPr>
          <p:cNvPr id="8" name="Picture 17" descr="terena"/>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8172450" y="5373688"/>
            <a:ext cx="9715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8" descr="geant_logo"/>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8172450" y="4652963"/>
            <a:ext cx="9715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Object 20"/>
          <p:cNvGraphicFramePr>
            <a:graphicFrameLocks noChangeAspect="1"/>
          </p:cNvGraphicFramePr>
          <p:nvPr/>
        </p:nvGraphicFramePr>
        <p:xfrm>
          <a:off x="8172450" y="3429000"/>
          <a:ext cx="944563" cy="703263"/>
        </p:xfrm>
        <a:graphic>
          <a:graphicData uri="http://schemas.openxmlformats.org/presentationml/2006/ole">
            <mc:AlternateContent xmlns:mc="http://schemas.openxmlformats.org/markup-compatibility/2006">
              <mc:Choice xmlns:v="urn:schemas-microsoft-com:vml" Requires="v">
                <p:oleObj spid="_x0000_s7243" name="Photo Editor-Foto" r:id="rId9" imgW="1190476" imgH="885949" progId="">
                  <p:embed/>
                </p:oleObj>
              </mc:Choice>
              <mc:Fallback>
                <p:oleObj name="Photo Editor-Foto" r:id="rId9" imgW="1190476" imgH="885949"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72450" y="3429000"/>
                        <a:ext cx="944563" cy="703263"/>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2B519A"/>
                            </a:solidFill>
                            <a:miter lim="800000"/>
                            <a:headEnd/>
                            <a:tailEnd/>
                          </a14:hiddenLine>
                        </a:ext>
                        <a:ext uri="{AF507438-7753-43e0-B8FC-AC1667EBCBE1}">
                          <a14:hiddenEffects xmlns:a14="http://schemas.microsoft.com/office/drawing/2010/main">
                            <a:effectLst>
                              <a:outerShdw dist="35921" dir="2700000" algn="ctr" rotWithShape="0">
                                <a:srgbClr val="F4CE00"/>
                              </a:outerShdw>
                            </a:effectLst>
                          </a14:hiddenEffects>
                        </a:ext>
                      </a:extLst>
                    </p:spPr>
                  </p:pic>
                </p:oleObj>
              </mc:Fallback>
            </mc:AlternateContent>
          </a:graphicData>
        </a:graphic>
      </p:graphicFrame>
      <p:graphicFrame>
        <p:nvGraphicFramePr>
          <p:cNvPr id="11" name="Object 21"/>
          <p:cNvGraphicFramePr>
            <a:graphicFrameLocks noChangeAspect="1"/>
          </p:cNvGraphicFramePr>
          <p:nvPr/>
        </p:nvGraphicFramePr>
        <p:xfrm>
          <a:off x="8172450" y="2382838"/>
          <a:ext cx="944563" cy="593725"/>
        </p:xfrm>
        <a:graphic>
          <a:graphicData uri="http://schemas.openxmlformats.org/presentationml/2006/ole">
            <mc:AlternateContent xmlns:mc="http://schemas.openxmlformats.org/markup-compatibility/2006">
              <mc:Choice xmlns:v="urn:schemas-microsoft-com:vml" Requires="v">
                <p:oleObj spid="_x0000_s7244" name="Photo Editor-Foto" r:id="rId11" imgW="1409897" imgH="885949" progId="">
                  <p:embed/>
                </p:oleObj>
              </mc:Choice>
              <mc:Fallback>
                <p:oleObj name="Photo Editor-Foto" r:id="rId11" imgW="1409897" imgH="885949"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172450" y="2382838"/>
                        <a:ext cx="944563" cy="59372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2B519A"/>
                            </a:solidFill>
                            <a:miter lim="800000"/>
                            <a:headEnd/>
                            <a:tailEnd/>
                          </a14:hiddenLine>
                        </a:ext>
                        <a:ext uri="{AF507438-7753-43e0-B8FC-AC1667EBCBE1}">
                          <a14:hiddenEffects xmlns:a14="http://schemas.microsoft.com/office/drawing/2010/main">
                            <a:effectLst>
                              <a:outerShdw dist="35921" dir="2700000" algn="ctr" rotWithShape="0">
                                <a:srgbClr val="F4CE00"/>
                              </a:outerShdw>
                            </a:effectLst>
                          </a14:hiddenEffects>
                        </a:ext>
                      </a:extLst>
                    </p:spPr>
                  </p:pic>
                </p:oleObj>
              </mc:Fallback>
            </mc:AlternateContent>
          </a:graphicData>
        </a:graphic>
      </p:graphicFrame>
      <p:sp>
        <p:nvSpPr>
          <p:cNvPr id="12" name="Text Box 22"/>
          <p:cNvSpPr txBox="1">
            <a:spLocks noChangeArrowheads="1"/>
          </p:cNvSpPr>
          <p:nvPr userDrawn="1"/>
        </p:nvSpPr>
        <p:spPr bwMode="auto">
          <a:xfrm>
            <a:off x="1306513" y="6394450"/>
            <a:ext cx="6838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accent2"/>
                </a:solidFill>
                <a:latin typeface="Arial" charset="0"/>
              </a:defRPr>
            </a:lvl1pPr>
            <a:lvl2pPr marL="742950" indent="-285750" eaLnBrk="0" hangingPunct="0">
              <a:defRPr>
                <a:solidFill>
                  <a:schemeClr val="accent2"/>
                </a:solidFill>
                <a:latin typeface="Arial" charset="0"/>
              </a:defRPr>
            </a:lvl2pPr>
            <a:lvl3pPr marL="1143000" indent="-228600" eaLnBrk="0" hangingPunct="0">
              <a:defRPr>
                <a:solidFill>
                  <a:schemeClr val="accent2"/>
                </a:solidFill>
                <a:latin typeface="Arial" charset="0"/>
              </a:defRPr>
            </a:lvl3pPr>
            <a:lvl4pPr marL="1600200" indent="-228600" eaLnBrk="0" hangingPunct="0">
              <a:defRPr>
                <a:solidFill>
                  <a:schemeClr val="accent2"/>
                </a:solidFill>
                <a:latin typeface="Arial" charset="0"/>
              </a:defRPr>
            </a:lvl4pPr>
            <a:lvl5pPr marL="2057400" indent="-228600" eaLnBrk="0" hangingPunct="0">
              <a:defRPr>
                <a:solidFill>
                  <a:schemeClr val="accent2"/>
                </a:solidFill>
                <a:latin typeface="Arial" charset="0"/>
              </a:defRPr>
            </a:lvl5pPr>
            <a:lvl6pPr marL="2514600" indent="-228600" eaLnBrk="0" fontAlgn="base" hangingPunct="0">
              <a:spcBef>
                <a:spcPct val="20000"/>
              </a:spcBef>
              <a:spcAft>
                <a:spcPct val="0"/>
              </a:spcAft>
              <a:buClr>
                <a:srgbClr val="FFCC66"/>
              </a:buClr>
              <a:buChar char="•"/>
              <a:defRPr>
                <a:solidFill>
                  <a:schemeClr val="accent2"/>
                </a:solidFill>
                <a:latin typeface="Arial" charset="0"/>
              </a:defRPr>
            </a:lvl6pPr>
            <a:lvl7pPr marL="2971800" indent="-228600" eaLnBrk="0" fontAlgn="base" hangingPunct="0">
              <a:spcBef>
                <a:spcPct val="20000"/>
              </a:spcBef>
              <a:spcAft>
                <a:spcPct val="0"/>
              </a:spcAft>
              <a:buClr>
                <a:srgbClr val="FFCC66"/>
              </a:buClr>
              <a:buChar char="•"/>
              <a:defRPr>
                <a:solidFill>
                  <a:schemeClr val="accent2"/>
                </a:solidFill>
                <a:latin typeface="Arial" charset="0"/>
              </a:defRPr>
            </a:lvl7pPr>
            <a:lvl8pPr marL="3429000" indent="-228600" eaLnBrk="0" fontAlgn="base" hangingPunct="0">
              <a:spcBef>
                <a:spcPct val="20000"/>
              </a:spcBef>
              <a:spcAft>
                <a:spcPct val="0"/>
              </a:spcAft>
              <a:buClr>
                <a:srgbClr val="FFCC66"/>
              </a:buClr>
              <a:buChar char="•"/>
              <a:defRPr>
                <a:solidFill>
                  <a:schemeClr val="accent2"/>
                </a:solidFill>
                <a:latin typeface="Arial" charset="0"/>
              </a:defRPr>
            </a:lvl8pPr>
            <a:lvl9pPr marL="3886200" indent="-228600" eaLnBrk="0" fontAlgn="base" hangingPunct="0">
              <a:spcBef>
                <a:spcPct val="20000"/>
              </a:spcBef>
              <a:spcAft>
                <a:spcPct val="0"/>
              </a:spcAft>
              <a:buClr>
                <a:srgbClr val="FFCC66"/>
              </a:buClr>
              <a:buChar char="•"/>
              <a:defRPr>
                <a:solidFill>
                  <a:schemeClr val="accent2"/>
                </a:solidFill>
                <a:latin typeface="Arial" charset="0"/>
              </a:defRPr>
            </a:lvl9pPr>
          </a:lstStyle>
          <a:p>
            <a:pPr eaLnBrk="1" fontAlgn="base" hangingPunct="1">
              <a:spcBef>
                <a:spcPct val="0"/>
              </a:spcBef>
              <a:spcAft>
                <a:spcPct val="0"/>
              </a:spcAft>
              <a:defRPr/>
            </a:pPr>
            <a:r>
              <a:rPr lang="de-DE" sz="1200" smtClean="0">
                <a:solidFill>
                  <a:srgbClr val="FFFFFF"/>
                </a:solidFill>
                <a:cs typeface="Arial" charset="0"/>
              </a:rPr>
              <a:t>Bob Jones</a:t>
            </a:r>
          </a:p>
        </p:txBody>
      </p:sp>
      <p:sp>
        <p:nvSpPr>
          <p:cNvPr id="13" name="Title 1"/>
          <p:cNvSpPr>
            <a:spLocks/>
          </p:cNvSpPr>
          <p:nvPr userDrawn="1"/>
        </p:nvSpPr>
        <p:spPr bwMode="auto">
          <a:xfrm>
            <a:off x="1306513" y="-23813"/>
            <a:ext cx="7251700" cy="68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eaLnBrk="0" fontAlgn="base" hangingPunct="0">
              <a:spcBef>
                <a:spcPct val="0"/>
              </a:spcBef>
              <a:spcAft>
                <a:spcPct val="0"/>
              </a:spcAft>
            </a:pPr>
            <a:r>
              <a:rPr lang="en-US" sz="2800" b="1" smtClean="0">
                <a:solidFill>
                  <a:srgbClr val="000099"/>
                </a:solidFill>
                <a:cs typeface="Arial" charset="0"/>
              </a:rPr>
              <a:t>EEF   -   European E-Infrastructure Forum</a:t>
            </a:r>
            <a:endParaRPr lang="en-GB" sz="2800" b="1" smtClean="0">
              <a:solidFill>
                <a:srgbClr val="000099"/>
              </a:solidFill>
              <a:cs typeface="Arial" charset="0"/>
            </a:endParaRPr>
          </a:p>
        </p:txBody>
      </p:sp>
      <p:sp>
        <p:nvSpPr>
          <p:cNvPr id="14" name="Line 24"/>
          <p:cNvSpPr>
            <a:spLocks noChangeShapeType="1"/>
          </p:cNvSpPr>
          <p:nvPr userDrawn="1"/>
        </p:nvSpPr>
        <p:spPr bwMode="auto">
          <a:xfrm flipV="1">
            <a:off x="971550" y="619125"/>
            <a:ext cx="8172450" cy="0"/>
          </a:xfrm>
          <a:prstGeom prst="line">
            <a:avLst/>
          </a:prstGeom>
          <a:noFill/>
          <a:ln w="57150">
            <a:solidFill>
              <a:srgbClr val="000099"/>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2B519A"/>
              </a:solidFill>
            </a:endParaRPr>
          </a:p>
        </p:txBody>
      </p:sp>
      <p:sp>
        <p:nvSpPr>
          <p:cNvPr id="15" name="Line 27"/>
          <p:cNvSpPr>
            <a:spLocks noChangeShapeType="1"/>
          </p:cNvSpPr>
          <p:nvPr userDrawn="1"/>
        </p:nvSpPr>
        <p:spPr bwMode="auto">
          <a:xfrm flipV="1">
            <a:off x="-26988" y="6394450"/>
            <a:ext cx="8172451" cy="0"/>
          </a:xfrm>
          <a:prstGeom prst="line">
            <a:avLst/>
          </a:prstGeom>
          <a:noFill/>
          <a:ln w="19050">
            <a:solidFill>
              <a:srgbClr val="000099"/>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2B519A"/>
              </a:solidFill>
            </a:endParaRPr>
          </a:p>
        </p:txBody>
      </p:sp>
      <p:sp>
        <p:nvSpPr>
          <p:cNvPr id="16" name="Rectangle 4"/>
          <p:cNvSpPr>
            <a:spLocks noGrp="1" noChangeArrowheads="1"/>
          </p:cNvSpPr>
          <p:nvPr>
            <p:ph type="sldNum" sz="quarter" idx="10"/>
          </p:nvPr>
        </p:nvSpPr>
        <p:spPr/>
        <p:txBody>
          <a:bodyPr/>
          <a:lstStyle>
            <a:lvl1pPr>
              <a:spcBef>
                <a:spcPct val="20000"/>
              </a:spcBef>
              <a:buClr>
                <a:srgbClr val="FFCC66"/>
              </a:buClr>
              <a:buFontTx/>
              <a:buChar char="•"/>
              <a:defRPr/>
            </a:lvl1pPr>
          </a:lstStyle>
          <a:p>
            <a:pPr>
              <a:defRPr/>
            </a:pPr>
            <a:fld id="{6663CD51-E3DD-45DD-8904-1D4F4982A37D}" type="slidenum">
              <a:rPr lang="en-GB"/>
              <a:pPr>
                <a:defRPr/>
              </a:pPr>
              <a:t>‹#›</a:t>
            </a:fld>
            <a:endParaRPr lang="en-GB"/>
          </a:p>
        </p:txBody>
      </p:sp>
    </p:spTree>
    <p:extLst>
      <p:ext uri="{BB962C8B-B14F-4D97-AF65-F5344CB8AC3E}">
        <p14:creationId xmlns:p14="http://schemas.microsoft.com/office/powerpoint/2010/main" val="734255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28"/>
          <p:cNvSpPr>
            <a:spLocks noChangeArrowheads="1"/>
          </p:cNvSpPr>
          <p:nvPr userDrawn="1"/>
        </p:nvSpPr>
        <p:spPr bwMode="auto">
          <a:xfrm>
            <a:off x="0" y="6394450"/>
            <a:ext cx="8172450" cy="463550"/>
          </a:xfrm>
          <a:prstGeom prst="rect">
            <a:avLst/>
          </a:prstGeom>
          <a:solidFill>
            <a:srgbClr val="CC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sz="2400" smtClean="0">
              <a:solidFill>
                <a:srgbClr val="2B519A"/>
              </a:solidFill>
              <a:latin typeface="Times New Roman" pitchFamily="18" charset="0"/>
              <a:cs typeface="Arial" charset="0"/>
            </a:endParaRPr>
          </a:p>
        </p:txBody>
      </p:sp>
      <p:sp>
        <p:nvSpPr>
          <p:cNvPr id="6" name="Rectangle 26"/>
          <p:cNvSpPr>
            <a:spLocks noChangeArrowheads="1"/>
          </p:cNvSpPr>
          <p:nvPr userDrawn="1"/>
        </p:nvSpPr>
        <p:spPr bwMode="auto">
          <a:xfrm>
            <a:off x="971550" y="0"/>
            <a:ext cx="8172450" cy="614363"/>
          </a:xfrm>
          <a:prstGeom prst="rect">
            <a:avLst/>
          </a:prstGeom>
          <a:solidFill>
            <a:srgbClr val="CC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sz="2400" smtClean="0">
              <a:solidFill>
                <a:srgbClr val="2B519A"/>
              </a:solidFill>
              <a:latin typeface="Times New Roman" pitchFamily="18" charset="0"/>
              <a:cs typeface="Arial" charset="0"/>
            </a:endParaRPr>
          </a:p>
        </p:txBody>
      </p:sp>
      <p:sp>
        <p:nvSpPr>
          <p:cNvPr id="7" name="Rectangle 25"/>
          <p:cNvSpPr>
            <a:spLocks noChangeArrowheads="1"/>
          </p:cNvSpPr>
          <p:nvPr userDrawn="1"/>
        </p:nvSpPr>
        <p:spPr bwMode="auto">
          <a:xfrm>
            <a:off x="8145463" y="838200"/>
            <a:ext cx="998537" cy="5556250"/>
          </a:xfrm>
          <a:prstGeom prst="rect">
            <a:avLst/>
          </a:prstGeom>
          <a:gradFill rotWithShape="1">
            <a:gsLst>
              <a:gs pos="0">
                <a:srgbClr val="DDDDDD"/>
              </a:gs>
              <a:gs pos="100000">
                <a:srgbClr val="66666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sz="2400" smtClean="0">
              <a:solidFill>
                <a:srgbClr val="2B519A"/>
              </a:solidFill>
              <a:latin typeface="Times New Roman" pitchFamily="18" charset="0"/>
              <a:cs typeface="Arial" charset="0"/>
            </a:endParaRPr>
          </a:p>
        </p:txBody>
      </p:sp>
      <p:pic>
        <p:nvPicPr>
          <p:cNvPr id="8" name="Picture 17" descr="eg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8013" y="1735138"/>
            <a:ext cx="8620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4" descr="EU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1588"/>
            <a:ext cx="971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Object 15"/>
          <p:cNvGraphicFramePr>
            <a:graphicFrameLocks noChangeAspect="1"/>
          </p:cNvGraphicFramePr>
          <p:nvPr/>
        </p:nvGraphicFramePr>
        <p:xfrm>
          <a:off x="8234363" y="982663"/>
          <a:ext cx="800100" cy="352425"/>
        </p:xfrm>
        <a:graphic>
          <a:graphicData uri="http://schemas.openxmlformats.org/presentationml/2006/ole">
            <mc:AlternateContent xmlns:mc="http://schemas.openxmlformats.org/markup-compatibility/2006">
              <mc:Choice xmlns:v="urn:schemas-microsoft-com:vml" Requires="v">
                <p:oleObj spid="_x0000_s8266" name="Photo Editor-Foto" r:id="rId5" imgW="1190476" imgH="523810" progId="">
                  <p:embed/>
                </p:oleObj>
              </mc:Choice>
              <mc:Fallback>
                <p:oleObj name="Photo Editor-Foto" r:id="rId5" imgW="1190476" imgH="52381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34363" y="982663"/>
                        <a:ext cx="800100" cy="35242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2B519A"/>
                            </a:solidFill>
                            <a:miter lim="800000"/>
                            <a:headEnd/>
                            <a:tailEnd/>
                          </a14:hiddenLine>
                        </a:ext>
                        <a:ext uri="{AF507438-7753-43e0-B8FC-AC1667EBCBE1}">
                          <a14:hiddenEffects xmlns:a14="http://schemas.microsoft.com/office/drawing/2010/main">
                            <a:effectLst>
                              <a:outerShdw dist="35921" dir="2700000" algn="ctr" rotWithShape="0">
                                <a:srgbClr val="F4CE00"/>
                              </a:outerShdw>
                            </a:effectLst>
                          </a14:hiddenEffects>
                        </a:ext>
                      </a:extLst>
                    </p:spPr>
                  </p:pic>
                </p:oleObj>
              </mc:Fallback>
            </mc:AlternateContent>
          </a:graphicData>
        </a:graphic>
      </p:graphicFrame>
      <p:pic>
        <p:nvPicPr>
          <p:cNvPr id="11" name="Picture 17" descr="terena"/>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8172450" y="5373688"/>
            <a:ext cx="9715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8" descr="geant_logo"/>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8172450" y="4652963"/>
            <a:ext cx="9715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 name="Object 20"/>
          <p:cNvGraphicFramePr>
            <a:graphicFrameLocks noChangeAspect="1"/>
          </p:cNvGraphicFramePr>
          <p:nvPr/>
        </p:nvGraphicFramePr>
        <p:xfrm>
          <a:off x="8172450" y="3429000"/>
          <a:ext cx="944563" cy="703263"/>
        </p:xfrm>
        <a:graphic>
          <a:graphicData uri="http://schemas.openxmlformats.org/presentationml/2006/ole">
            <mc:AlternateContent xmlns:mc="http://schemas.openxmlformats.org/markup-compatibility/2006">
              <mc:Choice xmlns:v="urn:schemas-microsoft-com:vml" Requires="v">
                <p:oleObj spid="_x0000_s8267" name="Photo Editor-Foto" r:id="rId9" imgW="1190476" imgH="885949" progId="">
                  <p:embed/>
                </p:oleObj>
              </mc:Choice>
              <mc:Fallback>
                <p:oleObj name="Photo Editor-Foto" r:id="rId9" imgW="1190476" imgH="885949"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72450" y="3429000"/>
                        <a:ext cx="944563" cy="703263"/>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2B519A"/>
                            </a:solidFill>
                            <a:miter lim="800000"/>
                            <a:headEnd/>
                            <a:tailEnd/>
                          </a14:hiddenLine>
                        </a:ext>
                        <a:ext uri="{AF507438-7753-43e0-B8FC-AC1667EBCBE1}">
                          <a14:hiddenEffects xmlns:a14="http://schemas.microsoft.com/office/drawing/2010/main">
                            <a:effectLst>
                              <a:outerShdw dist="35921" dir="2700000" algn="ctr" rotWithShape="0">
                                <a:srgbClr val="F4CE00"/>
                              </a:outerShdw>
                            </a:effectLst>
                          </a14:hiddenEffects>
                        </a:ext>
                      </a:extLst>
                    </p:spPr>
                  </p:pic>
                </p:oleObj>
              </mc:Fallback>
            </mc:AlternateContent>
          </a:graphicData>
        </a:graphic>
      </p:graphicFrame>
      <p:graphicFrame>
        <p:nvGraphicFramePr>
          <p:cNvPr id="14" name="Object 21"/>
          <p:cNvGraphicFramePr>
            <a:graphicFrameLocks noChangeAspect="1"/>
          </p:cNvGraphicFramePr>
          <p:nvPr/>
        </p:nvGraphicFramePr>
        <p:xfrm>
          <a:off x="8172450" y="2382838"/>
          <a:ext cx="944563" cy="593725"/>
        </p:xfrm>
        <a:graphic>
          <a:graphicData uri="http://schemas.openxmlformats.org/presentationml/2006/ole">
            <mc:AlternateContent xmlns:mc="http://schemas.openxmlformats.org/markup-compatibility/2006">
              <mc:Choice xmlns:v="urn:schemas-microsoft-com:vml" Requires="v">
                <p:oleObj spid="_x0000_s8268" name="Photo Editor-Foto" r:id="rId11" imgW="1409897" imgH="885949" progId="">
                  <p:embed/>
                </p:oleObj>
              </mc:Choice>
              <mc:Fallback>
                <p:oleObj name="Photo Editor-Foto" r:id="rId11" imgW="1409897" imgH="885949"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172450" y="2382838"/>
                        <a:ext cx="944563" cy="59372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2B519A"/>
                            </a:solidFill>
                            <a:miter lim="800000"/>
                            <a:headEnd/>
                            <a:tailEnd/>
                          </a14:hiddenLine>
                        </a:ext>
                        <a:ext uri="{AF507438-7753-43e0-B8FC-AC1667EBCBE1}">
                          <a14:hiddenEffects xmlns:a14="http://schemas.microsoft.com/office/drawing/2010/main">
                            <a:effectLst>
                              <a:outerShdw dist="35921" dir="2700000" algn="ctr" rotWithShape="0">
                                <a:srgbClr val="F4CE00"/>
                              </a:outerShdw>
                            </a:effectLst>
                          </a14:hiddenEffects>
                        </a:ext>
                      </a:extLst>
                    </p:spPr>
                  </p:pic>
                </p:oleObj>
              </mc:Fallback>
            </mc:AlternateContent>
          </a:graphicData>
        </a:graphic>
      </p:graphicFrame>
      <p:sp>
        <p:nvSpPr>
          <p:cNvPr id="15" name="Text Box 22"/>
          <p:cNvSpPr txBox="1">
            <a:spLocks noChangeArrowheads="1"/>
          </p:cNvSpPr>
          <p:nvPr userDrawn="1"/>
        </p:nvSpPr>
        <p:spPr bwMode="auto">
          <a:xfrm>
            <a:off x="1306513" y="6394450"/>
            <a:ext cx="6838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accent2"/>
                </a:solidFill>
                <a:latin typeface="Arial" charset="0"/>
              </a:defRPr>
            </a:lvl1pPr>
            <a:lvl2pPr marL="742950" indent="-285750" eaLnBrk="0" hangingPunct="0">
              <a:defRPr>
                <a:solidFill>
                  <a:schemeClr val="accent2"/>
                </a:solidFill>
                <a:latin typeface="Arial" charset="0"/>
              </a:defRPr>
            </a:lvl2pPr>
            <a:lvl3pPr marL="1143000" indent="-228600" eaLnBrk="0" hangingPunct="0">
              <a:defRPr>
                <a:solidFill>
                  <a:schemeClr val="accent2"/>
                </a:solidFill>
                <a:latin typeface="Arial" charset="0"/>
              </a:defRPr>
            </a:lvl3pPr>
            <a:lvl4pPr marL="1600200" indent="-228600" eaLnBrk="0" hangingPunct="0">
              <a:defRPr>
                <a:solidFill>
                  <a:schemeClr val="accent2"/>
                </a:solidFill>
                <a:latin typeface="Arial" charset="0"/>
              </a:defRPr>
            </a:lvl4pPr>
            <a:lvl5pPr marL="2057400" indent="-228600" eaLnBrk="0" hangingPunct="0">
              <a:defRPr>
                <a:solidFill>
                  <a:schemeClr val="accent2"/>
                </a:solidFill>
                <a:latin typeface="Arial" charset="0"/>
              </a:defRPr>
            </a:lvl5pPr>
            <a:lvl6pPr marL="2514600" indent="-228600" eaLnBrk="0" fontAlgn="base" hangingPunct="0">
              <a:spcBef>
                <a:spcPct val="20000"/>
              </a:spcBef>
              <a:spcAft>
                <a:spcPct val="0"/>
              </a:spcAft>
              <a:buClr>
                <a:srgbClr val="FFCC66"/>
              </a:buClr>
              <a:buChar char="•"/>
              <a:defRPr>
                <a:solidFill>
                  <a:schemeClr val="accent2"/>
                </a:solidFill>
                <a:latin typeface="Arial" charset="0"/>
              </a:defRPr>
            </a:lvl6pPr>
            <a:lvl7pPr marL="2971800" indent="-228600" eaLnBrk="0" fontAlgn="base" hangingPunct="0">
              <a:spcBef>
                <a:spcPct val="20000"/>
              </a:spcBef>
              <a:spcAft>
                <a:spcPct val="0"/>
              </a:spcAft>
              <a:buClr>
                <a:srgbClr val="FFCC66"/>
              </a:buClr>
              <a:buChar char="•"/>
              <a:defRPr>
                <a:solidFill>
                  <a:schemeClr val="accent2"/>
                </a:solidFill>
                <a:latin typeface="Arial" charset="0"/>
              </a:defRPr>
            </a:lvl7pPr>
            <a:lvl8pPr marL="3429000" indent="-228600" eaLnBrk="0" fontAlgn="base" hangingPunct="0">
              <a:spcBef>
                <a:spcPct val="20000"/>
              </a:spcBef>
              <a:spcAft>
                <a:spcPct val="0"/>
              </a:spcAft>
              <a:buClr>
                <a:srgbClr val="FFCC66"/>
              </a:buClr>
              <a:buChar char="•"/>
              <a:defRPr>
                <a:solidFill>
                  <a:schemeClr val="accent2"/>
                </a:solidFill>
                <a:latin typeface="Arial" charset="0"/>
              </a:defRPr>
            </a:lvl8pPr>
            <a:lvl9pPr marL="3886200" indent="-228600" eaLnBrk="0" fontAlgn="base" hangingPunct="0">
              <a:spcBef>
                <a:spcPct val="20000"/>
              </a:spcBef>
              <a:spcAft>
                <a:spcPct val="0"/>
              </a:spcAft>
              <a:buClr>
                <a:srgbClr val="FFCC66"/>
              </a:buClr>
              <a:buChar char="•"/>
              <a:defRPr>
                <a:solidFill>
                  <a:schemeClr val="accent2"/>
                </a:solidFill>
                <a:latin typeface="Arial" charset="0"/>
              </a:defRPr>
            </a:lvl9pPr>
          </a:lstStyle>
          <a:p>
            <a:pPr eaLnBrk="1" fontAlgn="base" hangingPunct="1">
              <a:spcBef>
                <a:spcPct val="0"/>
              </a:spcBef>
              <a:spcAft>
                <a:spcPct val="0"/>
              </a:spcAft>
              <a:defRPr/>
            </a:pPr>
            <a:r>
              <a:rPr lang="de-DE" sz="1200" smtClean="0">
                <a:solidFill>
                  <a:srgbClr val="FFFFFF"/>
                </a:solidFill>
                <a:cs typeface="Arial" charset="0"/>
              </a:rPr>
              <a:t>Bob Jones</a:t>
            </a:r>
          </a:p>
        </p:txBody>
      </p:sp>
      <p:sp>
        <p:nvSpPr>
          <p:cNvPr id="16" name="Title 1"/>
          <p:cNvSpPr>
            <a:spLocks/>
          </p:cNvSpPr>
          <p:nvPr userDrawn="1"/>
        </p:nvSpPr>
        <p:spPr bwMode="auto">
          <a:xfrm>
            <a:off x="1306513" y="-23813"/>
            <a:ext cx="7251700" cy="68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eaLnBrk="0" fontAlgn="base" hangingPunct="0">
              <a:spcBef>
                <a:spcPct val="0"/>
              </a:spcBef>
              <a:spcAft>
                <a:spcPct val="0"/>
              </a:spcAft>
            </a:pPr>
            <a:r>
              <a:rPr lang="en-US" sz="2800" b="1" smtClean="0">
                <a:solidFill>
                  <a:srgbClr val="000099"/>
                </a:solidFill>
                <a:cs typeface="Arial" charset="0"/>
              </a:rPr>
              <a:t>EEF   -   European E-Infrastructure Forum</a:t>
            </a:r>
            <a:endParaRPr lang="en-GB" sz="2800" b="1" smtClean="0">
              <a:solidFill>
                <a:srgbClr val="000099"/>
              </a:solidFill>
              <a:cs typeface="Arial" charset="0"/>
            </a:endParaRPr>
          </a:p>
        </p:txBody>
      </p:sp>
      <p:sp>
        <p:nvSpPr>
          <p:cNvPr id="17" name="Line 24"/>
          <p:cNvSpPr>
            <a:spLocks noChangeShapeType="1"/>
          </p:cNvSpPr>
          <p:nvPr userDrawn="1"/>
        </p:nvSpPr>
        <p:spPr bwMode="auto">
          <a:xfrm flipV="1">
            <a:off x="971550" y="619125"/>
            <a:ext cx="8172450" cy="0"/>
          </a:xfrm>
          <a:prstGeom prst="line">
            <a:avLst/>
          </a:prstGeom>
          <a:noFill/>
          <a:ln w="57150">
            <a:solidFill>
              <a:srgbClr val="000099"/>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2B519A"/>
              </a:solidFill>
            </a:endParaRPr>
          </a:p>
        </p:txBody>
      </p:sp>
      <p:sp>
        <p:nvSpPr>
          <p:cNvPr id="18" name="Line 27"/>
          <p:cNvSpPr>
            <a:spLocks noChangeShapeType="1"/>
          </p:cNvSpPr>
          <p:nvPr userDrawn="1"/>
        </p:nvSpPr>
        <p:spPr bwMode="auto">
          <a:xfrm flipV="1">
            <a:off x="-26988" y="6394450"/>
            <a:ext cx="8172451" cy="0"/>
          </a:xfrm>
          <a:prstGeom prst="line">
            <a:avLst/>
          </a:prstGeom>
          <a:noFill/>
          <a:ln w="19050">
            <a:solidFill>
              <a:srgbClr val="000099"/>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2B519A"/>
              </a:solidFill>
            </a:endParaRP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GB"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9" name="Rectangle 18"/>
          <p:cNvSpPr>
            <a:spLocks noGrp="1" noChangeArrowheads="1"/>
          </p:cNvSpPr>
          <p:nvPr>
            <p:ph type="sldNum" sz="quarter" idx="10"/>
          </p:nvPr>
        </p:nvSpPr>
        <p:spPr/>
        <p:txBody>
          <a:bodyPr/>
          <a:lstStyle>
            <a:lvl1pPr>
              <a:spcBef>
                <a:spcPct val="20000"/>
              </a:spcBef>
              <a:buClr>
                <a:srgbClr val="FFCC66"/>
              </a:buClr>
              <a:buFontTx/>
              <a:buChar char="•"/>
              <a:defRPr/>
            </a:lvl1pPr>
          </a:lstStyle>
          <a:p>
            <a:pPr>
              <a:defRPr/>
            </a:pPr>
            <a:fld id="{305FF795-7A79-4792-BCAF-F135786DBD3B}" type="slidenum">
              <a:rPr lang="en-GB"/>
              <a:pPr>
                <a:defRPr/>
              </a:pPr>
              <a:t>‹#›</a:t>
            </a:fld>
            <a:endParaRPr lang="en-GB"/>
          </a:p>
        </p:txBody>
      </p:sp>
    </p:spTree>
    <p:extLst>
      <p:ext uri="{BB962C8B-B14F-4D97-AF65-F5344CB8AC3E}">
        <p14:creationId xmlns:p14="http://schemas.microsoft.com/office/powerpoint/2010/main" val="631081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28"/>
          <p:cNvSpPr>
            <a:spLocks noChangeArrowheads="1"/>
          </p:cNvSpPr>
          <p:nvPr userDrawn="1"/>
        </p:nvSpPr>
        <p:spPr bwMode="auto">
          <a:xfrm>
            <a:off x="0" y="6394450"/>
            <a:ext cx="8172450" cy="463550"/>
          </a:xfrm>
          <a:prstGeom prst="rect">
            <a:avLst/>
          </a:prstGeom>
          <a:solidFill>
            <a:srgbClr val="CC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sz="2400" smtClean="0">
              <a:solidFill>
                <a:srgbClr val="2B519A"/>
              </a:solidFill>
              <a:latin typeface="Times New Roman" pitchFamily="18" charset="0"/>
              <a:cs typeface="Arial" charset="0"/>
            </a:endParaRPr>
          </a:p>
        </p:txBody>
      </p:sp>
      <p:sp>
        <p:nvSpPr>
          <p:cNvPr id="6" name="Rectangle 26"/>
          <p:cNvSpPr>
            <a:spLocks noChangeArrowheads="1"/>
          </p:cNvSpPr>
          <p:nvPr userDrawn="1"/>
        </p:nvSpPr>
        <p:spPr bwMode="auto">
          <a:xfrm>
            <a:off x="971550" y="0"/>
            <a:ext cx="8172450" cy="614363"/>
          </a:xfrm>
          <a:prstGeom prst="rect">
            <a:avLst/>
          </a:prstGeom>
          <a:solidFill>
            <a:srgbClr val="CC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sz="2400" smtClean="0">
              <a:solidFill>
                <a:srgbClr val="2B519A"/>
              </a:solidFill>
              <a:latin typeface="Times New Roman" pitchFamily="18" charset="0"/>
              <a:cs typeface="Arial" charset="0"/>
            </a:endParaRPr>
          </a:p>
        </p:txBody>
      </p:sp>
      <p:sp>
        <p:nvSpPr>
          <p:cNvPr id="7" name="Rectangle 25"/>
          <p:cNvSpPr>
            <a:spLocks noChangeArrowheads="1"/>
          </p:cNvSpPr>
          <p:nvPr userDrawn="1"/>
        </p:nvSpPr>
        <p:spPr bwMode="auto">
          <a:xfrm>
            <a:off x="8145463" y="838200"/>
            <a:ext cx="998537" cy="5556250"/>
          </a:xfrm>
          <a:prstGeom prst="rect">
            <a:avLst/>
          </a:prstGeom>
          <a:gradFill rotWithShape="1">
            <a:gsLst>
              <a:gs pos="0">
                <a:srgbClr val="DDDDDD"/>
              </a:gs>
              <a:gs pos="100000">
                <a:srgbClr val="66666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sz="2400" smtClean="0">
              <a:solidFill>
                <a:srgbClr val="2B519A"/>
              </a:solidFill>
              <a:latin typeface="Times New Roman" pitchFamily="18" charset="0"/>
              <a:cs typeface="Arial" charset="0"/>
            </a:endParaRPr>
          </a:p>
        </p:txBody>
      </p:sp>
      <p:pic>
        <p:nvPicPr>
          <p:cNvPr id="8" name="Picture 17" descr="eg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8013" y="1735138"/>
            <a:ext cx="8620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4" descr="EU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1588"/>
            <a:ext cx="971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Object 15"/>
          <p:cNvGraphicFramePr>
            <a:graphicFrameLocks noChangeAspect="1"/>
          </p:cNvGraphicFramePr>
          <p:nvPr/>
        </p:nvGraphicFramePr>
        <p:xfrm>
          <a:off x="8234363" y="982663"/>
          <a:ext cx="800100" cy="352425"/>
        </p:xfrm>
        <a:graphic>
          <a:graphicData uri="http://schemas.openxmlformats.org/presentationml/2006/ole">
            <mc:AlternateContent xmlns:mc="http://schemas.openxmlformats.org/markup-compatibility/2006">
              <mc:Choice xmlns:v="urn:schemas-microsoft-com:vml" Requires="v">
                <p:oleObj spid="_x0000_s9290" name="Photo Editor-Foto" r:id="rId5" imgW="1190476" imgH="523810" progId="">
                  <p:embed/>
                </p:oleObj>
              </mc:Choice>
              <mc:Fallback>
                <p:oleObj name="Photo Editor-Foto" r:id="rId5" imgW="1190476" imgH="52381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34363" y="982663"/>
                        <a:ext cx="800100" cy="35242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2B519A"/>
                            </a:solidFill>
                            <a:miter lim="800000"/>
                            <a:headEnd/>
                            <a:tailEnd/>
                          </a14:hiddenLine>
                        </a:ext>
                        <a:ext uri="{AF507438-7753-43e0-B8FC-AC1667EBCBE1}">
                          <a14:hiddenEffects xmlns:a14="http://schemas.microsoft.com/office/drawing/2010/main">
                            <a:effectLst>
                              <a:outerShdw dist="35921" dir="2700000" algn="ctr" rotWithShape="0">
                                <a:srgbClr val="F4CE00"/>
                              </a:outerShdw>
                            </a:effectLst>
                          </a14:hiddenEffects>
                        </a:ext>
                      </a:extLst>
                    </p:spPr>
                  </p:pic>
                </p:oleObj>
              </mc:Fallback>
            </mc:AlternateContent>
          </a:graphicData>
        </a:graphic>
      </p:graphicFrame>
      <p:pic>
        <p:nvPicPr>
          <p:cNvPr id="11" name="Picture 17" descr="terena"/>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8172450" y="5373688"/>
            <a:ext cx="9715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8" descr="geant_logo"/>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8172450" y="4652963"/>
            <a:ext cx="9715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 name="Object 20"/>
          <p:cNvGraphicFramePr>
            <a:graphicFrameLocks noChangeAspect="1"/>
          </p:cNvGraphicFramePr>
          <p:nvPr/>
        </p:nvGraphicFramePr>
        <p:xfrm>
          <a:off x="8172450" y="3429000"/>
          <a:ext cx="944563" cy="703263"/>
        </p:xfrm>
        <a:graphic>
          <a:graphicData uri="http://schemas.openxmlformats.org/presentationml/2006/ole">
            <mc:AlternateContent xmlns:mc="http://schemas.openxmlformats.org/markup-compatibility/2006">
              <mc:Choice xmlns:v="urn:schemas-microsoft-com:vml" Requires="v">
                <p:oleObj spid="_x0000_s9291" name="Photo Editor-Foto" r:id="rId9" imgW="1190476" imgH="885949" progId="">
                  <p:embed/>
                </p:oleObj>
              </mc:Choice>
              <mc:Fallback>
                <p:oleObj name="Photo Editor-Foto" r:id="rId9" imgW="1190476" imgH="885949"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72450" y="3429000"/>
                        <a:ext cx="944563" cy="703263"/>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2B519A"/>
                            </a:solidFill>
                            <a:miter lim="800000"/>
                            <a:headEnd/>
                            <a:tailEnd/>
                          </a14:hiddenLine>
                        </a:ext>
                        <a:ext uri="{AF507438-7753-43e0-B8FC-AC1667EBCBE1}">
                          <a14:hiddenEffects xmlns:a14="http://schemas.microsoft.com/office/drawing/2010/main">
                            <a:effectLst>
                              <a:outerShdw dist="35921" dir="2700000" algn="ctr" rotWithShape="0">
                                <a:srgbClr val="F4CE00"/>
                              </a:outerShdw>
                            </a:effectLst>
                          </a14:hiddenEffects>
                        </a:ext>
                      </a:extLst>
                    </p:spPr>
                  </p:pic>
                </p:oleObj>
              </mc:Fallback>
            </mc:AlternateContent>
          </a:graphicData>
        </a:graphic>
      </p:graphicFrame>
      <p:graphicFrame>
        <p:nvGraphicFramePr>
          <p:cNvPr id="14" name="Object 21"/>
          <p:cNvGraphicFramePr>
            <a:graphicFrameLocks noChangeAspect="1"/>
          </p:cNvGraphicFramePr>
          <p:nvPr/>
        </p:nvGraphicFramePr>
        <p:xfrm>
          <a:off x="8172450" y="2382838"/>
          <a:ext cx="944563" cy="593725"/>
        </p:xfrm>
        <a:graphic>
          <a:graphicData uri="http://schemas.openxmlformats.org/presentationml/2006/ole">
            <mc:AlternateContent xmlns:mc="http://schemas.openxmlformats.org/markup-compatibility/2006">
              <mc:Choice xmlns:v="urn:schemas-microsoft-com:vml" Requires="v">
                <p:oleObj spid="_x0000_s9292" name="Photo Editor-Foto" r:id="rId11" imgW="1409897" imgH="885949" progId="">
                  <p:embed/>
                </p:oleObj>
              </mc:Choice>
              <mc:Fallback>
                <p:oleObj name="Photo Editor-Foto" r:id="rId11" imgW="1409897" imgH="885949"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172450" y="2382838"/>
                        <a:ext cx="944563" cy="59372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2B519A"/>
                            </a:solidFill>
                            <a:miter lim="800000"/>
                            <a:headEnd/>
                            <a:tailEnd/>
                          </a14:hiddenLine>
                        </a:ext>
                        <a:ext uri="{AF507438-7753-43e0-B8FC-AC1667EBCBE1}">
                          <a14:hiddenEffects xmlns:a14="http://schemas.microsoft.com/office/drawing/2010/main">
                            <a:effectLst>
                              <a:outerShdw dist="35921" dir="2700000" algn="ctr" rotWithShape="0">
                                <a:srgbClr val="F4CE00"/>
                              </a:outerShdw>
                            </a:effectLst>
                          </a14:hiddenEffects>
                        </a:ext>
                      </a:extLst>
                    </p:spPr>
                  </p:pic>
                </p:oleObj>
              </mc:Fallback>
            </mc:AlternateContent>
          </a:graphicData>
        </a:graphic>
      </p:graphicFrame>
      <p:sp>
        <p:nvSpPr>
          <p:cNvPr id="15" name="Text Box 22"/>
          <p:cNvSpPr txBox="1">
            <a:spLocks noChangeArrowheads="1"/>
          </p:cNvSpPr>
          <p:nvPr userDrawn="1"/>
        </p:nvSpPr>
        <p:spPr bwMode="auto">
          <a:xfrm>
            <a:off x="1306513" y="6394450"/>
            <a:ext cx="6838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accent2"/>
                </a:solidFill>
                <a:latin typeface="Arial" charset="0"/>
              </a:defRPr>
            </a:lvl1pPr>
            <a:lvl2pPr marL="742950" indent="-285750" eaLnBrk="0" hangingPunct="0">
              <a:defRPr>
                <a:solidFill>
                  <a:schemeClr val="accent2"/>
                </a:solidFill>
                <a:latin typeface="Arial" charset="0"/>
              </a:defRPr>
            </a:lvl2pPr>
            <a:lvl3pPr marL="1143000" indent="-228600" eaLnBrk="0" hangingPunct="0">
              <a:defRPr>
                <a:solidFill>
                  <a:schemeClr val="accent2"/>
                </a:solidFill>
                <a:latin typeface="Arial" charset="0"/>
              </a:defRPr>
            </a:lvl3pPr>
            <a:lvl4pPr marL="1600200" indent="-228600" eaLnBrk="0" hangingPunct="0">
              <a:defRPr>
                <a:solidFill>
                  <a:schemeClr val="accent2"/>
                </a:solidFill>
                <a:latin typeface="Arial" charset="0"/>
              </a:defRPr>
            </a:lvl4pPr>
            <a:lvl5pPr marL="2057400" indent="-228600" eaLnBrk="0" hangingPunct="0">
              <a:defRPr>
                <a:solidFill>
                  <a:schemeClr val="accent2"/>
                </a:solidFill>
                <a:latin typeface="Arial" charset="0"/>
              </a:defRPr>
            </a:lvl5pPr>
            <a:lvl6pPr marL="2514600" indent="-228600" eaLnBrk="0" fontAlgn="base" hangingPunct="0">
              <a:spcBef>
                <a:spcPct val="20000"/>
              </a:spcBef>
              <a:spcAft>
                <a:spcPct val="0"/>
              </a:spcAft>
              <a:buClr>
                <a:srgbClr val="FFCC66"/>
              </a:buClr>
              <a:buChar char="•"/>
              <a:defRPr>
                <a:solidFill>
                  <a:schemeClr val="accent2"/>
                </a:solidFill>
                <a:latin typeface="Arial" charset="0"/>
              </a:defRPr>
            </a:lvl6pPr>
            <a:lvl7pPr marL="2971800" indent="-228600" eaLnBrk="0" fontAlgn="base" hangingPunct="0">
              <a:spcBef>
                <a:spcPct val="20000"/>
              </a:spcBef>
              <a:spcAft>
                <a:spcPct val="0"/>
              </a:spcAft>
              <a:buClr>
                <a:srgbClr val="FFCC66"/>
              </a:buClr>
              <a:buChar char="•"/>
              <a:defRPr>
                <a:solidFill>
                  <a:schemeClr val="accent2"/>
                </a:solidFill>
                <a:latin typeface="Arial" charset="0"/>
              </a:defRPr>
            </a:lvl7pPr>
            <a:lvl8pPr marL="3429000" indent="-228600" eaLnBrk="0" fontAlgn="base" hangingPunct="0">
              <a:spcBef>
                <a:spcPct val="20000"/>
              </a:spcBef>
              <a:spcAft>
                <a:spcPct val="0"/>
              </a:spcAft>
              <a:buClr>
                <a:srgbClr val="FFCC66"/>
              </a:buClr>
              <a:buChar char="•"/>
              <a:defRPr>
                <a:solidFill>
                  <a:schemeClr val="accent2"/>
                </a:solidFill>
                <a:latin typeface="Arial" charset="0"/>
              </a:defRPr>
            </a:lvl8pPr>
            <a:lvl9pPr marL="3886200" indent="-228600" eaLnBrk="0" fontAlgn="base" hangingPunct="0">
              <a:spcBef>
                <a:spcPct val="20000"/>
              </a:spcBef>
              <a:spcAft>
                <a:spcPct val="0"/>
              </a:spcAft>
              <a:buClr>
                <a:srgbClr val="FFCC66"/>
              </a:buClr>
              <a:buChar char="•"/>
              <a:defRPr>
                <a:solidFill>
                  <a:schemeClr val="accent2"/>
                </a:solidFill>
                <a:latin typeface="Arial" charset="0"/>
              </a:defRPr>
            </a:lvl9pPr>
          </a:lstStyle>
          <a:p>
            <a:pPr eaLnBrk="1" fontAlgn="base" hangingPunct="1">
              <a:spcBef>
                <a:spcPct val="0"/>
              </a:spcBef>
              <a:spcAft>
                <a:spcPct val="0"/>
              </a:spcAft>
              <a:defRPr/>
            </a:pPr>
            <a:r>
              <a:rPr lang="de-DE" sz="1200" smtClean="0">
                <a:solidFill>
                  <a:srgbClr val="FFFFFF"/>
                </a:solidFill>
                <a:cs typeface="Arial" charset="0"/>
              </a:rPr>
              <a:t>Bob Jones</a:t>
            </a:r>
          </a:p>
        </p:txBody>
      </p:sp>
      <p:sp>
        <p:nvSpPr>
          <p:cNvPr id="16" name="Title 1"/>
          <p:cNvSpPr>
            <a:spLocks/>
          </p:cNvSpPr>
          <p:nvPr userDrawn="1"/>
        </p:nvSpPr>
        <p:spPr bwMode="auto">
          <a:xfrm>
            <a:off x="1306513" y="-23813"/>
            <a:ext cx="7251700" cy="68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eaLnBrk="0" fontAlgn="base" hangingPunct="0">
              <a:spcBef>
                <a:spcPct val="0"/>
              </a:spcBef>
              <a:spcAft>
                <a:spcPct val="0"/>
              </a:spcAft>
            </a:pPr>
            <a:r>
              <a:rPr lang="en-US" sz="2800" b="1" smtClean="0">
                <a:solidFill>
                  <a:srgbClr val="000099"/>
                </a:solidFill>
                <a:cs typeface="Arial" charset="0"/>
              </a:rPr>
              <a:t>EEF   -   European E-Infrastructure Forum</a:t>
            </a:r>
            <a:endParaRPr lang="en-GB" sz="2800" b="1" smtClean="0">
              <a:solidFill>
                <a:srgbClr val="000099"/>
              </a:solidFill>
              <a:cs typeface="Arial" charset="0"/>
            </a:endParaRPr>
          </a:p>
        </p:txBody>
      </p:sp>
      <p:sp>
        <p:nvSpPr>
          <p:cNvPr id="17" name="Line 24"/>
          <p:cNvSpPr>
            <a:spLocks noChangeShapeType="1"/>
          </p:cNvSpPr>
          <p:nvPr userDrawn="1"/>
        </p:nvSpPr>
        <p:spPr bwMode="auto">
          <a:xfrm flipV="1">
            <a:off x="971550" y="619125"/>
            <a:ext cx="8172450" cy="0"/>
          </a:xfrm>
          <a:prstGeom prst="line">
            <a:avLst/>
          </a:prstGeom>
          <a:noFill/>
          <a:ln w="57150">
            <a:solidFill>
              <a:srgbClr val="000099"/>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2B519A"/>
              </a:solidFill>
            </a:endParaRPr>
          </a:p>
        </p:txBody>
      </p:sp>
      <p:sp>
        <p:nvSpPr>
          <p:cNvPr id="18" name="Line 27"/>
          <p:cNvSpPr>
            <a:spLocks noChangeShapeType="1"/>
          </p:cNvSpPr>
          <p:nvPr userDrawn="1"/>
        </p:nvSpPr>
        <p:spPr bwMode="auto">
          <a:xfrm flipV="1">
            <a:off x="-26988" y="6394450"/>
            <a:ext cx="8172451" cy="0"/>
          </a:xfrm>
          <a:prstGeom prst="line">
            <a:avLst/>
          </a:prstGeom>
          <a:noFill/>
          <a:ln w="19050">
            <a:solidFill>
              <a:srgbClr val="000099"/>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2B519A"/>
              </a:solidFill>
            </a:endParaRP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prstTxWarp prst="textNoShape">
              <a:avLst/>
            </a:prstTxWarp>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Rectangle 18"/>
          <p:cNvSpPr>
            <a:spLocks noGrp="1" noChangeArrowheads="1"/>
          </p:cNvSpPr>
          <p:nvPr>
            <p:ph type="sldNum" sz="quarter" idx="10"/>
          </p:nvPr>
        </p:nvSpPr>
        <p:spPr/>
        <p:txBody>
          <a:bodyPr/>
          <a:lstStyle>
            <a:lvl1pPr>
              <a:spcBef>
                <a:spcPct val="20000"/>
              </a:spcBef>
              <a:buClr>
                <a:srgbClr val="FFCC66"/>
              </a:buClr>
              <a:buFontTx/>
              <a:buChar char="•"/>
              <a:defRPr/>
            </a:lvl1pPr>
          </a:lstStyle>
          <a:p>
            <a:pPr>
              <a:defRPr/>
            </a:pPr>
            <a:fld id="{F7DD1AA0-826D-4620-8B66-F2567F3A5E30}" type="slidenum">
              <a:rPr lang="en-GB"/>
              <a:pPr>
                <a:defRPr/>
              </a:pPr>
              <a:t>‹#›</a:t>
            </a:fld>
            <a:endParaRPr lang="en-GB"/>
          </a:p>
        </p:txBody>
      </p:sp>
    </p:spTree>
    <p:extLst>
      <p:ext uri="{BB962C8B-B14F-4D97-AF65-F5344CB8AC3E}">
        <p14:creationId xmlns:p14="http://schemas.microsoft.com/office/powerpoint/2010/main" val="2092025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Rectangle 28"/>
          <p:cNvSpPr>
            <a:spLocks noChangeArrowheads="1"/>
          </p:cNvSpPr>
          <p:nvPr userDrawn="1"/>
        </p:nvSpPr>
        <p:spPr bwMode="auto">
          <a:xfrm>
            <a:off x="0" y="6394450"/>
            <a:ext cx="8172450" cy="463550"/>
          </a:xfrm>
          <a:prstGeom prst="rect">
            <a:avLst/>
          </a:prstGeom>
          <a:solidFill>
            <a:srgbClr val="CC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sz="2400" smtClean="0">
              <a:solidFill>
                <a:srgbClr val="2B519A"/>
              </a:solidFill>
              <a:latin typeface="Times New Roman" pitchFamily="18" charset="0"/>
              <a:cs typeface="Arial" charset="0"/>
            </a:endParaRPr>
          </a:p>
        </p:txBody>
      </p:sp>
      <p:sp>
        <p:nvSpPr>
          <p:cNvPr id="5" name="Rectangle 26"/>
          <p:cNvSpPr>
            <a:spLocks noChangeArrowheads="1"/>
          </p:cNvSpPr>
          <p:nvPr userDrawn="1"/>
        </p:nvSpPr>
        <p:spPr bwMode="auto">
          <a:xfrm>
            <a:off x="971550" y="0"/>
            <a:ext cx="8172450" cy="614363"/>
          </a:xfrm>
          <a:prstGeom prst="rect">
            <a:avLst/>
          </a:prstGeom>
          <a:solidFill>
            <a:srgbClr val="CC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sz="2400" smtClean="0">
              <a:solidFill>
                <a:srgbClr val="2B519A"/>
              </a:solidFill>
              <a:latin typeface="Times New Roman" pitchFamily="18" charset="0"/>
              <a:cs typeface="Arial" charset="0"/>
            </a:endParaRPr>
          </a:p>
        </p:txBody>
      </p:sp>
      <p:sp>
        <p:nvSpPr>
          <p:cNvPr id="6" name="Rectangle 25"/>
          <p:cNvSpPr>
            <a:spLocks noChangeArrowheads="1"/>
          </p:cNvSpPr>
          <p:nvPr userDrawn="1"/>
        </p:nvSpPr>
        <p:spPr bwMode="auto">
          <a:xfrm>
            <a:off x="8145463" y="838200"/>
            <a:ext cx="998537" cy="5556250"/>
          </a:xfrm>
          <a:prstGeom prst="rect">
            <a:avLst/>
          </a:prstGeom>
          <a:gradFill rotWithShape="1">
            <a:gsLst>
              <a:gs pos="0">
                <a:srgbClr val="DDDDDD"/>
              </a:gs>
              <a:gs pos="100000">
                <a:srgbClr val="66666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sz="2400" smtClean="0">
              <a:solidFill>
                <a:srgbClr val="2B519A"/>
              </a:solidFill>
              <a:latin typeface="Times New Roman" pitchFamily="18" charset="0"/>
              <a:cs typeface="Arial" charset="0"/>
            </a:endParaRPr>
          </a:p>
        </p:txBody>
      </p:sp>
      <p:pic>
        <p:nvPicPr>
          <p:cNvPr id="7" name="Picture 17" descr="eg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8013" y="1735138"/>
            <a:ext cx="8620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descr="EU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1588"/>
            <a:ext cx="971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Object 15"/>
          <p:cNvGraphicFramePr>
            <a:graphicFrameLocks noChangeAspect="1"/>
          </p:cNvGraphicFramePr>
          <p:nvPr/>
        </p:nvGraphicFramePr>
        <p:xfrm>
          <a:off x="8234363" y="982663"/>
          <a:ext cx="800100" cy="352425"/>
        </p:xfrm>
        <a:graphic>
          <a:graphicData uri="http://schemas.openxmlformats.org/presentationml/2006/ole">
            <mc:AlternateContent xmlns:mc="http://schemas.openxmlformats.org/markup-compatibility/2006">
              <mc:Choice xmlns:v="urn:schemas-microsoft-com:vml" Requires="v">
                <p:oleObj spid="_x0000_s10314" name="Photo Editor-Foto" r:id="rId5" imgW="1190476" imgH="523810" progId="">
                  <p:embed/>
                </p:oleObj>
              </mc:Choice>
              <mc:Fallback>
                <p:oleObj name="Photo Editor-Foto" r:id="rId5" imgW="1190476" imgH="52381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34363" y="982663"/>
                        <a:ext cx="800100" cy="35242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2B519A"/>
                            </a:solidFill>
                            <a:miter lim="800000"/>
                            <a:headEnd/>
                            <a:tailEnd/>
                          </a14:hiddenLine>
                        </a:ext>
                        <a:ext uri="{AF507438-7753-43e0-B8FC-AC1667EBCBE1}">
                          <a14:hiddenEffects xmlns:a14="http://schemas.microsoft.com/office/drawing/2010/main">
                            <a:effectLst>
                              <a:outerShdw dist="35921" dir="2700000" algn="ctr" rotWithShape="0">
                                <a:srgbClr val="F4CE00"/>
                              </a:outerShdw>
                            </a:effectLst>
                          </a14:hiddenEffects>
                        </a:ext>
                      </a:extLst>
                    </p:spPr>
                  </p:pic>
                </p:oleObj>
              </mc:Fallback>
            </mc:AlternateContent>
          </a:graphicData>
        </a:graphic>
      </p:graphicFrame>
      <p:pic>
        <p:nvPicPr>
          <p:cNvPr id="10" name="Picture 17" descr="terena"/>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8172450" y="5373688"/>
            <a:ext cx="9715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8" descr="geant_logo"/>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8172450" y="4652963"/>
            <a:ext cx="9715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Object 20"/>
          <p:cNvGraphicFramePr>
            <a:graphicFrameLocks noChangeAspect="1"/>
          </p:cNvGraphicFramePr>
          <p:nvPr/>
        </p:nvGraphicFramePr>
        <p:xfrm>
          <a:off x="8172450" y="3429000"/>
          <a:ext cx="944563" cy="703263"/>
        </p:xfrm>
        <a:graphic>
          <a:graphicData uri="http://schemas.openxmlformats.org/presentationml/2006/ole">
            <mc:AlternateContent xmlns:mc="http://schemas.openxmlformats.org/markup-compatibility/2006">
              <mc:Choice xmlns:v="urn:schemas-microsoft-com:vml" Requires="v">
                <p:oleObj spid="_x0000_s10315" name="Photo Editor-Foto" r:id="rId9" imgW="1190476" imgH="885949" progId="">
                  <p:embed/>
                </p:oleObj>
              </mc:Choice>
              <mc:Fallback>
                <p:oleObj name="Photo Editor-Foto" r:id="rId9" imgW="1190476" imgH="885949"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72450" y="3429000"/>
                        <a:ext cx="944563" cy="703263"/>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2B519A"/>
                            </a:solidFill>
                            <a:miter lim="800000"/>
                            <a:headEnd/>
                            <a:tailEnd/>
                          </a14:hiddenLine>
                        </a:ext>
                        <a:ext uri="{AF507438-7753-43e0-B8FC-AC1667EBCBE1}">
                          <a14:hiddenEffects xmlns:a14="http://schemas.microsoft.com/office/drawing/2010/main">
                            <a:effectLst>
                              <a:outerShdw dist="35921" dir="2700000" algn="ctr" rotWithShape="0">
                                <a:srgbClr val="F4CE00"/>
                              </a:outerShdw>
                            </a:effectLst>
                          </a14:hiddenEffects>
                        </a:ext>
                      </a:extLst>
                    </p:spPr>
                  </p:pic>
                </p:oleObj>
              </mc:Fallback>
            </mc:AlternateContent>
          </a:graphicData>
        </a:graphic>
      </p:graphicFrame>
      <p:graphicFrame>
        <p:nvGraphicFramePr>
          <p:cNvPr id="13" name="Object 21"/>
          <p:cNvGraphicFramePr>
            <a:graphicFrameLocks noChangeAspect="1"/>
          </p:cNvGraphicFramePr>
          <p:nvPr/>
        </p:nvGraphicFramePr>
        <p:xfrm>
          <a:off x="8172450" y="2382838"/>
          <a:ext cx="944563" cy="593725"/>
        </p:xfrm>
        <a:graphic>
          <a:graphicData uri="http://schemas.openxmlformats.org/presentationml/2006/ole">
            <mc:AlternateContent xmlns:mc="http://schemas.openxmlformats.org/markup-compatibility/2006">
              <mc:Choice xmlns:v="urn:schemas-microsoft-com:vml" Requires="v">
                <p:oleObj spid="_x0000_s10316" name="Photo Editor-Foto" r:id="rId11" imgW="1409897" imgH="885949" progId="">
                  <p:embed/>
                </p:oleObj>
              </mc:Choice>
              <mc:Fallback>
                <p:oleObj name="Photo Editor-Foto" r:id="rId11" imgW="1409897" imgH="885949"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172450" y="2382838"/>
                        <a:ext cx="944563" cy="59372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2B519A"/>
                            </a:solidFill>
                            <a:miter lim="800000"/>
                            <a:headEnd/>
                            <a:tailEnd/>
                          </a14:hiddenLine>
                        </a:ext>
                        <a:ext uri="{AF507438-7753-43e0-B8FC-AC1667EBCBE1}">
                          <a14:hiddenEffects xmlns:a14="http://schemas.microsoft.com/office/drawing/2010/main">
                            <a:effectLst>
                              <a:outerShdw dist="35921" dir="2700000" algn="ctr" rotWithShape="0">
                                <a:srgbClr val="F4CE00"/>
                              </a:outerShdw>
                            </a:effectLst>
                          </a14:hiddenEffects>
                        </a:ext>
                      </a:extLst>
                    </p:spPr>
                  </p:pic>
                </p:oleObj>
              </mc:Fallback>
            </mc:AlternateContent>
          </a:graphicData>
        </a:graphic>
      </p:graphicFrame>
      <p:sp>
        <p:nvSpPr>
          <p:cNvPr id="14" name="Text Box 22"/>
          <p:cNvSpPr txBox="1">
            <a:spLocks noChangeArrowheads="1"/>
          </p:cNvSpPr>
          <p:nvPr userDrawn="1"/>
        </p:nvSpPr>
        <p:spPr bwMode="auto">
          <a:xfrm>
            <a:off x="1306513" y="6394450"/>
            <a:ext cx="6838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accent2"/>
                </a:solidFill>
                <a:latin typeface="Arial" charset="0"/>
              </a:defRPr>
            </a:lvl1pPr>
            <a:lvl2pPr marL="742950" indent="-285750" eaLnBrk="0" hangingPunct="0">
              <a:defRPr>
                <a:solidFill>
                  <a:schemeClr val="accent2"/>
                </a:solidFill>
                <a:latin typeface="Arial" charset="0"/>
              </a:defRPr>
            </a:lvl2pPr>
            <a:lvl3pPr marL="1143000" indent="-228600" eaLnBrk="0" hangingPunct="0">
              <a:defRPr>
                <a:solidFill>
                  <a:schemeClr val="accent2"/>
                </a:solidFill>
                <a:latin typeface="Arial" charset="0"/>
              </a:defRPr>
            </a:lvl3pPr>
            <a:lvl4pPr marL="1600200" indent="-228600" eaLnBrk="0" hangingPunct="0">
              <a:defRPr>
                <a:solidFill>
                  <a:schemeClr val="accent2"/>
                </a:solidFill>
                <a:latin typeface="Arial" charset="0"/>
              </a:defRPr>
            </a:lvl4pPr>
            <a:lvl5pPr marL="2057400" indent="-228600" eaLnBrk="0" hangingPunct="0">
              <a:defRPr>
                <a:solidFill>
                  <a:schemeClr val="accent2"/>
                </a:solidFill>
                <a:latin typeface="Arial" charset="0"/>
              </a:defRPr>
            </a:lvl5pPr>
            <a:lvl6pPr marL="2514600" indent="-228600" eaLnBrk="0" fontAlgn="base" hangingPunct="0">
              <a:spcBef>
                <a:spcPct val="20000"/>
              </a:spcBef>
              <a:spcAft>
                <a:spcPct val="0"/>
              </a:spcAft>
              <a:buClr>
                <a:srgbClr val="FFCC66"/>
              </a:buClr>
              <a:buChar char="•"/>
              <a:defRPr>
                <a:solidFill>
                  <a:schemeClr val="accent2"/>
                </a:solidFill>
                <a:latin typeface="Arial" charset="0"/>
              </a:defRPr>
            </a:lvl6pPr>
            <a:lvl7pPr marL="2971800" indent="-228600" eaLnBrk="0" fontAlgn="base" hangingPunct="0">
              <a:spcBef>
                <a:spcPct val="20000"/>
              </a:spcBef>
              <a:spcAft>
                <a:spcPct val="0"/>
              </a:spcAft>
              <a:buClr>
                <a:srgbClr val="FFCC66"/>
              </a:buClr>
              <a:buChar char="•"/>
              <a:defRPr>
                <a:solidFill>
                  <a:schemeClr val="accent2"/>
                </a:solidFill>
                <a:latin typeface="Arial" charset="0"/>
              </a:defRPr>
            </a:lvl7pPr>
            <a:lvl8pPr marL="3429000" indent="-228600" eaLnBrk="0" fontAlgn="base" hangingPunct="0">
              <a:spcBef>
                <a:spcPct val="20000"/>
              </a:spcBef>
              <a:spcAft>
                <a:spcPct val="0"/>
              </a:spcAft>
              <a:buClr>
                <a:srgbClr val="FFCC66"/>
              </a:buClr>
              <a:buChar char="•"/>
              <a:defRPr>
                <a:solidFill>
                  <a:schemeClr val="accent2"/>
                </a:solidFill>
                <a:latin typeface="Arial" charset="0"/>
              </a:defRPr>
            </a:lvl8pPr>
            <a:lvl9pPr marL="3886200" indent="-228600" eaLnBrk="0" fontAlgn="base" hangingPunct="0">
              <a:spcBef>
                <a:spcPct val="20000"/>
              </a:spcBef>
              <a:spcAft>
                <a:spcPct val="0"/>
              </a:spcAft>
              <a:buClr>
                <a:srgbClr val="FFCC66"/>
              </a:buClr>
              <a:buChar char="•"/>
              <a:defRPr>
                <a:solidFill>
                  <a:schemeClr val="accent2"/>
                </a:solidFill>
                <a:latin typeface="Arial" charset="0"/>
              </a:defRPr>
            </a:lvl9pPr>
          </a:lstStyle>
          <a:p>
            <a:pPr eaLnBrk="1" fontAlgn="base" hangingPunct="1">
              <a:spcBef>
                <a:spcPct val="0"/>
              </a:spcBef>
              <a:spcAft>
                <a:spcPct val="0"/>
              </a:spcAft>
              <a:defRPr/>
            </a:pPr>
            <a:r>
              <a:rPr lang="de-DE" sz="1200" smtClean="0">
                <a:solidFill>
                  <a:srgbClr val="FFFFFF"/>
                </a:solidFill>
                <a:cs typeface="Arial" charset="0"/>
              </a:rPr>
              <a:t>Bob Jones</a:t>
            </a:r>
          </a:p>
        </p:txBody>
      </p:sp>
      <p:sp>
        <p:nvSpPr>
          <p:cNvPr id="15" name="Title 1"/>
          <p:cNvSpPr>
            <a:spLocks/>
          </p:cNvSpPr>
          <p:nvPr userDrawn="1"/>
        </p:nvSpPr>
        <p:spPr bwMode="auto">
          <a:xfrm>
            <a:off x="1306513" y="-23813"/>
            <a:ext cx="7251700" cy="68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eaLnBrk="0" fontAlgn="base" hangingPunct="0">
              <a:spcBef>
                <a:spcPct val="0"/>
              </a:spcBef>
              <a:spcAft>
                <a:spcPct val="0"/>
              </a:spcAft>
            </a:pPr>
            <a:r>
              <a:rPr lang="en-US" sz="2800" b="1" smtClean="0">
                <a:solidFill>
                  <a:srgbClr val="000099"/>
                </a:solidFill>
                <a:cs typeface="Arial" charset="0"/>
              </a:rPr>
              <a:t>EEF   -   European E-Infrastructure Forum</a:t>
            </a:r>
            <a:endParaRPr lang="en-GB" sz="2800" b="1" smtClean="0">
              <a:solidFill>
                <a:srgbClr val="000099"/>
              </a:solidFill>
              <a:cs typeface="Arial" charset="0"/>
            </a:endParaRPr>
          </a:p>
        </p:txBody>
      </p:sp>
      <p:sp>
        <p:nvSpPr>
          <p:cNvPr id="16" name="Line 24"/>
          <p:cNvSpPr>
            <a:spLocks noChangeShapeType="1"/>
          </p:cNvSpPr>
          <p:nvPr userDrawn="1"/>
        </p:nvSpPr>
        <p:spPr bwMode="auto">
          <a:xfrm flipV="1">
            <a:off x="971550" y="619125"/>
            <a:ext cx="8172450" cy="0"/>
          </a:xfrm>
          <a:prstGeom prst="line">
            <a:avLst/>
          </a:prstGeom>
          <a:noFill/>
          <a:ln w="57150">
            <a:solidFill>
              <a:srgbClr val="000099"/>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2B519A"/>
              </a:solidFill>
            </a:endParaRPr>
          </a:p>
        </p:txBody>
      </p:sp>
      <p:sp>
        <p:nvSpPr>
          <p:cNvPr id="17" name="Line 27"/>
          <p:cNvSpPr>
            <a:spLocks noChangeShapeType="1"/>
          </p:cNvSpPr>
          <p:nvPr userDrawn="1"/>
        </p:nvSpPr>
        <p:spPr bwMode="auto">
          <a:xfrm flipV="1">
            <a:off x="-26988" y="6394450"/>
            <a:ext cx="8172451" cy="0"/>
          </a:xfrm>
          <a:prstGeom prst="line">
            <a:avLst/>
          </a:prstGeom>
          <a:noFill/>
          <a:ln w="19050">
            <a:solidFill>
              <a:srgbClr val="000099"/>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2B519A"/>
              </a:solidFill>
            </a:endParaRP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8" name="Rectangle 4"/>
          <p:cNvSpPr>
            <a:spLocks noGrp="1" noChangeArrowheads="1"/>
          </p:cNvSpPr>
          <p:nvPr>
            <p:ph type="sldNum" sz="quarter" idx="10"/>
          </p:nvPr>
        </p:nvSpPr>
        <p:spPr/>
        <p:txBody>
          <a:bodyPr/>
          <a:lstStyle>
            <a:lvl1pPr>
              <a:spcBef>
                <a:spcPct val="20000"/>
              </a:spcBef>
              <a:buClr>
                <a:srgbClr val="FFCC66"/>
              </a:buClr>
              <a:buFontTx/>
              <a:buChar char="•"/>
              <a:defRPr/>
            </a:lvl1pPr>
          </a:lstStyle>
          <a:p>
            <a:pPr>
              <a:defRPr/>
            </a:pPr>
            <a:fld id="{0A78294D-6042-4615-8338-277CDF1E5C0B}" type="slidenum">
              <a:rPr lang="en-GB"/>
              <a:pPr>
                <a:defRPr/>
              </a:pPr>
              <a:t>‹#›</a:t>
            </a:fld>
            <a:endParaRPr lang="en-GB"/>
          </a:p>
        </p:txBody>
      </p:sp>
    </p:spTree>
    <p:extLst>
      <p:ext uri="{BB962C8B-B14F-4D97-AF65-F5344CB8AC3E}">
        <p14:creationId xmlns:p14="http://schemas.microsoft.com/office/powerpoint/2010/main" val="179402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28"/>
          <p:cNvSpPr>
            <a:spLocks noChangeArrowheads="1"/>
          </p:cNvSpPr>
          <p:nvPr userDrawn="1"/>
        </p:nvSpPr>
        <p:spPr bwMode="auto">
          <a:xfrm>
            <a:off x="0" y="6394450"/>
            <a:ext cx="8172450" cy="463550"/>
          </a:xfrm>
          <a:prstGeom prst="rect">
            <a:avLst/>
          </a:prstGeom>
          <a:solidFill>
            <a:srgbClr val="CC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sz="2400" smtClean="0">
              <a:solidFill>
                <a:srgbClr val="2B519A"/>
              </a:solidFill>
              <a:latin typeface="Times New Roman" pitchFamily="18" charset="0"/>
              <a:cs typeface="Arial" charset="0"/>
            </a:endParaRPr>
          </a:p>
        </p:txBody>
      </p:sp>
      <p:sp>
        <p:nvSpPr>
          <p:cNvPr id="5" name="Rectangle 26"/>
          <p:cNvSpPr>
            <a:spLocks noChangeArrowheads="1"/>
          </p:cNvSpPr>
          <p:nvPr userDrawn="1"/>
        </p:nvSpPr>
        <p:spPr bwMode="auto">
          <a:xfrm>
            <a:off x="971550" y="0"/>
            <a:ext cx="8172450" cy="614363"/>
          </a:xfrm>
          <a:prstGeom prst="rect">
            <a:avLst/>
          </a:prstGeom>
          <a:solidFill>
            <a:srgbClr val="CC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sz="2400" smtClean="0">
              <a:solidFill>
                <a:srgbClr val="2B519A"/>
              </a:solidFill>
              <a:latin typeface="Times New Roman" pitchFamily="18" charset="0"/>
              <a:cs typeface="Arial" charset="0"/>
            </a:endParaRPr>
          </a:p>
        </p:txBody>
      </p:sp>
      <p:sp>
        <p:nvSpPr>
          <p:cNvPr id="6" name="Rectangle 25"/>
          <p:cNvSpPr>
            <a:spLocks noChangeArrowheads="1"/>
          </p:cNvSpPr>
          <p:nvPr userDrawn="1"/>
        </p:nvSpPr>
        <p:spPr bwMode="auto">
          <a:xfrm>
            <a:off x="8145463" y="838200"/>
            <a:ext cx="998537" cy="5556250"/>
          </a:xfrm>
          <a:prstGeom prst="rect">
            <a:avLst/>
          </a:prstGeom>
          <a:gradFill rotWithShape="1">
            <a:gsLst>
              <a:gs pos="0">
                <a:srgbClr val="DDDDDD"/>
              </a:gs>
              <a:gs pos="100000">
                <a:srgbClr val="66666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sz="2400" smtClean="0">
              <a:solidFill>
                <a:srgbClr val="2B519A"/>
              </a:solidFill>
              <a:latin typeface="Times New Roman" pitchFamily="18" charset="0"/>
              <a:cs typeface="Arial" charset="0"/>
            </a:endParaRPr>
          </a:p>
        </p:txBody>
      </p:sp>
      <p:pic>
        <p:nvPicPr>
          <p:cNvPr id="7" name="Picture 17" descr="eg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8013" y="1735138"/>
            <a:ext cx="8620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descr="EU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1588"/>
            <a:ext cx="971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Object 15"/>
          <p:cNvGraphicFramePr>
            <a:graphicFrameLocks noChangeAspect="1"/>
          </p:cNvGraphicFramePr>
          <p:nvPr/>
        </p:nvGraphicFramePr>
        <p:xfrm>
          <a:off x="8234363" y="982663"/>
          <a:ext cx="800100" cy="352425"/>
        </p:xfrm>
        <a:graphic>
          <a:graphicData uri="http://schemas.openxmlformats.org/presentationml/2006/ole">
            <mc:AlternateContent xmlns:mc="http://schemas.openxmlformats.org/markup-compatibility/2006">
              <mc:Choice xmlns:v="urn:schemas-microsoft-com:vml" Requires="v">
                <p:oleObj spid="_x0000_s11338" name="Photo Editor-Foto" r:id="rId5" imgW="1190476" imgH="523810" progId="">
                  <p:embed/>
                </p:oleObj>
              </mc:Choice>
              <mc:Fallback>
                <p:oleObj name="Photo Editor-Foto" r:id="rId5" imgW="1190476" imgH="52381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34363" y="982663"/>
                        <a:ext cx="800100" cy="35242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2B519A"/>
                            </a:solidFill>
                            <a:miter lim="800000"/>
                            <a:headEnd/>
                            <a:tailEnd/>
                          </a14:hiddenLine>
                        </a:ext>
                        <a:ext uri="{AF507438-7753-43e0-B8FC-AC1667EBCBE1}">
                          <a14:hiddenEffects xmlns:a14="http://schemas.microsoft.com/office/drawing/2010/main">
                            <a:effectLst>
                              <a:outerShdw dist="35921" dir="2700000" algn="ctr" rotWithShape="0">
                                <a:srgbClr val="F4CE00"/>
                              </a:outerShdw>
                            </a:effectLst>
                          </a14:hiddenEffects>
                        </a:ext>
                      </a:extLst>
                    </p:spPr>
                  </p:pic>
                </p:oleObj>
              </mc:Fallback>
            </mc:AlternateContent>
          </a:graphicData>
        </a:graphic>
      </p:graphicFrame>
      <p:pic>
        <p:nvPicPr>
          <p:cNvPr id="10" name="Picture 17" descr="terena"/>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8172450" y="5373688"/>
            <a:ext cx="9715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8" descr="geant_logo"/>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8172450" y="4652963"/>
            <a:ext cx="9715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Object 20"/>
          <p:cNvGraphicFramePr>
            <a:graphicFrameLocks noChangeAspect="1"/>
          </p:cNvGraphicFramePr>
          <p:nvPr/>
        </p:nvGraphicFramePr>
        <p:xfrm>
          <a:off x="8172450" y="3429000"/>
          <a:ext cx="944563" cy="703263"/>
        </p:xfrm>
        <a:graphic>
          <a:graphicData uri="http://schemas.openxmlformats.org/presentationml/2006/ole">
            <mc:AlternateContent xmlns:mc="http://schemas.openxmlformats.org/markup-compatibility/2006">
              <mc:Choice xmlns:v="urn:schemas-microsoft-com:vml" Requires="v">
                <p:oleObj spid="_x0000_s11339" name="Photo Editor-Foto" r:id="rId9" imgW="1190476" imgH="885949" progId="">
                  <p:embed/>
                </p:oleObj>
              </mc:Choice>
              <mc:Fallback>
                <p:oleObj name="Photo Editor-Foto" r:id="rId9" imgW="1190476" imgH="885949"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72450" y="3429000"/>
                        <a:ext cx="944563" cy="703263"/>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2B519A"/>
                            </a:solidFill>
                            <a:miter lim="800000"/>
                            <a:headEnd/>
                            <a:tailEnd/>
                          </a14:hiddenLine>
                        </a:ext>
                        <a:ext uri="{AF507438-7753-43e0-B8FC-AC1667EBCBE1}">
                          <a14:hiddenEffects xmlns:a14="http://schemas.microsoft.com/office/drawing/2010/main">
                            <a:effectLst>
                              <a:outerShdw dist="35921" dir="2700000" algn="ctr" rotWithShape="0">
                                <a:srgbClr val="F4CE00"/>
                              </a:outerShdw>
                            </a:effectLst>
                          </a14:hiddenEffects>
                        </a:ext>
                      </a:extLst>
                    </p:spPr>
                  </p:pic>
                </p:oleObj>
              </mc:Fallback>
            </mc:AlternateContent>
          </a:graphicData>
        </a:graphic>
      </p:graphicFrame>
      <p:graphicFrame>
        <p:nvGraphicFramePr>
          <p:cNvPr id="13" name="Object 21"/>
          <p:cNvGraphicFramePr>
            <a:graphicFrameLocks noChangeAspect="1"/>
          </p:cNvGraphicFramePr>
          <p:nvPr/>
        </p:nvGraphicFramePr>
        <p:xfrm>
          <a:off x="8172450" y="2382838"/>
          <a:ext cx="944563" cy="593725"/>
        </p:xfrm>
        <a:graphic>
          <a:graphicData uri="http://schemas.openxmlformats.org/presentationml/2006/ole">
            <mc:AlternateContent xmlns:mc="http://schemas.openxmlformats.org/markup-compatibility/2006">
              <mc:Choice xmlns:v="urn:schemas-microsoft-com:vml" Requires="v">
                <p:oleObj spid="_x0000_s11340" name="Photo Editor-Foto" r:id="rId11" imgW="1409897" imgH="885949" progId="">
                  <p:embed/>
                </p:oleObj>
              </mc:Choice>
              <mc:Fallback>
                <p:oleObj name="Photo Editor-Foto" r:id="rId11" imgW="1409897" imgH="885949"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172450" y="2382838"/>
                        <a:ext cx="944563" cy="59372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2B519A"/>
                            </a:solidFill>
                            <a:miter lim="800000"/>
                            <a:headEnd/>
                            <a:tailEnd/>
                          </a14:hiddenLine>
                        </a:ext>
                        <a:ext uri="{AF507438-7753-43e0-B8FC-AC1667EBCBE1}">
                          <a14:hiddenEffects xmlns:a14="http://schemas.microsoft.com/office/drawing/2010/main">
                            <a:effectLst>
                              <a:outerShdw dist="35921" dir="2700000" algn="ctr" rotWithShape="0">
                                <a:srgbClr val="F4CE00"/>
                              </a:outerShdw>
                            </a:effectLst>
                          </a14:hiddenEffects>
                        </a:ext>
                      </a:extLst>
                    </p:spPr>
                  </p:pic>
                </p:oleObj>
              </mc:Fallback>
            </mc:AlternateContent>
          </a:graphicData>
        </a:graphic>
      </p:graphicFrame>
      <p:sp>
        <p:nvSpPr>
          <p:cNvPr id="14" name="Text Box 22"/>
          <p:cNvSpPr txBox="1">
            <a:spLocks noChangeArrowheads="1"/>
          </p:cNvSpPr>
          <p:nvPr userDrawn="1"/>
        </p:nvSpPr>
        <p:spPr bwMode="auto">
          <a:xfrm>
            <a:off x="1306513" y="6394450"/>
            <a:ext cx="6838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accent2"/>
                </a:solidFill>
                <a:latin typeface="Arial" charset="0"/>
              </a:defRPr>
            </a:lvl1pPr>
            <a:lvl2pPr marL="742950" indent="-285750" eaLnBrk="0" hangingPunct="0">
              <a:defRPr>
                <a:solidFill>
                  <a:schemeClr val="accent2"/>
                </a:solidFill>
                <a:latin typeface="Arial" charset="0"/>
              </a:defRPr>
            </a:lvl2pPr>
            <a:lvl3pPr marL="1143000" indent="-228600" eaLnBrk="0" hangingPunct="0">
              <a:defRPr>
                <a:solidFill>
                  <a:schemeClr val="accent2"/>
                </a:solidFill>
                <a:latin typeface="Arial" charset="0"/>
              </a:defRPr>
            </a:lvl3pPr>
            <a:lvl4pPr marL="1600200" indent="-228600" eaLnBrk="0" hangingPunct="0">
              <a:defRPr>
                <a:solidFill>
                  <a:schemeClr val="accent2"/>
                </a:solidFill>
                <a:latin typeface="Arial" charset="0"/>
              </a:defRPr>
            </a:lvl4pPr>
            <a:lvl5pPr marL="2057400" indent="-228600" eaLnBrk="0" hangingPunct="0">
              <a:defRPr>
                <a:solidFill>
                  <a:schemeClr val="accent2"/>
                </a:solidFill>
                <a:latin typeface="Arial" charset="0"/>
              </a:defRPr>
            </a:lvl5pPr>
            <a:lvl6pPr marL="2514600" indent="-228600" eaLnBrk="0" fontAlgn="base" hangingPunct="0">
              <a:spcBef>
                <a:spcPct val="20000"/>
              </a:spcBef>
              <a:spcAft>
                <a:spcPct val="0"/>
              </a:spcAft>
              <a:buClr>
                <a:srgbClr val="FFCC66"/>
              </a:buClr>
              <a:buChar char="•"/>
              <a:defRPr>
                <a:solidFill>
                  <a:schemeClr val="accent2"/>
                </a:solidFill>
                <a:latin typeface="Arial" charset="0"/>
              </a:defRPr>
            </a:lvl6pPr>
            <a:lvl7pPr marL="2971800" indent="-228600" eaLnBrk="0" fontAlgn="base" hangingPunct="0">
              <a:spcBef>
                <a:spcPct val="20000"/>
              </a:spcBef>
              <a:spcAft>
                <a:spcPct val="0"/>
              </a:spcAft>
              <a:buClr>
                <a:srgbClr val="FFCC66"/>
              </a:buClr>
              <a:buChar char="•"/>
              <a:defRPr>
                <a:solidFill>
                  <a:schemeClr val="accent2"/>
                </a:solidFill>
                <a:latin typeface="Arial" charset="0"/>
              </a:defRPr>
            </a:lvl7pPr>
            <a:lvl8pPr marL="3429000" indent="-228600" eaLnBrk="0" fontAlgn="base" hangingPunct="0">
              <a:spcBef>
                <a:spcPct val="20000"/>
              </a:spcBef>
              <a:spcAft>
                <a:spcPct val="0"/>
              </a:spcAft>
              <a:buClr>
                <a:srgbClr val="FFCC66"/>
              </a:buClr>
              <a:buChar char="•"/>
              <a:defRPr>
                <a:solidFill>
                  <a:schemeClr val="accent2"/>
                </a:solidFill>
                <a:latin typeface="Arial" charset="0"/>
              </a:defRPr>
            </a:lvl8pPr>
            <a:lvl9pPr marL="3886200" indent="-228600" eaLnBrk="0" fontAlgn="base" hangingPunct="0">
              <a:spcBef>
                <a:spcPct val="20000"/>
              </a:spcBef>
              <a:spcAft>
                <a:spcPct val="0"/>
              </a:spcAft>
              <a:buClr>
                <a:srgbClr val="FFCC66"/>
              </a:buClr>
              <a:buChar char="•"/>
              <a:defRPr>
                <a:solidFill>
                  <a:schemeClr val="accent2"/>
                </a:solidFill>
                <a:latin typeface="Arial" charset="0"/>
              </a:defRPr>
            </a:lvl9pPr>
          </a:lstStyle>
          <a:p>
            <a:pPr eaLnBrk="1" fontAlgn="base" hangingPunct="1">
              <a:spcBef>
                <a:spcPct val="0"/>
              </a:spcBef>
              <a:spcAft>
                <a:spcPct val="0"/>
              </a:spcAft>
              <a:defRPr/>
            </a:pPr>
            <a:r>
              <a:rPr lang="de-DE" sz="1200" smtClean="0">
                <a:solidFill>
                  <a:srgbClr val="FFFFFF"/>
                </a:solidFill>
                <a:cs typeface="Arial" charset="0"/>
              </a:rPr>
              <a:t>Bob Jones</a:t>
            </a:r>
          </a:p>
        </p:txBody>
      </p:sp>
      <p:sp>
        <p:nvSpPr>
          <p:cNvPr id="15" name="Title 1"/>
          <p:cNvSpPr>
            <a:spLocks/>
          </p:cNvSpPr>
          <p:nvPr userDrawn="1"/>
        </p:nvSpPr>
        <p:spPr bwMode="auto">
          <a:xfrm>
            <a:off x="1306513" y="-23813"/>
            <a:ext cx="7251700" cy="68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eaLnBrk="0" fontAlgn="base" hangingPunct="0">
              <a:spcBef>
                <a:spcPct val="0"/>
              </a:spcBef>
              <a:spcAft>
                <a:spcPct val="0"/>
              </a:spcAft>
            </a:pPr>
            <a:r>
              <a:rPr lang="en-US" sz="2800" b="1" smtClean="0">
                <a:solidFill>
                  <a:srgbClr val="000099"/>
                </a:solidFill>
                <a:cs typeface="Arial" charset="0"/>
              </a:rPr>
              <a:t>EEF   -   European E-Infrastructure Forum</a:t>
            </a:r>
            <a:endParaRPr lang="en-GB" sz="2800" b="1" smtClean="0">
              <a:solidFill>
                <a:srgbClr val="000099"/>
              </a:solidFill>
              <a:cs typeface="Arial" charset="0"/>
            </a:endParaRPr>
          </a:p>
        </p:txBody>
      </p:sp>
      <p:sp>
        <p:nvSpPr>
          <p:cNvPr id="16" name="Line 24"/>
          <p:cNvSpPr>
            <a:spLocks noChangeShapeType="1"/>
          </p:cNvSpPr>
          <p:nvPr userDrawn="1"/>
        </p:nvSpPr>
        <p:spPr bwMode="auto">
          <a:xfrm flipV="1">
            <a:off x="971550" y="619125"/>
            <a:ext cx="8172450" cy="0"/>
          </a:xfrm>
          <a:prstGeom prst="line">
            <a:avLst/>
          </a:prstGeom>
          <a:noFill/>
          <a:ln w="57150">
            <a:solidFill>
              <a:srgbClr val="000099"/>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2B519A"/>
              </a:solidFill>
            </a:endParaRPr>
          </a:p>
        </p:txBody>
      </p:sp>
      <p:sp>
        <p:nvSpPr>
          <p:cNvPr id="17" name="Line 27"/>
          <p:cNvSpPr>
            <a:spLocks noChangeShapeType="1"/>
          </p:cNvSpPr>
          <p:nvPr userDrawn="1"/>
        </p:nvSpPr>
        <p:spPr bwMode="auto">
          <a:xfrm flipV="1">
            <a:off x="-26988" y="6394450"/>
            <a:ext cx="8172451" cy="0"/>
          </a:xfrm>
          <a:prstGeom prst="line">
            <a:avLst/>
          </a:prstGeom>
          <a:noFill/>
          <a:ln w="19050">
            <a:solidFill>
              <a:srgbClr val="000099"/>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2B519A"/>
              </a:solidFill>
            </a:endParaRPr>
          </a:p>
        </p:txBody>
      </p:sp>
      <p:sp>
        <p:nvSpPr>
          <p:cNvPr id="2" name="Vertical Title 1"/>
          <p:cNvSpPr>
            <a:spLocks noGrp="1"/>
          </p:cNvSpPr>
          <p:nvPr>
            <p:ph type="title" orient="vert"/>
          </p:nvPr>
        </p:nvSpPr>
        <p:spPr>
          <a:xfrm>
            <a:off x="6827838" y="66675"/>
            <a:ext cx="2160587" cy="63373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6075" y="66675"/>
            <a:ext cx="6329363" cy="6337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8" name="Rectangle 4"/>
          <p:cNvSpPr>
            <a:spLocks noGrp="1" noChangeArrowheads="1"/>
          </p:cNvSpPr>
          <p:nvPr>
            <p:ph type="sldNum" sz="quarter" idx="10"/>
          </p:nvPr>
        </p:nvSpPr>
        <p:spPr/>
        <p:txBody>
          <a:bodyPr/>
          <a:lstStyle>
            <a:lvl1pPr>
              <a:spcBef>
                <a:spcPct val="20000"/>
              </a:spcBef>
              <a:buClr>
                <a:srgbClr val="FFCC66"/>
              </a:buClr>
              <a:buFontTx/>
              <a:buChar char="•"/>
              <a:defRPr/>
            </a:lvl1pPr>
          </a:lstStyle>
          <a:p>
            <a:pPr>
              <a:defRPr/>
            </a:pPr>
            <a:fld id="{E1B02B04-7977-44EE-8C47-F72741888892}" type="slidenum">
              <a:rPr lang="en-GB"/>
              <a:pPr>
                <a:defRPr/>
              </a:pPr>
              <a:t>‹#›</a:t>
            </a:fld>
            <a:endParaRPr lang="en-GB"/>
          </a:p>
        </p:txBody>
      </p:sp>
    </p:spTree>
    <p:extLst>
      <p:ext uri="{BB962C8B-B14F-4D97-AF65-F5344CB8AC3E}">
        <p14:creationId xmlns:p14="http://schemas.microsoft.com/office/powerpoint/2010/main" val="2618580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11188" y="1412776"/>
            <a:ext cx="8075612"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9DE087C4-73A1-584A-8273-1738F8F2939A}" type="datetime1">
              <a:rPr lang="en-GB" smtClean="0"/>
              <a:t>25/01/2012</a:t>
            </a:fld>
            <a:endParaRPr lang="en-GB"/>
          </a:p>
        </p:txBody>
      </p:sp>
      <p:sp>
        <p:nvSpPr>
          <p:cNvPr id="5" name="Footer Placeholder 4"/>
          <p:cNvSpPr>
            <a:spLocks noGrp="1"/>
          </p:cNvSpPr>
          <p:nvPr>
            <p:ph type="ftr" sz="quarter" idx="11"/>
          </p:nvPr>
        </p:nvSpPr>
        <p:spPr/>
        <p:txBody>
          <a:bodyPr/>
          <a:lstStyle>
            <a:lvl1pPr>
              <a:defRPr/>
            </a:lvl1pPr>
          </a:lstStyle>
          <a:p>
            <a:r>
              <a:rPr lang="en-US" smtClean="0"/>
              <a:t>User and General EGI Sustainability Workshop - 25 Jan 2012</a:t>
            </a:r>
            <a:endParaRPr lang="en-GB"/>
          </a:p>
        </p:txBody>
      </p:sp>
      <p:sp>
        <p:nvSpPr>
          <p:cNvPr id="6" name="Slide Number Placeholder 5"/>
          <p:cNvSpPr>
            <a:spLocks noGrp="1"/>
          </p:cNvSpPr>
          <p:nvPr>
            <p:ph type="sldNum" sz="quarter" idx="12"/>
          </p:nvPr>
        </p:nvSpPr>
        <p:spPr/>
        <p:txBody>
          <a:bodyPr/>
          <a:lstStyle>
            <a:lvl1pPr>
              <a:defRPr/>
            </a:lvl1pPr>
          </a:lstStyle>
          <a:p>
            <a:fld id="{F81643E8-D56D-45C6-BDBE-DB296EBC22D1}" type="slidenum">
              <a:rPr lang="en-GB" smtClean="0"/>
              <a:t>‹#›</a:t>
            </a:fld>
            <a:endParaRPr lang="en-GB"/>
          </a:p>
        </p:txBody>
      </p:sp>
    </p:spTree>
    <p:extLst>
      <p:ext uri="{BB962C8B-B14F-4D97-AF65-F5344CB8AC3E}">
        <p14:creationId xmlns:p14="http://schemas.microsoft.com/office/powerpoint/2010/main" val="2238490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C9E6670-DC78-0F40-B534-FD8760242134}" type="datetime1">
              <a:rPr lang="en-GB" smtClean="0"/>
              <a:t>25/01/2012</a:t>
            </a:fld>
            <a:endParaRPr lang="en-GB"/>
          </a:p>
        </p:txBody>
      </p:sp>
      <p:sp>
        <p:nvSpPr>
          <p:cNvPr id="4" name="Footer Placeholder 3"/>
          <p:cNvSpPr>
            <a:spLocks noGrp="1"/>
          </p:cNvSpPr>
          <p:nvPr>
            <p:ph type="ftr" sz="quarter" idx="11"/>
          </p:nvPr>
        </p:nvSpPr>
        <p:spPr/>
        <p:txBody>
          <a:bodyPr/>
          <a:lstStyle/>
          <a:p>
            <a:r>
              <a:rPr lang="en-US" smtClean="0"/>
              <a:t>User and General EGI Sustainability Workshop - 25 Jan 2012</a:t>
            </a:r>
            <a:endParaRPr lang="en-GB"/>
          </a:p>
        </p:txBody>
      </p:sp>
      <p:sp>
        <p:nvSpPr>
          <p:cNvPr id="5" name="Slide Number Placeholder 4"/>
          <p:cNvSpPr>
            <a:spLocks noGrp="1"/>
          </p:cNvSpPr>
          <p:nvPr>
            <p:ph type="sldNum" sz="quarter" idx="12"/>
          </p:nvPr>
        </p:nvSpPr>
        <p:spPr/>
        <p:txBody>
          <a:bodyPr/>
          <a:lstStyle/>
          <a:p>
            <a:fld id="{F81643E8-D56D-45C6-BDBE-DB296EBC22D1}" type="slidenum">
              <a:rPr lang="en-GB" smtClean="0"/>
              <a:t>‹#›</a:t>
            </a:fld>
            <a:endParaRPr lang="en-GB"/>
          </a:p>
        </p:txBody>
      </p:sp>
    </p:spTree>
    <p:extLst>
      <p:ext uri="{BB962C8B-B14F-4D97-AF65-F5344CB8AC3E}">
        <p14:creationId xmlns:p14="http://schemas.microsoft.com/office/powerpoint/2010/main" val="2277632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6200"/>
            <a:ext cx="9144000"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7"/>
          <p:cNvSpPr>
            <a:spLocks noChangeArrowheads="1"/>
          </p:cNvSpPr>
          <p:nvPr/>
        </p:nvSpPr>
        <p:spPr bwMode="auto">
          <a:xfrm>
            <a:off x="0" y="6553200"/>
            <a:ext cx="9144000" cy="3048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fontAlgn="base" hangingPunct="0">
              <a:spcBef>
                <a:spcPct val="20000"/>
              </a:spcBef>
              <a:spcAft>
                <a:spcPct val="0"/>
              </a:spcAft>
              <a:buClr>
                <a:srgbClr val="FFCC66"/>
              </a:buClr>
              <a:buFontTx/>
              <a:buChar char="•"/>
            </a:pPr>
            <a:endParaRPr lang="en-US" sz="2400" smtClean="0">
              <a:solidFill>
                <a:srgbClr val="F4CE00"/>
              </a:solidFill>
              <a:latin typeface="Verdana" pitchFamily="34" charset="0"/>
              <a:cs typeface="Arial" charset="0"/>
            </a:endParaRPr>
          </a:p>
        </p:txBody>
      </p:sp>
      <p:pic>
        <p:nvPicPr>
          <p:cNvPr id="6" name="Picture 9" descr="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4738" y="5738813"/>
            <a:ext cx="12192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7" name="Picture 10" descr="eu_logo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0825" y="5694363"/>
            <a:ext cx="8096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8" name="Text Box 11"/>
          <p:cNvSpPr txBox="1">
            <a:spLocks noChangeArrowheads="1"/>
          </p:cNvSpPr>
          <p:nvPr/>
        </p:nvSpPr>
        <p:spPr bwMode="auto">
          <a:xfrm>
            <a:off x="0" y="6583363"/>
            <a:ext cx="22383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accent2"/>
                </a:solidFill>
                <a:latin typeface="Arial" charset="0"/>
              </a:defRPr>
            </a:lvl1pPr>
            <a:lvl2pPr marL="742950" indent="-285750" eaLnBrk="0" hangingPunct="0">
              <a:defRPr>
                <a:solidFill>
                  <a:schemeClr val="accent2"/>
                </a:solidFill>
                <a:latin typeface="Arial" charset="0"/>
              </a:defRPr>
            </a:lvl2pPr>
            <a:lvl3pPr marL="1143000" indent="-228600" eaLnBrk="0" hangingPunct="0">
              <a:defRPr>
                <a:solidFill>
                  <a:schemeClr val="accent2"/>
                </a:solidFill>
                <a:latin typeface="Arial" charset="0"/>
              </a:defRPr>
            </a:lvl3pPr>
            <a:lvl4pPr marL="1600200" indent="-228600" eaLnBrk="0" hangingPunct="0">
              <a:defRPr>
                <a:solidFill>
                  <a:schemeClr val="accent2"/>
                </a:solidFill>
                <a:latin typeface="Arial" charset="0"/>
              </a:defRPr>
            </a:lvl4pPr>
            <a:lvl5pPr marL="2057400" indent="-228600" eaLnBrk="0" hangingPunct="0">
              <a:defRPr>
                <a:solidFill>
                  <a:schemeClr val="accent2"/>
                </a:solidFill>
                <a:latin typeface="Arial" charset="0"/>
              </a:defRPr>
            </a:lvl5pPr>
            <a:lvl6pPr marL="2514600" indent="-228600" eaLnBrk="0" fontAlgn="base" hangingPunct="0">
              <a:spcBef>
                <a:spcPct val="20000"/>
              </a:spcBef>
              <a:spcAft>
                <a:spcPct val="0"/>
              </a:spcAft>
              <a:buClr>
                <a:srgbClr val="FFCC66"/>
              </a:buClr>
              <a:buChar char="•"/>
              <a:defRPr>
                <a:solidFill>
                  <a:schemeClr val="accent2"/>
                </a:solidFill>
                <a:latin typeface="Arial" charset="0"/>
              </a:defRPr>
            </a:lvl6pPr>
            <a:lvl7pPr marL="2971800" indent="-228600" eaLnBrk="0" fontAlgn="base" hangingPunct="0">
              <a:spcBef>
                <a:spcPct val="20000"/>
              </a:spcBef>
              <a:spcAft>
                <a:spcPct val="0"/>
              </a:spcAft>
              <a:buClr>
                <a:srgbClr val="FFCC66"/>
              </a:buClr>
              <a:buChar char="•"/>
              <a:defRPr>
                <a:solidFill>
                  <a:schemeClr val="accent2"/>
                </a:solidFill>
                <a:latin typeface="Arial" charset="0"/>
              </a:defRPr>
            </a:lvl7pPr>
            <a:lvl8pPr marL="3429000" indent="-228600" eaLnBrk="0" fontAlgn="base" hangingPunct="0">
              <a:spcBef>
                <a:spcPct val="20000"/>
              </a:spcBef>
              <a:spcAft>
                <a:spcPct val="0"/>
              </a:spcAft>
              <a:buClr>
                <a:srgbClr val="FFCC66"/>
              </a:buClr>
              <a:buChar char="•"/>
              <a:defRPr>
                <a:solidFill>
                  <a:schemeClr val="accent2"/>
                </a:solidFill>
                <a:latin typeface="Arial" charset="0"/>
              </a:defRPr>
            </a:lvl8pPr>
            <a:lvl9pPr marL="3886200" indent="-228600" eaLnBrk="0" fontAlgn="base" hangingPunct="0">
              <a:spcBef>
                <a:spcPct val="20000"/>
              </a:spcBef>
              <a:spcAft>
                <a:spcPct val="0"/>
              </a:spcAft>
              <a:buClr>
                <a:srgbClr val="FFCC66"/>
              </a:buClr>
              <a:buChar char="•"/>
              <a:defRPr>
                <a:solidFill>
                  <a:schemeClr val="accent2"/>
                </a:solidFill>
                <a:latin typeface="Arial" charset="0"/>
              </a:defRPr>
            </a:lvl9pPr>
          </a:lstStyle>
          <a:p>
            <a:pPr fontAlgn="base">
              <a:spcBef>
                <a:spcPct val="50000"/>
              </a:spcBef>
              <a:spcAft>
                <a:spcPct val="0"/>
              </a:spcAft>
              <a:buClr>
                <a:srgbClr val="FFCC66"/>
              </a:buClr>
              <a:defRPr/>
            </a:pPr>
            <a:r>
              <a:rPr lang="en-GB" sz="1200" smtClean="0">
                <a:solidFill>
                  <a:srgbClr val="2B519A"/>
                </a:solidFill>
                <a:cs typeface="Arial" charset="0"/>
              </a:rPr>
              <a:t>EGEE-III INFSO-RI-222667</a:t>
            </a:r>
          </a:p>
        </p:txBody>
      </p:sp>
      <p:sp>
        <p:nvSpPr>
          <p:cNvPr id="9" name="Text Box 15"/>
          <p:cNvSpPr txBox="1">
            <a:spLocks noChangeArrowheads="1"/>
          </p:cNvSpPr>
          <p:nvPr/>
        </p:nvSpPr>
        <p:spPr bwMode="auto">
          <a:xfrm>
            <a:off x="0" y="5861050"/>
            <a:ext cx="1868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a:solidFill>
                  <a:schemeClr val="accent2"/>
                </a:solidFill>
                <a:latin typeface="Arial" charset="0"/>
              </a:defRPr>
            </a:lvl1pPr>
            <a:lvl2pPr marL="742950" indent="-285750" eaLnBrk="0" hangingPunct="0">
              <a:defRPr>
                <a:solidFill>
                  <a:schemeClr val="accent2"/>
                </a:solidFill>
                <a:latin typeface="Arial" charset="0"/>
              </a:defRPr>
            </a:lvl2pPr>
            <a:lvl3pPr marL="1143000" indent="-228600" eaLnBrk="0" hangingPunct="0">
              <a:defRPr>
                <a:solidFill>
                  <a:schemeClr val="accent2"/>
                </a:solidFill>
                <a:latin typeface="Arial" charset="0"/>
              </a:defRPr>
            </a:lvl3pPr>
            <a:lvl4pPr marL="1600200" indent="-228600" eaLnBrk="0" hangingPunct="0">
              <a:defRPr>
                <a:solidFill>
                  <a:schemeClr val="accent2"/>
                </a:solidFill>
                <a:latin typeface="Arial" charset="0"/>
              </a:defRPr>
            </a:lvl4pPr>
            <a:lvl5pPr marL="2057400" indent="-228600" eaLnBrk="0" hangingPunct="0">
              <a:defRPr>
                <a:solidFill>
                  <a:schemeClr val="accent2"/>
                </a:solidFill>
                <a:latin typeface="Arial" charset="0"/>
              </a:defRPr>
            </a:lvl5pPr>
            <a:lvl6pPr marL="2514600" indent="-228600" eaLnBrk="0" fontAlgn="base" hangingPunct="0">
              <a:spcBef>
                <a:spcPct val="20000"/>
              </a:spcBef>
              <a:spcAft>
                <a:spcPct val="0"/>
              </a:spcAft>
              <a:buClr>
                <a:srgbClr val="FFCC66"/>
              </a:buClr>
              <a:buChar char="•"/>
              <a:defRPr>
                <a:solidFill>
                  <a:schemeClr val="accent2"/>
                </a:solidFill>
                <a:latin typeface="Arial" charset="0"/>
              </a:defRPr>
            </a:lvl6pPr>
            <a:lvl7pPr marL="2971800" indent="-228600" eaLnBrk="0" fontAlgn="base" hangingPunct="0">
              <a:spcBef>
                <a:spcPct val="20000"/>
              </a:spcBef>
              <a:spcAft>
                <a:spcPct val="0"/>
              </a:spcAft>
              <a:buClr>
                <a:srgbClr val="FFCC66"/>
              </a:buClr>
              <a:buChar char="•"/>
              <a:defRPr>
                <a:solidFill>
                  <a:schemeClr val="accent2"/>
                </a:solidFill>
                <a:latin typeface="Arial" charset="0"/>
              </a:defRPr>
            </a:lvl7pPr>
            <a:lvl8pPr marL="3429000" indent="-228600" eaLnBrk="0" fontAlgn="base" hangingPunct="0">
              <a:spcBef>
                <a:spcPct val="20000"/>
              </a:spcBef>
              <a:spcAft>
                <a:spcPct val="0"/>
              </a:spcAft>
              <a:buClr>
                <a:srgbClr val="FFCC66"/>
              </a:buClr>
              <a:buChar char="•"/>
              <a:defRPr>
                <a:solidFill>
                  <a:schemeClr val="accent2"/>
                </a:solidFill>
                <a:latin typeface="Arial" charset="0"/>
              </a:defRPr>
            </a:lvl8pPr>
            <a:lvl9pPr marL="3886200" indent="-228600" eaLnBrk="0" fontAlgn="base" hangingPunct="0">
              <a:spcBef>
                <a:spcPct val="20000"/>
              </a:spcBef>
              <a:spcAft>
                <a:spcPct val="0"/>
              </a:spcAft>
              <a:buClr>
                <a:srgbClr val="FFCC66"/>
              </a:buClr>
              <a:buChar char="•"/>
              <a:defRPr>
                <a:solidFill>
                  <a:schemeClr val="accent2"/>
                </a:solidFill>
                <a:latin typeface="Arial" charset="0"/>
              </a:defRPr>
            </a:lvl9pPr>
          </a:lstStyle>
          <a:p>
            <a:pPr fontAlgn="base">
              <a:spcBef>
                <a:spcPct val="20000"/>
              </a:spcBef>
              <a:spcAft>
                <a:spcPct val="0"/>
              </a:spcAft>
              <a:buClr>
                <a:srgbClr val="FFCC66"/>
              </a:buClr>
              <a:defRPr/>
            </a:pPr>
            <a:r>
              <a:rPr lang="en-GB" sz="1600" b="1" smtClean="0">
                <a:solidFill>
                  <a:srgbClr val="325FAF"/>
                </a:solidFill>
                <a:cs typeface="Arial" charset="0"/>
              </a:rPr>
              <a:t>www.eu-egee.org</a:t>
            </a:r>
          </a:p>
        </p:txBody>
      </p:sp>
      <p:pic>
        <p:nvPicPr>
          <p:cNvPr id="10" name="Picture 16" descr="INFSOM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5568950"/>
            <a:ext cx="12985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7"/>
          <p:cNvSpPr txBox="1">
            <a:spLocks noChangeArrowheads="1"/>
          </p:cNvSpPr>
          <p:nvPr/>
        </p:nvSpPr>
        <p:spPr bwMode="auto">
          <a:xfrm>
            <a:off x="5643563" y="6491288"/>
            <a:ext cx="35004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accent2"/>
                </a:solidFill>
                <a:latin typeface="Arial" charset="0"/>
              </a:defRPr>
            </a:lvl1pPr>
            <a:lvl2pPr marL="742950" indent="-285750" eaLnBrk="0" hangingPunct="0">
              <a:defRPr>
                <a:solidFill>
                  <a:schemeClr val="accent2"/>
                </a:solidFill>
                <a:latin typeface="Arial" charset="0"/>
              </a:defRPr>
            </a:lvl2pPr>
            <a:lvl3pPr marL="1143000" indent="-228600" eaLnBrk="0" hangingPunct="0">
              <a:defRPr>
                <a:solidFill>
                  <a:schemeClr val="accent2"/>
                </a:solidFill>
                <a:latin typeface="Arial" charset="0"/>
              </a:defRPr>
            </a:lvl3pPr>
            <a:lvl4pPr marL="1600200" indent="-228600" eaLnBrk="0" hangingPunct="0">
              <a:defRPr>
                <a:solidFill>
                  <a:schemeClr val="accent2"/>
                </a:solidFill>
                <a:latin typeface="Arial" charset="0"/>
              </a:defRPr>
            </a:lvl4pPr>
            <a:lvl5pPr marL="2057400" indent="-228600" eaLnBrk="0" hangingPunct="0">
              <a:defRPr>
                <a:solidFill>
                  <a:schemeClr val="accent2"/>
                </a:solidFill>
                <a:latin typeface="Arial" charset="0"/>
              </a:defRPr>
            </a:lvl5pPr>
            <a:lvl6pPr marL="2514600" indent="-228600" eaLnBrk="0" fontAlgn="base" hangingPunct="0">
              <a:spcBef>
                <a:spcPct val="20000"/>
              </a:spcBef>
              <a:spcAft>
                <a:spcPct val="0"/>
              </a:spcAft>
              <a:buClr>
                <a:srgbClr val="FFCC66"/>
              </a:buClr>
              <a:buChar char="•"/>
              <a:defRPr>
                <a:solidFill>
                  <a:schemeClr val="accent2"/>
                </a:solidFill>
                <a:latin typeface="Arial" charset="0"/>
              </a:defRPr>
            </a:lvl6pPr>
            <a:lvl7pPr marL="2971800" indent="-228600" eaLnBrk="0" fontAlgn="base" hangingPunct="0">
              <a:spcBef>
                <a:spcPct val="20000"/>
              </a:spcBef>
              <a:spcAft>
                <a:spcPct val="0"/>
              </a:spcAft>
              <a:buClr>
                <a:srgbClr val="FFCC66"/>
              </a:buClr>
              <a:buChar char="•"/>
              <a:defRPr>
                <a:solidFill>
                  <a:schemeClr val="accent2"/>
                </a:solidFill>
                <a:latin typeface="Arial" charset="0"/>
              </a:defRPr>
            </a:lvl7pPr>
            <a:lvl8pPr marL="3429000" indent="-228600" eaLnBrk="0" fontAlgn="base" hangingPunct="0">
              <a:spcBef>
                <a:spcPct val="20000"/>
              </a:spcBef>
              <a:spcAft>
                <a:spcPct val="0"/>
              </a:spcAft>
              <a:buClr>
                <a:srgbClr val="FFCC66"/>
              </a:buClr>
              <a:buChar char="•"/>
              <a:defRPr>
                <a:solidFill>
                  <a:schemeClr val="accent2"/>
                </a:solidFill>
                <a:latin typeface="Arial" charset="0"/>
              </a:defRPr>
            </a:lvl8pPr>
            <a:lvl9pPr marL="3886200" indent="-228600" eaLnBrk="0" fontAlgn="base" hangingPunct="0">
              <a:spcBef>
                <a:spcPct val="20000"/>
              </a:spcBef>
              <a:spcAft>
                <a:spcPct val="0"/>
              </a:spcAft>
              <a:buClr>
                <a:srgbClr val="FFCC66"/>
              </a:buClr>
              <a:buChar char="•"/>
              <a:defRPr>
                <a:solidFill>
                  <a:schemeClr val="accent2"/>
                </a:solidFill>
                <a:latin typeface="Arial" charset="0"/>
              </a:defRPr>
            </a:lvl9pPr>
          </a:lstStyle>
          <a:p>
            <a:pPr fontAlgn="base">
              <a:spcBef>
                <a:spcPct val="50000"/>
              </a:spcBef>
              <a:spcAft>
                <a:spcPct val="0"/>
              </a:spcAft>
              <a:buClr>
                <a:srgbClr val="FFCC66"/>
              </a:buClr>
              <a:defRPr/>
            </a:pPr>
            <a:r>
              <a:rPr lang="en-GB" sz="1200" smtClean="0">
                <a:solidFill>
                  <a:srgbClr val="325FAF"/>
                </a:solidFill>
                <a:latin typeface="Verdana" pitchFamily="34" charset="0"/>
                <a:cs typeface="Arial" charset="0"/>
              </a:rPr>
              <a:t>EGEE and gLite are registered trademarks</a:t>
            </a:r>
            <a:r>
              <a:rPr lang="en-GB" sz="2400" smtClean="0">
                <a:solidFill>
                  <a:srgbClr val="325FAF"/>
                </a:solidFill>
                <a:cs typeface="Arial" charset="0"/>
              </a:rPr>
              <a:t> </a:t>
            </a:r>
          </a:p>
        </p:txBody>
      </p:sp>
      <p:pic>
        <p:nvPicPr>
          <p:cNvPr id="12" name="Picture 18"/>
          <p:cNvPicPr>
            <a:picLocks noChangeAspect="1" noChangeArrowheads="1"/>
          </p:cNvPicPr>
          <p:nvPr userDrawn="1"/>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53000" y="5791200"/>
            <a:ext cx="11525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9"/>
          <p:cNvPicPr>
            <a:picLocks noChangeAspect="1" noChangeArrowheads="1"/>
          </p:cNvPicPr>
          <p:nvPr userDrawn="1"/>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62800" y="5791200"/>
            <a:ext cx="6556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AutoShape 20"/>
          <p:cNvSpPr>
            <a:spLocks noChangeAspect="1" noChangeArrowheads="1"/>
          </p:cNvSpPr>
          <p:nvPr/>
        </p:nvSpPr>
        <p:spPr bwMode="auto">
          <a:xfrm>
            <a:off x="0" y="0"/>
            <a:ext cx="9144000" cy="444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z="2400" smtClean="0">
              <a:solidFill>
                <a:srgbClr val="2B519A"/>
              </a:solidFill>
              <a:cs typeface="Arial" charset="0"/>
            </a:endParaRPr>
          </a:p>
        </p:txBody>
      </p:sp>
      <p:pic>
        <p:nvPicPr>
          <p:cNvPr id="15" name="Picture 3" descr="Logo CERN width=144,      height=144"/>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114800" y="57150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4" descr="EGEE Wallpaper.bmp"/>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209800" y="5562600"/>
            <a:ext cx="15049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1" name="Rectangle 3"/>
          <p:cNvSpPr>
            <a:spLocks noGrp="1" noChangeArrowheads="1"/>
          </p:cNvSpPr>
          <p:nvPr>
            <p:ph type="subTitle" idx="1"/>
          </p:nvPr>
        </p:nvSpPr>
        <p:spPr>
          <a:xfrm>
            <a:off x="2092325" y="4165600"/>
            <a:ext cx="6518275" cy="1397000"/>
          </a:xfrm>
        </p:spPr>
        <p:txBody>
          <a:bodyPr/>
          <a:lstStyle>
            <a:lvl1pPr marL="0" indent="0">
              <a:buFontTx/>
              <a:buNone/>
              <a:defRPr sz="2000" i="1"/>
            </a:lvl1pPr>
          </a:lstStyle>
          <a:p>
            <a:r>
              <a:rPr lang="en-US" smtClean="0"/>
              <a:t>Click to edit Master subtitle style</a:t>
            </a:r>
            <a:endParaRPr lang="en-GB" dirty="0"/>
          </a:p>
        </p:txBody>
      </p:sp>
      <p:sp>
        <p:nvSpPr>
          <p:cNvPr id="94213" name="Rectangle 5"/>
          <p:cNvSpPr>
            <a:spLocks noGrp="1" noChangeArrowheads="1"/>
          </p:cNvSpPr>
          <p:nvPr>
            <p:ph type="ctrTitle"/>
          </p:nvPr>
        </p:nvSpPr>
        <p:spPr>
          <a:xfrm>
            <a:off x="2092325" y="3429000"/>
            <a:ext cx="6518275" cy="1076325"/>
          </a:xfrm>
        </p:spPr>
        <p:txBody>
          <a:bodyPr anchor="t"/>
          <a:lstStyle>
            <a:lvl1pPr algn="l">
              <a:defRPr sz="3600">
                <a:solidFill>
                  <a:schemeClr val="tx1"/>
                </a:solidFill>
              </a:defRPr>
            </a:lvl1pPr>
          </a:lstStyle>
          <a:p>
            <a:r>
              <a:rPr lang="en-US" smtClean="0"/>
              <a:t>Click to edit Master title style</a:t>
            </a:r>
            <a:endParaRPr lang="en-GB" dirty="0"/>
          </a:p>
        </p:txBody>
      </p:sp>
    </p:spTree>
    <p:extLst>
      <p:ext uri="{BB962C8B-B14F-4D97-AF65-F5344CB8AC3E}">
        <p14:creationId xmlns:p14="http://schemas.microsoft.com/office/powerpoint/2010/main" val="1923352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28"/>
          <p:cNvSpPr>
            <a:spLocks noChangeArrowheads="1"/>
          </p:cNvSpPr>
          <p:nvPr userDrawn="1"/>
        </p:nvSpPr>
        <p:spPr bwMode="auto">
          <a:xfrm>
            <a:off x="0" y="6394450"/>
            <a:ext cx="8172450" cy="463550"/>
          </a:xfrm>
          <a:prstGeom prst="rect">
            <a:avLst/>
          </a:prstGeom>
          <a:solidFill>
            <a:srgbClr val="CC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sz="2400" smtClean="0">
              <a:solidFill>
                <a:srgbClr val="2B519A"/>
              </a:solidFill>
              <a:latin typeface="Times New Roman" pitchFamily="18" charset="0"/>
              <a:cs typeface="Arial" charset="0"/>
            </a:endParaRPr>
          </a:p>
        </p:txBody>
      </p:sp>
      <p:sp>
        <p:nvSpPr>
          <p:cNvPr id="5" name="Rectangle 26"/>
          <p:cNvSpPr>
            <a:spLocks noChangeArrowheads="1"/>
          </p:cNvSpPr>
          <p:nvPr userDrawn="1"/>
        </p:nvSpPr>
        <p:spPr bwMode="auto">
          <a:xfrm>
            <a:off x="971550" y="0"/>
            <a:ext cx="8172450" cy="614363"/>
          </a:xfrm>
          <a:prstGeom prst="rect">
            <a:avLst/>
          </a:prstGeom>
          <a:solidFill>
            <a:srgbClr val="CC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sz="2400" smtClean="0">
              <a:solidFill>
                <a:srgbClr val="2B519A"/>
              </a:solidFill>
              <a:latin typeface="Times New Roman" pitchFamily="18" charset="0"/>
              <a:cs typeface="Arial" charset="0"/>
            </a:endParaRPr>
          </a:p>
        </p:txBody>
      </p:sp>
      <p:sp>
        <p:nvSpPr>
          <p:cNvPr id="6" name="Rectangle 25"/>
          <p:cNvSpPr>
            <a:spLocks noChangeArrowheads="1"/>
          </p:cNvSpPr>
          <p:nvPr userDrawn="1"/>
        </p:nvSpPr>
        <p:spPr bwMode="auto">
          <a:xfrm>
            <a:off x="8145463" y="838200"/>
            <a:ext cx="998537" cy="5556250"/>
          </a:xfrm>
          <a:prstGeom prst="rect">
            <a:avLst/>
          </a:prstGeom>
          <a:gradFill rotWithShape="1">
            <a:gsLst>
              <a:gs pos="0">
                <a:srgbClr val="DDDDDD"/>
              </a:gs>
              <a:gs pos="100000">
                <a:srgbClr val="66666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sz="2400" smtClean="0">
              <a:solidFill>
                <a:srgbClr val="2B519A"/>
              </a:solidFill>
              <a:latin typeface="Times New Roman" pitchFamily="18" charset="0"/>
              <a:cs typeface="Arial" charset="0"/>
            </a:endParaRPr>
          </a:p>
        </p:txBody>
      </p:sp>
      <p:pic>
        <p:nvPicPr>
          <p:cNvPr id="7" name="Picture 17" descr="eg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8013" y="1735138"/>
            <a:ext cx="8620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descr="EU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1588"/>
            <a:ext cx="971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Object 15"/>
          <p:cNvGraphicFramePr>
            <a:graphicFrameLocks noChangeAspect="1"/>
          </p:cNvGraphicFramePr>
          <p:nvPr/>
        </p:nvGraphicFramePr>
        <p:xfrm>
          <a:off x="8234363" y="982663"/>
          <a:ext cx="800100" cy="352425"/>
        </p:xfrm>
        <a:graphic>
          <a:graphicData uri="http://schemas.openxmlformats.org/presentationml/2006/ole">
            <mc:AlternateContent xmlns:mc="http://schemas.openxmlformats.org/markup-compatibility/2006">
              <mc:Choice xmlns:v="urn:schemas-microsoft-com:vml" Requires="v">
                <p:oleObj spid="_x0000_s2122" name="Photo Editor-Foto" r:id="rId5" imgW="1190476" imgH="523810" progId="">
                  <p:embed/>
                </p:oleObj>
              </mc:Choice>
              <mc:Fallback>
                <p:oleObj name="Photo Editor-Foto" r:id="rId5" imgW="1190476" imgH="52381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34363" y="982663"/>
                        <a:ext cx="800100" cy="35242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2B519A"/>
                            </a:solidFill>
                            <a:miter lim="800000"/>
                            <a:headEnd/>
                            <a:tailEnd/>
                          </a14:hiddenLine>
                        </a:ext>
                        <a:ext uri="{AF507438-7753-43e0-B8FC-AC1667EBCBE1}">
                          <a14:hiddenEffects xmlns:a14="http://schemas.microsoft.com/office/drawing/2010/main">
                            <a:effectLst>
                              <a:outerShdw dist="35921" dir="2700000" algn="ctr" rotWithShape="0">
                                <a:srgbClr val="F4CE00"/>
                              </a:outerShdw>
                            </a:effectLst>
                          </a14:hiddenEffects>
                        </a:ext>
                      </a:extLst>
                    </p:spPr>
                  </p:pic>
                </p:oleObj>
              </mc:Fallback>
            </mc:AlternateContent>
          </a:graphicData>
        </a:graphic>
      </p:graphicFrame>
      <p:pic>
        <p:nvPicPr>
          <p:cNvPr id="10" name="Picture 17" descr="terena"/>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8172450" y="5373688"/>
            <a:ext cx="9715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8" descr="geant_logo"/>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8172450" y="4652963"/>
            <a:ext cx="9715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Object 20"/>
          <p:cNvGraphicFramePr>
            <a:graphicFrameLocks noChangeAspect="1"/>
          </p:cNvGraphicFramePr>
          <p:nvPr/>
        </p:nvGraphicFramePr>
        <p:xfrm>
          <a:off x="8172450" y="3429000"/>
          <a:ext cx="944563" cy="703263"/>
        </p:xfrm>
        <a:graphic>
          <a:graphicData uri="http://schemas.openxmlformats.org/presentationml/2006/ole">
            <mc:AlternateContent xmlns:mc="http://schemas.openxmlformats.org/markup-compatibility/2006">
              <mc:Choice xmlns:v="urn:schemas-microsoft-com:vml" Requires="v">
                <p:oleObj spid="_x0000_s2123" name="Photo Editor-Foto" r:id="rId9" imgW="1190476" imgH="885949" progId="">
                  <p:embed/>
                </p:oleObj>
              </mc:Choice>
              <mc:Fallback>
                <p:oleObj name="Photo Editor-Foto" r:id="rId9" imgW="1190476" imgH="885949"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72450" y="3429000"/>
                        <a:ext cx="944563" cy="703263"/>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2B519A"/>
                            </a:solidFill>
                            <a:miter lim="800000"/>
                            <a:headEnd/>
                            <a:tailEnd/>
                          </a14:hiddenLine>
                        </a:ext>
                        <a:ext uri="{AF507438-7753-43e0-B8FC-AC1667EBCBE1}">
                          <a14:hiddenEffects xmlns:a14="http://schemas.microsoft.com/office/drawing/2010/main">
                            <a:effectLst>
                              <a:outerShdw dist="35921" dir="2700000" algn="ctr" rotWithShape="0">
                                <a:srgbClr val="F4CE00"/>
                              </a:outerShdw>
                            </a:effectLst>
                          </a14:hiddenEffects>
                        </a:ext>
                      </a:extLst>
                    </p:spPr>
                  </p:pic>
                </p:oleObj>
              </mc:Fallback>
            </mc:AlternateContent>
          </a:graphicData>
        </a:graphic>
      </p:graphicFrame>
      <p:graphicFrame>
        <p:nvGraphicFramePr>
          <p:cNvPr id="13" name="Object 21"/>
          <p:cNvGraphicFramePr>
            <a:graphicFrameLocks noChangeAspect="1"/>
          </p:cNvGraphicFramePr>
          <p:nvPr/>
        </p:nvGraphicFramePr>
        <p:xfrm>
          <a:off x="8172450" y="2382838"/>
          <a:ext cx="944563" cy="593725"/>
        </p:xfrm>
        <a:graphic>
          <a:graphicData uri="http://schemas.openxmlformats.org/presentationml/2006/ole">
            <mc:AlternateContent xmlns:mc="http://schemas.openxmlformats.org/markup-compatibility/2006">
              <mc:Choice xmlns:v="urn:schemas-microsoft-com:vml" Requires="v">
                <p:oleObj spid="_x0000_s2124" name="Photo Editor-Foto" r:id="rId11" imgW="1409897" imgH="885949" progId="">
                  <p:embed/>
                </p:oleObj>
              </mc:Choice>
              <mc:Fallback>
                <p:oleObj name="Photo Editor-Foto" r:id="rId11" imgW="1409897" imgH="885949"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172450" y="2382838"/>
                        <a:ext cx="944563" cy="59372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2B519A"/>
                            </a:solidFill>
                            <a:miter lim="800000"/>
                            <a:headEnd/>
                            <a:tailEnd/>
                          </a14:hiddenLine>
                        </a:ext>
                        <a:ext uri="{AF507438-7753-43e0-B8FC-AC1667EBCBE1}">
                          <a14:hiddenEffects xmlns:a14="http://schemas.microsoft.com/office/drawing/2010/main">
                            <a:effectLst>
                              <a:outerShdw dist="35921" dir="2700000" algn="ctr" rotWithShape="0">
                                <a:srgbClr val="F4CE00"/>
                              </a:outerShdw>
                            </a:effectLst>
                          </a14:hiddenEffects>
                        </a:ext>
                      </a:extLst>
                    </p:spPr>
                  </p:pic>
                </p:oleObj>
              </mc:Fallback>
            </mc:AlternateContent>
          </a:graphicData>
        </a:graphic>
      </p:graphicFrame>
      <p:sp>
        <p:nvSpPr>
          <p:cNvPr id="14" name="Text Box 22"/>
          <p:cNvSpPr txBox="1">
            <a:spLocks noChangeArrowheads="1"/>
          </p:cNvSpPr>
          <p:nvPr userDrawn="1"/>
        </p:nvSpPr>
        <p:spPr bwMode="auto">
          <a:xfrm>
            <a:off x="1306513" y="6394450"/>
            <a:ext cx="6838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accent2"/>
                </a:solidFill>
                <a:latin typeface="Arial" charset="0"/>
              </a:defRPr>
            </a:lvl1pPr>
            <a:lvl2pPr marL="742950" indent="-285750" eaLnBrk="0" hangingPunct="0">
              <a:defRPr>
                <a:solidFill>
                  <a:schemeClr val="accent2"/>
                </a:solidFill>
                <a:latin typeface="Arial" charset="0"/>
              </a:defRPr>
            </a:lvl2pPr>
            <a:lvl3pPr marL="1143000" indent="-228600" eaLnBrk="0" hangingPunct="0">
              <a:defRPr>
                <a:solidFill>
                  <a:schemeClr val="accent2"/>
                </a:solidFill>
                <a:latin typeface="Arial" charset="0"/>
              </a:defRPr>
            </a:lvl3pPr>
            <a:lvl4pPr marL="1600200" indent="-228600" eaLnBrk="0" hangingPunct="0">
              <a:defRPr>
                <a:solidFill>
                  <a:schemeClr val="accent2"/>
                </a:solidFill>
                <a:latin typeface="Arial" charset="0"/>
              </a:defRPr>
            </a:lvl4pPr>
            <a:lvl5pPr marL="2057400" indent="-228600" eaLnBrk="0" hangingPunct="0">
              <a:defRPr>
                <a:solidFill>
                  <a:schemeClr val="accent2"/>
                </a:solidFill>
                <a:latin typeface="Arial" charset="0"/>
              </a:defRPr>
            </a:lvl5pPr>
            <a:lvl6pPr marL="2514600" indent="-228600" eaLnBrk="0" fontAlgn="base" hangingPunct="0">
              <a:spcBef>
                <a:spcPct val="20000"/>
              </a:spcBef>
              <a:spcAft>
                <a:spcPct val="0"/>
              </a:spcAft>
              <a:buClr>
                <a:srgbClr val="FFCC66"/>
              </a:buClr>
              <a:buChar char="•"/>
              <a:defRPr>
                <a:solidFill>
                  <a:schemeClr val="accent2"/>
                </a:solidFill>
                <a:latin typeface="Arial" charset="0"/>
              </a:defRPr>
            </a:lvl6pPr>
            <a:lvl7pPr marL="2971800" indent="-228600" eaLnBrk="0" fontAlgn="base" hangingPunct="0">
              <a:spcBef>
                <a:spcPct val="20000"/>
              </a:spcBef>
              <a:spcAft>
                <a:spcPct val="0"/>
              </a:spcAft>
              <a:buClr>
                <a:srgbClr val="FFCC66"/>
              </a:buClr>
              <a:buChar char="•"/>
              <a:defRPr>
                <a:solidFill>
                  <a:schemeClr val="accent2"/>
                </a:solidFill>
                <a:latin typeface="Arial" charset="0"/>
              </a:defRPr>
            </a:lvl7pPr>
            <a:lvl8pPr marL="3429000" indent="-228600" eaLnBrk="0" fontAlgn="base" hangingPunct="0">
              <a:spcBef>
                <a:spcPct val="20000"/>
              </a:spcBef>
              <a:spcAft>
                <a:spcPct val="0"/>
              </a:spcAft>
              <a:buClr>
                <a:srgbClr val="FFCC66"/>
              </a:buClr>
              <a:buChar char="•"/>
              <a:defRPr>
                <a:solidFill>
                  <a:schemeClr val="accent2"/>
                </a:solidFill>
                <a:latin typeface="Arial" charset="0"/>
              </a:defRPr>
            </a:lvl8pPr>
            <a:lvl9pPr marL="3886200" indent="-228600" eaLnBrk="0" fontAlgn="base" hangingPunct="0">
              <a:spcBef>
                <a:spcPct val="20000"/>
              </a:spcBef>
              <a:spcAft>
                <a:spcPct val="0"/>
              </a:spcAft>
              <a:buClr>
                <a:srgbClr val="FFCC66"/>
              </a:buClr>
              <a:buChar char="•"/>
              <a:defRPr>
                <a:solidFill>
                  <a:schemeClr val="accent2"/>
                </a:solidFill>
                <a:latin typeface="Arial" charset="0"/>
              </a:defRPr>
            </a:lvl9pPr>
          </a:lstStyle>
          <a:p>
            <a:pPr eaLnBrk="1" fontAlgn="base" hangingPunct="1">
              <a:spcBef>
                <a:spcPct val="0"/>
              </a:spcBef>
              <a:spcAft>
                <a:spcPct val="0"/>
              </a:spcAft>
              <a:defRPr/>
            </a:pPr>
            <a:r>
              <a:rPr lang="de-DE" sz="1200" smtClean="0">
                <a:solidFill>
                  <a:srgbClr val="FFFFFF"/>
                </a:solidFill>
                <a:cs typeface="Arial" charset="0"/>
              </a:rPr>
              <a:t>Bob Jones</a:t>
            </a:r>
          </a:p>
        </p:txBody>
      </p:sp>
      <p:sp>
        <p:nvSpPr>
          <p:cNvPr id="15" name="Title 1"/>
          <p:cNvSpPr>
            <a:spLocks/>
          </p:cNvSpPr>
          <p:nvPr userDrawn="1"/>
        </p:nvSpPr>
        <p:spPr bwMode="auto">
          <a:xfrm>
            <a:off x="1306513" y="-23813"/>
            <a:ext cx="7251700" cy="68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eaLnBrk="0" fontAlgn="base" hangingPunct="0">
              <a:spcBef>
                <a:spcPct val="0"/>
              </a:spcBef>
              <a:spcAft>
                <a:spcPct val="0"/>
              </a:spcAft>
            </a:pPr>
            <a:r>
              <a:rPr lang="en-US" sz="2800" b="1" smtClean="0">
                <a:solidFill>
                  <a:srgbClr val="000099"/>
                </a:solidFill>
                <a:cs typeface="Arial" charset="0"/>
              </a:rPr>
              <a:t>EEF   -   European E-Infrastructure Forum</a:t>
            </a:r>
            <a:endParaRPr lang="en-GB" sz="2800" b="1" smtClean="0">
              <a:solidFill>
                <a:srgbClr val="000099"/>
              </a:solidFill>
              <a:cs typeface="Arial" charset="0"/>
            </a:endParaRPr>
          </a:p>
        </p:txBody>
      </p:sp>
      <p:sp>
        <p:nvSpPr>
          <p:cNvPr id="16" name="Line 24"/>
          <p:cNvSpPr>
            <a:spLocks noChangeShapeType="1"/>
          </p:cNvSpPr>
          <p:nvPr userDrawn="1"/>
        </p:nvSpPr>
        <p:spPr bwMode="auto">
          <a:xfrm flipV="1">
            <a:off x="971550" y="619125"/>
            <a:ext cx="8172450" cy="0"/>
          </a:xfrm>
          <a:prstGeom prst="line">
            <a:avLst/>
          </a:prstGeom>
          <a:noFill/>
          <a:ln w="57150">
            <a:solidFill>
              <a:srgbClr val="000099"/>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2B519A"/>
              </a:solidFill>
            </a:endParaRPr>
          </a:p>
        </p:txBody>
      </p:sp>
      <p:sp>
        <p:nvSpPr>
          <p:cNvPr id="17" name="Line 27"/>
          <p:cNvSpPr>
            <a:spLocks noChangeShapeType="1"/>
          </p:cNvSpPr>
          <p:nvPr userDrawn="1"/>
        </p:nvSpPr>
        <p:spPr bwMode="auto">
          <a:xfrm flipV="1">
            <a:off x="-26988" y="6394450"/>
            <a:ext cx="8172451" cy="0"/>
          </a:xfrm>
          <a:prstGeom prst="line">
            <a:avLst/>
          </a:prstGeom>
          <a:noFill/>
          <a:ln w="19050">
            <a:solidFill>
              <a:srgbClr val="000099"/>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2B519A"/>
              </a:solidFill>
            </a:endParaRP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8" name="Rectangle 4"/>
          <p:cNvSpPr>
            <a:spLocks noGrp="1" noChangeArrowheads="1"/>
          </p:cNvSpPr>
          <p:nvPr>
            <p:ph type="sldNum" sz="quarter" idx="10"/>
          </p:nvPr>
        </p:nvSpPr>
        <p:spPr/>
        <p:txBody>
          <a:bodyPr/>
          <a:lstStyle>
            <a:lvl1pPr>
              <a:spcBef>
                <a:spcPct val="20000"/>
              </a:spcBef>
              <a:buClr>
                <a:srgbClr val="FFCC66"/>
              </a:buClr>
              <a:buFontTx/>
              <a:buChar char="•"/>
              <a:defRPr/>
            </a:lvl1pPr>
          </a:lstStyle>
          <a:p>
            <a:pPr>
              <a:defRPr/>
            </a:pPr>
            <a:fld id="{81E87968-EE4F-4167-8770-39BF6D85E7D4}" type="slidenum">
              <a:rPr lang="en-GB"/>
              <a:pPr>
                <a:defRPr/>
              </a:pPr>
              <a:t>‹#›</a:t>
            </a:fld>
            <a:endParaRPr lang="en-GB"/>
          </a:p>
        </p:txBody>
      </p:sp>
    </p:spTree>
    <p:extLst>
      <p:ext uri="{BB962C8B-B14F-4D97-AF65-F5344CB8AC3E}">
        <p14:creationId xmlns:p14="http://schemas.microsoft.com/office/powerpoint/2010/main" val="3054567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28"/>
          <p:cNvSpPr>
            <a:spLocks noChangeArrowheads="1"/>
          </p:cNvSpPr>
          <p:nvPr userDrawn="1"/>
        </p:nvSpPr>
        <p:spPr bwMode="auto">
          <a:xfrm>
            <a:off x="0" y="6394450"/>
            <a:ext cx="8172450" cy="463550"/>
          </a:xfrm>
          <a:prstGeom prst="rect">
            <a:avLst/>
          </a:prstGeom>
          <a:solidFill>
            <a:srgbClr val="CC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sz="2400" smtClean="0">
              <a:solidFill>
                <a:srgbClr val="2B519A"/>
              </a:solidFill>
              <a:latin typeface="Times New Roman" pitchFamily="18" charset="0"/>
              <a:cs typeface="Arial" charset="0"/>
            </a:endParaRPr>
          </a:p>
        </p:txBody>
      </p:sp>
      <p:sp>
        <p:nvSpPr>
          <p:cNvPr id="5" name="Rectangle 26"/>
          <p:cNvSpPr>
            <a:spLocks noChangeArrowheads="1"/>
          </p:cNvSpPr>
          <p:nvPr userDrawn="1"/>
        </p:nvSpPr>
        <p:spPr bwMode="auto">
          <a:xfrm>
            <a:off x="971550" y="0"/>
            <a:ext cx="8172450" cy="614363"/>
          </a:xfrm>
          <a:prstGeom prst="rect">
            <a:avLst/>
          </a:prstGeom>
          <a:solidFill>
            <a:srgbClr val="CC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sz="2400" smtClean="0">
              <a:solidFill>
                <a:srgbClr val="2B519A"/>
              </a:solidFill>
              <a:latin typeface="Times New Roman" pitchFamily="18" charset="0"/>
              <a:cs typeface="Arial" charset="0"/>
            </a:endParaRPr>
          </a:p>
        </p:txBody>
      </p:sp>
      <p:sp>
        <p:nvSpPr>
          <p:cNvPr id="6" name="Rectangle 25"/>
          <p:cNvSpPr>
            <a:spLocks noChangeArrowheads="1"/>
          </p:cNvSpPr>
          <p:nvPr userDrawn="1"/>
        </p:nvSpPr>
        <p:spPr bwMode="auto">
          <a:xfrm>
            <a:off x="8145463" y="838200"/>
            <a:ext cx="998537" cy="5556250"/>
          </a:xfrm>
          <a:prstGeom prst="rect">
            <a:avLst/>
          </a:prstGeom>
          <a:gradFill rotWithShape="1">
            <a:gsLst>
              <a:gs pos="0">
                <a:srgbClr val="DDDDDD"/>
              </a:gs>
              <a:gs pos="100000">
                <a:srgbClr val="66666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sz="2400" smtClean="0">
              <a:solidFill>
                <a:srgbClr val="2B519A"/>
              </a:solidFill>
              <a:latin typeface="Times New Roman" pitchFamily="18" charset="0"/>
              <a:cs typeface="Arial" charset="0"/>
            </a:endParaRPr>
          </a:p>
        </p:txBody>
      </p:sp>
      <p:pic>
        <p:nvPicPr>
          <p:cNvPr id="7" name="Picture 17" descr="eg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8013" y="1735138"/>
            <a:ext cx="8620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descr="EU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1588"/>
            <a:ext cx="971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Object 15"/>
          <p:cNvGraphicFramePr>
            <a:graphicFrameLocks noChangeAspect="1"/>
          </p:cNvGraphicFramePr>
          <p:nvPr/>
        </p:nvGraphicFramePr>
        <p:xfrm>
          <a:off x="8234363" y="982663"/>
          <a:ext cx="800100" cy="352425"/>
        </p:xfrm>
        <a:graphic>
          <a:graphicData uri="http://schemas.openxmlformats.org/presentationml/2006/ole">
            <mc:AlternateContent xmlns:mc="http://schemas.openxmlformats.org/markup-compatibility/2006">
              <mc:Choice xmlns:v="urn:schemas-microsoft-com:vml" Requires="v">
                <p:oleObj spid="_x0000_s3146" name="Photo Editor-Foto" r:id="rId5" imgW="1190476" imgH="523810" progId="">
                  <p:embed/>
                </p:oleObj>
              </mc:Choice>
              <mc:Fallback>
                <p:oleObj name="Photo Editor-Foto" r:id="rId5" imgW="1190476" imgH="52381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34363" y="982663"/>
                        <a:ext cx="800100" cy="35242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2B519A"/>
                            </a:solidFill>
                            <a:miter lim="800000"/>
                            <a:headEnd/>
                            <a:tailEnd/>
                          </a14:hiddenLine>
                        </a:ext>
                        <a:ext uri="{AF507438-7753-43e0-B8FC-AC1667EBCBE1}">
                          <a14:hiddenEffects xmlns:a14="http://schemas.microsoft.com/office/drawing/2010/main">
                            <a:effectLst>
                              <a:outerShdw dist="35921" dir="2700000" algn="ctr" rotWithShape="0">
                                <a:srgbClr val="F4CE00"/>
                              </a:outerShdw>
                            </a:effectLst>
                          </a14:hiddenEffects>
                        </a:ext>
                      </a:extLst>
                    </p:spPr>
                  </p:pic>
                </p:oleObj>
              </mc:Fallback>
            </mc:AlternateContent>
          </a:graphicData>
        </a:graphic>
      </p:graphicFrame>
      <p:pic>
        <p:nvPicPr>
          <p:cNvPr id="10" name="Picture 17" descr="terena"/>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8172450" y="5373688"/>
            <a:ext cx="9715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8" descr="geant_logo"/>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8172450" y="4652963"/>
            <a:ext cx="9715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Object 20"/>
          <p:cNvGraphicFramePr>
            <a:graphicFrameLocks noChangeAspect="1"/>
          </p:cNvGraphicFramePr>
          <p:nvPr/>
        </p:nvGraphicFramePr>
        <p:xfrm>
          <a:off x="8172450" y="3429000"/>
          <a:ext cx="944563" cy="703263"/>
        </p:xfrm>
        <a:graphic>
          <a:graphicData uri="http://schemas.openxmlformats.org/presentationml/2006/ole">
            <mc:AlternateContent xmlns:mc="http://schemas.openxmlformats.org/markup-compatibility/2006">
              <mc:Choice xmlns:v="urn:schemas-microsoft-com:vml" Requires="v">
                <p:oleObj spid="_x0000_s3147" name="Photo Editor-Foto" r:id="rId9" imgW="1190476" imgH="885949" progId="">
                  <p:embed/>
                </p:oleObj>
              </mc:Choice>
              <mc:Fallback>
                <p:oleObj name="Photo Editor-Foto" r:id="rId9" imgW="1190476" imgH="885949"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72450" y="3429000"/>
                        <a:ext cx="944563" cy="703263"/>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2B519A"/>
                            </a:solidFill>
                            <a:miter lim="800000"/>
                            <a:headEnd/>
                            <a:tailEnd/>
                          </a14:hiddenLine>
                        </a:ext>
                        <a:ext uri="{AF507438-7753-43e0-B8FC-AC1667EBCBE1}">
                          <a14:hiddenEffects xmlns:a14="http://schemas.microsoft.com/office/drawing/2010/main">
                            <a:effectLst>
                              <a:outerShdw dist="35921" dir="2700000" algn="ctr" rotWithShape="0">
                                <a:srgbClr val="F4CE00"/>
                              </a:outerShdw>
                            </a:effectLst>
                          </a14:hiddenEffects>
                        </a:ext>
                      </a:extLst>
                    </p:spPr>
                  </p:pic>
                </p:oleObj>
              </mc:Fallback>
            </mc:AlternateContent>
          </a:graphicData>
        </a:graphic>
      </p:graphicFrame>
      <p:graphicFrame>
        <p:nvGraphicFramePr>
          <p:cNvPr id="13" name="Object 21"/>
          <p:cNvGraphicFramePr>
            <a:graphicFrameLocks noChangeAspect="1"/>
          </p:cNvGraphicFramePr>
          <p:nvPr/>
        </p:nvGraphicFramePr>
        <p:xfrm>
          <a:off x="8172450" y="2382838"/>
          <a:ext cx="944563" cy="593725"/>
        </p:xfrm>
        <a:graphic>
          <a:graphicData uri="http://schemas.openxmlformats.org/presentationml/2006/ole">
            <mc:AlternateContent xmlns:mc="http://schemas.openxmlformats.org/markup-compatibility/2006">
              <mc:Choice xmlns:v="urn:schemas-microsoft-com:vml" Requires="v">
                <p:oleObj spid="_x0000_s3148" name="Photo Editor-Foto" r:id="rId11" imgW="1409897" imgH="885949" progId="">
                  <p:embed/>
                </p:oleObj>
              </mc:Choice>
              <mc:Fallback>
                <p:oleObj name="Photo Editor-Foto" r:id="rId11" imgW="1409897" imgH="885949"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172450" y="2382838"/>
                        <a:ext cx="944563" cy="59372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2B519A"/>
                            </a:solidFill>
                            <a:miter lim="800000"/>
                            <a:headEnd/>
                            <a:tailEnd/>
                          </a14:hiddenLine>
                        </a:ext>
                        <a:ext uri="{AF507438-7753-43e0-B8FC-AC1667EBCBE1}">
                          <a14:hiddenEffects xmlns:a14="http://schemas.microsoft.com/office/drawing/2010/main">
                            <a:effectLst>
                              <a:outerShdw dist="35921" dir="2700000" algn="ctr" rotWithShape="0">
                                <a:srgbClr val="F4CE00"/>
                              </a:outerShdw>
                            </a:effectLst>
                          </a14:hiddenEffects>
                        </a:ext>
                      </a:extLst>
                    </p:spPr>
                  </p:pic>
                </p:oleObj>
              </mc:Fallback>
            </mc:AlternateContent>
          </a:graphicData>
        </a:graphic>
      </p:graphicFrame>
      <p:sp>
        <p:nvSpPr>
          <p:cNvPr id="14" name="Text Box 22"/>
          <p:cNvSpPr txBox="1">
            <a:spLocks noChangeArrowheads="1"/>
          </p:cNvSpPr>
          <p:nvPr userDrawn="1"/>
        </p:nvSpPr>
        <p:spPr bwMode="auto">
          <a:xfrm>
            <a:off x="1306513" y="6394450"/>
            <a:ext cx="6838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accent2"/>
                </a:solidFill>
                <a:latin typeface="Arial" charset="0"/>
              </a:defRPr>
            </a:lvl1pPr>
            <a:lvl2pPr marL="742950" indent="-285750" eaLnBrk="0" hangingPunct="0">
              <a:defRPr>
                <a:solidFill>
                  <a:schemeClr val="accent2"/>
                </a:solidFill>
                <a:latin typeface="Arial" charset="0"/>
              </a:defRPr>
            </a:lvl2pPr>
            <a:lvl3pPr marL="1143000" indent="-228600" eaLnBrk="0" hangingPunct="0">
              <a:defRPr>
                <a:solidFill>
                  <a:schemeClr val="accent2"/>
                </a:solidFill>
                <a:latin typeface="Arial" charset="0"/>
              </a:defRPr>
            </a:lvl3pPr>
            <a:lvl4pPr marL="1600200" indent="-228600" eaLnBrk="0" hangingPunct="0">
              <a:defRPr>
                <a:solidFill>
                  <a:schemeClr val="accent2"/>
                </a:solidFill>
                <a:latin typeface="Arial" charset="0"/>
              </a:defRPr>
            </a:lvl4pPr>
            <a:lvl5pPr marL="2057400" indent="-228600" eaLnBrk="0" hangingPunct="0">
              <a:defRPr>
                <a:solidFill>
                  <a:schemeClr val="accent2"/>
                </a:solidFill>
                <a:latin typeface="Arial" charset="0"/>
              </a:defRPr>
            </a:lvl5pPr>
            <a:lvl6pPr marL="2514600" indent="-228600" eaLnBrk="0" fontAlgn="base" hangingPunct="0">
              <a:spcBef>
                <a:spcPct val="20000"/>
              </a:spcBef>
              <a:spcAft>
                <a:spcPct val="0"/>
              </a:spcAft>
              <a:buClr>
                <a:srgbClr val="FFCC66"/>
              </a:buClr>
              <a:buChar char="•"/>
              <a:defRPr>
                <a:solidFill>
                  <a:schemeClr val="accent2"/>
                </a:solidFill>
                <a:latin typeface="Arial" charset="0"/>
              </a:defRPr>
            </a:lvl6pPr>
            <a:lvl7pPr marL="2971800" indent="-228600" eaLnBrk="0" fontAlgn="base" hangingPunct="0">
              <a:spcBef>
                <a:spcPct val="20000"/>
              </a:spcBef>
              <a:spcAft>
                <a:spcPct val="0"/>
              </a:spcAft>
              <a:buClr>
                <a:srgbClr val="FFCC66"/>
              </a:buClr>
              <a:buChar char="•"/>
              <a:defRPr>
                <a:solidFill>
                  <a:schemeClr val="accent2"/>
                </a:solidFill>
                <a:latin typeface="Arial" charset="0"/>
              </a:defRPr>
            </a:lvl7pPr>
            <a:lvl8pPr marL="3429000" indent="-228600" eaLnBrk="0" fontAlgn="base" hangingPunct="0">
              <a:spcBef>
                <a:spcPct val="20000"/>
              </a:spcBef>
              <a:spcAft>
                <a:spcPct val="0"/>
              </a:spcAft>
              <a:buClr>
                <a:srgbClr val="FFCC66"/>
              </a:buClr>
              <a:buChar char="•"/>
              <a:defRPr>
                <a:solidFill>
                  <a:schemeClr val="accent2"/>
                </a:solidFill>
                <a:latin typeface="Arial" charset="0"/>
              </a:defRPr>
            </a:lvl8pPr>
            <a:lvl9pPr marL="3886200" indent="-228600" eaLnBrk="0" fontAlgn="base" hangingPunct="0">
              <a:spcBef>
                <a:spcPct val="20000"/>
              </a:spcBef>
              <a:spcAft>
                <a:spcPct val="0"/>
              </a:spcAft>
              <a:buClr>
                <a:srgbClr val="FFCC66"/>
              </a:buClr>
              <a:buChar char="•"/>
              <a:defRPr>
                <a:solidFill>
                  <a:schemeClr val="accent2"/>
                </a:solidFill>
                <a:latin typeface="Arial" charset="0"/>
              </a:defRPr>
            </a:lvl9pPr>
          </a:lstStyle>
          <a:p>
            <a:pPr eaLnBrk="1" fontAlgn="base" hangingPunct="1">
              <a:spcBef>
                <a:spcPct val="0"/>
              </a:spcBef>
              <a:spcAft>
                <a:spcPct val="0"/>
              </a:spcAft>
              <a:defRPr/>
            </a:pPr>
            <a:r>
              <a:rPr lang="de-DE" sz="1200" smtClean="0">
                <a:solidFill>
                  <a:srgbClr val="FFFFFF"/>
                </a:solidFill>
                <a:cs typeface="Arial" charset="0"/>
              </a:rPr>
              <a:t>Bob Jones</a:t>
            </a:r>
          </a:p>
        </p:txBody>
      </p:sp>
      <p:sp>
        <p:nvSpPr>
          <p:cNvPr id="15" name="Title 1"/>
          <p:cNvSpPr>
            <a:spLocks/>
          </p:cNvSpPr>
          <p:nvPr userDrawn="1"/>
        </p:nvSpPr>
        <p:spPr bwMode="auto">
          <a:xfrm>
            <a:off x="1306513" y="-23813"/>
            <a:ext cx="7251700" cy="68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eaLnBrk="0" fontAlgn="base" hangingPunct="0">
              <a:spcBef>
                <a:spcPct val="0"/>
              </a:spcBef>
              <a:spcAft>
                <a:spcPct val="0"/>
              </a:spcAft>
            </a:pPr>
            <a:r>
              <a:rPr lang="en-US" sz="2800" b="1" smtClean="0">
                <a:solidFill>
                  <a:srgbClr val="000099"/>
                </a:solidFill>
                <a:cs typeface="Arial" charset="0"/>
              </a:rPr>
              <a:t>EEF   -   European E-Infrastructure Forum</a:t>
            </a:r>
            <a:endParaRPr lang="en-GB" sz="2800" b="1" smtClean="0">
              <a:solidFill>
                <a:srgbClr val="000099"/>
              </a:solidFill>
              <a:cs typeface="Arial" charset="0"/>
            </a:endParaRPr>
          </a:p>
        </p:txBody>
      </p:sp>
      <p:sp>
        <p:nvSpPr>
          <p:cNvPr id="16" name="Line 24"/>
          <p:cNvSpPr>
            <a:spLocks noChangeShapeType="1"/>
          </p:cNvSpPr>
          <p:nvPr userDrawn="1"/>
        </p:nvSpPr>
        <p:spPr bwMode="auto">
          <a:xfrm flipV="1">
            <a:off x="971550" y="619125"/>
            <a:ext cx="8172450" cy="0"/>
          </a:xfrm>
          <a:prstGeom prst="line">
            <a:avLst/>
          </a:prstGeom>
          <a:noFill/>
          <a:ln w="57150">
            <a:solidFill>
              <a:srgbClr val="000099"/>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2B519A"/>
              </a:solidFill>
            </a:endParaRPr>
          </a:p>
        </p:txBody>
      </p:sp>
      <p:sp>
        <p:nvSpPr>
          <p:cNvPr id="17" name="Line 27"/>
          <p:cNvSpPr>
            <a:spLocks noChangeShapeType="1"/>
          </p:cNvSpPr>
          <p:nvPr userDrawn="1"/>
        </p:nvSpPr>
        <p:spPr bwMode="auto">
          <a:xfrm flipV="1">
            <a:off x="-26988" y="6394450"/>
            <a:ext cx="8172451" cy="0"/>
          </a:xfrm>
          <a:prstGeom prst="line">
            <a:avLst/>
          </a:prstGeom>
          <a:noFill/>
          <a:ln w="19050">
            <a:solidFill>
              <a:srgbClr val="000099"/>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2B519A"/>
              </a:solidFill>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18" name="Rectangle 4"/>
          <p:cNvSpPr>
            <a:spLocks noGrp="1" noChangeArrowheads="1"/>
          </p:cNvSpPr>
          <p:nvPr>
            <p:ph type="sldNum" sz="quarter" idx="10"/>
          </p:nvPr>
        </p:nvSpPr>
        <p:spPr/>
        <p:txBody>
          <a:bodyPr/>
          <a:lstStyle>
            <a:lvl1pPr>
              <a:spcBef>
                <a:spcPct val="20000"/>
              </a:spcBef>
              <a:buClr>
                <a:srgbClr val="FFCC66"/>
              </a:buClr>
              <a:buFontTx/>
              <a:buChar char="•"/>
              <a:defRPr/>
            </a:lvl1pPr>
          </a:lstStyle>
          <a:p>
            <a:pPr>
              <a:defRPr/>
            </a:pPr>
            <a:fld id="{479CD691-D917-4BB1-8375-2F564153A95A}" type="slidenum">
              <a:rPr lang="en-GB"/>
              <a:pPr>
                <a:defRPr/>
              </a:pPr>
              <a:t>‹#›</a:t>
            </a:fld>
            <a:endParaRPr lang="en-GB"/>
          </a:p>
        </p:txBody>
      </p:sp>
    </p:spTree>
    <p:extLst>
      <p:ext uri="{BB962C8B-B14F-4D97-AF65-F5344CB8AC3E}">
        <p14:creationId xmlns:p14="http://schemas.microsoft.com/office/powerpoint/2010/main" val="3215219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28"/>
          <p:cNvSpPr>
            <a:spLocks noChangeArrowheads="1"/>
          </p:cNvSpPr>
          <p:nvPr userDrawn="1"/>
        </p:nvSpPr>
        <p:spPr bwMode="auto">
          <a:xfrm>
            <a:off x="0" y="6394450"/>
            <a:ext cx="8172450" cy="463550"/>
          </a:xfrm>
          <a:prstGeom prst="rect">
            <a:avLst/>
          </a:prstGeom>
          <a:solidFill>
            <a:srgbClr val="CC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sz="2400" smtClean="0">
              <a:solidFill>
                <a:srgbClr val="2B519A"/>
              </a:solidFill>
              <a:latin typeface="Times New Roman" pitchFamily="18" charset="0"/>
              <a:cs typeface="Arial" charset="0"/>
            </a:endParaRPr>
          </a:p>
        </p:txBody>
      </p:sp>
      <p:sp>
        <p:nvSpPr>
          <p:cNvPr id="6" name="Rectangle 26"/>
          <p:cNvSpPr>
            <a:spLocks noChangeArrowheads="1"/>
          </p:cNvSpPr>
          <p:nvPr userDrawn="1"/>
        </p:nvSpPr>
        <p:spPr bwMode="auto">
          <a:xfrm>
            <a:off x="971550" y="0"/>
            <a:ext cx="8172450" cy="614363"/>
          </a:xfrm>
          <a:prstGeom prst="rect">
            <a:avLst/>
          </a:prstGeom>
          <a:solidFill>
            <a:srgbClr val="CC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sz="2400" smtClean="0">
              <a:solidFill>
                <a:srgbClr val="2B519A"/>
              </a:solidFill>
              <a:latin typeface="Times New Roman" pitchFamily="18" charset="0"/>
              <a:cs typeface="Arial" charset="0"/>
            </a:endParaRPr>
          </a:p>
        </p:txBody>
      </p:sp>
      <p:sp>
        <p:nvSpPr>
          <p:cNvPr id="7" name="Rectangle 25"/>
          <p:cNvSpPr>
            <a:spLocks noChangeArrowheads="1"/>
          </p:cNvSpPr>
          <p:nvPr userDrawn="1"/>
        </p:nvSpPr>
        <p:spPr bwMode="auto">
          <a:xfrm>
            <a:off x="8145463" y="838200"/>
            <a:ext cx="998537" cy="5556250"/>
          </a:xfrm>
          <a:prstGeom prst="rect">
            <a:avLst/>
          </a:prstGeom>
          <a:gradFill rotWithShape="1">
            <a:gsLst>
              <a:gs pos="0">
                <a:srgbClr val="DDDDDD"/>
              </a:gs>
              <a:gs pos="100000">
                <a:srgbClr val="66666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sz="2400" smtClean="0">
              <a:solidFill>
                <a:srgbClr val="2B519A"/>
              </a:solidFill>
              <a:latin typeface="Times New Roman" pitchFamily="18" charset="0"/>
              <a:cs typeface="Arial" charset="0"/>
            </a:endParaRPr>
          </a:p>
        </p:txBody>
      </p:sp>
      <p:pic>
        <p:nvPicPr>
          <p:cNvPr id="8" name="Picture 17" descr="eg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8013" y="1735138"/>
            <a:ext cx="8620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4" descr="EU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1588"/>
            <a:ext cx="971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Object 15"/>
          <p:cNvGraphicFramePr>
            <a:graphicFrameLocks noChangeAspect="1"/>
          </p:cNvGraphicFramePr>
          <p:nvPr/>
        </p:nvGraphicFramePr>
        <p:xfrm>
          <a:off x="8234363" y="982663"/>
          <a:ext cx="800100" cy="352425"/>
        </p:xfrm>
        <a:graphic>
          <a:graphicData uri="http://schemas.openxmlformats.org/presentationml/2006/ole">
            <mc:AlternateContent xmlns:mc="http://schemas.openxmlformats.org/markup-compatibility/2006">
              <mc:Choice xmlns:v="urn:schemas-microsoft-com:vml" Requires="v">
                <p:oleObj spid="_x0000_s4170" name="Photo Editor-Foto" r:id="rId5" imgW="1190476" imgH="523810" progId="">
                  <p:embed/>
                </p:oleObj>
              </mc:Choice>
              <mc:Fallback>
                <p:oleObj name="Photo Editor-Foto" r:id="rId5" imgW="1190476" imgH="52381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34363" y="982663"/>
                        <a:ext cx="800100" cy="35242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2B519A"/>
                            </a:solidFill>
                            <a:miter lim="800000"/>
                            <a:headEnd/>
                            <a:tailEnd/>
                          </a14:hiddenLine>
                        </a:ext>
                        <a:ext uri="{AF507438-7753-43e0-B8FC-AC1667EBCBE1}">
                          <a14:hiddenEffects xmlns:a14="http://schemas.microsoft.com/office/drawing/2010/main">
                            <a:effectLst>
                              <a:outerShdw dist="35921" dir="2700000" algn="ctr" rotWithShape="0">
                                <a:srgbClr val="F4CE00"/>
                              </a:outerShdw>
                            </a:effectLst>
                          </a14:hiddenEffects>
                        </a:ext>
                      </a:extLst>
                    </p:spPr>
                  </p:pic>
                </p:oleObj>
              </mc:Fallback>
            </mc:AlternateContent>
          </a:graphicData>
        </a:graphic>
      </p:graphicFrame>
      <p:pic>
        <p:nvPicPr>
          <p:cNvPr id="11" name="Picture 17" descr="terena"/>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8172450" y="5373688"/>
            <a:ext cx="9715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8" descr="geant_logo"/>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8172450" y="4652963"/>
            <a:ext cx="9715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 name="Object 20"/>
          <p:cNvGraphicFramePr>
            <a:graphicFrameLocks noChangeAspect="1"/>
          </p:cNvGraphicFramePr>
          <p:nvPr/>
        </p:nvGraphicFramePr>
        <p:xfrm>
          <a:off x="8172450" y="3429000"/>
          <a:ext cx="944563" cy="703263"/>
        </p:xfrm>
        <a:graphic>
          <a:graphicData uri="http://schemas.openxmlformats.org/presentationml/2006/ole">
            <mc:AlternateContent xmlns:mc="http://schemas.openxmlformats.org/markup-compatibility/2006">
              <mc:Choice xmlns:v="urn:schemas-microsoft-com:vml" Requires="v">
                <p:oleObj spid="_x0000_s4171" name="Photo Editor-Foto" r:id="rId9" imgW="1190476" imgH="885949" progId="">
                  <p:embed/>
                </p:oleObj>
              </mc:Choice>
              <mc:Fallback>
                <p:oleObj name="Photo Editor-Foto" r:id="rId9" imgW="1190476" imgH="885949"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72450" y="3429000"/>
                        <a:ext cx="944563" cy="703263"/>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2B519A"/>
                            </a:solidFill>
                            <a:miter lim="800000"/>
                            <a:headEnd/>
                            <a:tailEnd/>
                          </a14:hiddenLine>
                        </a:ext>
                        <a:ext uri="{AF507438-7753-43e0-B8FC-AC1667EBCBE1}">
                          <a14:hiddenEffects xmlns:a14="http://schemas.microsoft.com/office/drawing/2010/main">
                            <a:effectLst>
                              <a:outerShdw dist="35921" dir="2700000" algn="ctr" rotWithShape="0">
                                <a:srgbClr val="F4CE00"/>
                              </a:outerShdw>
                            </a:effectLst>
                          </a14:hiddenEffects>
                        </a:ext>
                      </a:extLst>
                    </p:spPr>
                  </p:pic>
                </p:oleObj>
              </mc:Fallback>
            </mc:AlternateContent>
          </a:graphicData>
        </a:graphic>
      </p:graphicFrame>
      <p:graphicFrame>
        <p:nvGraphicFramePr>
          <p:cNvPr id="14" name="Object 21"/>
          <p:cNvGraphicFramePr>
            <a:graphicFrameLocks noChangeAspect="1"/>
          </p:cNvGraphicFramePr>
          <p:nvPr/>
        </p:nvGraphicFramePr>
        <p:xfrm>
          <a:off x="8172450" y="2382838"/>
          <a:ext cx="944563" cy="593725"/>
        </p:xfrm>
        <a:graphic>
          <a:graphicData uri="http://schemas.openxmlformats.org/presentationml/2006/ole">
            <mc:AlternateContent xmlns:mc="http://schemas.openxmlformats.org/markup-compatibility/2006">
              <mc:Choice xmlns:v="urn:schemas-microsoft-com:vml" Requires="v">
                <p:oleObj spid="_x0000_s4172" name="Photo Editor-Foto" r:id="rId11" imgW="1409897" imgH="885949" progId="">
                  <p:embed/>
                </p:oleObj>
              </mc:Choice>
              <mc:Fallback>
                <p:oleObj name="Photo Editor-Foto" r:id="rId11" imgW="1409897" imgH="885949"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172450" y="2382838"/>
                        <a:ext cx="944563" cy="59372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2B519A"/>
                            </a:solidFill>
                            <a:miter lim="800000"/>
                            <a:headEnd/>
                            <a:tailEnd/>
                          </a14:hiddenLine>
                        </a:ext>
                        <a:ext uri="{AF507438-7753-43e0-B8FC-AC1667EBCBE1}">
                          <a14:hiddenEffects xmlns:a14="http://schemas.microsoft.com/office/drawing/2010/main">
                            <a:effectLst>
                              <a:outerShdw dist="35921" dir="2700000" algn="ctr" rotWithShape="0">
                                <a:srgbClr val="F4CE00"/>
                              </a:outerShdw>
                            </a:effectLst>
                          </a14:hiddenEffects>
                        </a:ext>
                      </a:extLst>
                    </p:spPr>
                  </p:pic>
                </p:oleObj>
              </mc:Fallback>
            </mc:AlternateContent>
          </a:graphicData>
        </a:graphic>
      </p:graphicFrame>
      <p:sp>
        <p:nvSpPr>
          <p:cNvPr id="15" name="Text Box 22"/>
          <p:cNvSpPr txBox="1">
            <a:spLocks noChangeArrowheads="1"/>
          </p:cNvSpPr>
          <p:nvPr userDrawn="1"/>
        </p:nvSpPr>
        <p:spPr bwMode="auto">
          <a:xfrm>
            <a:off x="1306513" y="6394450"/>
            <a:ext cx="6838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accent2"/>
                </a:solidFill>
                <a:latin typeface="Arial" charset="0"/>
              </a:defRPr>
            </a:lvl1pPr>
            <a:lvl2pPr marL="742950" indent="-285750" eaLnBrk="0" hangingPunct="0">
              <a:defRPr>
                <a:solidFill>
                  <a:schemeClr val="accent2"/>
                </a:solidFill>
                <a:latin typeface="Arial" charset="0"/>
              </a:defRPr>
            </a:lvl2pPr>
            <a:lvl3pPr marL="1143000" indent="-228600" eaLnBrk="0" hangingPunct="0">
              <a:defRPr>
                <a:solidFill>
                  <a:schemeClr val="accent2"/>
                </a:solidFill>
                <a:latin typeface="Arial" charset="0"/>
              </a:defRPr>
            </a:lvl3pPr>
            <a:lvl4pPr marL="1600200" indent="-228600" eaLnBrk="0" hangingPunct="0">
              <a:defRPr>
                <a:solidFill>
                  <a:schemeClr val="accent2"/>
                </a:solidFill>
                <a:latin typeface="Arial" charset="0"/>
              </a:defRPr>
            </a:lvl4pPr>
            <a:lvl5pPr marL="2057400" indent="-228600" eaLnBrk="0" hangingPunct="0">
              <a:defRPr>
                <a:solidFill>
                  <a:schemeClr val="accent2"/>
                </a:solidFill>
                <a:latin typeface="Arial" charset="0"/>
              </a:defRPr>
            </a:lvl5pPr>
            <a:lvl6pPr marL="2514600" indent="-228600" eaLnBrk="0" fontAlgn="base" hangingPunct="0">
              <a:spcBef>
                <a:spcPct val="20000"/>
              </a:spcBef>
              <a:spcAft>
                <a:spcPct val="0"/>
              </a:spcAft>
              <a:buClr>
                <a:srgbClr val="FFCC66"/>
              </a:buClr>
              <a:buChar char="•"/>
              <a:defRPr>
                <a:solidFill>
                  <a:schemeClr val="accent2"/>
                </a:solidFill>
                <a:latin typeface="Arial" charset="0"/>
              </a:defRPr>
            </a:lvl6pPr>
            <a:lvl7pPr marL="2971800" indent="-228600" eaLnBrk="0" fontAlgn="base" hangingPunct="0">
              <a:spcBef>
                <a:spcPct val="20000"/>
              </a:spcBef>
              <a:spcAft>
                <a:spcPct val="0"/>
              </a:spcAft>
              <a:buClr>
                <a:srgbClr val="FFCC66"/>
              </a:buClr>
              <a:buChar char="•"/>
              <a:defRPr>
                <a:solidFill>
                  <a:schemeClr val="accent2"/>
                </a:solidFill>
                <a:latin typeface="Arial" charset="0"/>
              </a:defRPr>
            </a:lvl7pPr>
            <a:lvl8pPr marL="3429000" indent="-228600" eaLnBrk="0" fontAlgn="base" hangingPunct="0">
              <a:spcBef>
                <a:spcPct val="20000"/>
              </a:spcBef>
              <a:spcAft>
                <a:spcPct val="0"/>
              </a:spcAft>
              <a:buClr>
                <a:srgbClr val="FFCC66"/>
              </a:buClr>
              <a:buChar char="•"/>
              <a:defRPr>
                <a:solidFill>
                  <a:schemeClr val="accent2"/>
                </a:solidFill>
                <a:latin typeface="Arial" charset="0"/>
              </a:defRPr>
            </a:lvl8pPr>
            <a:lvl9pPr marL="3886200" indent="-228600" eaLnBrk="0" fontAlgn="base" hangingPunct="0">
              <a:spcBef>
                <a:spcPct val="20000"/>
              </a:spcBef>
              <a:spcAft>
                <a:spcPct val="0"/>
              </a:spcAft>
              <a:buClr>
                <a:srgbClr val="FFCC66"/>
              </a:buClr>
              <a:buChar char="•"/>
              <a:defRPr>
                <a:solidFill>
                  <a:schemeClr val="accent2"/>
                </a:solidFill>
                <a:latin typeface="Arial" charset="0"/>
              </a:defRPr>
            </a:lvl9pPr>
          </a:lstStyle>
          <a:p>
            <a:pPr eaLnBrk="1" fontAlgn="base" hangingPunct="1">
              <a:spcBef>
                <a:spcPct val="0"/>
              </a:spcBef>
              <a:spcAft>
                <a:spcPct val="0"/>
              </a:spcAft>
              <a:defRPr/>
            </a:pPr>
            <a:r>
              <a:rPr lang="de-DE" sz="1200" smtClean="0">
                <a:solidFill>
                  <a:srgbClr val="FFFFFF"/>
                </a:solidFill>
                <a:cs typeface="Arial" charset="0"/>
              </a:rPr>
              <a:t>Bob Jones</a:t>
            </a:r>
          </a:p>
        </p:txBody>
      </p:sp>
      <p:sp>
        <p:nvSpPr>
          <p:cNvPr id="16" name="Title 1"/>
          <p:cNvSpPr>
            <a:spLocks/>
          </p:cNvSpPr>
          <p:nvPr userDrawn="1"/>
        </p:nvSpPr>
        <p:spPr bwMode="auto">
          <a:xfrm>
            <a:off x="1306513" y="-23813"/>
            <a:ext cx="7251700" cy="68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eaLnBrk="0" fontAlgn="base" hangingPunct="0">
              <a:spcBef>
                <a:spcPct val="0"/>
              </a:spcBef>
              <a:spcAft>
                <a:spcPct val="0"/>
              </a:spcAft>
            </a:pPr>
            <a:r>
              <a:rPr lang="en-US" sz="2800" b="1" smtClean="0">
                <a:solidFill>
                  <a:srgbClr val="000099"/>
                </a:solidFill>
                <a:cs typeface="Arial" charset="0"/>
              </a:rPr>
              <a:t>EEF   -   European E-Infrastructure Forum</a:t>
            </a:r>
            <a:endParaRPr lang="en-GB" sz="2800" b="1" smtClean="0">
              <a:solidFill>
                <a:srgbClr val="000099"/>
              </a:solidFill>
              <a:cs typeface="Arial" charset="0"/>
            </a:endParaRPr>
          </a:p>
        </p:txBody>
      </p:sp>
      <p:sp>
        <p:nvSpPr>
          <p:cNvPr id="17" name="Line 24"/>
          <p:cNvSpPr>
            <a:spLocks noChangeShapeType="1"/>
          </p:cNvSpPr>
          <p:nvPr userDrawn="1"/>
        </p:nvSpPr>
        <p:spPr bwMode="auto">
          <a:xfrm flipV="1">
            <a:off x="971550" y="619125"/>
            <a:ext cx="8172450" cy="0"/>
          </a:xfrm>
          <a:prstGeom prst="line">
            <a:avLst/>
          </a:prstGeom>
          <a:noFill/>
          <a:ln w="57150">
            <a:solidFill>
              <a:srgbClr val="000099"/>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2B519A"/>
              </a:solidFill>
            </a:endParaRPr>
          </a:p>
        </p:txBody>
      </p:sp>
      <p:sp>
        <p:nvSpPr>
          <p:cNvPr id="18" name="Line 27"/>
          <p:cNvSpPr>
            <a:spLocks noChangeShapeType="1"/>
          </p:cNvSpPr>
          <p:nvPr userDrawn="1"/>
        </p:nvSpPr>
        <p:spPr bwMode="auto">
          <a:xfrm flipV="1">
            <a:off x="-26988" y="6394450"/>
            <a:ext cx="8172451" cy="0"/>
          </a:xfrm>
          <a:prstGeom prst="line">
            <a:avLst/>
          </a:prstGeom>
          <a:noFill/>
          <a:ln w="19050">
            <a:solidFill>
              <a:srgbClr val="000099"/>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2B519A"/>
              </a:solidFill>
            </a:endParaRP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6075" y="974725"/>
            <a:ext cx="4217988" cy="5429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16463" y="974725"/>
            <a:ext cx="4219575" cy="5429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9" name="Rectangle 18"/>
          <p:cNvSpPr>
            <a:spLocks noGrp="1" noChangeArrowheads="1"/>
          </p:cNvSpPr>
          <p:nvPr>
            <p:ph type="sldNum" sz="quarter" idx="10"/>
          </p:nvPr>
        </p:nvSpPr>
        <p:spPr/>
        <p:txBody>
          <a:bodyPr/>
          <a:lstStyle>
            <a:lvl1pPr>
              <a:spcBef>
                <a:spcPct val="20000"/>
              </a:spcBef>
              <a:buClr>
                <a:srgbClr val="FFCC66"/>
              </a:buClr>
              <a:buFontTx/>
              <a:buChar char="•"/>
              <a:defRPr/>
            </a:lvl1pPr>
          </a:lstStyle>
          <a:p>
            <a:pPr>
              <a:defRPr/>
            </a:pPr>
            <a:fld id="{062E232A-9C1F-4521-9AC5-8C4048D218E3}" type="slidenum">
              <a:rPr lang="en-GB"/>
              <a:pPr>
                <a:defRPr/>
              </a:pPr>
              <a:t>‹#›</a:t>
            </a:fld>
            <a:endParaRPr lang="en-GB"/>
          </a:p>
        </p:txBody>
      </p:sp>
    </p:spTree>
    <p:extLst>
      <p:ext uri="{BB962C8B-B14F-4D97-AF65-F5344CB8AC3E}">
        <p14:creationId xmlns:p14="http://schemas.microsoft.com/office/powerpoint/2010/main" val="2933348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28"/>
          <p:cNvSpPr>
            <a:spLocks noChangeArrowheads="1"/>
          </p:cNvSpPr>
          <p:nvPr userDrawn="1"/>
        </p:nvSpPr>
        <p:spPr bwMode="auto">
          <a:xfrm>
            <a:off x="0" y="6394450"/>
            <a:ext cx="8172450" cy="463550"/>
          </a:xfrm>
          <a:prstGeom prst="rect">
            <a:avLst/>
          </a:prstGeom>
          <a:solidFill>
            <a:srgbClr val="CC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sz="2400" smtClean="0">
              <a:solidFill>
                <a:srgbClr val="2B519A"/>
              </a:solidFill>
              <a:latin typeface="Times New Roman" pitchFamily="18" charset="0"/>
              <a:cs typeface="Arial" charset="0"/>
            </a:endParaRPr>
          </a:p>
        </p:txBody>
      </p:sp>
      <p:sp>
        <p:nvSpPr>
          <p:cNvPr id="8" name="Rectangle 26"/>
          <p:cNvSpPr>
            <a:spLocks noChangeArrowheads="1"/>
          </p:cNvSpPr>
          <p:nvPr userDrawn="1"/>
        </p:nvSpPr>
        <p:spPr bwMode="auto">
          <a:xfrm>
            <a:off x="971550" y="0"/>
            <a:ext cx="8172450" cy="614363"/>
          </a:xfrm>
          <a:prstGeom prst="rect">
            <a:avLst/>
          </a:prstGeom>
          <a:solidFill>
            <a:srgbClr val="CC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sz="2400" smtClean="0">
              <a:solidFill>
                <a:srgbClr val="2B519A"/>
              </a:solidFill>
              <a:latin typeface="Times New Roman" pitchFamily="18" charset="0"/>
              <a:cs typeface="Arial" charset="0"/>
            </a:endParaRPr>
          </a:p>
        </p:txBody>
      </p:sp>
      <p:sp>
        <p:nvSpPr>
          <p:cNvPr id="9" name="Rectangle 25"/>
          <p:cNvSpPr>
            <a:spLocks noChangeArrowheads="1"/>
          </p:cNvSpPr>
          <p:nvPr userDrawn="1"/>
        </p:nvSpPr>
        <p:spPr bwMode="auto">
          <a:xfrm>
            <a:off x="8145463" y="838200"/>
            <a:ext cx="998537" cy="5556250"/>
          </a:xfrm>
          <a:prstGeom prst="rect">
            <a:avLst/>
          </a:prstGeom>
          <a:gradFill rotWithShape="1">
            <a:gsLst>
              <a:gs pos="0">
                <a:srgbClr val="DDDDDD"/>
              </a:gs>
              <a:gs pos="100000">
                <a:srgbClr val="66666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sz="2400" smtClean="0">
              <a:solidFill>
                <a:srgbClr val="2B519A"/>
              </a:solidFill>
              <a:latin typeface="Times New Roman" pitchFamily="18" charset="0"/>
              <a:cs typeface="Arial" charset="0"/>
            </a:endParaRPr>
          </a:p>
        </p:txBody>
      </p:sp>
      <p:pic>
        <p:nvPicPr>
          <p:cNvPr id="10" name="Picture 17" descr="eg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8013" y="1735138"/>
            <a:ext cx="8620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4" descr="EU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1588"/>
            <a:ext cx="971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Object 15"/>
          <p:cNvGraphicFramePr>
            <a:graphicFrameLocks noChangeAspect="1"/>
          </p:cNvGraphicFramePr>
          <p:nvPr/>
        </p:nvGraphicFramePr>
        <p:xfrm>
          <a:off x="8234363" y="982663"/>
          <a:ext cx="800100" cy="352425"/>
        </p:xfrm>
        <a:graphic>
          <a:graphicData uri="http://schemas.openxmlformats.org/presentationml/2006/ole">
            <mc:AlternateContent xmlns:mc="http://schemas.openxmlformats.org/markup-compatibility/2006">
              <mc:Choice xmlns:v="urn:schemas-microsoft-com:vml" Requires="v">
                <p:oleObj spid="_x0000_s5194" name="Photo Editor-Foto" r:id="rId5" imgW="1190476" imgH="523810" progId="">
                  <p:embed/>
                </p:oleObj>
              </mc:Choice>
              <mc:Fallback>
                <p:oleObj name="Photo Editor-Foto" r:id="rId5" imgW="1190476" imgH="52381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34363" y="982663"/>
                        <a:ext cx="800100" cy="35242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2B519A"/>
                            </a:solidFill>
                            <a:miter lim="800000"/>
                            <a:headEnd/>
                            <a:tailEnd/>
                          </a14:hiddenLine>
                        </a:ext>
                        <a:ext uri="{AF507438-7753-43e0-B8FC-AC1667EBCBE1}">
                          <a14:hiddenEffects xmlns:a14="http://schemas.microsoft.com/office/drawing/2010/main">
                            <a:effectLst>
                              <a:outerShdw dist="35921" dir="2700000" algn="ctr" rotWithShape="0">
                                <a:srgbClr val="F4CE00"/>
                              </a:outerShdw>
                            </a:effectLst>
                          </a14:hiddenEffects>
                        </a:ext>
                      </a:extLst>
                    </p:spPr>
                  </p:pic>
                </p:oleObj>
              </mc:Fallback>
            </mc:AlternateContent>
          </a:graphicData>
        </a:graphic>
      </p:graphicFrame>
      <p:pic>
        <p:nvPicPr>
          <p:cNvPr id="13" name="Picture 17" descr="terena"/>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8172450" y="5373688"/>
            <a:ext cx="9715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8" descr="geant_logo"/>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8172450" y="4652963"/>
            <a:ext cx="9715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5" name="Object 20"/>
          <p:cNvGraphicFramePr>
            <a:graphicFrameLocks noChangeAspect="1"/>
          </p:cNvGraphicFramePr>
          <p:nvPr/>
        </p:nvGraphicFramePr>
        <p:xfrm>
          <a:off x="8172450" y="3429000"/>
          <a:ext cx="944563" cy="703263"/>
        </p:xfrm>
        <a:graphic>
          <a:graphicData uri="http://schemas.openxmlformats.org/presentationml/2006/ole">
            <mc:AlternateContent xmlns:mc="http://schemas.openxmlformats.org/markup-compatibility/2006">
              <mc:Choice xmlns:v="urn:schemas-microsoft-com:vml" Requires="v">
                <p:oleObj spid="_x0000_s5195" name="Photo Editor-Foto" r:id="rId9" imgW="1190476" imgH="885949" progId="">
                  <p:embed/>
                </p:oleObj>
              </mc:Choice>
              <mc:Fallback>
                <p:oleObj name="Photo Editor-Foto" r:id="rId9" imgW="1190476" imgH="885949"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72450" y="3429000"/>
                        <a:ext cx="944563" cy="703263"/>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2B519A"/>
                            </a:solidFill>
                            <a:miter lim="800000"/>
                            <a:headEnd/>
                            <a:tailEnd/>
                          </a14:hiddenLine>
                        </a:ext>
                        <a:ext uri="{AF507438-7753-43e0-B8FC-AC1667EBCBE1}">
                          <a14:hiddenEffects xmlns:a14="http://schemas.microsoft.com/office/drawing/2010/main">
                            <a:effectLst>
                              <a:outerShdw dist="35921" dir="2700000" algn="ctr" rotWithShape="0">
                                <a:srgbClr val="F4CE00"/>
                              </a:outerShdw>
                            </a:effectLst>
                          </a14:hiddenEffects>
                        </a:ext>
                      </a:extLst>
                    </p:spPr>
                  </p:pic>
                </p:oleObj>
              </mc:Fallback>
            </mc:AlternateContent>
          </a:graphicData>
        </a:graphic>
      </p:graphicFrame>
      <p:graphicFrame>
        <p:nvGraphicFramePr>
          <p:cNvPr id="16" name="Object 21"/>
          <p:cNvGraphicFramePr>
            <a:graphicFrameLocks noChangeAspect="1"/>
          </p:cNvGraphicFramePr>
          <p:nvPr/>
        </p:nvGraphicFramePr>
        <p:xfrm>
          <a:off x="8172450" y="2382838"/>
          <a:ext cx="944563" cy="593725"/>
        </p:xfrm>
        <a:graphic>
          <a:graphicData uri="http://schemas.openxmlformats.org/presentationml/2006/ole">
            <mc:AlternateContent xmlns:mc="http://schemas.openxmlformats.org/markup-compatibility/2006">
              <mc:Choice xmlns:v="urn:schemas-microsoft-com:vml" Requires="v">
                <p:oleObj spid="_x0000_s5196" name="Photo Editor-Foto" r:id="rId11" imgW="1409897" imgH="885949" progId="">
                  <p:embed/>
                </p:oleObj>
              </mc:Choice>
              <mc:Fallback>
                <p:oleObj name="Photo Editor-Foto" r:id="rId11" imgW="1409897" imgH="885949"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172450" y="2382838"/>
                        <a:ext cx="944563" cy="59372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2B519A"/>
                            </a:solidFill>
                            <a:miter lim="800000"/>
                            <a:headEnd/>
                            <a:tailEnd/>
                          </a14:hiddenLine>
                        </a:ext>
                        <a:ext uri="{AF507438-7753-43e0-B8FC-AC1667EBCBE1}">
                          <a14:hiddenEffects xmlns:a14="http://schemas.microsoft.com/office/drawing/2010/main">
                            <a:effectLst>
                              <a:outerShdw dist="35921" dir="2700000" algn="ctr" rotWithShape="0">
                                <a:srgbClr val="F4CE00"/>
                              </a:outerShdw>
                            </a:effectLst>
                          </a14:hiddenEffects>
                        </a:ext>
                      </a:extLst>
                    </p:spPr>
                  </p:pic>
                </p:oleObj>
              </mc:Fallback>
            </mc:AlternateContent>
          </a:graphicData>
        </a:graphic>
      </p:graphicFrame>
      <p:sp>
        <p:nvSpPr>
          <p:cNvPr id="17" name="Text Box 22"/>
          <p:cNvSpPr txBox="1">
            <a:spLocks noChangeArrowheads="1"/>
          </p:cNvSpPr>
          <p:nvPr userDrawn="1"/>
        </p:nvSpPr>
        <p:spPr bwMode="auto">
          <a:xfrm>
            <a:off x="1306513" y="6394450"/>
            <a:ext cx="6838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accent2"/>
                </a:solidFill>
                <a:latin typeface="Arial" charset="0"/>
              </a:defRPr>
            </a:lvl1pPr>
            <a:lvl2pPr marL="742950" indent="-285750" eaLnBrk="0" hangingPunct="0">
              <a:defRPr>
                <a:solidFill>
                  <a:schemeClr val="accent2"/>
                </a:solidFill>
                <a:latin typeface="Arial" charset="0"/>
              </a:defRPr>
            </a:lvl2pPr>
            <a:lvl3pPr marL="1143000" indent="-228600" eaLnBrk="0" hangingPunct="0">
              <a:defRPr>
                <a:solidFill>
                  <a:schemeClr val="accent2"/>
                </a:solidFill>
                <a:latin typeface="Arial" charset="0"/>
              </a:defRPr>
            </a:lvl3pPr>
            <a:lvl4pPr marL="1600200" indent="-228600" eaLnBrk="0" hangingPunct="0">
              <a:defRPr>
                <a:solidFill>
                  <a:schemeClr val="accent2"/>
                </a:solidFill>
                <a:latin typeface="Arial" charset="0"/>
              </a:defRPr>
            </a:lvl4pPr>
            <a:lvl5pPr marL="2057400" indent="-228600" eaLnBrk="0" hangingPunct="0">
              <a:defRPr>
                <a:solidFill>
                  <a:schemeClr val="accent2"/>
                </a:solidFill>
                <a:latin typeface="Arial" charset="0"/>
              </a:defRPr>
            </a:lvl5pPr>
            <a:lvl6pPr marL="2514600" indent="-228600" eaLnBrk="0" fontAlgn="base" hangingPunct="0">
              <a:spcBef>
                <a:spcPct val="20000"/>
              </a:spcBef>
              <a:spcAft>
                <a:spcPct val="0"/>
              </a:spcAft>
              <a:buClr>
                <a:srgbClr val="FFCC66"/>
              </a:buClr>
              <a:buChar char="•"/>
              <a:defRPr>
                <a:solidFill>
                  <a:schemeClr val="accent2"/>
                </a:solidFill>
                <a:latin typeface="Arial" charset="0"/>
              </a:defRPr>
            </a:lvl6pPr>
            <a:lvl7pPr marL="2971800" indent="-228600" eaLnBrk="0" fontAlgn="base" hangingPunct="0">
              <a:spcBef>
                <a:spcPct val="20000"/>
              </a:spcBef>
              <a:spcAft>
                <a:spcPct val="0"/>
              </a:spcAft>
              <a:buClr>
                <a:srgbClr val="FFCC66"/>
              </a:buClr>
              <a:buChar char="•"/>
              <a:defRPr>
                <a:solidFill>
                  <a:schemeClr val="accent2"/>
                </a:solidFill>
                <a:latin typeface="Arial" charset="0"/>
              </a:defRPr>
            </a:lvl7pPr>
            <a:lvl8pPr marL="3429000" indent="-228600" eaLnBrk="0" fontAlgn="base" hangingPunct="0">
              <a:spcBef>
                <a:spcPct val="20000"/>
              </a:spcBef>
              <a:spcAft>
                <a:spcPct val="0"/>
              </a:spcAft>
              <a:buClr>
                <a:srgbClr val="FFCC66"/>
              </a:buClr>
              <a:buChar char="•"/>
              <a:defRPr>
                <a:solidFill>
                  <a:schemeClr val="accent2"/>
                </a:solidFill>
                <a:latin typeface="Arial" charset="0"/>
              </a:defRPr>
            </a:lvl8pPr>
            <a:lvl9pPr marL="3886200" indent="-228600" eaLnBrk="0" fontAlgn="base" hangingPunct="0">
              <a:spcBef>
                <a:spcPct val="20000"/>
              </a:spcBef>
              <a:spcAft>
                <a:spcPct val="0"/>
              </a:spcAft>
              <a:buClr>
                <a:srgbClr val="FFCC66"/>
              </a:buClr>
              <a:buChar char="•"/>
              <a:defRPr>
                <a:solidFill>
                  <a:schemeClr val="accent2"/>
                </a:solidFill>
                <a:latin typeface="Arial" charset="0"/>
              </a:defRPr>
            </a:lvl9pPr>
          </a:lstStyle>
          <a:p>
            <a:pPr eaLnBrk="1" fontAlgn="base" hangingPunct="1">
              <a:spcBef>
                <a:spcPct val="0"/>
              </a:spcBef>
              <a:spcAft>
                <a:spcPct val="0"/>
              </a:spcAft>
              <a:defRPr/>
            </a:pPr>
            <a:r>
              <a:rPr lang="de-DE" sz="1200" smtClean="0">
                <a:solidFill>
                  <a:srgbClr val="FFFFFF"/>
                </a:solidFill>
                <a:cs typeface="Arial" charset="0"/>
              </a:rPr>
              <a:t>Bob Jones</a:t>
            </a:r>
          </a:p>
        </p:txBody>
      </p:sp>
      <p:sp>
        <p:nvSpPr>
          <p:cNvPr id="18" name="Title 1"/>
          <p:cNvSpPr>
            <a:spLocks/>
          </p:cNvSpPr>
          <p:nvPr userDrawn="1"/>
        </p:nvSpPr>
        <p:spPr bwMode="auto">
          <a:xfrm>
            <a:off x="1306513" y="-23813"/>
            <a:ext cx="7251700" cy="68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eaLnBrk="0" fontAlgn="base" hangingPunct="0">
              <a:spcBef>
                <a:spcPct val="0"/>
              </a:spcBef>
              <a:spcAft>
                <a:spcPct val="0"/>
              </a:spcAft>
            </a:pPr>
            <a:r>
              <a:rPr lang="en-US" sz="2800" b="1" smtClean="0">
                <a:solidFill>
                  <a:srgbClr val="000099"/>
                </a:solidFill>
                <a:cs typeface="Arial" charset="0"/>
              </a:rPr>
              <a:t>EEF   -   European E-Infrastructure Forum</a:t>
            </a:r>
            <a:endParaRPr lang="en-GB" sz="2800" b="1" smtClean="0">
              <a:solidFill>
                <a:srgbClr val="000099"/>
              </a:solidFill>
              <a:cs typeface="Arial" charset="0"/>
            </a:endParaRPr>
          </a:p>
        </p:txBody>
      </p:sp>
      <p:sp>
        <p:nvSpPr>
          <p:cNvPr id="19" name="Line 24"/>
          <p:cNvSpPr>
            <a:spLocks noChangeShapeType="1"/>
          </p:cNvSpPr>
          <p:nvPr userDrawn="1"/>
        </p:nvSpPr>
        <p:spPr bwMode="auto">
          <a:xfrm flipV="1">
            <a:off x="971550" y="619125"/>
            <a:ext cx="8172450" cy="0"/>
          </a:xfrm>
          <a:prstGeom prst="line">
            <a:avLst/>
          </a:prstGeom>
          <a:noFill/>
          <a:ln w="57150">
            <a:solidFill>
              <a:srgbClr val="000099"/>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2B519A"/>
              </a:solidFill>
            </a:endParaRPr>
          </a:p>
        </p:txBody>
      </p:sp>
      <p:sp>
        <p:nvSpPr>
          <p:cNvPr id="20" name="Line 27"/>
          <p:cNvSpPr>
            <a:spLocks noChangeShapeType="1"/>
          </p:cNvSpPr>
          <p:nvPr userDrawn="1"/>
        </p:nvSpPr>
        <p:spPr bwMode="auto">
          <a:xfrm flipV="1">
            <a:off x="-26988" y="6394450"/>
            <a:ext cx="8172451" cy="0"/>
          </a:xfrm>
          <a:prstGeom prst="line">
            <a:avLst/>
          </a:prstGeom>
          <a:noFill/>
          <a:ln w="19050">
            <a:solidFill>
              <a:srgbClr val="000099"/>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2B519A"/>
              </a:solidFill>
            </a:endParaRPr>
          </a:p>
        </p:txBody>
      </p:sp>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1" name="Rectangle 4"/>
          <p:cNvSpPr>
            <a:spLocks noGrp="1" noChangeArrowheads="1"/>
          </p:cNvSpPr>
          <p:nvPr>
            <p:ph type="sldNum" sz="quarter" idx="10"/>
          </p:nvPr>
        </p:nvSpPr>
        <p:spPr/>
        <p:txBody>
          <a:bodyPr/>
          <a:lstStyle>
            <a:lvl1pPr>
              <a:spcBef>
                <a:spcPct val="20000"/>
              </a:spcBef>
              <a:buClr>
                <a:srgbClr val="FFCC66"/>
              </a:buClr>
              <a:buFontTx/>
              <a:buChar char="•"/>
              <a:defRPr/>
            </a:lvl1pPr>
          </a:lstStyle>
          <a:p>
            <a:pPr>
              <a:defRPr/>
            </a:pPr>
            <a:fld id="{53960096-897E-4177-A4E2-C288362A5A49}" type="slidenum">
              <a:rPr lang="en-GB"/>
              <a:pPr>
                <a:defRPr/>
              </a:pPr>
              <a:t>‹#›</a:t>
            </a:fld>
            <a:endParaRPr lang="en-GB"/>
          </a:p>
        </p:txBody>
      </p:sp>
    </p:spTree>
    <p:extLst>
      <p:ext uri="{BB962C8B-B14F-4D97-AF65-F5344CB8AC3E}">
        <p14:creationId xmlns:p14="http://schemas.microsoft.com/office/powerpoint/2010/main" val="2968754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Rectangle 28"/>
          <p:cNvSpPr>
            <a:spLocks noChangeArrowheads="1"/>
          </p:cNvSpPr>
          <p:nvPr userDrawn="1"/>
        </p:nvSpPr>
        <p:spPr bwMode="auto">
          <a:xfrm>
            <a:off x="0" y="6394450"/>
            <a:ext cx="8172450" cy="463550"/>
          </a:xfrm>
          <a:prstGeom prst="rect">
            <a:avLst/>
          </a:prstGeom>
          <a:solidFill>
            <a:srgbClr val="CC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sz="2400" smtClean="0">
              <a:solidFill>
                <a:srgbClr val="2B519A"/>
              </a:solidFill>
              <a:latin typeface="Times New Roman" pitchFamily="18" charset="0"/>
              <a:cs typeface="Arial" charset="0"/>
            </a:endParaRPr>
          </a:p>
        </p:txBody>
      </p:sp>
      <p:sp>
        <p:nvSpPr>
          <p:cNvPr id="4" name="Rectangle 26"/>
          <p:cNvSpPr>
            <a:spLocks noChangeArrowheads="1"/>
          </p:cNvSpPr>
          <p:nvPr userDrawn="1"/>
        </p:nvSpPr>
        <p:spPr bwMode="auto">
          <a:xfrm>
            <a:off x="971550" y="0"/>
            <a:ext cx="8172450" cy="614363"/>
          </a:xfrm>
          <a:prstGeom prst="rect">
            <a:avLst/>
          </a:prstGeom>
          <a:solidFill>
            <a:srgbClr val="CC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sz="2400" smtClean="0">
              <a:solidFill>
                <a:srgbClr val="2B519A"/>
              </a:solidFill>
              <a:latin typeface="Times New Roman" pitchFamily="18" charset="0"/>
              <a:cs typeface="Arial" charset="0"/>
            </a:endParaRPr>
          </a:p>
        </p:txBody>
      </p:sp>
      <p:sp>
        <p:nvSpPr>
          <p:cNvPr id="5" name="Rectangle 25"/>
          <p:cNvSpPr>
            <a:spLocks noChangeArrowheads="1"/>
          </p:cNvSpPr>
          <p:nvPr userDrawn="1"/>
        </p:nvSpPr>
        <p:spPr bwMode="auto">
          <a:xfrm>
            <a:off x="8145463" y="838200"/>
            <a:ext cx="998537" cy="5556250"/>
          </a:xfrm>
          <a:prstGeom prst="rect">
            <a:avLst/>
          </a:prstGeom>
          <a:gradFill rotWithShape="1">
            <a:gsLst>
              <a:gs pos="0">
                <a:srgbClr val="DDDDDD"/>
              </a:gs>
              <a:gs pos="100000">
                <a:srgbClr val="66666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sz="2400" smtClean="0">
              <a:solidFill>
                <a:srgbClr val="2B519A"/>
              </a:solidFill>
              <a:latin typeface="Times New Roman" pitchFamily="18" charset="0"/>
              <a:cs typeface="Arial" charset="0"/>
            </a:endParaRPr>
          </a:p>
        </p:txBody>
      </p:sp>
      <p:pic>
        <p:nvPicPr>
          <p:cNvPr id="6" name="Picture 17" descr="eg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8013" y="1735138"/>
            <a:ext cx="8620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descr="EU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1588"/>
            <a:ext cx="971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Object 15"/>
          <p:cNvGraphicFramePr>
            <a:graphicFrameLocks noChangeAspect="1"/>
          </p:cNvGraphicFramePr>
          <p:nvPr/>
        </p:nvGraphicFramePr>
        <p:xfrm>
          <a:off x="8234363" y="982663"/>
          <a:ext cx="800100" cy="352425"/>
        </p:xfrm>
        <a:graphic>
          <a:graphicData uri="http://schemas.openxmlformats.org/presentationml/2006/ole">
            <mc:AlternateContent xmlns:mc="http://schemas.openxmlformats.org/markup-compatibility/2006">
              <mc:Choice xmlns:v="urn:schemas-microsoft-com:vml" Requires="v">
                <p:oleObj spid="_x0000_s6218" name="Photo Editor-Foto" r:id="rId5" imgW="1190476" imgH="523810" progId="">
                  <p:embed/>
                </p:oleObj>
              </mc:Choice>
              <mc:Fallback>
                <p:oleObj name="Photo Editor-Foto" r:id="rId5" imgW="1190476" imgH="52381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34363" y="982663"/>
                        <a:ext cx="800100" cy="35242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2B519A"/>
                            </a:solidFill>
                            <a:miter lim="800000"/>
                            <a:headEnd/>
                            <a:tailEnd/>
                          </a14:hiddenLine>
                        </a:ext>
                        <a:ext uri="{AF507438-7753-43e0-B8FC-AC1667EBCBE1}">
                          <a14:hiddenEffects xmlns:a14="http://schemas.microsoft.com/office/drawing/2010/main">
                            <a:effectLst>
                              <a:outerShdw dist="35921" dir="2700000" algn="ctr" rotWithShape="0">
                                <a:srgbClr val="F4CE00"/>
                              </a:outerShdw>
                            </a:effectLst>
                          </a14:hiddenEffects>
                        </a:ext>
                      </a:extLst>
                    </p:spPr>
                  </p:pic>
                </p:oleObj>
              </mc:Fallback>
            </mc:AlternateContent>
          </a:graphicData>
        </a:graphic>
      </p:graphicFrame>
      <p:pic>
        <p:nvPicPr>
          <p:cNvPr id="9" name="Picture 17" descr="terena"/>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8172450" y="5373688"/>
            <a:ext cx="9715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8" descr="geant_logo"/>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8172450" y="4652963"/>
            <a:ext cx="9715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Object 20"/>
          <p:cNvGraphicFramePr>
            <a:graphicFrameLocks noChangeAspect="1"/>
          </p:cNvGraphicFramePr>
          <p:nvPr/>
        </p:nvGraphicFramePr>
        <p:xfrm>
          <a:off x="8172450" y="3429000"/>
          <a:ext cx="944563" cy="703263"/>
        </p:xfrm>
        <a:graphic>
          <a:graphicData uri="http://schemas.openxmlformats.org/presentationml/2006/ole">
            <mc:AlternateContent xmlns:mc="http://schemas.openxmlformats.org/markup-compatibility/2006">
              <mc:Choice xmlns:v="urn:schemas-microsoft-com:vml" Requires="v">
                <p:oleObj spid="_x0000_s6219" name="Photo Editor-Foto" r:id="rId9" imgW="1190476" imgH="885949" progId="">
                  <p:embed/>
                </p:oleObj>
              </mc:Choice>
              <mc:Fallback>
                <p:oleObj name="Photo Editor-Foto" r:id="rId9" imgW="1190476" imgH="885949"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72450" y="3429000"/>
                        <a:ext cx="944563" cy="703263"/>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2B519A"/>
                            </a:solidFill>
                            <a:miter lim="800000"/>
                            <a:headEnd/>
                            <a:tailEnd/>
                          </a14:hiddenLine>
                        </a:ext>
                        <a:ext uri="{AF507438-7753-43e0-B8FC-AC1667EBCBE1}">
                          <a14:hiddenEffects xmlns:a14="http://schemas.microsoft.com/office/drawing/2010/main">
                            <a:effectLst>
                              <a:outerShdw dist="35921" dir="2700000" algn="ctr" rotWithShape="0">
                                <a:srgbClr val="F4CE00"/>
                              </a:outerShdw>
                            </a:effectLst>
                          </a14:hiddenEffects>
                        </a:ext>
                      </a:extLst>
                    </p:spPr>
                  </p:pic>
                </p:oleObj>
              </mc:Fallback>
            </mc:AlternateContent>
          </a:graphicData>
        </a:graphic>
      </p:graphicFrame>
      <p:graphicFrame>
        <p:nvGraphicFramePr>
          <p:cNvPr id="12" name="Object 21"/>
          <p:cNvGraphicFramePr>
            <a:graphicFrameLocks noChangeAspect="1"/>
          </p:cNvGraphicFramePr>
          <p:nvPr/>
        </p:nvGraphicFramePr>
        <p:xfrm>
          <a:off x="8172450" y="2382838"/>
          <a:ext cx="944563" cy="593725"/>
        </p:xfrm>
        <a:graphic>
          <a:graphicData uri="http://schemas.openxmlformats.org/presentationml/2006/ole">
            <mc:AlternateContent xmlns:mc="http://schemas.openxmlformats.org/markup-compatibility/2006">
              <mc:Choice xmlns:v="urn:schemas-microsoft-com:vml" Requires="v">
                <p:oleObj spid="_x0000_s6220" name="Photo Editor-Foto" r:id="rId11" imgW="1409897" imgH="885949" progId="">
                  <p:embed/>
                </p:oleObj>
              </mc:Choice>
              <mc:Fallback>
                <p:oleObj name="Photo Editor-Foto" r:id="rId11" imgW="1409897" imgH="885949"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172450" y="2382838"/>
                        <a:ext cx="944563" cy="59372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2B519A"/>
                            </a:solidFill>
                            <a:miter lim="800000"/>
                            <a:headEnd/>
                            <a:tailEnd/>
                          </a14:hiddenLine>
                        </a:ext>
                        <a:ext uri="{AF507438-7753-43e0-B8FC-AC1667EBCBE1}">
                          <a14:hiddenEffects xmlns:a14="http://schemas.microsoft.com/office/drawing/2010/main">
                            <a:effectLst>
                              <a:outerShdw dist="35921" dir="2700000" algn="ctr" rotWithShape="0">
                                <a:srgbClr val="F4CE00"/>
                              </a:outerShdw>
                            </a:effectLst>
                          </a14:hiddenEffects>
                        </a:ext>
                      </a:extLst>
                    </p:spPr>
                  </p:pic>
                </p:oleObj>
              </mc:Fallback>
            </mc:AlternateContent>
          </a:graphicData>
        </a:graphic>
      </p:graphicFrame>
      <p:sp>
        <p:nvSpPr>
          <p:cNvPr id="13" name="Text Box 22"/>
          <p:cNvSpPr txBox="1">
            <a:spLocks noChangeArrowheads="1"/>
          </p:cNvSpPr>
          <p:nvPr userDrawn="1"/>
        </p:nvSpPr>
        <p:spPr bwMode="auto">
          <a:xfrm>
            <a:off x="1306513" y="6394450"/>
            <a:ext cx="6838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accent2"/>
                </a:solidFill>
                <a:latin typeface="Arial" charset="0"/>
              </a:defRPr>
            </a:lvl1pPr>
            <a:lvl2pPr marL="742950" indent="-285750" eaLnBrk="0" hangingPunct="0">
              <a:defRPr>
                <a:solidFill>
                  <a:schemeClr val="accent2"/>
                </a:solidFill>
                <a:latin typeface="Arial" charset="0"/>
              </a:defRPr>
            </a:lvl2pPr>
            <a:lvl3pPr marL="1143000" indent="-228600" eaLnBrk="0" hangingPunct="0">
              <a:defRPr>
                <a:solidFill>
                  <a:schemeClr val="accent2"/>
                </a:solidFill>
                <a:latin typeface="Arial" charset="0"/>
              </a:defRPr>
            </a:lvl3pPr>
            <a:lvl4pPr marL="1600200" indent="-228600" eaLnBrk="0" hangingPunct="0">
              <a:defRPr>
                <a:solidFill>
                  <a:schemeClr val="accent2"/>
                </a:solidFill>
                <a:latin typeface="Arial" charset="0"/>
              </a:defRPr>
            </a:lvl4pPr>
            <a:lvl5pPr marL="2057400" indent="-228600" eaLnBrk="0" hangingPunct="0">
              <a:defRPr>
                <a:solidFill>
                  <a:schemeClr val="accent2"/>
                </a:solidFill>
                <a:latin typeface="Arial" charset="0"/>
              </a:defRPr>
            </a:lvl5pPr>
            <a:lvl6pPr marL="2514600" indent="-228600" eaLnBrk="0" fontAlgn="base" hangingPunct="0">
              <a:spcBef>
                <a:spcPct val="20000"/>
              </a:spcBef>
              <a:spcAft>
                <a:spcPct val="0"/>
              </a:spcAft>
              <a:buClr>
                <a:srgbClr val="FFCC66"/>
              </a:buClr>
              <a:buChar char="•"/>
              <a:defRPr>
                <a:solidFill>
                  <a:schemeClr val="accent2"/>
                </a:solidFill>
                <a:latin typeface="Arial" charset="0"/>
              </a:defRPr>
            </a:lvl6pPr>
            <a:lvl7pPr marL="2971800" indent="-228600" eaLnBrk="0" fontAlgn="base" hangingPunct="0">
              <a:spcBef>
                <a:spcPct val="20000"/>
              </a:spcBef>
              <a:spcAft>
                <a:spcPct val="0"/>
              </a:spcAft>
              <a:buClr>
                <a:srgbClr val="FFCC66"/>
              </a:buClr>
              <a:buChar char="•"/>
              <a:defRPr>
                <a:solidFill>
                  <a:schemeClr val="accent2"/>
                </a:solidFill>
                <a:latin typeface="Arial" charset="0"/>
              </a:defRPr>
            </a:lvl7pPr>
            <a:lvl8pPr marL="3429000" indent="-228600" eaLnBrk="0" fontAlgn="base" hangingPunct="0">
              <a:spcBef>
                <a:spcPct val="20000"/>
              </a:spcBef>
              <a:spcAft>
                <a:spcPct val="0"/>
              </a:spcAft>
              <a:buClr>
                <a:srgbClr val="FFCC66"/>
              </a:buClr>
              <a:buChar char="•"/>
              <a:defRPr>
                <a:solidFill>
                  <a:schemeClr val="accent2"/>
                </a:solidFill>
                <a:latin typeface="Arial" charset="0"/>
              </a:defRPr>
            </a:lvl8pPr>
            <a:lvl9pPr marL="3886200" indent="-228600" eaLnBrk="0" fontAlgn="base" hangingPunct="0">
              <a:spcBef>
                <a:spcPct val="20000"/>
              </a:spcBef>
              <a:spcAft>
                <a:spcPct val="0"/>
              </a:spcAft>
              <a:buClr>
                <a:srgbClr val="FFCC66"/>
              </a:buClr>
              <a:buChar char="•"/>
              <a:defRPr>
                <a:solidFill>
                  <a:schemeClr val="accent2"/>
                </a:solidFill>
                <a:latin typeface="Arial" charset="0"/>
              </a:defRPr>
            </a:lvl9pPr>
          </a:lstStyle>
          <a:p>
            <a:pPr eaLnBrk="1" fontAlgn="base" hangingPunct="1">
              <a:spcBef>
                <a:spcPct val="0"/>
              </a:spcBef>
              <a:spcAft>
                <a:spcPct val="0"/>
              </a:spcAft>
              <a:defRPr/>
            </a:pPr>
            <a:r>
              <a:rPr lang="de-DE" sz="1200" smtClean="0">
                <a:solidFill>
                  <a:srgbClr val="FFFFFF"/>
                </a:solidFill>
                <a:cs typeface="Arial" charset="0"/>
              </a:rPr>
              <a:t>Bob Jones</a:t>
            </a:r>
          </a:p>
        </p:txBody>
      </p:sp>
      <p:sp>
        <p:nvSpPr>
          <p:cNvPr id="14" name="Title 1"/>
          <p:cNvSpPr>
            <a:spLocks/>
          </p:cNvSpPr>
          <p:nvPr userDrawn="1"/>
        </p:nvSpPr>
        <p:spPr bwMode="auto">
          <a:xfrm>
            <a:off x="1306513" y="-23813"/>
            <a:ext cx="7251700" cy="68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eaLnBrk="0" fontAlgn="base" hangingPunct="0">
              <a:spcBef>
                <a:spcPct val="0"/>
              </a:spcBef>
              <a:spcAft>
                <a:spcPct val="0"/>
              </a:spcAft>
            </a:pPr>
            <a:r>
              <a:rPr lang="en-US" sz="2800" b="1" smtClean="0">
                <a:solidFill>
                  <a:srgbClr val="000099"/>
                </a:solidFill>
                <a:cs typeface="Arial" charset="0"/>
              </a:rPr>
              <a:t>EEF   -   European E-Infrastructure Forum</a:t>
            </a:r>
            <a:endParaRPr lang="en-GB" sz="2800" b="1" smtClean="0">
              <a:solidFill>
                <a:srgbClr val="000099"/>
              </a:solidFill>
              <a:cs typeface="Arial" charset="0"/>
            </a:endParaRPr>
          </a:p>
        </p:txBody>
      </p:sp>
      <p:sp>
        <p:nvSpPr>
          <p:cNvPr id="15" name="Line 24"/>
          <p:cNvSpPr>
            <a:spLocks noChangeShapeType="1"/>
          </p:cNvSpPr>
          <p:nvPr userDrawn="1"/>
        </p:nvSpPr>
        <p:spPr bwMode="auto">
          <a:xfrm flipV="1">
            <a:off x="971550" y="619125"/>
            <a:ext cx="8172450" cy="0"/>
          </a:xfrm>
          <a:prstGeom prst="line">
            <a:avLst/>
          </a:prstGeom>
          <a:noFill/>
          <a:ln w="57150">
            <a:solidFill>
              <a:srgbClr val="000099"/>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2B519A"/>
              </a:solidFill>
            </a:endParaRPr>
          </a:p>
        </p:txBody>
      </p:sp>
      <p:sp>
        <p:nvSpPr>
          <p:cNvPr id="16" name="Line 27"/>
          <p:cNvSpPr>
            <a:spLocks noChangeShapeType="1"/>
          </p:cNvSpPr>
          <p:nvPr userDrawn="1"/>
        </p:nvSpPr>
        <p:spPr bwMode="auto">
          <a:xfrm flipV="1">
            <a:off x="-26988" y="6394450"/>
            <a:ext cx="8172451" cy="0"/>
          </a:xfrm>
          <a:prstGeom prst="line">
            <a:avLst/>
          </a:prstGeom>
          <a:noFill/>
          <a:ln w="19050">
            <a:solidFill>
              <a:srgbClr val="000099"/>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2B519A"/>
              </a:solidFill>
            </a:endParaRPr>
          </a:p>
        </p:txBody>
      </p:sp>
      <p:sp>
        <p:nvSpPr>
          <p:cNvPr id="2" name="Title 1"/>
          <p:cNvSpPr>
            <a:spLocks noGrp="1"/>
          </p:cNvSpPr>
          <p:nvPr>
            <p:ph type="title"/>
          </p:nvPr>
        </p:nvSpPr>
        <p:spPr/>
        <p:txBody>
          <a:bodyPr/>
          <a:lstStyle/>
          <a:p>
            <a:r>
              <a:rPr lang="en-US" smtClean="0"/>
              <a:t>Click to edit Master title style</a:t>
            </a:r>
            <a:endParaRPr lang="en-GB"/>
          </a:p>
        </p:txBody>
      </p:sp>
      <p:sp>
        <p:nvSpPr>
          <p:cNvPr id="17" name="Rectangle 4"/>
          <p:cNvSpPr>
            <a:spLocks noGrp="1" noChangeArrowheads="1"/>
          </p:cNvSpPr>
          <p:nvPr>
            <p:ph type="sldNum" sz="quarter" idx="10"/>
          </p:nvPr>
        </p:nvSpPr>
        <p:spPr/>
        <p:txBody>
          <a:bodyPr/>
          <a:lstStyle>
            <a:lvl1pPr>
              <a:spcBef>
                <a:spcPct val="20000"/>
              </a:spcBef>
              <a:buClr>
                <a:srgbClr val="FFCC66"/>
              </a:buClr>
              <a:buFontTx/>
              <a:buChar char="•"/>
              <a:defRPr/>
            </a:lvl1pPr>
          </a:lstStyle>
          <a:p>
            <a:pPr>
              <a:defRPr/>
            </a:pPr>
            <a:fld id="{2E2DD12C-3559-4CCA-BE2B-716BD4E3D46B}" type="slidenum">
              <a:rPr lang="en-GB"/>
              <a:pPr>
                <a:defRPr/>
              </a:pPr>
              <a:t>‹#›</a:t>
            </a:fld>
            <a:endParaRPr lang="en-GB"/>
          </a:p>
        </p:txBody>
      </p:sp>
    </p:spTree>
    <p:extLst>
      <p:ext uri="{BB962C8B-B14F-4D97-AF65-F5344CB8AC3E}">
        <p14:creationId xmlns:p14="http://schemas.microsoft.com/office/powerpoint/2010/main" val="3530820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2.xml"/><Relationship Id="rId20" Type="http://schemas.openxmlformats.org/officeDocument/2006/relationships/oleObject" Target="../embeddings/oleObject2.bin"/><Relationship Id="rId21" Type="http://schemas.openxmlformats.org/officeDocument/2006/relationships/image" Target="../media/image6.png"/><Relationship Id="rId22" Type="http://schemas.openxmlformats.org/officeDocument/2006/relationships/oleObject" Target="../embeddings/oleObject3.bin"/><Relationship Id="rId23" Type="http://schemas.openxmlformats.org/officeDocument/2006/relationships/image" Target="../media/image7.png"/><Relationship Id="rId10" Type="http://schemas.openxmlformats.org/officeDocument/2006/relationships/slideLayout" Target="../slideLayouts/slideLayout13.xml"/><Relationship Id="rId11" Type="http://schemas.openxmlformats.org/officeDocument/2006/relationships/slideLayout" Target="../slideLayouts/slideLayout14.xml"/><Relationship Id="rId12" Type="http://schemas.openxmlformats.org/officeDocument/2006/relationships/theme" Target="../theme/theme2.xml"/><Relationship Id="rId13" Type="http://schemas.openxmlformats.org/officeDocument/2006/relationships/vmlDrawing" Target="../drawings/vmlDrawing1.vml"/><Relationship Id="rId14" Type="http://schemas.openxmlformats.org/officeDocument/2006/relationships/image" Target="../media/image8.jpeg"/><Relationship Id="rId15" Type="http://schemas.openxmlformats.org/officeDocument/2006/relationships/image" Target="../media/image9.jpeg"/><Relationship Id="rId16" Type="http://schemas.openxmlformats.org/officeDocument/2006/relationships/oleObject" Target="../embeddings/oleObject1.bin"/><Relationship Id="rId17" Type="http://schemas.openxmlformats.org/officeDocument/2006/relationships/image" Target="../media/image5.png"/><Relationship Id="rId18" Type="http://schemas.openxmlformats.org/officeDocument/2006/relationships/image" Target="../media/image10.jpeg"/><Relationship Id="rId19" Type="http://schemas.openxmlformats.org/officeDocument/2006/relationships/image" Target="../media/image11.jpeg"/><Relationship Id="rId1" Type="http://schemas.openxmlformats.org/officeDocument/2006/relationships/slideLayout" Target="../slideLayouts/slideLayout4.xml"/><Relationship Id="rId2" Type="http://schemas.openxmlformats.org/officeDocument/2006/relationships/slideLayout" Target="../slideLayouts/slideLayout5.xml"/><Relationship Id="rId3" Type="http://schemas.openxmlformats.org/officeDocument/2006/relationships/slideLayout" Target="../slideLayouts/slideLayout6.xml"/><Relationship Id="rId4" Type="http://schemas.openxmlformats.org/officeDocument/2006/relationships/slideLayout" Target="../slideLayouts/slideLayout7.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Text Box 2"/>
          <p:cNvSpPr txBox="1">
            <a:spLocks noChangeArrowheads="1"/>
          </p:cNvSpPr>
          <p:nvPr/>
        </p:nvSpPr>
        <p:spPr bwMode="auto">
          <a:xfrm>
            <a:off x="0" y="6308725"/>
            <a:ext cx="9144000" cy="549275"/>
          </a:xfrm>
          <a:prstGeom prst="rect">
            <a:avLst/>
          </a:prstGeom>
          <a:solidFill>
            <a:srgbClr val="0067B1"/>
          </a:solidFill>
          <a:ln w="9525">
            <a:noFill/>
            <a:round/>
            <a:headEnd/>
            <a:tailEnd/>
          </a:ln>
          <a:effectLst/>
        </p:spPr>
        <p:txBody>
          <a:bodyPr wrap="none" anchor="ctr"/>
          <a:lstStyle/>
          <a:p>
            <a:pPr fontAlgn="auto">
              <a:spcBef>
                <a:spcPts val="0"/>
              </a:spcBef>
              <a:spcAft>
                <a:spcPts val="0"/>
              </a:spcAft>
              <a:defRPr/>
            </a:pPr>
            <a:endParaRPr lang="en-US">
              <a:latin typeface="+mn-lt"/>
            </a:endParaRPr>
          </a:p>
        </p:txBody>
      </p:sp>
      <p:grpSp>
        <p:nvGrpSpPr>
          <p:cNvPr id="1027" name="Group 12"/>
          <p:cNvGrpSpPr>
            <a:grpSpLocks/>
          </p:cNvGrpSpPr>
          <p:nvPr/>
        </p:nvGrpSpPr>
        <p:grpSpPr bwMode="auto">
          <a:xfrm>
            <a:off x="0" y="0"/>
            <a:ext cx="9144000" cy="1044575"/>
            <a:chOff x="-1" y="0"/>
            <a:chExt cx="9144001" cy="1044575"/>
          </a:xfrm>
        </p:grpSpPr>
        <p:sp>
          <p:nvSpPr>
            <p:cNvPr id="8" name="Rectangle 4"/>
            <p:cNvSpPr>
              <a:spLocks noChangeArrowheads="1"/>
            </p:cNvSpPr>
            <p:nvPr userDrawn="1"/>
          </p:nvSpPr>
          <p:spPr bwMode="auto">
            <a:xfrm>
              <a:off x="-1" y="0"/>
              <a:ext cx="9144001" cy="1044575"/>
            </a:xfrm>
            <a:prstGeom prst="rect">
              <a:avLst/>
            </a:prstGeom>
            <a:solidFill>
              <a:srgbClr val="0067B1"/>
            </a:solidFill>
            <a:ln w="9360">
              <a:solidFill>
                <a:srgbClr val="0067B1"/>
              </a:solidFill>
              <a:round/>
              <a:headEnd/>
              <a:tailEnd/>
            </a:ln>
            <a:effectLst/>
          </p:spPr>
          <p:txBody>
            <a:bodyPr wrap="none" anchor="ctr"/>
            <a:lstStyle/>
            <a:p>
              <a:pPr fontAlgn="auto">
                <a:spcBef>
                  <a:spcPts val="0"/>
                </a:spcBef>
                <a:spcAft>
                  <a:spcPts val="0"/>
                </a:spcAft>
                <a:defRPr/>
              </a:pPr>
              <a:endParaRPr lang="en-US">
                <a:latin typeface="+mn-lt"/>
              </a:endParaRPr>
            </a:p>
          </p:txBody>
        </p:sp>
        <p:pic>
          <p:nvPicPr>
            <p:cNvPr id="1036" name="Picture 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173513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0" name="Rectangle 6"/>
            <p:cNvSpPr>
              <a:spLocks noChangeArrowheads="1"/>
            </p:cNvSpPr>
            <p:nvPr/>
          </p:nvSpPr>
          <p:spPr bwMode="auto">
            <a:xfrm>
              <a:off x="1619249" y="0"/>
              <a:ext cx="1800225" cy="979488"/>
            </a:xfrm>
            <a:prstGeom prst="rect">
              <a:avLst/>
            </a:prstGeom>
            <a:solidFill>
              <a:srgbClr val="FFFFFF"/>
            </a:solidFill>
            <a:ln w="9360">
              <a:solidFill>
                <a:srgbClr val="FFFFFF"/>
              </a:solidFill>
              <a:round/>
              <a:headEnd/>
              <a:tailEnd/>
            </a:ln>
            <a:effectLst/>
          </p:spPr>
          <p:txBody>
            <a:bodyPr wrap="none" anchor="ctr"/>
            <a:lstStyle/>
            <a:p>
              <a:pPr fontAlgn="auto">
                <a:spcBef>
                  <a:spcPts val="0"/>
                </a:spcBef>
                <a:spcAft>
                  <a:spcPts val="0"/>
                </a:spcAft>
                <a:defRPr/>
              </a:pPr>
              <a:endParaRPr lang="en-US">
                <a:latin typeface="+mn-lt"/>
              </a:endParaRPr>
            </a:p>
          </p:txBody>
        </p:sp>
        <p:sp>
          <p:nvSpPr>
            <p:cNvPr id="11" name="Freeform 7"/>
            <p:cNvSpPr>
              <a:spLocks noChangeArrowheads="1"/>
            </p:cNvSpPr>
            <p:nvPr/>
          </p:nvSpPr>
          <p:spPr bwMode="auto">
            <a:xfrm>
              <a:off x="1619249" y="0"/>
              <a:ext cx="1800225" cy="979488"/>
            </a:xfrm>
            <a:custGeom>
              <a:avLst/>
              <a:gdLst/>
              <a:ahLst/>
              <a:cxnLst>
                <a:cxn ang="0">
                  <a:pos x="5000" y="0"/>
                </a:cxn>
                <a:cxn ang="0">
                  <a:pos x="5000" y="2720"/>
                </a:cxn>
                <a:cxn ang="0">
                  <a:pos x="0" y="2720"/>
                </a:cxn>
                <a:cxn ang="0">
                  <a:pos x="2000" y="0"/>
                </a:cxn>
                <a:cxn ang="0">
                  <a:pos x="5000" y="0"/>
                </a:cxn>
              </a:cxnLst>
              <a:rect l="0" t="0" r="r" b="b"/>
              <a:pathLst>
                <a:path w="5001" h="2721">
                  <a:moveTo>
                    <a:pt x="5000" y="0"/>
                  </a:moveTo>
                  <a:lnTo>
                    <a:pt x="5000" y="2720"/>
                  </a:lnTo>
                  <a:lnTo>
                    <a:pt x="0" y="2720"/>
                  </a:lnTo>
                  <a:cubicBezTo>
                    <a:pt x="2000" y="2720"/>
                    <a:pt x="0" y="0"/>
                    <a:pt x="2000" y="0"/>
                  </a:cubicBezTo>
                  <a:cubicBezTo>
                    <a:pt x="2667" y="0"/>
                    <a:pt x="4333" y="0"/>
                    <a:pt x="5000" y="0"/>
                  </a:cubicBezTo>
                </a:path>
              </a:pathLst>
            </a:custGeom>
            <a:solidFill>
              <a:srgbClr val="0067B1"/>
            </a:solidFill>
            <a:ln w="9360">
              <a:solidFill>
                <a:srgbClr val="0067B1"/>
              </a:solidFill>
              <a:round/>
              <a:headEnd/>
              <a:tailEnd/>
            </a:ln>
            <a:effectLst/>
          </p:spPr>
          <p:txBody>
            <a:bodyPr wrap="none" anchor="ctr"/>
            <a:lstStyle/>
            <a:p>
              <a:pPr fontAlgn="auto">
                <a:spcBef>
                  <a:spcPts val="0"/>
                </a:spcBef>
                <a:spcAft>
                  <a:spcPts val="0"/>
                </a:spcAft>
                <a:defRPr/>
              </a:pPr>
              <a:endParaRPr lang="en-US">
                <a:latin typeface="+mn-lt"/>
              </a:endParaRPr>
            </a:p>
          </p:txBody>
        </p:sp>
      </p:grpSp>
      <p:sp>
        <p:nvSpPr>
          <p:cNvPr id="1028" name="Title Placeholder 1"/>
          <p:cNvSpPr>
            <a:spLocks noGrp="1"/>
          </p:cNvSpPr>
          <p:nvPr>
            <p:ph type="title"/>
          </p:nvPr>
        </p:nvSpPr>
        <p:spPr bwMode="auto">
          <a:xfrm>
            <a:off x="2124075" y="115888"/>
            <a:ext cx="6840538"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Text Placeholder 2"/>
          <p:cNvSpPr>
            <a:spLocks noGrp="1"/>
          </p:cNvSpPr>
          <p:nvPr>
            <p:ph type="body" idx="1"/>
          </p:nvPr>
        </p:nvSpPr>
        <p:spPr bwMode="auto">
          <a:xfrm>
            <a:off x="611188" y="1600200"/>
            <a:ext cx="807561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1913" y="6376988"/>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bg1"/>
                </a:solidFill>
                <a:latin typeface="Arial" pitchFamily="34" charset="0"/>
                <a:cs typeface="Arial" pitchFamily="34" charset="0"/>
              </a:defRPr>
            </a:lvl1pPr>
          </a:lstStyle>
          <a:p>
            <a:fld id="{2FFFAF2B-DE50-934C-91FF-C41B61E8D31B}" type="datetime1">
              <a:rPr lang="en-GB" smtClean="0"/>
              <a:t>25/01/2012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smtClean="0">
                <a:solidFill>
                  <a:schemeClr val="bg1"/>
                </a:solidFill>
                <a:latin typeface="Arial" pitchFamily="34" charset="0"/>
                <a:cs typeface="Arial" pitchFamily="34" charset="0"/>
              </a:defRPr>
            </a:lvl1pPr>
          </a:lstStyle>
          <a:p>
            <a:r>
              <a:rPr lang="en-US" smtClean="0"/>
              <a:t>User and General EGI Sustainability Workshop - 25 Jan 2012</a:t>
            </a:r>
            <a:endParaRPr lang="en-GB"/>
          </a:p>
        </p:txBody>
      </p:sp>
      <p:sp>
        <p:nvSpPr>
          <p:cNvPr id="6" name="Slide Number Placeholder 5"/>
          <p:cNvSpPr>
            <a:spLocks noGrp="1"/>
          </p:cNvSpPr>
          <p:nvPr>
            <p:ph type="sldNum" sz="quarter" idx="4"/>
          </p:nvPr>
        </p:nvSpPr>
        <p:spPr>
          <a:xfrm>
            <a:off x="7019925"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bg1"/>
                </a:solidFill>
                <a:latin typeface="Arial" pitchFamily="34" charset="0"/>
                <a:cs typeface="Arial" pitchFamily="34" charset="0"/>
              </a:defRPr>
            </a:lvl1pPr>
          </a:lstStyle>
          <a:p>
            <a:fld id="{F81643E8-D56D-45C6-BDBE-DB296EBC22D1}" type="slidenum">
              <a:rPr lang="en-GB" smtClean="0"/>
              <a:t>‹#›</a:t>
            </a:fld>
            <a:endParaRPr lang="en-GB"/>
          </a:p>
        </p:txBody>
      </p:sp>
      <p:sp>
        <p:nvSpPr>
          <p:cNvPr id="15" name="Rectangle 17"/>
          <p:cNvSpPr>
            <a:spLocks noChangeArrowheads="1"/>
          </p:cNvSpPr>
          <p:nvPr/>
        </p:nvSpPr>
        <p:spPr bwMode="auto">
          <a:xfrm>
            <a:off x="7667625" y="6586538"/>
            <a:ext cx="1447800" cy="279400"/>
          </a:xfrm>
          <a:prstGeom prst="rect">
            <a:avLst/>
          </a:prstGeom>
          <a:noFill/>
          <a:ln w="9525">
            <a:noFill/>
            <a:round/>
            <a:headEnd/>
            <a:tailEnd/>
          </a:ln>
          <a:effectLst/>
        </p:spPr>
        <p:txBody>
          <a:bodyPr lIns="90000" tIns="46800" rIns="90000" bIns="46800">
            <a:spAutoFit/>
          </a:bodyPr>
          <a:lstStyle/>
          <a:p>
            <a:pPr algn="r" fontAlgn="auto">
              <a:spcBef>
                <a:spcPts val="875"/>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dirty="0">
                <a:solidFill>
                  <a:srgbClr val="FFFFFF"/>
                </a:solidFill>
                <a:ea typeface="SimSun" charset="0"/>
                <a:cs typeface="Arial" pitchFamily="34" charset="0"/>
              </a:rPr>
              <a:t>www.egi.eu</a:t>
            </a:r>
          </a:p>
        </p:txBody>
      </p:sp>
      <p:sp>
        <p:nvSpPr>
          <p:cNvPr id="16" name="Rectangle 18"/>
          <p:cNvSpPr>
            <a:spLocks noChangeArrowheads="1"/>
          </p:cNvSpPr>
          <p:nvPr/>
        </p:nvSpPr>
        <p:spPr bwMode="auto">
          <a:xfrm>
            <a:off x="53975" y="6605588"/>
            <a:ext cx="2286000" cy="279400"/>
          </a:xfrm>
          <a:prstGeom prst="rect">
            <a:avLst/>
          </a:prstGeom>
          <a:noFill/>
          <a:ln w="9525">
            <a:noFill/>
            <a:round/>
            <a:headEnd/>
            <a:tailEnd/>
          </a:ln>
          <a:effectLst/>
        </p:spPr>
        <p:txBody>
          <a:bodyPr lIns="90000" tIns="46800" rIns="90000" bIns="46800">
            <a:spAutoFit/>
          </a:bodyPr>
          <a:lstStyle/>
          <a:p>
            <a:pPr fontAlgn="auto">
              <a:spcBef>
                <a:spcPts val="875"/>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dirty="0">
                <a:solidFill>
                  <a:srgbClr val="FFFFFF"/>
                </a:solidFill>
                <a:ea typeface="SimSun" charset="0"/>
                <a:cs typeface="Arial" pitchFamily="34" charset="0"/>
              </a:rPr>
              <a:t>EGI-</a:t>
            </a:r>
            <a:r>
              <a:rPr lang="en-US" sz="1200" dirty="0" err="1">
                <a:solidFill>
                  <a:srgbClr val="FFFFFF"/>
                </a:solidFill>
                <a:ea typeface="SimSun" charset="0"/>
                <a:cs typeface="Arial" pitchFamily="34" charset="0"/>
              </a:rPr>
              <a:t>InSPIRE</a:t>
            </a:r>
            <a:r>
              <a:rPr lang="en-US" sz="1200" dirty="0">
                <a:solidFill>
                  <a:srgbClr val="FFFFFF"/>
                </a:solidFill>
                <a:ea typeface="SimSun" charset="0"/>
                <a:cs typeface="Arial" pitchFamily="34" charset="0"/>
              </a:rPr>
              <a:t> RI-261323</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p:txStyles>
    <p:titleStyle>
      <a:lvl1pPr algn="ctr" rtl="0" eaLnBrk="1" fontAlgn="base" hangingPunct="1">
        <a:spcBef>
          <a:spcPct val="0"/>
        </a:spcBef>
        <a:spcAft>
          <a:spcPct val="0"/>
        </a:spcAft>
        <a:defRPr sz="4400" kern="1200">
          <a:solidFill>
            <a:schemeClr val="bg1"/>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bg1"/>
          </a:solidFill>
          <a:latin typeface="Arial" pitchFamily="34" charset="0"/>
          <a:cs typeface="Arial" pitchFamily="34" charset="0"/>
        </a:defRPr>
      </a:lvl2pPr>
      <a:lvl3pPr algn="ctr" rtl="0" eaLnBrk="1" fontAlgn="base" hangingPunct="1">
        <a:spcBef>
          <a:spcPct val="0"/>
        </a:spcBef>
        <a:spcAft>
          <a:spcPct val="0"/>
        </a:spcAft>
        <a:defRPr sz="4400">
          <a:solidFill>
            <a:schemeClr val="bg1"/>
          </a:solidFill>
          <a:latin typeface="Arial" pitchFamily="34" charset="0"/>
          <a:cs typeface="Arial" pitchFamily="34" charset="0"/>
        </a:defRPr>
      </a:lvl3pPr>
      <a:lvl4pPr algn="ctr" rtl="0" eaLnBrk="1" fontAlgn="base" hangingPunct="1">
        <a:spcBef>
          <a:spcPct val="0"/>
        </a:spcBef>
        <a:spcAft>
          <a:spcPct val="0"/>
        </a:spcAft>
        <a:defRPr sz="4400">
          <a:solidFill>
            <a:schemeClr val="bg1"/>
          </a:solidFill>
          <a:latin typeface="Arial" pitchFamily="34" charset="0"/>
          <a:cs typeface="Arial" pitchFamily="34" charset="0"/>
        </a:defRPr>
      </a:lvl4pPr>
      <a:lvl5pPr algn="ctr" rtl="0" eaLnBrk="1" fontAlgn="base" hangingPunct="1">
        <a:spcBef>
          <a:spcPct val="0"/>
        </a:spcBef>
        <a:spcAft>
          <a:spcPct val="0"/>
        </a:spcAft>
        <a:defRPr sz="4400">
          <a:solidFill>
            <a:schemeClr val="bg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bg1"/>
          </a:solidFill>
          <a:latin typeface="Arial" pitchFamily="34" charset="0"/>
          <a:cs typeface="Arial" pitchFamily="34" charset="0"/>
        </a:defRPr>
      </a:lvl6pPr>
      <a:lvl7pPr marL="914400" algn="ctr" rtl="0" eaLnBrk="1" fontAlgn="base" hangingPunct="1">
        <a:spcBef>
          <a:spcPct val="0"/>
        </a:spcBef>
        <a:spcAft>
          <a:spcPct val="0"/>
        </a:spcAft>
        <a:defRPr sz="4400">
          <a:solidFill>
            <a:schemeClr val="bg1"/>
          </a:solidFill>
          <a:latin typeface="Arial" pitchFamily="34" charset="0"/>
          <a:cs typeface="Arial" pitchFamily="34" charset="0"/>
        </a:defRPr>
      </a:lvl7pPr>
      <a:lvl8pPr marL="1371600" algn="ctr" rtl="0" eaLnBrk="1" fontAlgn="base" hangingPunct="1">
        <a:spcBef>
          <a:spcPct val="0"/>
        </a:spcBef>
        <a:spcAft>
          <a:spcPct val="0"/>
        </a:spcAft>
        <a:defRPr sz="4400">
          <a:solidFill>
            <a:schemeClr val="bg1"/>
          </a:solidFill>
          <a:latin typeface="Arial" pitchFamily="34" charset="0"/>
          <a:cs typeface="Arial" pitchFamily="34" charset="0"/>
        </a:defRPr>
      </a:lvl8pPr>
      <a:lvl9pPr marL="1828800" algn="ctr" rtl="0" eaLnBrk="1" fontAlgn="base" hangingPunct="1">
        <a:spcBef>
          <a:spcPct val="0"/>
        </a:spcBef>
        <a:spcAft>
          <a:spcPct val="0"/>
        </a:spcAft>
        <a:defRPr sz="4400">
          <a:solidFill>
            <a:schemeClr val="bg1"/>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8"/>
          <p:cNvSpPr>
            <a:spLocks noChangeArrowheads="1"/>
          </p:cNvSpPr>
          <p:nvPr userDrawn="1"/>
        </p:nvSpPr>
        <p:spPr bwMode="auto">
          <a:xfrm>
            <a:off x="0" y="6394450"/>
            <a:ext cx="8172450" cy="463550"/>
          </a:xfrm>
          <a:prstGeom prst="rect">
            <a:avLst/>
          </a:prstGeom>
          <a:solidFill>
            <a:srgbClr val="CC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sz="2400" smtClean="0">
              <a:solidFill>
                <a:srgbClr val="2B519A"/>
              </a:solidFill>
              <a:latin typeface="Times New Roman" pitchFamily="18" charset="0"/>
              <a:cs typeface="Arial" charset="0"/>
            </a:endParaRPr>
          </a:p>
        </p:txBody>
      </p:sp>
      <p:sp>
        <p:nvSpPr>
          <p:cNvPr id="2051" name="Rectangle 26"/>
          <p:cNvSpPr>
            <a:spLocks noChangeArrowheads="1"/>
          </p:cNvSpPr>
          <p:nvPr userDrawn="1"/>
        </p:nvSpPr>
        <p:spPr bwMode="auto">
          <a:xfrm>
            <a:off x="971550" y="0"/>
            <a:ext cx="8172450" cy="614363"/>
          </a:xfrm>
          <a:prstGeom prst="rect">
            <a:avLst/>
          </a:prstGeom>
          <a:solidFill>
            <a:srgbClr val="CC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sz="2400" smtClean="0">
              <a:solidFill>
                <a:srgbClr val="2B519A"/>
              </a:solidFill>
              <a:latin typeface="Times New Roman" pitchFamily="18" charset="0"/>
              <a:cs typeface="Arial" charset="0"/>
            </a:endParaRPr>
          </a:p>
        </p:txBody>
      </p:sp>
      <p:sp>
        <p:nvSpPr>
          <p:cNvPr id="2052" name="Rectangle 25"/>
          <p:cNvSpPr>
            <a:spLocks noChangeArrowheads="1"/>
          </p:cNvSpPr>
          <p:nvPr userDrawn="1"/>
        </p:nvSpPr>
        <p:spPr bwMode="auto">
          <a:xfrm>
            <a:off x="8145463" y="838200"/>
            <a:ext cx="998537" cy="5556250"/>
          </a:xfrm>
          <a:prstGeom prst="rect">
            <a:avLst/>
          </a:prstGeom>
          <a:gradFill rotWithShape="1">
            <a:gsLst>
              <a:gs pos="0">
                <a:srgbClr val="DDDDDD"/>
              </a:gs>
              <a:gs pos="100000">
                <a:srgbClr val="66666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sz="2400" smtClean="0">
              <a:solidFill>
                <a:srgbClr val="2B519A"/>
              </a:solidFill>
              <a:latin typeface="Times New Roman" pitchFamily="18" charset="0"/>
              <a:cs typeface="Arial" charset="0"/>
            </a:endParaRPr>
          </a:p>
        </p:txBody>
      </p:sp>
      <p:sp>
        <p:nvSpPr>
          <p:cNvPr id="93188" name="Rectangle 4"/>
          <p:cNvSpPr>
            <a:spLocks noGrp="1" noChangeArrowheads="1"/>
          </p:cNvSpPr>
          <p:nvPr>
            <p:ph type="sldNum" sz="quarter" idx="4"/>
          </p:nvPr>
        </p:nvSpPr>
        <p:spPr bwMode="auto">
          <a:xfrm>
            <a:off x="8521700" y="6562725"/>
            <a:ext cx="469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buClrTx/>
              <a:buFontTx/>
              <a:buNone/>
              <a:defRPr sz="1200" b="1">
                <a:solidFill>
                  <a:srgbClr val="2B519A"/>
                </a:solidFill>
                <a:latin typeface="Arial" charset="0"/>
                <a:cs typeface="+mn-cs"/>
              </a:defRPr>
            </a:lvl1pPr>
          </a:lstStyle>
          <a:p>
            <a:pPr fontAlgn="base">
              <a:spcAft>
                <a:spcPct val="0"/>
              </a:spcAft>
              <a:defRPr/>
            </a:pPr>
            <a:fld id="{9D912967-8BD7-424E-BAF3-4BA9B8C4EA7A}" type="slidenum">
              <a:rPr lang="en-GB"/>
              <a:pPr fontAlgn="base">
                <a:spcAft>
                  <a:spcPct val="0"/>
                </a:spcAft>
                <a:defRPr/>
              </a:pPr>
              <a:t>‹#›</a:t>
            </a:fld>
            <a:endParaRPr lang="en-GB"/>
          </a:p>
        </p:txBody>
      </p:sp>
      <p:pic>
        <p:nvPicPr>
          <p:cNvPr id="2054" name="Picture 17" descr="ege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228013" y="1735138"/>
            <a:ext cx="8620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14" descr="EU3"/>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1588"/>
            <a:ext cx="971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56" name="Object 15"/>
          <p:cNvGraphicFramePr>
            <a:graphicFrameLocks noChangeAspect="1"/>
          </p:cNvGraphicFramePr>
          <p:nvPr/>
        </p:nvGraphicFramePr>
        <p:xfrm>
          <a:off x="8234363" y="982663"/>
          <a:ext cx="800100" cy="352425"/>
        </p:xfrm>
        <a:graphic>
          <a:graphicData uri="http://schemas.openxmlformats.org/presentationml/2006/ole">
            <mc:AlternateContent xmlns:mc="http://schemas.openxmlformats.org/markup-compatibility/2006">
              <mc:Choice xmlns:v="urn:schemas-microsoft-com:vml" Requires="v">
                <p:oleObj spid="_x0000_s1104" name="Photo Editor-Foto" r:id="rId16" imgW="1190476" imgH="523810" progId="">
                  <p:embed/>
                </p:oleObj>
              </mc:Choice>
              <mc:Fallback>
                <p:oleObj name="Photo Editor-Foto" r:id="rId16" imgW="1190476" imgH="523810" progId="">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234363" y="982663"/>
                        <a:ext cx="800100" cy="35242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2B519A"/>
                            </a:solidFill>
                            <a:miter lim="800000"/>
                            <a:headEnd/>
                            <a:tailEnd/>
                          </a14:hiddenLine>
                        </a:ext>
                        <a:ext uri="{AF507438-7753-43e0-B8FC-AC1667EBCBE1}">
                          <a14:hiddenEffects xmlns:a14="http://schemas.microsoft.com/office/drawing/2010/main">
                            <a:effectLst>
                              <a:outerShdw dist="35921" dir="2700000" algn="ctr" rotWithShape="0">
                                <a:srgbClr val="F4CE00"/>
                              </a:outerShdw>
                            </a:effectLst>
                          </a14:hiddenEffects>
                        </a:ext>
                      </a:extLst>
                    </p:spPr>
                  </p:pic>
                </p:oleObj>
              </mc:Fallback>
            </mc:AlternateContent>
          </a:graphicData>
        </a:graphic>
      </p:graphicFrame>
      <p:pic>
        <p:nvPicPr>
          <p:cNvPr id="2057" name="Picture 17" descr="terena"/>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8172450" y="5373688"/>
            <a:ext cx="9715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8" descr="geant_logo"/>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8172450" y="4652963"/>
            <a:ext cx="9715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59" name="Object 20"/>
          <p:cNvGraphicFramePr>
            <a:graphicFrameLocks noChangeAspect="1"/>
          </p:cNvGraphicFramePr>
          <p:nvPr/>
        </p:nvGraphicFramePr>
        <p:xfrm>
          <a:off x="8172450" y="3429000"/>
          <a:ext cx="944563" cy="703263"/>
        </p:xfrm>
        <a:graphic>
          <a:graphicData uri="http://schemas.openxmlformats.org/presentationml/2006/ole">
            <mc:AlternateContent xmlns:mc="http://schemas.openxmlformats.org/markup-compatibility/2006">
              <mc:Choice xmlns:v="urn:schemas-microsoft-com:vml" Requires="v">
                <p:oleObj spid="_x0000_s1105" name="Photo Editor-Foto" r:id="rId20" imgW="1190476" imgH="885949" progId="">
                  <p:embed/>
                </p:oleObj>
              </mc:Choice>
              <mc:Fallback>
                <p:oleObj name="Photo Editor-Foto" r:id="rId20" imgW="1190476" imgH="885949" progId="">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172450" y="3429000"/>
                        <a:ext cx="944563" cy="703263"/>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2B519A"/>
                            </a:solidFill>
                            <a:miter lim="800000"/>
                            <a:headEnd/>
                            <a:tailEnd/>
                          </a14:hiddenLine>
                        </a:ext>
                        <a:ext uri="{AF507438-7753-43e0-B8FC-AC1667EBCBE1}">
                          <a14:hiddenEffects xmlns:a14="http://schemas.microsoft.com/office/drawing/2010/main">
                            <a:effectLst>
                              <a:outerShdw dist="35921" dir="2700000" algn="ctr" rotWithShape="0">
                                <a:srgbClr val="F4CE00"/>
                              </a:outerShdw>
                            </a:effectLst>
                          </a14:hiddenEffects>
                        </a:ext>
                      </a:extLst>
                    </p:spPr>
                  </p:pic>
                </p:oleObj>
              </mc:Fallback>
            </mc:AlternateContent>
          </a:graphicData>
        </a:graphic>
      </p:graphicFrame>
      <p:graphicFrame>
        <p:nvGraphicFramePr>
          <p:cNvPr id="2060" name="Object 21"/>
          <p:cNvGraphicFramePr>
            <a:graphicFrameLocks noChangeAspect="1"/>
          </p:cNvGraphicFramePr>
          <p:nvPr/>
        </p:nvGraphicFramePr>
        <p:xfrm>
          <a:off x="8172450" y="2382838"/>
          <a:ext cx="944563" cy="593725"/>
        </p:xfrm>
        <a:graphic>
          <a:graphicData uri="http://schemas.openxmlformats.org/presentationml/2006/ole">
            <mc:AlternateContent xmlns:mc="http://schemas.openxmlformats.org/markup-compatibility/2006">
              <mc:Choice xmlns:v="urn:schemas-microsoft-com:vml" Requires="v">
                <p:oleObj spid="_x0000_s1106" name="Photo Editor-Foto" r:id="rId22" imgW="1409897" imgH="885949" progId="">
                  <p:embed/>
                </p:oleObj>
              </mc:Choice>
              <mc:Fallback>
                <p:oleObj name="Photo Editor-Foto" r:id="rId22" imgW="1409897" imgH="885949" progId="">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172450" y="2382838"/>
                        <a:ext cx="944563" cy="59372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2B519A"/>
                            </a:solidFill>
                            <a:miter lim="800000"/>
                            <a:headEnd/>
                            <a:tailEnd/>
                          </a14:hiddenLine>
                        </a:ext>
                        <a:ext uri="{AF507438-7753-43e0-B8FC-AC1667EBCBE1}">
                          <a14:hiddenEffects xmlns:a14="http://schemas.microsoft.com/office/drawing/2010/main">
                            <a:effectLst>
                              <a:outerShdw dist="35921" dir="2700000" algn="ctr" rotWithShape="0">
                                <a:srgbClr val="F4CE00"/>
                              </a:outerShdw>
                            </a:effectLst>
                          </a14:hiddenEffects>
                        </a:ext>
                      </a:extLst>
                    </p:spPr>
                  </p:pic>
                </p:oleObj>
              </mc:Fallback>
            </mc:AlternateContent>
          </a:graphicData>
        </a:graphic>
      </p:graphicFrame>
      <p:sp>
        <p:nvSpPr>
          <p:cNvPr id="4109" name="Text Box 22"/>
          <p:cNvSpPr txBox="1">
            <a:spLocks noChangeArrowheads="1"/>
          </p:cNvSpPr>
          <p:nvPr userDrawn="1"/>
        </p:nvSpPr>
        <p:spPr bwMode="auto">
          <a:xfrm>
            <a:off x="1306513" y="6394450"/>
            <a:ext cx="6838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accent2"/>
                </a:solidFill>
                <a:latin typeface="Arial" charset="0"/>
              </a:defRPr>
            </a:lvl1pPr>
            <a:lvl2pPr marL="742950" indent="-285750" eaLnBrk="0" hangingPunct="0">
              <a:defRPr>
                <a:solidFill>
                  <a:schemeClr val="accent2"/>
                </a:solidFill>
                <a:latin typeface="Arial" charset="0"/>
              </a:defRPr>
            </a:lvl2pPr>
            <a:lvl3pPr marL="1143000" indent="-228600" eaLnBrk="0" hangingPunct="0">
              <a:defRPr>
                <a:solidFill>
                  <a:schemeClr val="accent2"/>
                </a:solidFill>
                <a:latin typeface="Arial" charset="0"/>
              </a:defRPr>
            </a:lvl3pPr>
            <a:lvl4pPr marL="1600200" indent="-228600" eaLnBrk="0" hangingPunct="0">
              <a:defRPr>
                <a:solidFill>
                  <a:schemeClr val="accent2"/>
                </a:solidFill>
                <a:latin typeface="Arial" charset="0"/>
              </a:defRPr>
            </a:lvl4pPr>
            <a:lvl5pPr marL="2057400" indent="-228600" eaLnBrk="0" hangingPunct="0">
              <a:defRPr>
                <a:solidFill>
                  <a:schemeClr val="accent2"/>
                </a:solidFill>
                <a:latin typeface="Arial" charset="0"/>
              </a:defRPr>
            </a:lvl5pPr>
            <a:lvl6pPr marL="2514600" indent="-228600" eaLnBrk="0" fontAlgn="base" hangingPunct="0">
              <a:spcBef>
                <a:spcPct val="20000"/>
              </a:spcBef>
              <a:spcAft>
                <a:spcPct val="0"/>
              </a:spcAft>
              <a:buClr>
                <a:srgbClr val="FFCC66"/>
              </a:buClr>
              <a:buChar char="•"/>
              <a:defRPr>
                <a:solidFill>
                  <a:schemeClr val="accent2"/>
                </a:solidFill>
                <a:latin typeface="Arial" charset="0"/>
              </a:defRPr>
            </a:lvl6pPr>
            <a:lvl7pPr marL="2971800" indent="-228600" eaLnBrk="0" fontAlgn="base" hangingPunct="0">
              <a:spcBef>
                <a:spcPct val="20000"/>
              </a:spcBef>
              <a:spcAft>
                <a:spcPct val="0"/>
              </a:spcAft>
              <a:buClr>
                <a:srgbClr val="FFCC66"/>
              </a:buClr>
              <a:buChar char="•"/>
              <a:defRPr>
                <a:solidFill>
                  <a:schemeClr val="accent2"/>
                </a:solidFill>
                <a:latin typeface="Arial" charset="0"/>
              </a:defRPr>
            </a:lvl7pPr>
            <a:lvl8pPr marL="3429000" indent="-228600" eaLnBrk="0" fontAlgn="base" hangingPunct="0">
              <a:spcBef>
                <a:spcPct val="20000"/>
              </a:spcBef>
              <a:spcAft>
                <a:spcPct val="0"/>
              </a:spcAft>
              <a:buClr>
                <a:srgbClr val="FFCC66"/>
              </a:buClr>
              <a:buChar char="•"/>
              <a:defRPr>
                <a:solidFill>
                  <a:schemeClr val="accent2"/>
                </a:solidFill>
                <a:latin typeface="Arial" charset="0"/>
              </a:defRPr>
            </a:lvl8pPr>
            <a:lvl9pPr marL="3886200" indent="-228600" eaLnBrk="0" fontAlgn="base" hangingPunct="0">
              <a:spcBef>
                <a:spcPct val="20000"/>
              </a:spcBef>
              <a:spcAft>
                <a:spcPct val="0"/>
              </a:spcAft>
              <a:buClr>
                <a:srgbClr val="FFCC66"/>
              </a:buClr>
              <a:buChar char="•"/>
              <a:defRPr>
                <a:solidFill>
                  <a:schemeClr val="accent2"/>
                </a:solidFill>
                <a:latin typeface="Arial" charset="0"/>
              </a:defRPr>
            </a:lvl9pPr>
          </a:lstStyle>
          <a:p>
            <a:pPr eaLnBrk="1" fontAlgn="base" hangingPunct="1">
              <a:spcBef>
                <a:spcPct val="0"/>
              </a:spcBef>
              <a:spcAft>
                <a:spcPct val="0"/>
              </a:spcAft>
              <a:defRPr/>
            </a:pPr>
            <a:r>
              <a:rPr lang="de-DE" sz="1200" smtClean="0">
                <a:solidFill>
                  <a:srgbClr val="FFFFFF"/>
                </a:solidFill>
                <a:cs typeface="Arial" charset="0"/>
              </a:rPr>
              <a:t>Bob Jones</a:t>
            </a:r>
          </a:p>
        </p:txBody>
      </p:sp>
      <p:sp>
        <p:nvSpPr>
          <p:cNvPr id="2062" name="Title 1"/>
          <p:cNvSpPr>
            <a:spLocks/>
          </p:cNvSpPr>
          <p:nvPr userDrawn="1"/>
        </p:nvSpPr>
        <p:spPr bwMode="auto">
          <a:xfrm>
            <a:off x="1306513" y="-23813"/>
            <a:ext cx="7251700" cy="68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eaLnBrk="0" fontAlgn="base" hangingPunct="0">
              <a:spcBef>
                <a:spcPct val="0"/>
              </a:spcBef>
              <a:spcAft>
                <a:spcPct val="0"/>
              </a:spcAft>
            </a:pPr>
            <a:r>
              <a:rPr lang="en-US" sz="2800" b="1" smtClean="0">
                <a:solidFill>
                  <a:srgbClr val="000099"/>
                </a:solidFill>
                <a:cs typeface="Arial" charset="0"/>
              </a:rPr>
              <a:t>EEF   -   European E-Infrastructure Forum</a:t>
            </a:r>
            <a:endParaRPr lang="en-GB" sz="2800" b="1" smtClean="0">
              <a:solidFill>
                <a:srgbClr val="000099"/>
              </a:solidFill>
              <a:cs typeface="Arial" charset="0"/>
            </a:endParaRPr>
          </a:p>
        </p:txBody>
      </p:sp>
      <p:sp>
        <p:nvSpPr>
          <p:cNvPr id="2063" name="Line 24"/>
          <p:cNvSpPr>
            <a:spLocks noChangeShapeType="1"/>
          </p:cNvSpPr>
          <p:nvPr userDrawn="1"/>
        </p:nvSpPr>
        <p:spPr bwMode="auto">
          <a:xfrm flipV="1">
            <a:off x="971550" y="619125"/>
            <a:ext cx="8172450" cy="0"/>
          </a:xfrm>
          <a:prstGeom prst="line">
            <a:avLst/>
          </a:prstGeom>
          <a:noFill/>
          <a:ln w="57150">
            <a:solidFill>
              <a:srgbClr val="000099"/>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2B519A"/>
              </a:solidFill>
            </a:endParaRPr>
          </a:p>
        </p:txBody>
      </p:sp>
      <p:sp>
        <p:nvSpPr>
          <p:cNvPr id="2064" name="Line 27"/>
          <p:cNvSpPr>
            <a:spLocks noChangeShapeType="1"/>
          </p:cNvSpPr>
          <p:nvPr userDrawn="1"/>
        </p:nvSpPr>
        <p:spPr bwMode="auto">
          <a:xfrm flipV="1">
            <a:off x="-26988" y="6394450"/>
            <a:ext cx="8172451" cy="0"/>
          </a:xfrm>
          <a:prstGeom prst="line">
            <a:avLst/>
          </a:prstGeom>
          <a:noFill/>
          <a:ln w="19050">
            <a:solidFill>
              <a:srgbClr val="000099"/>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2B519A"/>
              </a:solidFill>
            </a:endParaRPr>
          </a:p>
        </p:txBody>
      </p:sp>
    </p:spTree>
    <p:extLst>
      <p:ext uri="{BB962C8B-B14F-4D97-AF65-F5344CB8AC3E}">
        <p14:creationId xmlns:p14="http://schemas.microsoft.com/office/powerpoint/2010/main" val="33025341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hdr="0"/>
  <p:txStyles>
    <p:titleStyle>
      <a:lvl1pPr algn="r" rtl="0" eaLnBrk="0" fontAlgn="base" hangingPunct="0">
        <a:spcBef>
          <a:spcPct val="0"/>
        </a:spcBef>
        <a:spcAft>
          <a:spcPct val="0"/>
        </a:spcAft>
        <a:defRPr sz="2800" b="1">
          <a:solidFill>
            <a:srgbClr val="000099"/>
          </a:solidFill>
          <a:latin typeface="+mj-lt"/>
          <a:ea typeface="+mj-ea"/>
          <a:cs typeface="+mj-cs"/>
        </a:defRPr>
      </a:lvl1pPr>
      <a:lvl2pPr algn="r" rtl="0" eaLnBrk="0" fontAlgn="base" hangingPunct="0">
        <a:spcBef>
          <a:spcPct val="0"/>
        </a:spcBef>
        <a:spcAft>
          <a:spcPct val="0"/>
        </a:spcAft>
        <a:defRPr sz="2800" b="1">
          <a:solidFill>
            <a:srgbClr val="000099"/>
          </a:solidFill>
          <a:latin typeface="Arial" charset="0"/>
        </a:defRPr>
      </a:lvl2pPr>
      <a:lvl3pPr algn="r" rtl="0" eaLnBrk="0" fontAlgn="base" hangingPunct="0">
        <a:spcBef>
          <a:spcPct val="0"/>
        </a:spcBef>
        <a:spcAft>
          <a:spcPct val="0"/>
        </a:spcAft>
        <a:defRPr sz="2800" b="1">
          <a:solidFill>
            <a:srgbClr val="000099"/>
          </a:solidFill>
          <a:latin typeface="Arial" charset="0"/>
        </a:defRPr>
      </a:lvl3pPr>
      <a:lvl4pPr algn="r" rtl="0" eaLnBrk="0" fontAlgn="base" hangingPunct="0">
        <a:spcBef>
          <a:spcPct val="0"/>
        </a:spcBef>
        <a:spcAft>
          <a:spcPct val="0"/>
        </a:spcAft>
        <a:defRPr sz="2800" b="1">
          <a:solidFill>
            <a:srgbClr val="000099"/>
          </a:solidFill>
          <a:latin typeface="Arial" charset="0"/>
        </a:defRPr>
      </a:lvl4pPr>
      <a:lvl5pPr algn="r" rtl="0" eaLnBrk="0" fontAlgn="base" hangingPunct="0">
        <a:spcBef>
          <a:spcPct val="0"/>
        </a:spcBef>
        <a:spcAft>
          <a:spcPct val="0"/>
        </a:spcAft>
        <a:defRPr sz="2800" b="1">
          <a:solidFill>
            <a:srgbClr val="000099"/>
          </a:solidFill>
          <a:latin typeface="Arial" charset="0"/>
        </a:defRPr>
      </a:lvl5pPr>
      <a:lvl6pPr marL="457200" algn="r" rtl="0" fontAlgn="base">
        <a:spcBef>
          <a:spcPct val="0"/>
        </a:spcBef>
        <a:spcAft>
          <a:spcPct val="0"/>
        </a:spcAft>
        <a:defRPr sz="3200" b="1">
          <a:solidFill>
            <a:schemeClr val="bg1"/>
          </a:solidFill>
          <a:latin typeface="Arial" charset="0"/>
        </a:defRPr>
      </a:lvl6pPr>
      <a:lvl7pPr marL="914400" algn="r" rtl="0" fontAlgn="base">
        <a:spcBef>
          <a:spcPct val="0"/>
        </a:spcBef>
        <a:spcAft>
          <a:spcPct val="0"/>
        </a:spcAft>
        <a:defRPr sz="3200" b="1">
          <a:solidFill>
            <a:schemeClr val="bg1"/>
          </a:solidFill>
          <a:latin typeface="Arial" charset="0"/>
        </a:defRPr>
      </a:lvl7pPr>
      <a:lvl8pPr marL="1371600" algn="r" rtl="0" fontAlgn="base">
        <a:spcBef>
          <a:spcPct val="0"/>
        </a:spcBef>
        <a:spcAft>
          <a:spcPct val="0"/>
        </a:spcAft>
        <a:defRPr sz="3200" b="1">
          <a:solidFill>
            <a:schemeClr val="bg1"/>
          </a:solidFill>
          <a:latin typeface="Arial" charset="0"/>
        </a:defRPr>
      </a:lvl8pPr>
      <a:lvl9pPr marL="1828800" algn="r" rtl="0" fontAlgn="base">
        <a:spcBef>
          <a:spcPct val="0"/>
        </a:spcBef>
        <a:spcAft>
          <a:spcPct val="0"/>
        </a:spcAft>
        <a:defRPr sz="3200" b="1">
          <a:solidFill>
            <a:schemeClr val="bg1"/>
          </a:solidFill>
          <a:latin typeface="Arial" charset="0"/>
        </a:defRPr>
      </a:lvl9pPr>
    </p:titleStyle>
    <p:bodyStyle>
      <a:lvl1pPr marL="342900" indent="-342900" algn="l" rtl="0" eaLnBrk="0" fontAlgn="base" hangingPunct="0">
        <a:spcBef>
          <a:spcPct val="20000"/>
        </a:spcBef>
        <a:spcAft>
          <a:spcPct val="0"/>
        </a:spcAft>
        <a:buClr>
          <a:srgbClr val="F1AF00"/>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lr>
          <a:srgbClr val="F1AF00"/>
        </a:buClr>
        <a:buFont typeface="Arial" charset="0"/>
        <a:buChar char="–"/>
        <a:defRPr sz="2100">
          <a:solidFill>
            <a:srgbClr val="00338F"/>
          </a:solidFill>
          <a:latin typeface="+mn-lt"/>
        </a:defRPr>
      </a:lvl2pPr>
      <a:lvl3pPr marL="1143000" indent="-228600" algn="l" rtl="0" eaLnBrk="0" fontAlgn="base" hangingPunct="0">
        <a:spcBef>
          <a:spcPct val="20000"/>
        </a:spcBef>
        <a:spcAft>
          <a:spcPct val="0"/>
        </a:spcAft>
        <a:buClr>
          <a:srgbClr val="F1AF00"/>
        </a:buClr>
        <a:buFont typeface="Wingdings" pitchFamily="2" charset="2"/>
        <a:buChar char="§"/>
        <a:defRPr sz="1900">
          <a:solidFill>
            <a:srgbClr val="00338F"/>
          </a:solidFill>
          <a:latin typeface="+mn-lt"/>
        </a:defRPr>
      </a:lvl3pPr>
      <a:lvl4pPr marL="1600200" indent="-228600" algn="l" rtl="0" eaLnBrk="0" fontAlgn="base" hangingPunct="0">
        <a:spcBef>
          <a:spcPct val="20000"/>
        </a:spcBef>
        <a:spcAft>
          <a:spcPct val="0"/>
        </a:spcAft>
        <a:buClr>
          <a:srgbClr val="F1AF00"/>
        </a:buClr>
        <a:buChar char="•"/>
        <a:defRPr i="1">
          <a:solidFill>
            <a:srgbClr val="00338F"/>
          </a:solidFill>
          <a:latin typeface="+mn-lt"/>
        </a:defRPr>
      </a:lvl4pPr>
      <a:lvl5pPr marL="2057400" indent="-228600" algn="l" rtl="0" eaLnBrk="0" fontAlgn="base" hangingPunct="0">
        <a:spcBef>
          <a:spcPct val="20000"/>
        </a:spcBef>
        <a:spcAft>
          <a:spcPct val="0"/>
        </a:spcAft>
        <a:buClr>
          <a:srgbClr val="F1AF00"/>
        </a:buClr>
        <a:buChar char="o"/>
        <a:defRPr sz="1600">
          <a:solidFill>
            <a:srgbClr val="00338F"/>
          </a:solidFill>
          <a:latin typeface="+mn-lt"/>
        </a:defRPr>
      </a:lvl5pPr>
      <a:lvl6pPr marL="2514600" indent="-228600" algn="l" rtl="0" fontAlgn="base">
        <a:spcBef>
          <a:spcPct val="20000"/>
        </a:spcBef>
        <a:spcAft>
          <a:spcPct val="0"/>
        </a:spcAft>
        <a:buClr>
          <a:srgbClr val="F1AF00"/>
        </a:buClr>
        <a:buChar char="o"/>
        <a:defRPr sz="1600">
          <a:solidFill>
            <a:srgbClr val="00338F"/>
          </a:solidFill>
          <a:latin typeface="+mn-lt"/>
        </a:defRPr>
      </a:lvl6pPr>
      <a:lvl7pPr marL="2971800" indent="-228600" algn="l" rtl="0" fontAlgn="base">
        <a:spcBef>
          <a:spcPct val="20000"/>
        </a:spcBef>
        <a:spcAft>
          <a:spcPct val="0"/>
        </a:spcAft>
        <a:buClr>
          <a:srgbClr val="F1AF00"/>
        </a:buClr>
        <a:buChar char="o"/>
        <a:defRPr sz="1600">
          <a:solidFill>
            <a:srgbClr val="00338F"/>
          </a:solidFill>
          <a:latin typeface="+mn-lt"/>
        </a:defRPr>
      </a:lvl7pPr>
      <a:lvl8pPr marL="3429000" indent="-228600" algn="l" rtl="0" fontAlgn="base">
        <a:spcBef>
          <a:spcPct val="20000"/>
        </a:spcBef>
        <a:spcAft>
          <a:spcPct val="0"/>
        </a:spcAft>
        <a:buClr>
          <a:srgbClr val="F1AF00"/>
        </a:buClr>
        <a:buChar char="o"/>
        <a:defRPr sz="1600">
          <a:solidFill>
            <a:srgbClr val="00338F"/>
          </a:solidFill>
          <a:latin typeface="+mn-lt"/>
        </a:defRPr>
      </a:lvl8pPr>
      <a:lvl9pPr marL="3886200" indent="-228600" algn="l" rtl="0" fontAlgn="base">
        <a:spcBef>
          <a:spcPct val="20000"/>
        </a:spcBef>
        <a:spcAft>
          <a:spcPct val="0"/>
        </a:spcAft>
        <a:buClr>
          <a:srgbClr val="F1AF00"/>
        </a:buClr>
        <a:buChar char="o"/>
        <a:defRPr sz="1600">
          <a:solidFill>
            <a:srgbClr val="00338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go.egi.eu/qekf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1988840"/>
            <a:ext cx="7992888" cy="1470025"/>
          </a:xfrm>
        </p:spPr>
        <p:txBody>
          <a:bodyPr/>
          <a:lstStyle/>
          <a:p>
            <a:r>
              <a:rPr lang="en-GB" dirty="0" smtClean="0"/>
              <a:t>National Sustainability</a:t>
            </a:r>
            <a:br>
              <a:rPr lang="en-GB" dirty="0" smtClean="0"/>
            </a:br>
            <a:r>
              <a:rPr lang="en-GB" sz="3600" dirty="0" smtClean="0"/>
              <a:t>Breakout session </a:t>
            </a:r>
            <a:br>
              <a:rPr lang="en-GB" sz="3600" dirty="0" smtClean="0"/>
            </a:br>
            <a:r>
              <a:rPr lang="en-GB" sz="3600" dirty="0" smtClean="0"/>
              <a:t>Report</a:t>
            </a:r>
            <a:endParaRPr lang="en-GB" sz="3600" dirty="0"/>
          </a:p>
        </p:txBody>
      </p:sp>
      <p:sp>
        <p:nvSpPr>
          <p:cNvPr id="3" name="Subtitle 2"/>
          <p:cNvSpPr>
            <a:spLocks noGrp="1"/>
          </p:cNvSpPr>
          <p:nvPr>
            <p:ph type="subTitle" idx="1"/>
          </p:nvPr>
        </p:nvSpPr>
        <p:spPr/>
        <p:txBody>
          <a:bodyPr/>
          <a:lstStyle/>
          <a:p>
            <a:r>
              <a:rPr lang="en-GB" dirty="0" smtClean="0"/>
              <a:t>Sergio Andreozzi</a:t>
            </a:r>
          </a:p>
          <a:p>
            <a:r>
              <a:rPr lang="en-GB" sz="2400" dirty="0" smtClean="0"/>
              <a:t>Policy Development Manager, </a:t>
            </a:r>
            <a:r>
              <a:rPr lang="en-GB" sz="2400" dirty="0" err="1" smtClean="0"/>
              <a:t>EGI.eu</a:t>
            </a:r>
            <a:endParaRPr lang="en-GB" sz="2400" dirty="0"/>
          </a:p>
        </p:txBody>
      </p:sp>
      <p:sp>
        <p:nvSpPr>
          <p:cNvPr id="4" name="Date Placeholder 3"/>
          <p:cNvSpPr>
            <a:spLocks noGrp="1"/>
          </p:cNvSpPr>
          <p:nvPr>
            <p:ph type="dt" sz="half" idx="10"/>
          </p:nvPr>
        </p:nvSpPr>
        <p:spPr/>
        <p:txBody>
          <a:bodyPr/>
          <a:lstStyle/>
          <a:p>
            <a:fld id="{B5189A42-65AF-9045-926B-660CB17F2FF2}" type="datetime1">
              <a:rPr lang="en-GB" smtClean="0"/>
              <a:t>25/01/2012</a:t>
            </a:fld>
            <a:endParaRPr lang="en-GB"/>
          </a:p>
        </p:txBody>
      </p:sp>
      <p:sp>
        <p:nvSpPr>
          <p:cNvPr id="5" name="Footer Placeholder 4"/>
          <p:cNvSpPr>
            <a:spLocks noGrp="1"/>
          </p:cNvSpPr>
          <p:nvPr>
            <p:ph type="ftr" sz="quarter" idx="11"/>
          </p:nvPr>
        </p:nvSpPr>
        <p:spPr/>
        <p:txBody>
          <a:bodyPr/>
          <a:lstStyle/>
          <a:p>
            <a:r>
              <a:rPr lang="en-US" smtClean="0"/>
              <a:t>User and General EGI Sustainability Workshop - 25 Jan 2012</a:t>
            </a:r>
            <a:endParaRPr lang="en-GB"/>
          </a:p>
        </p:txBody>
      </p:sp>
      <p:sp>
        <p:nvSpPr>
          <p:cNvPr id="6" name="Slide Number Placeholder 5"/>
          <p:cNvSpPr>
            <a:spLocks noGrp="1"/>
          </p:cNvSpPr>
          <p:nvPr>
            <p:ph type="sldNum" sz="quarter" idx="12"/>
          </p:nvPr>
        </p:nvSpPr>
        <p:spPr/>
        <p:txBody>
          <a:bodyPr/>
          <a:lstStyle/>
          <a:p>
            <a:fld id="{F81643E8-D56D-45C6-BDBE-DB296EBC22D1}" type="slidenum">
              <a:rPr lang="en-GB" smtClean="0"/>
              <a:t>1</a:t>
            </a:fld>
            <a:endParaRPr lang="en-GB"/>
          </a:p>
        </p:txBody>
      </p:sp>
    </p:spTree>
    <p:extLst>
      <p:ext uri="{BB962C8B-B14F-4D97-AF65-F5344CB8AC3E}">
        <p14:creationId xmlns:p14="http://schemas.microsoft.com/office/powerpoint/2010/main" val="409922460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3</a:t>
            </a:r>
            <a:endParaRPr lang="en-US" dirty="0"/>
          </a:p>
        </p:txBody>
      </p:sp>
      <p:sp>
        <p:nvSpPr>
          <p:cNvPr id="3" name="Content Placeholder 2"/>
          <p:cNvSpPr>
            <a:spLocks noGrp="1"/>
          </p:cNvSpPr>
          <p:nvPr>
            <p:ph idx="1"/>
          </p:nvPr>
        </p:nvSpPr>
        <p:spPr/>
        <p:txBody>
          <a:bodyPr/>
          <a:lstStyle/>
          <a:p>
            <a:r>
              <a:rPr lang="en-GB" dirty="0"/>
              <a:t>What are the top 5 customer needs that your ACME NGI wants to fulfil? </a:t>
            </a:r>
            <a:endParaRPr lang="en-GB" dirty="0" smtClean="0"/>
          </a:p>
          <a:p>
            <a:pPr lvl="1"/>
            <a:r>
              <a:rPr lang="en-GB" dirty="0" smtClean="0"/>
              <a:t>Functional Needs</a:t>
            </a:r>
          </a:p>
          <a:p>
            <a:pPr lvl="1"/>
            <a:r>
              <a:rPr lang="en-GB" dirty="0" smtClean="0"/>
              <a:t>Emotional Needs</a:t>
            </a:r>
            <a:endParaRPr lang="en-GB" dirty="0"/>
          </a:p>
          <a:p>
            <a:endParaRPr lang="en-US" dirty="0"/>
          </a:p>
        </p:txBody>
      </p:sp>
      <p:sp>
        <p:nvSpPr>
          <p:cNvPr id="4" name="Date Placeholder 3"/>
          <p:cNvSpPr>
            <a:spLocks noGrp="1"/>
          </p:cNvSpPr>
          <p:nvPr>
            <p:ph type="dt" sz="half" idx="10"/>
          </p:nvPr>
        </p:nvSpPr>
        <p:spPr/>
        <p:txBody>
          <a:bodyPr/>
          <a:lstStyle/>
          <a:p>
            <a:fld id="{9DE087C4-73A1-584A-8273-1738F8F2939A}" type="datetime1">
              <a:rPr lang="en-GB" smtClean="0"/>
              <a:t>25/01/2012</a:t>
            </a:fld>
            <a:endParaRPr lang="en-GB"/>
          </a:p>
        </p:txBody>
      </p:sp>
      <p:sp>
        <p:nvSpPr>
          <p:cNvPr id="5" name="Footer Placeholder 4"/>
          <p:cNvSpPr>
            <a:spLocks noGrp="1"/>
          </p:cNvSpPr>
          <p:nvPr>
            <p:ph type="ftr" sz="quarter" idx="11"/>
          </p:nvPr>
        </p:nvSpPr>
        <p:spPr/>
        <p:txBody>
          <a:bodyPr/>
          <a:lstStyle/>
          <a:p>
            <a:r>
              <a:rPr lang="en-US" smtClean="0"/>
              <a:t>User and General EGI Sustainability Workshop - 25 Jan 2012</a:t>
            </a:r>
            <a:endParaRPr lang="en-GB"/>
          </a:p>
        </p:txBody>
      </p:sp>
      <p:sp>
        <p:nvSpPr>
          <p:cNvPr id="6" name="Slide Number Placeholder 5"/>
          <p:cNvSpPr>
            <a:spLocks noGrp="1"/>
          </p:cNvSpPr>
          <p:nvPr>
            <p:ph type="sldNum" sz="quarter" idx="12"/>
          </p:nvPr>
        </p:nvSpPr>
        <p:spPr/>
        <p:txBody>
          <a:bodyPr/>
          <a:lstStyle/>
          <a:p>
            <a:fld id="{F81643E8-D56D-45C6-BDBE-DB296EBC22D1}" type="slidenum">
              <a:rPr lang="en-GB" smtClean="0"/>
              <a:t>10</a:t>
            </a:fld>
            <a:endParaRPr lang="en-GB"/>
          </a:p>
        </p:txBody>
      </p:sp>
    </p:spTree>
    <p:extLst>
      <p:ext uri="{BB962C8B-B14F-4D97-AF65-F5344CB8AC3E}">
        <p14:creationId xmlns:p14="http://schemas.microsoft.com/office/powerpoint/2010/main" val="266990453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234445765"/>
              </p:ext>
            </p:extLst>
          </p:nvPr>
        </p:nvGraphicFramePr>
        <p:xfrm>
          <a:off x="0" y="116632"/>
          <a:ext cx="9036495" cy="6525789"/>
        </p:xfrm>
        <a:graphic>
          <a:graphicData uri="http://schemas.openxmlformats.org/drawingml/2006/table">
            <a:tbl>
              <a:tblPr firstRow="1" bandRow="1">
                <a:tableStyleId>{5C22544A-7EE6-4342-B048-85BDC9FD1C3A}</a:tableStyleId>
              </a:tblPr>
              <a:tblGrid>
                <a:gridCol w="5510059"/>
                <a:gridCol w="881609"/>
                <a:gridCol w="1542816"/>
                <a:gridCol w="1102011"/>
              </a:tblGrid>
              <a:tr h="424146">
                <a:tc>
                  <a:txBody>
                    <a:bodyPr/>
                    <a:lstStyle/>
                    <a:p>
                      <a:r>
                        <a:rPr lang="en-US" dirty="0" smtClean="0"/>
                        <a:t>Customer:</a:t>
                      </a:r>
                      <a:r>
                        <a:rPr lang="en-US" baseline="0" dirty="0" smtClean="0"/>
                        <a:t> </a:t>
                      </a:r>
                      <a:r>
                        <a:rPr lang="en-US" dirty="0" smtClean="0"/>
                        <a:t>Function</a:t>
                      </a:r>
                      <a:r>
                        <a:rPr lang="en-US" baseline="0" dirty="0" smtClean="0"/>
                        <a:t> Needs</a:t>
                      </a:r>
                      <a:endParaRPr lang="en-US" dirty="0"/>
                    </a:p>
                  </a:txBody>
                  <a:tcPr/>
                </a:tc>
                <a:tc>
                  <a:txBody>
                    <a:bodyPr/>
                    <a:lstStyle/>
                    <a:p>
                      <a:pPr algn="ctr"/>
                      <a:r>
                        <a:rPr lang="en-US" dirty="0" smtClean="0"/>
                        <a:t>A</a:t>
                      </a:r>
                      <a:endParaRPr lang="en-US" dirty="0"/>
                    </a:p>
                  </a:txBody>
                  <a:tcPr/>
                </a:tc>
                <a:tc>
                  <a:txBody>
                    <a:bodyPr/>
                    <a:lstStyle/>
                    <a:p>
                      <a:pPr algn="ctr"/>
                      <a:r>
                        <a:rPr lang="en-US" dirty="0" smtClean="0"/>
                        <a:t>B</a:t>
                      </a:r>
                      <a:endParaRPr lang="en-US" dirty="0"/>
                    </a:p>
                  </a:txBody>
                  <a:tcPr/>
                </a:tc>
                <a:tc>
                  <a:txBody>
                    <a:bodyPr/>
                    <a:lstStyle/>
                    <a:p>
                      <a:pPr algn="ctr"/>
                      <a:r>
                        <a:rPr lang="en-US" dirty="0" smtClean="0"/>
                        <a:t>C</a:t>
                      </a:r>
                      <a:endParaRPr lang="en-US" dirty="0"/>
                    </a:p>
                  </a:txBody>
                  <a:tcPr/>
                </a:tc>
              </a:tr>
              <a:tr h="424146">
                <a:tc>
                  <a:txBody>
                    <a:bodyPr/>
                    <a:lstStyle/>
                    <a:p>
                      <a:pPr>
                        <a:spcAft>
                          <a:spcPts val="0"/>
                        </a:spcAft>
                      </a:pPr>
                      <a:r>
                        <a:rPr lang="en-GB" sz="1200" dirty="0">
                          <a:effectLst/>
                          <a:latin typeface="Cambria"/>
                          <a:ea typeface="ＭＳ 明朝"/>
                          <a:cs typeface="Times New Roman"/>
                        </a:rPr>
                        <a:t>Access to a knowledge network</a:t>
                      </a:r>
                      <a:endParaRPr lang="en-US" sz="1200" dirty="0">
                        <a:effectLst/>
                        <a:latin typeface="Cambria"/>
                        <a:ea typeface="ＭＳ 明朝"/>
                        <a:cs typeface="Times New Roman"/>
                      </a:endParaRPr>
                    </a:p>
                  </a:txBody>
                  <a:tcPr marL="68580" marR="68580" marT="0" marB="0"/>
                </a:tc>
                <a:tc>
                  <a:txBody>
                    <a:bodyPr/>
                    <a:lstStyle/>
                    <a:p>
                      <a:pPr algn="ct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r>
              <a:tr h="424146">
                <a:tc>
                  <a:txBody>
                    <a:bodyPr/>
                    <a:lstStyle/>
                    <a:p>
                      <a:pPr>
                        <a:spcAft>
                          <a:spcPts val="0"/>
                        </a:spcAft>
                      </a:pPr>
                      <a:r>
                        <a:rPr lang="en-GB" sz="1200">
                          <a:effectLst/>
                          <a:latin typeface="Cambria"/>
                          <a:ea typeface="ＭＳ 明朝"/>
                          <a:cs typeface="Times New Roman"/>
                        </a:rPr>
                        <a:t>Free resource usage</a:t>
                      </a:r>
                      <a:endParaRPr lang="en-US" sz="1200">
                        <a:effectLst/>
                        <a:latin typeface="Cambria"/>
                        <a:ea typeface="ＭＳ 明朝"/>
                        <a:cs typeface="Times New Roman"/>
                      </a:endParaRPr>
                    </a:p>
                  </a:txBody>
                  <a:tcPr marL="68580" marR="68580" marT="0" marB="0"/>
                </a:tc>
                <a:tc>
                  <a:txBody>
                    <a:bodyPr/>
                    <a:lstStyle/>
                    <a:p>
                      <a:pPr algn="ctr"/>
                      <a:r>
                        <a:rPr lang="en-US" dirty="0" smtClean="0"/>
                        <a:t>1</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txBody>
                  <a:tcPr/>
                </a:tc>
              </a:tr>
              <a:tr h="424146">
                <a:tc>
                  <a:txBody>
                    <a:bodyPr/>
                    <a:lstStyle/>
                    <a:p>
                      <a:pPr>
                        <a:spcAft>
                          <a:spcPts val="0"/>
                        </a:spcAft>
                      </a:pPr>
                      <a:r>
                        <a:rPr lang="en-GB" sz="1200">
                          <a:effectLst/>
                          <a:latin typeface="Cambria"/>
                          <a:ea typeface="ＭＳ 明朝"/>
                          <a:cs typeface="Times New Roman"/>
                        </a:rPr>
                        <a:t>No fees for using e-infrastructures</a:t>
                      </a:r>
                      <a:endParaRPr lang="en-US" sz="1200">
                        <a:effectLst/>
                        <a:latin typeface="Cambria"/>
                        <a:ea typeface="ＭＳ 明朝"/>
                        <a:cs typeface="Times New Roman"/>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3</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txBody>
                  <a:tcPr/>
                </a:tc>
              </a:tr>
              <a:tr h="693658">
                <a:tc>
                  <a:txBody>
                    <a:bodyPr/>
                    <a:lstStyle/>
                    <a:p>
                      <a:pPr>
                        <a:spcAft>
                          <a:spcPts val="0"/>
                        </a:spcAft>
                      </a:pPr>
                      <a:r>
                        <a:rPr lang="en-GB" sz="1200" dirty="0">
                          <a:effectLst/>
                          <a:latin typeface="Cambria"/>
                          <a:ea typeface="ＭＳ 明朝"/>
                          <a:cs typeface="Times New Roman"/>
                        </a:rPr>
                        <a:t>Easiest possible resource access (no certificates)</a:t>
                      </a:r>
                      <a:endParaRPr lang="en-US" sz="1200" dirty="0">
                        <a:effectLst/>
                        <a:latin typeface="Cambria"/>
                        <a:ea typeface="ＭＳ 明朝"/>
                        <a:cs typeface="Times New Roman"/>
                      </a:endParaRPr>
                    </a:p>
                  </a:txBody>
                  <a:tcPr marL="68580" marR="68580" marT="0" marB="0"/>
                </a:tc>
                <a:tc>
                  <a:txBody>
                    <a:bodyPr/>
                    <a:lstStyle/>
                    <a:p>
                      <a:pPr algn="ctr"/>
                      <a:r>
                        <a:rPr lang="en-US" dirty="0" smtClean="0"/>
                        <a:t>2</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 (certificate</a:t>
                      </a:r>
                      <a:r>
                        <a:rPr lang="en-US" baseline="0" dirty="0" smtClean="0"/>
                        <a:t> are OK</a:t>
                      </a:r>
                      <a:r>
                        <a:rPr lang="en-US"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r>
              <a:tr h="424146">
                <a:tc>
                  <a:txBody>
                    <a:bodyPr/>
                    <a:lstStyle/>
                    <a:p>
                      <a:pPr>
                        <a:spcAft>
                          <a:spcPts val="0"/>
                        </a:spcAft>
                      </a:pPr>
                      <a:r>
                        <a:rPr lang="en-GB" sz="1200">
                          <a:effectLst/>
                          <a:latin typeface="Cambria"/>
                          <a:ea typeface="ＭＳ 明朝"/>
                          <a:cs typeface="Times New Roman"/>
                        </a:rPr>
                        <a:t>No waiting time for resource usage</a:t>
                      </a:r>
                      <a:endParaRPr lang="en-US" sz="1200">
                        <a:effectLst/>
                        <a:latin typeface="Cambria"/>
                        <a:ea typeface="ＭＳ 明朝"/>
                        <a:cs typeface="Times New Roman"/>
                      </a:endParaRPr>
                    </a:p>
                  </a:txBody>
                  <a:tcPr marL="68580" marR="68580" marT="0" marB="0"/>
                </a:tc>
                <a:tc>
                  <a:txBody>
                    <a:bodyPr/>
                    <a:lstStyle/>
                    <a:p>
                      <a:pPr algn="ctr"/>
                      <a:r>
                        <a:rPr lang="en-US" dirty="0" smtClean="0"/>
                        <a:t>3</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txBody>
                  <a:tcPr/>
                </a:tc>
              </a:tr>
              <a:tr h="424146">
                <a:tc>
                  <a:txBody>
                    <a:bodyPr/>
                    <a:lstStyle/>
                    <a:p>
                      <a:pPr>
                        <a:spcAft>
                          <a:spcPts val="0"/>
                        </a:spcAft>
                      </a:pPr>
                      <a:r>
                        <a:rPr lang="en-GB" sz="1200">
                          <a:effectLst/>
                          <a:latin typeface="Cambria"/>
                          <a:ea typeface="ＭＳ 明朝"/>
                          <a:cs typeface="Times New Roman"/>
                        </a:rPr>
                        <a:t>Small transfer times for data</a:t>
                      </a:r>
                      <a:endParaRPr lang="en-US" sz="1200">
                        <a:effectLst/>
                        <a:latin typeface="Cambria"/>
                        <a:ea typeface="ＭＳ 明朝"/>
                        <a:cs typeface="Times New Roman"/>
                      </a:endParaRPr>
                    </a:p>
                  </a:txBody>
                  <a:tcPr marL="68580" marR="68580" marT="0" marB="0"/>
                </a:tc>
                <a:tc>
                  <a:txBody>
                    <a:bodyPr/>
                    <a:lstStyle/>
                    <a:p>
                      <a:pPr algn="ct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txBody>
                  <a:tcPr/>
                </a:tc>
              </a:tr>
              <a:tr h="424146">
                <a:tc>
                  <a:txBody>
                    <a:bodyPr/>
                    <a:lstStyle/>
                    <a:p>
                      <a:pPr>
                        <a:spcAft>
                          <a:spcPts val="0"/>
                        </a:spcAft>
                      </a:pPr>
                      <a:r>
                        <a:rPr lang="en-GB" sz="1200">
                          <a:effectLst/>
                          <a:latin typeface="Cambria"/>
                          <a:ea typeface="ＭＳ 明朝"/>
                          <a:cs typeface="Times New Roman"/>
                        </a:rPr>
                        <a:t>On-demand deployment of services on OS of their choice in remote systems</a:t>
                      </a:r>
                      <a:endParaRPr lang="en-US" sz="1200">
                        <a:effectLst/>
                        <a:latin typeface="Cambria"/>
                        <a:ea typeface="ＭＳ 明朝"/>
                        <a:cs typeface="Times New Roman"/>
                      </a:endParaRPr>
                    </a:p>
                  </a:txBody>
                  <a:tcPr marL="68580" marR="68580" marT="0" marB="0"/>
                </a:tc>
                <a:tc>
                  <a:txBody>
                    <a:bodyPr/>
                    <a:lstStyle/>
                    <a:p>
                      <a:pPr algn="ct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r>
              <a:tr h="693658">
                <a:tc>
                  <a:txBody>
                    <a:bodyPr/>
                    <a:lstStyle/>
                    <a:p>
                      <a:pPr>
                        <a:spcAft>
                          <a:spcPts val="0"/>
                        </a:spcAft>
                      </a:pPr>
                      <a:r>
                        <a:rPr lang="en-GB" sz="1200">
                          <a:effectLst/>
                          <a:latin typeface="Cambria"/>
                          <a:ea typeface="ＭＳ 明朝"/>
                          <a:cs typeface="Times New Roman"/>
                        </a:rPr>
                        <a:t>Receive specialized consulting on the best way to manage their data remotely and to run their applications</a:t>
                      </a:r>
                      <a:endParaRPr lang="en-US" sz="1200">
                        <a:effectLst/>
                        <a:latin typeface="Cambria"/>
                        <a:ea typeface="ＭＳ 明朝"/>
                        <a:cs typeface="Times New Roman"/>
                      </a:endParaRPr>
                    </a:p>
                  </a:txBody>
                  <a:tcPr marL="68580" marR="68580" marT="0" marB="0"/>
                </a:tc>
                <a:tc>
                  <a:txBody>
                    <a:bodyPr/>
                    <a:lstStyle/>
                    <a:p>
                      <a:pPr algn="ct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r>
                        <a:rPr lang="en-US" baseline="0" dirty="0" smtClean="0"/>
                        <a:t> (merge 1)</a:t>
                      </a:r>
                      <a:endParaRPr lang="en-US" dirty="0" smtClean="0"/>
                    </a:p>
                    <a:p>
                      <a:pPr algn="ct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r>
              <a:tr h="627501">
                <a:tc>
                  <a:txBody>
                    <a:bodyPr/>
                    <a:lstStyle/>
                    <a:p>
                      <a:pPr algn="just">
                        <a:spcAft>
                          <a:spcPts val="0"/>
                        </a:spcAft>
                      </a:pPr>
                      <a:r>
                        <a:rPr lang="en-GB" sz="1200">
                          <a:effectLst/>
                          <a:latin typeface="Cambria"/>
                          <a:ea typeface="ＭＳ 明朝"/>
                          <a:cs typeface="Times New Roman"/>
                        </a:rPr>
                        <a:t>Skilled support to enable scientists to solve their immediate computational, data-processing and storage needs</a:t>
                      </a:r>
                      <a:endParaRPr lang="en-US" sz="1200">
                        <a:effectLst/>
                        <a:latin typeface="Cambria"/>
                        <a:ea typeface="ＭＳ 明朝"/>
                        <a:cs typeface="Times New Roman"/>
                      </a:endParaRPr>
                    </a:p>
                  </a:txBody>
                  <a:tcPr marL="68580" marR="68580" marT="0" marB="0"/>
                </a:tc>
                <a:tc>
                  <a:txBody>
                    <a:bodyPr/>
                    <a:lstStyle/>
                    <a:p>
                      <a:pPr algn="ctr"/>
                      <a:endParaRPr lang="en-US"/>
                    </a:p>
                  </a:txBody>
                  <a:tcPr/>
                </a:tc>
                <a:tc>
                  <a:txBody>
                    <a:bodyPr/>
                    <a:lstStyle/>
                    <a:p>
                      <a:pPr algn="ct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r>
              <a:tr h="693658">
                <a:tc>
                  <a:txBody>
                    <a:bodyPr/>
                    <a:lstStyle/>
                    <a:p>
                      <a:pPr algn="just">
                        <a:spcAft>
                          <a:spcPts val="0"/>
                        </a:spcAft>
                      </a:pPr>
                      <a:r>
                        <a:rPr lang="en-GB" sz="1200" dirty="0">
                          <a:effectLst/>
                          <a:latin typeface="Cambria"/>
                          <a:ea typeface="ＭＳ 明朝"/>
                          <a:cs typeface="Times New Roman"/>
                        </a:rPr>
                        <a:t>Manage, preserve, securely share large-scale scientific data in remote systems</a:t>
                      </a:r>
                      <a:endParaRPr lang="en-US" sz="1200" dirty="0">
                        <a:effectLst/>
                        <a:latin typeface="Cambria"/>
                        <a:ea typeface="ＭＳ 明朝"/>
                        <a:cs typeface="Times New Roman"/>
                      </a:endParaRPr>
                    </a:p>
                  </a:txBody>
                  <a:tcPr marL="68580" marR="68580" marT="0" marB="0"/>
                </a:tc>
                <a:tc>
                  <a:txBody>
                    <a:bodyPr/>
                    <a:lstStyle/>
                    <a:p>
                      <a:pPr algn="ctr"/>
                      <a:r>
                        <a:rPr lang="en-US" dirty="0" smtClean="0"/>
                        <a:t>3</a:t>
                      </a:r>
                      <a:endParaRPr lang="en-US" dirty="0"/>
                    </a:p>
                  </a:txBody>
                  <a:tcPr/>
                </a:tc>
                <a:tc>
                  <a:txBody>
                    <a:bodyPr/>
                    <a:lstStyle/>
                    <a:p>
                      <a:pPr algn="ct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p>
                      <a:pPr algn="ctr"/>
                      <a:endParaRPr lang="en-US" dirty="0"/>
                    </a:p>
                  </a:txBody>
                  <a:tcPr/>
                </a:tc>
              </a:tr>
              <a:tr h="424146">
                <a:tc>
                  <a:txBody>
                    <a:bodyPr/>
                    <a:lstStyle/>
                    <a:p>
                      <a:pPr algn="just">
                        <a:spcAft>
                          <a:spcPts val="0"/>
                        </a:spcAft>
                      </a:pPr>
                      <a:r>
                        <a:rPr lang="en-US" sz="1200" dirty="0" smtClean="0">
                          <a:effectLst/>
                          <a:latin typeface="Cambria"/>
                          <a:ea typeface="ＭＳ 明朝"/>
                          <a:cs typeface="Times New Roman"/>
                        </a:rPr>
                        <a:t>Minimal application process for users (as already we integrate approved and funded resources)</a:t>
                      </a:r>
                      <a:endParaRPr lang="en-US" sz="1200" dirty="0">
                        <a:effectLst/>
                        <a:latin typeface="Cambria"/>
                        <a:ea typeface="ＭＳ 明朝"/>
                        <a:cs typeface="Times New Roman"/>
                      </a:endParaRPr>
                    </a:p>
                  </a:txBody>
                  <a:tcPr marL="68580" marR="68580" marT="0" marB="0"/>
                </a:tc>
                <a:tc>
                  <a:txBody>
                    <a:bodyPr/>
                    <a:lstStyle/>
                    <a:p>
                      <a:pPr algn="ctr"/>
                      <a:endParaRPr lang="en-US" dirty="0"/>
                    </a:p>
                  </a:txBody>
                  <a:tcPr/>
                </a:tc>
                <a:tc>
                  <a:txBody>
                    <a:bodyPr/>
                    <a:lstStyle/>
                    <a:p>
                      <a:pPr algn="ctr"/>
                      <a:r>
                        <a:rPr lang="en-US" dirty="0" smtClean="0"/>
                        <a:t>✔</a:t>
                      </a:r>
                      <a:endParaRPr lang="en-US" dirty="0"/>
                    </a:p>
                  </a:txBody>
                  <a:tcPr/>
                </a:tc>
                <a:tc>
                  <a:txBody>
                    <a:bodyPr/>
                    <a:lstStyle/>
                    <a:p>
                      <a:pPr algn="ctr"/>
                      <a:endParaRPr lang="en-US" dirty="0"/>
                    </a:p>
                  </a:txBody>
                  <a:tcPr/>
                </a:tc>
              </a:tr>
              <a:tr h="424146">
                <a:tc>
                  <a:txBody>
                    <a:bodyPr/>
                    <a:lstStyle/>
                    <a:p>
                      <a:pPr algn="just">
                        <a:spcAft>
                          <a:spcPts val="0"/>
                        </a:spcAft>
                      </a:pPr>
                      <a:r>
                        <a:rPr lang="en-US" sz="1200" dirty="0" smtClean="0">
                          <a:effectLst/>
                          <a:latin typeface="Cambria"/>
                          <a:ea typeface="ＭＳ 明朝"/>
                          <a:cs typeface="Times New Roman"/>
                        </a:rPr>
                        <a:t>Core services for institutes/universities (monitoring, accounting, authorization and authentication framework and services, security)</a:t>
                      </a:r>
                      <a:endParaRPr lang="en-US" sz="1200" dirty="0">
                        <a:effectLst/>
                        <a:latin typeface="Cambria"/>
                        <a:ea typeface="ＭＳ 明朝"/>
                        <a:cs typeface="Times New Roman"/>
                      </a:endParaRPr>
                    </a:p>
                  </a:txBody>
                  <a:tcPr marL="68580" marR="68580" marT="0" marB="0"/>
                </a:tc>
                <a:tc>
                  <a:txBody>
                    <a:bodyPr/>
                    <a:lstStyle/>
                    <a:p>
                      <a:pPr algn="ctr"/>
                      <a:endParaRPr lang="en-US" dirty="0"/>
                    </a:p>
                  </a:txBody>
                  <a:tcPr/>
                </a:tc>
                <a:tc>
                  <a:txBody>
                    <a:bodyPr/>
                    <a:lstStyle/>
                    <a:p>
                      <a:pPr algn="ct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r>
            </a:tbl>
          </a:graphicData>
        </a:graphic>
      </p:graphicFrame>
      <p:sp>
        <p:nvSpPr>
          <p:cNvPr id="4" name="Date Placeholder 3"/>
          <p:cNvSpPr>
            <a:spLocks noGrp="1"/>
          </p:cNvSpPr>
          <p:nvPr>
            <p:ph type="dt" sz="half" idx="10"/>
          </p:nvPr>
        </p:nvSpPr>
        <p:spPr/>
        <p:txBody>
          <a:bodyPr/>
          <a:lstStyle/>
          <a:p>
            <a:fld id="{D39E104B-9E0D-EE4C-8CDA-835FF3D5FACD}" type="datetime1">
              <a:rPr lang="en-GB" smtClean="0"/>
              <a:t>25/01/2012</a:t>
            </a:fld>
            <a:endParaRPr lang="en-GB"/>
          </a:p>
        </p:txBody>
      </p:sp>
      <p:sp>
        <p:nvSpPr>
          <p:cNvPr id="5" name="Footer Placeholder 4"/>
          <p:cNvSpPr>
            <a:spLocks noGrp="1"/>
          </p:cNvSpPr>
          <p:nvPr>
            <p:ph type="ftr" sz="quarter" idx="11"/>
          </p:nvPr>
        </p:nvSpPr>
        <p:spPr/>
        <p:txBody>
          <a:bodyPr/>
          <a:lstStyle/>
          <a:p>
            <a:r>
              <a:rPr lang="en-US" smtClean="0"/>
              <a:t>User and General EGI Sustainability Workshop - 25 Jan 2012</a:t>
            </a:r>
            <a:endParaRPr lang="en-GB"/>
          </a:p>
        </p:txBody>
      </p:sp>
      <p:sp>
        <p:nvSpPr>
          <p:cNvPr id="6" name="Slide Number Placeholder 5"/>
          <p:cNvSpPr>
            <a:spLocks noGrp="1"/>
          </p:cNvSpPr>
          <p:nvPr>
            <p:ph type="sldNum" sz="quarter" idx="12"/>
          </p:nvPr>
        </p:nvSpPr>
        <p:spPr/>
        <p:txBody>
          <a:bodyPr/>
          <a:lstStyle/>
          <a:p>
            <a:fld id="{F81643E8-D56D-45C6-BDBE-DB296EBC22D1}" type="slidenum">
              <a:rPr lang="en-GB" smtClean="0"/>
              <a:t>11</a:t>
            </a:fld>
            <a:endParaRPr lang="en-GB"/>
          </a:p>
        </p:txBody>
      </p:sp>
    </p:spTree>
    <p:extLst>
      <p:ext uri="{BB962C8B-B14F-4D97-AF65-F5344CB8AC3E}">
        <p14:creationId xmlns:p14="http://schemas.microsoft.com/office/powerpoint/2010/main" val="357498995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594828865"/>
              </p:ext>
            </p:extLst>
          </p:nvPr>
        </p:nvGraphicFramePr>
        <p:xfrm>
          <a:off x="31411" y="1052736"/>
          <a:ext cx="9149101" cy="5268584"/>
        </p:xfrm>
        <a:graphic>
          <a:graphicData uri="http://schemas.openxmlformats.org/drawingml/2006/table">
            <a:tbl>
              <a:tblPr firstRow="1" bandRow="1">
                <a:tableStyleId>{5C22544A-7EE6-4342-B048-85BDC9FD1C3A}</a:tableStyleId>
              </a:tblPr>
              <a:tblGrid>
                <a:gridCol w="3834682"/>
                <a:gridCol w="1876340"/>
                <a:gridCol w="1713180"/>
                <a:gridCol w="1724899"/>
              </a:tblGrid>
              <a:tr h="418330">
                <a:tc>
                  <a:txBody>
                    <a:bodyPr/>
                    <a:lstStyle/>
                    <a:p>
                      <a:r>
                        <a:rPr lang="en-US" dirty="0" smtClean="0"/>
                        <a:t>Emotional Needs</a:t>
                      </a:r>
                      <a:endParaRPr lang="en-US" dirty="0"/>
                    </a:p>
                  </a:txBody>
                  <a:tcPr/>
                </a:tc>
                <a:tc>
                  <a:txBody>
                    <a:bodyPr/>
                    <a:lstStyle/>
                    <a:p>
                      <a:pPr algn="ctr"/>
                      <a:r>
                        <a:rPr lang="en-US" dirty="0" smtClean="0"/>
                        <a:t>A</a:t>
                      </a:r>
                      <a:endParaRPr lang="en-US" dirty="0"/>
                    </a:p>
                  </a:txBody>
                  <a:tcPr/>
                </a:tc>
                <a:tc>
                  <a:txBody>
                    <a:bodyPr/>
                    <a:lstStyle/>
                    <a:p>
                      <a:pPr algn="ctr"/>
                      <a:r>
                        <a:rPr lang="en-US" dirty="0" smtClean="0"/>
                        <a:t>B</a:t>
                      </a:r>
                      <a:endParaRPr lang="en-US" dirty="0"/>
                    </a:p>
                  </a:txBody>
                  <a:tcPr/>
                </a:tc>
                <a:tc>
                  <a:txBody>
                    <a:bodyPr/>
                    <a:lstStyle/>
                    <a:p>
                      <a:pPr algn="ctr"/>
                      <a:r>
                        <a:rPr lang="en-US" dirty="0" smtClean="0"/>
                        <a:t>C</a:t>
                      </a:r>
                      <a:endParaRPr lang="en-US" dirty="0"/>
                    </a:p>
                  </a:txBody>
                  <a:tcPr/>
                </a:tc>
              </a:tr>
              <a:tr h="418330">
                <a:tc>
                  <a:txBody>
                    <a:bodyPr/>
                    <a:lstStyle/>
                    <a:p>
                      <a:pPr>
                        <a:spcAft>
                          <a:spcPts val="0"/>
                        </a:spcAft>
                      </a:pPr>
                      <a:r>
                        <a:rPr lang="en-GB" sz="1200" dirty="0">
                          <a:effectLst/>
                          <a:latin typeface="Cambria"/>
                          <a:ea typeface="ＭＳ 明朝"/>
                          <a:cs typeface="Times New Roman"/>
                        </a:rPr>
                        <a:t>Security (safe territory and an environment)</a:t>
                      </a:r>
                      <a:endParaRPr lang="en-US" sz="1200" dirty="0">
                        <a:effectLst/>
                        <a:latin typeface="Cambria"/>
                        <a:ea typeface="ＭＳ 明朝"/>
                        <a:cs typeface="Times New Roman"/>
                      </a:endParaRPr>
                    </a:p>
                  </a:txBody>
                  <a:tcPr marL="68580" marR="68580" marT="0" marB="0"/>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r>
              <a:tr h="418330">
                <a:tc>
                  <a:txBody>
                    <a:bodyPr/>
                    <a:lstStyle/>
                    <a:p>
                      <a:pPr>
                        <a:spcAft>
                          <a:spcPts val="0"/>
                        </a:spcAft>
                      </a:pPr>
                      <a:r>
                        <a:rPr lang="en-GB" sz="1200">
                          <a:effectLst/>
                          <a:latin typeface="Cambria"/>
                          <a:ea typeface="ＭＳ 明朝"/>
                          <a:cs typeface="Times New Roman"/>
                        </a:rPr>
                        <a:t>Attention (to give and receive it)</a:t>
                      </a:r>
                      <a:endParaRPr lang="en-US" sz="1200">
                        <a:effectLst/>
                        <a:latin typeface="Cambria"/>
                        <a:ea typeface="ＭＳ 明朝"/>
                        <a:cs typeface="Times New Roman"/>
                      </a:endParaRPr>
                    </a:p>
                  </a:txBody>
                  <a:tcPr marL="68580" marR="68580" marT="0" marB="0"/>
                </a:tc>
                <a:tc>
                  <a:txBody>
                    <a:bodyPr/>
                    <a:lstStyle/>
                    <a:p>
                      <a:pPr algn="ct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txBody>
                  <a:tcPr/>
                </a:tc>
              </a:tr>
              <a:tr h="684148">
                <a:tc>
                  <a:txBody>
                    <a:bodyPr/>
                    <a:lstStyle/>
                    <a:p>
                      <a:pPr>
                        <a:spcAft>
                          <a:spcPts val="0"/>
                        </a:spcAft>
                      </a:pPr>
                      <a:r>
                        <a:rPr lang="en-GB" sz="1200">
                          <a:effectLst/>
                          <a:latin typeface="Cambria"/>
                          <a:ea typeface="ＭＳ 明朝"/>
                          <a:cs typeface="Times New Roman"/>
                        </a:rPr>
                        <a:t>Sense of autonomy and control</a:t>
                      </a:r>
                      <a:endParaRPr lang="en-US" sz="1200">
                        <a:effectLst/>
                        <a:latin typeface="Cambria"/>
                        <a:ea typeface="ＭＳ 明朝"/>
                        <a:cs typeface="Times New Roman"/>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txBody>
                  <a:tcPr/>
                </a:tc>
              </a:tr>
              <a:tr h="418330">
                <a:tc>
                  <a:txBody>
                    <a:bodyPr/>
                    <a:lstStyle/>
                    <a:p>
                      <a:pPr>
                        <a:spcAft>
                          <a:spcPts val="0"/>
                        </a:spcAft>
                      </a:pPr>
                      <a:r>
                        <a:rPr lang="en-GB" sz="1200">
                          <a:effectLst/>
                          <a:latin typeface="Cambria"/>
                          <a:ea typeface="ＭＳ 明朝"/>
                          <a:cs typeface="Times New Roman"/>
                        </a:rPr>
                        <a:t>Being emotionally connected to others</a:t>
                      </a:r>
                      <a:endParaRPr lang="en-US" sz="1200">
                        <a:effectLst/>
                        <a:latin typeface="Cambria"/>
                        <a:ea typeface="ＭＳ 明朝"/>
                        <a:cs typeface="Times New Roman"/>
                      </a:endParaRPr>
                    </a:p>
                  </a:txBody>
                  <a:tcPr marL="68580" marR="68580" marT="0" marB="0"/>
                </a:tc>
                <a:tc>
                  <a:txBody>
                    <a:bodyPr/>
                    <a:lstStyle/>
                    <a:p>
                      <a:pPr algn="ct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txBody>
                  <a:tcPr/>
                </a:tc>
              </a:tr>
              <a:tr h="418330">
                <a:tc>
                  <a:txBody>
                    <a:bodyPr/>
                    <a:lstStyle/>
                    <a:p>
                      <a:pPr>
                        <a:spcAft>
                          <a:spcPts val="0"/>
                        </a:spcAft>
                      </a:pPr>
                      <a:r>
                        <a:rPr lang="en-GB" sz="1200">
                          <a:effectLst/>
                          <a:latin typeface="Cambria"/>
                          <a:ea typeface="ＭＳ 明朝"/>
                          <a:cs typeface="Times New Roman"/>
                        </a:rPr>
                        <a:t>Feeling part of a wider community</a:t>
                      </a:r>
                      <a:endParaRPr lang="en-US" sz="1200">
                        <a:effectLst/>
                        <a:latin typeface="Cambria"/>
                        <a:ea typeface="ＭＳ 明朝"/>
                        <a:cs typeface="Times New Roman"/>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r>
              <a:tr h="418330">
                <a:tc>
                  <a:txBody>
                    <a:bodyPr/>
                    <a:lstStyle/>
                    <a:p>
                      <a:pPr>
                        <a:spcAft>
                          <a:spcPts val="0"/>
                        </a:spcAft>
                      </a:pPr>
                      <a:r>
                        <a:rPr lang="en-GB" sz="1200">
                          <a:effectLst/>
                          <a:latin typeface="Cambria"/>
                          <a:ea typeface="ＭＳ 明朝"/>
                          <a:cs typeface="Times New Roman"/>
                        </a:rPr>
                        <a:t>Privacy</a:t>
                      </a:r>
                      <a:endParaRPr lang="en-US" sz="1200">
                        <a:effectLst/>
                        <a:latin typeface="Cambria"/>
                        <a:ea typeface="ＭＳ 明朝"/>
                        <a:cs typeface="Times New Roman"/>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r>
              <a:tr h="418330">
                <a:tc>
                  <a:txBody>
                    <a:bodyPr/>
                    <a:lstStyle/>
                    <a:p>
                      <a:pPr>
                        <a:spcAft>
                          <a:spcPts val="0"/>
                        </a:spcAft>
                      </a:pPr>
                      <a:r>
                        <a:rPr lang="en-GB" sz="1200">
                          <a:effectLst/>
                          <a:latin typeface="Cambria"/>
                          <a:ea typeface="ＭＳ 明朝"/>
                          <a:cs typeface="Times New Roman"/>
                        </a:rPr>
                        <a:t>Sense of status within social groupings</a:t>
                      </a:r>
                      <a:endParaRPr lang="en-US" sz="1200">
                        <a:effectLst/>
                        <a:latin typeface="Cambria"/>
                        <a:ea typeface="ＭＳ 明朝"/>
                        <a:cs typeface="Times New Roman"/>
                      </a:endParaRPr>
                    </a:p>
                  </a:txBody>
                  <a:tcPr marL="68580" marR="68580" marT="0" marB="0"/>
                </a:tc>
                <a:tc>
                  <a:txBody>
                    <a:bodyPr/>
                    <a:lstStyle/>
                    <a:p>
                      <a:pPr algn="ctr"/>
                      <a:endParaRPr lang="en-US" dirty="0"/>
                    </a:p>
                  </a:txBody>
                  <a:tcPr/>
                </a:tc>
                <a:tc>
                  <a:txBody>
                    <a:bodyPr/>
                    <a:lstStyle/>
                    <a:p>
                      <a:pPr algn="ctr"/>
                      <a:endParaRPr lang="en-US"/>
                    </a:p>
                  </a:txBody>
                  <a:tcPr/>
                </a:tc>
                <a:tc>
                  <a:txBody>
                    <a:bodyPr/>
                    <a:lstStyle/>
                    <a:p>
                      <a:pPr algn="ctr"/>
                      <a:endParaRPr lang="en-US" dirty="0"/>
                    </a:p>
                  </a:txBody>
                  <a:tcPr/>
                </a:tc>
              </a:tr>
              <a:tr h="618898">
                <a:tc>
                  <a:txBody>
                    <a:bodyPr/>
                    <a:lstStyle/>
                    <a:p>
                      <a:pPr>
                        <a:spcAft>
                          <a:spcPts val="0"/>
                        </a:spcAft>
                      </a:pPr>
                      <a:r>
                        <a:rPr lang="en-GB" sz="1200">
                          <a:effectLst/>
                          <a:latin typeface="Cambria"/>
                          <a:ea typeface="ＭＳ 明朝"/>
                          <a:cs typeface="Times New Roman"/>
                        </a:rPr>
                        <a:t>Sense of competence and achievement</a:t>
                      </a:r>
                      <a:endParaRPr lang="en-US" sz="1200">
                        <a:effectLst/>
                        <a:latin typeface="Cambria"/>
                        <a:ea typeface="ＭＳ 明朝"/>
                        <a:cs typeface="Times New Roman"/>
                      </a:endParaRPr>
                    </a:p>
                  </a:txBody>
                  <a:tcPr marL="68580" marR="68580" marT="0" marB="0"/>
                </a:tc>
                <a:tc>
                  <a:txBody>
                    <a:bodyPr/>
                    <a:lstStyle/>
                    <a:p>
                      <a:pPr algn="ctr"/>
                      <a:endParaRPr lang="en-US" dirty="0"/>
                    </a:p>
                  </a:txBody>
                  <a:tcPr/>
                </a:tc>
                <a:tc>
                  <a:txBody>
                    <a:bodyPr/>
                    <a:lstStyle/>
                    <a:p>
                      <a:pPr algn="ctr"/>
                      <a:endParaRPr lang="en-US" dirty="0"/>
                    </a:p>
                  </a:txBody>
                  <a:tcPr/>
                </a:tc>
                <a:tc>
                  <a:txBody>
                    <a:bodyPr/>
                    <a:lstStyle/>
                    <a:p>
                      <a:pPr algn="ctr"/>
                      <a:endParaRPr lang="en-US"/>
                    </a:p>
                  </a:txBody>
                  <a:tcPr/>
                </a:tc>
              </a:tr>
              <a:tr h="618898">
                <a:tc>
                  <a:txBody>
                    <a:bodyPr/>
                    <a:lstStyle/>
                    <a:p>
                      <a:pPr>
                        <a:spcAft>
                          <a:spcPts val="0"/>
                        </a:spcAft>
                      </a:pPr>
                      <a:r>
                        <a:rPr lang="en-GB" sz="1200">
                          <a:effectLst/>
                          <a:latin typeface="Cambria"/>
                          <a:ea typeface="ＭＳ 明朝"/>
                          <a:cs typeface="Times New Roman"/>
                        </a:rPr>
                        <a:t>Having meaning and purpose</a:t>
                      </a:r>
                      <a:endParaRPr lang="en-US" sz="1200">
                        <a:effectLst/>
                        <a:latin typeface="Cambria"/>
                        <a:ea typeface="ＭＳ 明朝"/>
                        <a:cs typeface="Times New Roman"/>
                      </a:endParaRPr>
                    </a:p>
                  </a:txBody>
                  <a:tcPr marL="68580" marR="68580" marT="0" marB="0"/>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tr>
              <a:tr h="418330">
                <a:tc>
                  <a:txBody>
                    <a:bodyPr/>
                    <a:lstStyle/>
                    <a:p>
                      <a:pPr algn="just">
                        <a:spcAft>
                          <a:spcPts val="0"/>
                        </a:spcAft>
                      </a:pPr>
                      <a:r>
                        <a:rPr lang="en-GB" sz="1200" dirty="0">
                          <a:effectLst/>
                          <a:latin typeface="Cambria"/>
                          <a:ea typeface="ＭＳ 明朝"/>
                          <a:cs typeface="Times New Roman"/>
                        </a:rPr>
                        <a:t>Being important and understood by the resource </a:t>
                      </a:r>
                      <a:r>
                        <a:rPr lang="en-GB" sz="1200" dirty="0" err="1">
                          <a:effectLst/>
                          <a:latin typeface="Cambria"/>
                          <a:ea typeface="ＭＳ 明朝"/>
                          <a:cs typeface="Times New Roman"/>
                        </a:rPr>
                        <a:t>centers</a:t>
                      </a:r>
                      <a:endParaRPr lang="en-US" sz="1200" dirty="0">
                        <a:effectLst/>
                        <a:latin typeface="Cambria"/>
                        <a:ea typeface="ＭＳ 明朝"/>
                        <a:cs typeface="Times New Roman"/>
                      </a:endParaRPr>
                    </a:p>
                  </a:txBody>
                  <a:tcPr marL="68580" marR="68580" marT="0" marB="0"/>
                </a:tc>
                <a:tc>
                  <a:txBody>
                    <a:bodyPr/>
                    <a:lstStyle/>
                    <a:p>
                      <a:pPr algn="ctr"/>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c>
                  <a:txBody>
                    <a:bodyPr/>
                    <a:lstStyle/>
                    <a:p>
                      <a:pPr algn="ctr"/>
                      <a:endParaRPr lang="en-US" dirty="0"/>
                    </a:p>
                  </a:txBody>
                  <a:tcPr/>
                </a:tc>
              </a:tr>
            </a:tbl>
          </a:graphicData>
        </a:graphic>
      </p:graphicFrame>
      <p:sp>
        <p:nvSpPr>
          <p:cNvPr id="4" name="Date Placeholder 3"/>
          <p:cNvSpPr>
            <a:spLocks noGrp="1"/>
          </p:cNvSpPr>
          <p:nvPr>
            <p:ph type="dt" sz="half" idx="10"/>
          </p:nvPr>
        </p:nvSpPr>
        <p:spPr/>
        <p:txBody>
          <a:bodyPr/>
          <a:lstStyle/>
          <a:p>
            <a:fld id="{D39E104B-9E0D-EE4C-8CDA-835FF3D5FACD}" type="datetime1">
              <a:rPr lang="en-GB" smtClean="0"/>
              <a:t>25/01/2012</a:t>
            </a:fld>
            <a:endParaRPr lang="en-GB"/>
          </a:p>
        </p:txBody>
      </p:sp>
      <p:sp>
        <p:nvSpPr>
          <p:cNvPr id="5" name="Footer Placeholder 4"/>
          <p:cNvSpPr>
            <a:spLocks noGrp="1"/>
          </p:cNvSpPr>
          <p:nvPr>
            <p:ph type="ftr" sz="quarter" idx="11"/>
          </p:nvPr>
        </p:nvSpPr>
        <p:spPr/>
        <p:txBody>
          <a:bodyPr/>
          <a:lstStyle/>
          <a:p>
            <a:r>
              <a:rPr lang="en-US" smtClean="0"/>
              <a:t>User and General EGI Sustainability Workshop - 25 Jan 2012</a:t>
            </a:r>
            <a:endParaRPr lang="en-GB"/>
          </a:p>
        </p:txBody>
      </p:sp>
      <p:sp>
        <p:nvSpPr>
          <p:cNvPr id="6" name="Slide Number Placeholder 5"/>
          <p:cNvSpPr>
            <a:spLocks noGrp="1"/>
          </p:cNvSpPr>
          <p:nvPr>
            <p:ph type="sldNum" sz="quarter" idx="12"/>
          </p:nvPr>
        </p:nvSpPr>
        <p:spPr/>
        <p:txBody>
          <a:bodyPr/>
          <a:lstStyle/>
          <a:p>
            <a:fld id="{F81643E8-D56D-45C6-BDBE-DB296EBC22D1}" type="slidenum">
              <a:rPr lang="en-GB" smtClean="0"/>
              <a:t>12</a:t>
            </a:fld>
            <a:endParaRPr lang="en-GB"/>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71339838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4</a:t>
            </a:r>
            <a:endParaRPr lang="en-US" dirty="0"/>
          </a:p>
        </p:txBody>
      </p:sp>
      <p:sp>
        <p:nvSpPr>
          <p:cNvPr id="3" name="Content Placeholder 2"/>
          <p:cNvSpPr>
            <a:spLocks noGrp="1"/>
          </p:cNvSpPr>
          <p:nvPr>
            <p:ph idx="1"/>
          </p:nvPr>
        </p:nvSpPr>
        <p:spPr/>
        <p:txBody>
          <a:bodyPr/>
          <a:lstStyle/>
          <a:p>
            <a:r>
              <a:rPr lang="en-GB" b="1" dirty="0"/>
              <a:t>What are the services that the ACME NGI needs from </a:t>
            </a:r>
            <a:r>
              <a:rPr lang="en-GB" b="1" dirty="0" err="1"/>
              <a:t>EGI.eu</a:t>
            </a:r>
            <a:r>
              <a:rPr lang="en-GB" b="1" dirty="0"/>
              <a:t> in order to achieve its vision?</a:t>
            </a:r>
            <a:endParaRPr lang="en-US" dirty="0"/>
          </a:p>
          <a:p>
            <a:endParaRPr lang="en-US" dirty="0"/>
          </a:p>
        </p:txBody>
      </p:sp>
      <p:sp>
        <p:nvSpPr>
          <p:cNvPr id="4" name="Date Placeholder 3"/>
          <p:cNvSpPr>
            <a:spLocks noGrp="1"/>
          </p:cNvSpPr>
          <p:nvPr>
            <p:ph type="dt" sz="half" idx="10"/>
          </p:nvPr>
        </p:nvSpPr>
        <p:spPr/>
        <p:txBody>
          <a:bodyPr/>
          <a:lstStyle/>
          <a:p>
            <a:fld id="{9DE087C4-73A1-584A-8273-1738F8F2939A}" type="datetime1">
              <a:rPr lang="en-GB" smtClean="0"/>
              <a:t>25/01/2012</a:t>
            </a:fld>
            <a:endParaRPr lang="en-GB"/>
          </a:p>
        </p:txBody>
      </p:sp>
      <p:sp>
        <p:nvSpPr>
          <p:cNvPr id="5" name="Footer Placeholder 4"/>
          <p:cNvSpPr>
            <a:spLocks noGrp="1"/>
          </p:cNvSpPr>
          <p:nvPr>
            <p:ph type="ftr" sz="quarter" idx="11"/>
          </p:nvPr>
        </p:nvSpPr>
        <p:spPr/>
        <p:txBody>
          <a:bodyPr/>
          <a:lstStyle/>
          <a:p>
            <a:r>
              <a:rPr lang="en-US" smtClean="0"/>
              <a:t>User and General EGI Sustainability Workshop - 25 Jan 2012</a:t>
            </a:r>
            <a:endParaRPr lang="en-GB"/>
          </a:p>
        </p:txBody>
      </p:sp>
      <p:sp>
        <p:nvSpPr>
          <p:cNvPr id="6" name="Slide Number Placeholder 5"/>
          <p:cNvSpPr>
            <a:spLocks noGrp="1"/>
          </p:cNvSpPr>
          <p:nvPr>
            <p:ph type="sldNum" sz="quarter" idx="12"/>
          </p:nvPr>
        </p:nvSpPr>
        <p:spPr/>
        <p:txBody>
          <a:bodyPr/>
          <a:lstStyle/>
          <a:p>
            <a:fld id="{F81643E8-D56D-45C6-BDBE-DB296EBC22D1}" type="slidenum">
              <a:rPr lang="en-GB" smtClean="0"/>
              <a:t>13</a:t>
            </a:fld>
            <a:endParaRPr lang="en-GB"/>
          </a:p>
        </p:txBody>
      </p:sp>
    </p:spTree>
    <p:extLst>
      <p:ext uri="{BB962C8B-B14F-4D97-AF65-F5344CB8AC3E}">
        <p14:creationId xmlns:p14="http://schemas.microsoft.com/office/powerpoint/2010/main" val="65883784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Needs from </a:t>
            </a:r>
            <a:r>
              <a:rPr lang="en-US" sz="3600" dirty="0" err="1" smtClean="0"/>
              <a:t>EGI.eu</a:t>
            </a:r>
            <a:r>
              <a:rPr lang="en-US" sz="3600" dirty="0" smtClean="0"/>
              <a:t> (A)</a:t>
            </a:r>
            <a:endParaRPr lang="en-US" sz="3600" dirty="0"/>
          </a:p>
        </p:txBody>
      </p:sp>
      <p:sp>
        <p:nvSpPr>
          <p:cNvPr id="3" name="Content Placeholder 2"/>
          <p:cNvSpPr>
            <a:spLocks noGrp="1"/>
          </p:cNvSpPr>
          <p:nvPr>
            <p:ph idx="1"/>
          </p:nvPr>
        </p:nvSpPr>
        <p:spPr>
          <a:xfrm>
            <a:off x="251520" y="1412776"/>
            <a:ext cx="8435280" cy="4525963"/>
          </a:xfrm>
        </p:spPr>
        <p:txBody>
          <a:bodyPr/>
          <a:lstStyle/>
          <a:p>
            <a:pPr marL="457200" indent="-457200">
              <a:buFont typeface="+mj-lt"/>
              <a:buAutoNum type="arabicPeriod"/>
            </a:pPr>
            <a:r>
              <a:rPr lang="en-GB" sz="2400" dirty="0"/>
              <a:t>AAA</a:t>
            </a:r>
            <a:endParaRPr lang="en-US" sz="2400" dirty="0"/>
          </a:p>
          <a:p>
            <a:pPr marL="457200" indent="-457200">
              <a:buFont typeface="+mj-lt"/>
              <a:buAutoNum type="arabicPeriod"/>
            </a:pPr>
            <a:r>
              <a:rPr lang="en-GB" sz="2400" dirty="0"/>
              <a:t>Resource Discovery</a:t>
            </a:r>
            <a:endParaRPr lang="en-US" sz="2400" dirty="0"/>
          </a:p>
          <a:p>
            <a:pPr marL="457200" indent="-457200">
              <a:buFont typeface="+mj-lt"/>
              <a:buAutoNum type="arabicPeriod"/>
            </a:pPr>
            <a:r>
              <a:rPr lang="en-GB" sz="2400" dirty="0"/>
              <a:t>GOCDB, Accounting, GGUS, SAM, </a:t>
            </a:r>
            <a:r>
              <a:rPr lang="en-GB" sz="2400" dirty="0" err="1"/>
              <a:t>etc</a:t>
            </a:r>
            <a:r>
              <a:rPr lang="en-GB" sz="2400" dirty="0"/>
              <a:t> to promote integrated operations. </a:t>
            </a:r>
            <a:endParaRPr lang="en-US" sz="2400" dirty="0"/>
          </a:p>
          <a:p>
            <a:pPr marL="457200" indent="-457200">
              <a:buFont typeface="+mj-lt"/>
              <a:buAutoNum type="arabicPeriod"/>
            </a:pPr>
            <a:r>
              <a:rPr lang="en-GB" sz="2400" dirty="0"/>
              <a:t>Coordination with peer e-infrastructures.</a:t>
            </a:r>
            <a:endParaRPr lang="en-US" sz="2400" dirty="0"/>
          </a:p>
          <a:p>
            <a:pPr marL="457200" indent="-457200">
              <a:buFont typeface="+mj-lt"/>
              <a:buAutoNum type="arabicPeriod"/>
            </a:pPr>
            <a:r>
              <a:rPr lang="en-GB" sz="2400" dirty="0"/>
              <a:t>Training Marketplace</a:t>
            </a:r>
            <a:endParaRPr lang="en-US" sz="2400" dirty="0"/>
          </a:p>
          <a:p>
            <a:pPr marL="457200" indent="-457200">
              <a:buFont typeface="+mj-lt"/>
              <a:buAutoNum type="arabicPeriod"/>
            </a:pPr>
            <a:r>
              <a:rPr lang="en-GB" sz="2400" dirty="0"/>
              <a:t>First and second level user and site support. </a:t>
            </a:r>
            <a:endParaRPr lang="en-US" sz="2400" dirty="0"/>
          </a:p>
          <a:p>
            <a:pPr marL="457200" indent="-457200">
              <a:buFont typeface="+mj-lt"/>
              <a:buAutoNum type="arabicPeriod"/>
            </a:pPr>
            <a:r>
              <a:rPr lang="en-GB" sz="2400" dirty="0"/>
              <a:t>Coordination of various areas like, security, deployment, interoperations, documentation, availability, operations quality (</a:t>
            </a:r>
            <a:r>
              <a:rPr lang="en-GB" sz="2400" dirty="0" err="1"/>
              <a:t>eg</a:t>
            </a:r>
            <a:r>
              <a:rPr lang="en-GB" sz="2400" dirty="0"/>
              <a:t> COD)</a:t>
            </a:r>
            <a:endParaRPr lang="en-US" sz="2400" dirty="0"/>
          </a:p>
          <a:p>
            <a:endParaRPr lang="en-US" sz="2400" dirty="0"/>
          </a:p>
        </p:txBody>
      </p:sp>
      <p:sp>
        <p:nvSpPr>
          <p:cNvPr id="4" name="Date Placeholder 3"/>
          <p:cNvSpPr>
            <a:spLocks noGrp="1"/>
          </p:cNvSpPr>
          <p:nvPr>
            <p:ph type="dt" sz="half" idx="10"/>
          </p:nvPr>
        </p:nvSpPr>
        <p:spPr/>
        <p:txBody>
          <a:bodyPr/>
          <a:lstStyle/>
          <a:p>
            <a:fld id="{9DE087C4-73A1-584A-8273-1738F8F2939A}" type="datetime1">
              <a:rPr lang="en-GB" smtClean="0"/>
              <a:t>25/01/2012</a:t>
            </a:fld>
            <a:endParaRPr lang="en-GB"/>
          </a:p>
        </p:txBody>
      </p:sp>
      <p:sp>
        <p:nvSpPr>
          <p:cNvPr id="5" name="Footer Placeholder 4"/>
          <p:cNvSpPr>
            <a:spLocks noGrp="1"/>
          </p:cNvSpPr>
          <p:nvPr>
            <p:ph type="ftr" sz="quarter" idx="11"/>
          </p:nvPr>
        </p:nvSpPr>
        <p:spPr/>
        <p:txBody>
          <a:bodyPr/>
          <a:lstStyle/>
          <a:p>
            <a:r>
              <a:rPr lang="en-US" smtClean="0"/>
              <a:t>User and General EGI Sustainability Workshop - 25 Jan 2012</a:t>
            </a:r>
            <a:endParaRPr lang="en-GB"/>
          </a:p>
        </p:txBody>
      </p:sp>
      <p:sp>
        <p:nvSpPr>
          <p:cNvPr id="6" name="Slide Number Placeholder 5"/>
          <p:cNvSpPr>
            <a:spLocks noGrp="1"/>
          </p:cNvSpPr>
          <p:nvPr>
            <p:ph type="sldNum" sz="quarter" idx="12"/>
          </p:nvPr>
        </p:nvSpPr>
        <p:spPr/>
        <p:txBody>
          <a:bodyPr/>
          <a:lstStyle/>
          <a:p>
            <a:fld id="{F81643E8-D56D-45C6-BDBE-DB296EBC22D1}" type="slidenum">
              <a:rPr lang="en-GB" smtClean="0"/>
              <a:t>14</a:t>
            </a:fld>
            <a:endParaRPr lang="en-GB"/>
          </a:p>
        </p:txBody>
      </p:sp>
    </p:spTree>
    <p:extLst>
      <p:ext uri="{BB962C8B-B14F-4D97-AF65-F5344CB8AC3E}">
        <p14:creationId xmlns:p14="http://schemas.microsoft.com/office/powerpoint/2010/main" val="322350933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Needs from </a:t>
            </a:r>
            <a:r>
              <a:rPr lang="en-US" sz="3600" dirty="0" err="1"/>
              <a:t>EGI.eu</a:t>
            </a:r>
            <a:r>
              <a:rPr lang="en-US" sz="3600" dirty="0"/>
              <a:t> </a:t>
            </a:r>
            <a:r>
              <a:rPr lang="en-US" sz="3600" dirty="0" smtClean="0"/>
              <a:t>(B)</a:t>
            </a:r>
            <a:endParaRPr lang="en-US" sz="3600" dirty="0"/>
          </a:p>
        </p:txBody>
      </p:sp>
      <p:sp>
        <p:nvSpPr>
          <p:cNvPr id="3" name="Content Placeholder 2"/>
          <p:cNvSpPr>
            <a:spLocks noGrp="1"/>
          </p:cNvSpPr>
          <p:nvPr>
            <p:ph idx="1"/>
          </p:nvPr>
        </p:nvSpPr>
        <p:spPr>
          <a:xfrm>
            <a:off x="35496" y="1052736"/>
            <a:ext cx="8928992" cy="4896544"/>
          </a:xfrm>
        </p:spPr>
        <p:txBody>
          <a:bodyPr/>
          <a:lstStyle/>
          <a:p>
            <a:r>
              <a:rPr lang="en-GB" sz="2400" dirty="0" smtClean="0"/>
              <a:t>EGI </a:t>
            </a:r>
            <a:r>
              <a:rPr lang="en-GB" sz="2400" dirty="0"/>
              <a:t>vision and promotion of the vision (to NGIs, funding agencies, user communities)</a:t>
            </a:r>
            <a:r>
              <a:rPr lang="en-GB" sz="2400" dirty="0" smtClean="0"/>
              <a:t>.</a:t>
            </a:r>
            <a:r>
              <a:rPr lang="en-US" sz="2400" dirty="0"/>
              <a:t> </a:t>
            </a:r>
            <a:r>
              <a:rPr lang="en-GB" sz="2400" dirty="0" smtClean="0"/>
              <a:t>E.g</a:t>
            </a:r>
            <a:r>
              <a:rPr lang="en-GB" sz="2400" dirty="0"/>
              <a:t>. expertise in federating resources and research </a:t>
            </a:r>
            <a:r>
              <a:rPr lang="en-GB" sz="2400" dirty="0" smtClean="0"/>
              <a:t>collaboration. Includes </a:t>
            </a:r>
            <a:r>
              <a:rPr lang="en-GB" sz="2400" dirty="0"/>
              <a:t>promoting the success stories from the NGI, including use of </a:t>
            </a:r>
            <a:r>
              <a:rPr lang="en-GB" sz="2400" dirty="0" smtClean="0"/>
              <a:t>resources. Attract funding.</a:t>
            </a:r>
            <a:r>
              <a:rPr lang="en-US" sz="2400" dirty="0"/>
              <a:t> </a:t>
            </a:r>
            <a:r>
              <a:rPr lang="en-GB" sz="2400" dirty="0" smtClean="0"/>
              <a:t>Make </a:t>
            </a:r>
            <a:r>
              <a:rPr lang="en-GB" sz="2400" dirty="0"/>
              <a:t>it clear that grid is relevant! HPC is not the only </a:t>
            </a:r>
            <a:r>
              <a:rPr lang="en-GB" sz="2400" dirty="0" smtClean="0"/>
              <a:t>possibility. Too </a:t>
            </a:r>
            <a:r>
              <a:rPr lang="en-GB" sz="2400" dirty="0"/>
              <a:t>many people don’t understand EGI and distributed </a:t>
            </a:r>
            <a:r>
              <a:rPr lang="en-GB" sz="2400" dirty="0" smtClean="0"/>
              <a:t>computing.</a:t>
            </a:r>
            <a:endParaRPr lang="en-US" sz="2400" dirty="0"/>
          </a:p>
          <a:p>
            <a:r>
              <a:rPr lang="en-GB" sz="2400" dirty="0" smtClean="0"/>
              <a:t>Point </a:t>
            </a:r>
            <a:r>
              <a:rPr lang="en-GB" sz="2400" dirty="0"/>
              <a:t>of access into other NGIs and into VRCs to access </a:t>
            </a:r>
            <a:r>
              <a:rPr lang="en-GB" sz="2400" dirty="0" smtClean="0"/>
              <a:t>expertise.</a:t>
            </a:r>
            <a:r>
              <a:rPr lang="en-US" sz="2400" dirty="0"/>
              <a:t> </a:t>
            </a:r>
            <a:r>
              <a:rPr lang="en-GB" sz="2400" dirty="0" smtClean="0"/>
              <a:t>Related </a:t>
            </a:r>
            <a:r>
              <a:rPr lang="en-GB" sz="2400" dirty="0"/>
              <a:t>to this, coordinating virtual teams to bring expertise </a:t>
            </a:r>
            <a:r>
              <a:rPr lang="en-GB" sz="2400" dirty="0" smtClean="0"/>
              <a:t>together.</a:t>
            </a:r>
            <a:r>
              <a:rPr lang="en-US" sz="2400" dirty="0"/>
              <a:t> </a:t>
            </a:r>
            <a:r>
              <a:rPr lang="en-GB" sz="2400" dirty="0" smtClean="0"/>
              <a:t>This </a:t>
            </a:r>
            <a:r>
              <a:rPr lang="en-GB" sz="2400" dirty="0"/>
              <a:t>can promote collaboration.</a:t>
            </a:r>
            <a:endParaRPr lang="en-US" sz="2400" dirty="0"/>
          </a:p>
          <a:p>
            <a:r>
              <a:rPr lang="en-GB" sz="2400" dirty="0" smtClean="0"/>
              <a:t>Global </a:t>
            </a:r>
            <a:r>
              <a:rPr lang="en-GB" sz="2400" dirty="0"/>
              <a:t>services such as accounting, monitoring: these will </a:t>
            </a:r>
            <a:r>
              <a:rPr lang="en-GB" sz="2400" dirty="0" smtClean="0"/>
              <a:t>evolve.</a:t>
            </a:r>
            <a:r>
              <a:rPr lang="en-US" sz="2400" dirty="0"/>
              <a:t> </a:t>
            </a:r>
            <a:r>
              <a:rPr lang="en-GB" sz="2400" dirty="0" smtClean="0"/>
              <a:t>Different </a:t>
            </a:r>
            <a:r>
              <a:rPr lang="en-GB" sz="2400" dirty="0"/>
              <a:t>NGIs will have different needs. Some are capable of running own services, others may want to federate or share or barter services</a:t>
            </a:r>
            <a:r>
              <a:rPr lang="en-GB" sz="2400" dirty="0" smtClean="0"/>
              <a:t>.</a:t>
            </a:r>
            <a:endParaRPr lang="en-US" sz="2400" dirty="0"/>
          </a:p>
          <a:p>
            <a:endParaRPr lang="en-US" sz="2000" dirty="0"/>
          </a:p>
        </p:txBody>
      </p:sp>
      <p:sp>
        <p:nvSpPr>
          <p:cNvPr id="4" name="Date Placeholder 3"/>
          <p:cNvSpPr>
            <a:spLocks noGrp="1"/>
          </p:cNvSpPr>
          <p:nvPr>
            <p:ph type="dt" sz="half" idx="10"/>
          </p:nvPr>
        </p:nvSpPr>
        <p:spPr/>
        <p:txBody>
          <a:bodyPr/>
          <a:lstStyle/>
          <a:p>
            <a:fld id="{9DE087C4-73A1-584A-8273-1738F8F2939A}" type="datetime1">
              <a:rPr lang="en-GB" smtClean="0"/>
              <a:t>25/01/2012</a:t>
            </a:fld>
            <a:endParaRPr lang="en-GB"/>
          </a:p>
        </p:txBody>
      </p:sp>
      <p:sp>
        <p:nvSpPr>
          <p:cNvPr id="5" name="Footer Placeholder 4"/>
          <p:cNvSpPr>
            <a:spLocks noGrp="1"/>
          </p:cNvSpPr>
          <p:nvPr>
            <p:ph type="ftr" sz="quarter" idx="11"/>
          </p:nvPr>
        </p:nvSpPr>
        <p:spPr/>
        <p:txBody>
          <a:bodyPr/>
          <a:lstStyle/>
          <a:p>
            <a:r>
              <a:rPr lang="en-US" smtClean="0"/>
              <a:t>User and General EGI Sustainability Workshop - 25 Jan 2012</a:t>
            </a:r>
            <a:endParaRPr lang="en-GB"/>
          </a:p>
        </p:txBody>
      </p:sp>
      <p:sp>
        <p:nvSpPr>
          <p:cNvPr id="6" name="Slide Number Placeholder 5"/>
          <p:cNvSpPr>
            <a:spLocks noGrp="1"/>
          </p:cNvSpPr>
          <p:nvPr>
            <p:ph type="sldNum" sz="quarter" idx="12"/>
          </p:nvPr>
        </p:nvSpPr>
        <p:spPr/>
        <p:txBody>
          <a:bodyPr/>
          <a:lstStyle/>
          <a:p>
            <a:fld id="{F81643E8-D56D-45C6-BDBE-DB296EBC22D1}" type="slidenum">
              <a:rPr lang="en-GB" smtClean="0"/>
              <a:t>15</a:t>
            </a:fld>
            <a:endParaRPr lang="en-GB"/>
          </a:p>
        </p:txBody>
      </p:sp>
    </p:spTree>
    <p:extLst>
      <p:ext uri="{BB962C8B-B14F-4D97-AF65-F5344CB8AC3E}">
        <p14:creationId xmlns:p14="http://schemas.microsoft.com/office/powerpoint/2010/main" val="7461507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Needs from </a:t>
            </a:r>
            <a:r>
              <a:rPr lang="en-US" sz="3600" dirty="0" err="1"/>
              <a:t>EGI.eu</a:t>
            </a:r>
            <a:r>
              <a:rPr lang="en-US" sz="3600" dirty="0"/>
              <a:t> </a:t>
            </a:r>
            <a:r>
              <a:rPr lang="en-US" sz="3600" dirty="0" smtClean="0"/>
              <a:t>(C)</a:t>
            </a:r>
            <a:endParaRPr lang="en-US" sz="3600" dirty="0"/>
          </a:p>
        </p:txBody>
      </p:sp>
      <p:sp>
        <p:nvSpPr>
          <p:cNvPr id="3" name="Content Placeholder 2"/>
          <p:cNvSpPr>
            <a:spLocks noGrp="1"/>
          </p:cNvSpPr>
          <p:nvPr>
            <p:ph idx="1"/>
          </p:nvPr>
        </p:nvSpPr>
        <p:spPr>
          <a:xfrm>
            <a:off x="611188" y="1412776"/>
            <a:ext cx="8209284" cy="4525963"/>
          </a:xfrm>
        </p:spPr>
        <p:txBody>
          <a:bodyPr/>
          <a:lstStyle/>
          <a:p>
            <a:r>
              <a:rPr lang="en-US" dirty="0" smtClean="0"/>
              <a:t>Core </a:t>
            </a:r>
            <a:r>
              <a:rPr lang="en-US" dirty="0"/>
              <a:t>operational services</a:t>
            </a:r>
          </a:p>
          <a:p>
            <a:r>
              <a:rPr lang="en-US" dirty="0" smtClean="0"/>
              <a:t>Governance </a:t>
            </a:r>
            <a:r>
              <a:rPr lang="en-US" dirty="0"/>
              <a:t>and </a:t>
            </a:r>
            <a:r>
              <a:rPr lang="en-US" dirty="0" smtClean="0"/>
              <a:t>international representation</a:t>
            </a:r>
            <a:endParaRPr lang="en-US" dirty="0"/>
          </a:p>
          <a:p>
            <a:r>
              <a:rPr lang="en-US" dirty="0" smtClean="0"/>
              <a:t>Community </a:t>
            </a:r>
            <a:r>
              <a:rPr lang="en-US" dirty="0"/>
              <a:t>Engagement</a:t>
            </a:r>
          </a:p>
          <a:p>
            <a:endParaRPr lang="en-US" dirty="0"/>
          </a:p>
          <a:p>
            <a:endParaRPr lang="en-US" dirty="0"/>
          </a:p>
        </p:txBody>
      </p:sp>
      <p:sp>
        <p:nvSpPr>
          <p:cNvPr id="4" name="Date Placeholder 3"/>
          <p:cNvSpPr>
            <a:spLocks noGrp="1"/>
          </p:cNvSpPr>
          <p:nvPr>
            <p:ph type="dt" sz="half" idx="10"/>
          </p:nvPr>
        </p:nvSpPr>
        <p:spPr/>
        <p:txBody>
          <a:bodyPr/>
          <a:lstStyle/>
          <a:p>
            <a:fld id="{9DE087C4-73A1-584A-8273-1738F8F2939A}" type="datetime1">
              <a:rPr lang="en-GB" smtClean="0"/>
              <a:t>25/01/2012</a:t>
            </a:fld>
            <a:endParaRPr lang="en-GB"/>
          </a:p>
        </p:txBody>
      </p:sp>
      <p:sp>
        <p:nvSpPr>
          <p:cNvPr id="5" name="Footer Placeholder 4"/>
          <p:cNvSpPr>
            <a:spLocks noGrp="1"/>
          </p:cNvSpPr>
          <p:nvPr>
            <p:ph type="ftr" sz="quarter" idx="11"/>
          </p:nvPr>
        </p:nvSpPr>
        <p:spPr/>
        <p:txBody>
          <a:bodyPr/>
          <a:lstStyle/>
          <a:p>
            <a:r>
              <a:rPr lang="en-US" smtClean="0"/>
              <a:t>User and General EGI Sustainability Workshop - 25 Jan 2012</a:t>
            </a:r>
            <a:endParaRPr lang="en-GB"/>
          </a:p>
        </p:txBody>
      </p:sp>
      <p:sp>
        <p:nvSpPr>
          <p:cNvPr id="6" name="Slide Number Placeholder 5"/>
          <p:cNvSpPr>
            <a:spLocks noGrp="1"/>
          </p:cNvSpPr>
          <p:nvPr>
            <p:ph type="sldNum" sz="quarter" idx="12"/>
          </p:nvPr>
        </p:nvSpPr>
        <p:spPr/>
        <p:txBody>
          <a:bodyPr/>
          <a:lstStyle/>
          <a:p>
            <a:fld id="{F81643E8-D56D-45C6-BDBE-DB296EBC22D1}" type="slidenum">
              <a:rPr lang="en-GB" smtClean="0"/>
              <a:t>16</a:t>
            </a:fld>
            <a:endParaRPr lang="en-GB"/>
          </a:p>
        </p:txBody>
      </p:sp>
    </p:spTree>
    <p:extLst>
      <p:ext uri="{BB962C8B-B14F-4D97-AF65-F5344CB8AC3E}">
        <p14:creationId xmlns:p14="http://schemas.microsoft.com/office/powerpoint/2010/main" val="189059391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smtClean="0"/>
              <a:t>DIscussion</a:t>
            </a:r>
            <a:endParaRPr lang="en-US" sz="3600" dirty="0"/>
          </a:p>
        </p:txBody>
      </p:sp>
      <p:sp>
        <p:nvSpPr>
          <p:cNvPr id="3" name="Content Placeholder 2"/>
          <p:cNvSpPr>
            <a:spLocks noGrp="1"/>
          </p:cNvSpPr>
          <p:nvPr>
            <p:ph idx="1"/>
          </p:nvPr>
        </p:nvSpPr>
        <p:spPr>
          <a:xfrm>
            <a:off x="611188" y="1412776"/>
            <a:ext cx="8209284" cy="4525963"/>
          </a:xfrm>
        </p:spPr>
        <p:txBody>
          <a:bodyPr/>
          <a:lstStyle/>
          <a:p>
            <a:r>
              <a:rPr lang="en-US" dirty="0" smtClean="0"/>
              <a:t>What an NGI would like to have </a:t>
            </a:r>
            <a:r>
              <a:rPr lang="en-US" smtClean="0"/>
              <a:t>from other NGIs</a:t>
            </a:r>
          </a:p>
          <a:p>
            <a:endParaRPr lang="en-US" dirty="0"/>
          </a:p>
          <a:p>
            <a:endParaRPr lang="en-US" dirty="0"/>
          </a:p>
          <a:p>
            <a:endParaRPr lang="en-US" dirty="0"/>
          </a:p>
        </p:txBody>
      </p:sp>
      <p:sp>
        <p:nvSpPr>
          <p:cNvPr id="4" name="Date Placeholder 3"/>
          <p:cNvSpPr>
            <a:spLocks noGrp="1"/>
          </p:cNvSpPr>
          <p:nvPr>
            <p:ph type="dt" sz="half" idx="10"/>
          </p:nvPr>
        </p:nvSpPr>
        <p:spPr/>
        <p:txBody>
          <a:bodyPr/>
          <a:lstStyle/>
          <a:p>
            <a:fld id="{9DE087C4-73A1-584A-8273-1738F8F2939A}" type="datetime1">
              <a:rPr lang="en-GB" smtClean="0"/>
              <a:t>25/01/2012</a:t>
            </a:fld>
            <a:endParaRPr lang="en-GB"/>
          </a:p>
        </p:txBody>
      </p:sp>
      <p:sp>
        <p:nvSpPr>
          <p:cNvPr id="5" name="Footer Placeholder 4"/>
          <p:cNvSpPr>
            <a:spLocks noGrp="1"/>
          </p:cNvSpPr>
          <p:nvPr>
            <p:ph type="ftr" sz="quarter" idx="11"/>
          </p:nvPr>
        </p:nvSpPr>
        <p:spPr/>
        <p:txBody>
          <a:bodyPr/>
          <a:lstStyle/>
          <a:p>
            <a:r>
              <a:rPr lang="en-US" smtClean="0"/>
              <a:t>User and General EGI Sustainability Workshop - 25 Jan 2012</a:t>
            </a:r>
            <a:endParaRPr lang="en-GB"/>
          </a:p>
        </p:txBody>
      </p:sp>
      <p:sp>
        <p:nvSpPr>
          <p:cNvPr id="6" name="Slide Number Placeholder 5"/>
          <p:cNvSpPr>
            <a:spLocks noGrp="1"/>
          </p:cNvSpPr>
          <p:nvPr>
            <p:ph type="sldNum" sz="quarter" idx="12"/>
          </p:nvPr>
        </p:nvSpPr>
        <p:spPr/>
        <p:txBody>
          <a:bodyPr/>
          <a:lstStyle/>
          <a:p>
            <a:fld id="{F81643E8-D56D-45C6-BDBE-DB296EBC22D1}" type="slidenum">
              <a:rPr lang="en-GB" smtClean="0"/>
              <a:t>17</a:t>
            </a:fld>
            <a:endParaRPr lang="en-GB"/>
          </a:p>
        </p:txBody>
      </p:sp>
    </p:spTree>
    <p:extLst>
      <p:ext uri="{BB962C8B-B14F-4D97-AF65-F5344CB8AC3E}">
        <p14:creationId xmlns:p14="http://schemas.microsoft.com/office/powerpoint/2010/main" val="402761650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Run the Session</a:t>
            </a:r>
            <a:endParaRPr lang="en-US" dirty="0"/>
          </a:p>
        </p:txBody>
      </p:sp>
      <p:sp>
        <p:nvSpPr>
          <p:cNvPr id="3" name="Content Placeholder 2"/>
          <p:cNvSpPr>
            <a:spLocks noGrp="1"/>
          </p:cNvSpPr>
          <p:nvPr>
            <p:ph idx="1"/>
          </p:nvPr>
        </p:nvSpPr>
        <p:spPr/>
        <p:txBody>
          <a:bodyPr/>
          <a:lstStyle/>
          <a:p>
            <a:r>
              <a:rPr lang="en-GB" dirty="0" smtClean="0"/>
              <a:t>Split in small groups</a:t>
            </a:r>
          </a:p>
          <a:p>
            <a:pPr lvl="0"/>
            <a:r>
              <a:rPr lang="en-GB" dirty="0" smtClean="0"/>
              <a:t>Each group to discuss the inputs from previous survey answered by 3 NGIs</a:t>
            </a:r>
          </a:p>
          <a:p>
            <a:pPr lvl="0"/>
            <a:r>
              <a:rPr lang="en-GB" dirty="0" smtClean="0"/>
              <a:t>Discuss and fill a </a:t>
            </a:r>
            <a:r>
              <a:rPr lang="en-GB" dirty="0"/>
              <a:t>form </a:t>
            </a:r>
            <a:r>
              <a:rPr lang="en-GB" dirty="0" smtClean="0"/>
              <a:t>for an ideal NGI</a:t>
            </a:r>
          </a:p>
          <a:p>
            <a:pPr lvl="1"/>
            <a:r>
              <a:rPr lang="en-GB" dirty="0" smtClean="0">
                <a:hlinkClick r:id="rId2"/>
              </a:rPr>
              <a:t>http</a:t>
            </a:r>
            <a:r>
              <a:rPr lang="en-GB" dirty="0">
                <a:hlinkClick r:id="rId2"/>
              </a:rPr>
              <a:t>://go.egi.eu/</a:t>
            </a:r>
            <a:r>
              <a:rPr lang="en-GB" dirty="0" smtClean="0">
                <a:hlinkClick r:id="rId2"/>
              </a:rPr>
              <a:t>qekfm</a:t>
            </a:r>
            <a:endParaRPr lang="en-GB" dirty="0" smtClean="0"/>
          </a:p>
          <a:p>
            <a:pPr marL="971550" lvl="1" indent="-514350">
              <a:buFont typeface="+mj-lt"/>
              <a:buAutoNum type="arabicPeriod"/>
            </a:pPr>
            <a:r>
              <a:rPr lang="en-GB" dirty="0" smtClean="0"/>
              <a:t>Vision</a:t>
            </a:r>
          </a:p>
          <a:p>
            <a:pPr marL="971550" lvl="1" indent="-514350">
              <a:buFont typeface="+mj-lt"/>
              <a:buAutoNum type="arabicPeriod"/>
            </a:pPr>
            <a:r>
              <a:rPr lang="en-GB" dirty="0" smtClean="0"/>
              <a:t>Roles within the EGI Ecosystem</a:t>
            </a:r>
          </a:p>
          <a:p>
            <a:pPr marL="971550" lvl="1" indent="-514350">
              <a:buFont typeface="+mj-lt"/>
              <a:buAutoNum type="arabicPeriod"/>
            </a:pPr>
            <a:r>
              <a:rPr lang="en-GB" dirty="0" smtClean="0"/>
              <a:t>Customer Needs</a:t>
            </a:r>
          </a:p>
          <a:p>
            <a:pPr marL="971550" lvl="1" indent="-514350">
              <a:buFont typeface="+mj-lt"/>
              <a:buAutoNum type="arabicPeriod"/>
            </a:pPr>
            <a:r>
              <a:rPr lang="en-GB" dirty="0" smtClean="0"/>
              <a:t>Needs from </a:t>
            </a:r>
            <a:r>
              <a:rPr lang="en-GB" dirty="0" err="1" smtClean="0"/>
              <a:t>EGI.eu</a:t>
            </a:r>
            <a:endParaRPr lang="en-GB" dirty="0" smtClean="0"/>
          </a:p>
          <a:p>
            <a:pPr marL="971550" lvl="1" indent="-514350">
              <a:buFont typeface="+mj-lt"/>
              <a:buAutoNum type="arabicPeriod"/>
            </a:pPr>
            <a:endParaRPr lang="en-GB" dirty="0" smtClean="0"/>
          </a:p>
          <a:p>
            <a:pPr marL="57150" indent="0">
              <a:buNone/>
            </a:pPr>
            <a:r>
              <a:rPr lang="en-GB" sz="3600" dirty="0" smtClean="0"/>
              <a:t>                    </a:t>
            </a:r>
          </a:p>
        </p:txBody>
      </p:sp>
      <p:sp>
        <p:nvSpPr>
          <p:cNvPr id="4" name="Date Placeholder 3"/>
          <p:cNvSpPr>
            <a:spLocks noGrp="1"/>
          </p:cNvSpPr>
          <p:nvPr>
            <p:ph type="dt" sz="half" idx="10"/>
          </p:nvPr>
        </p:nvSpPr>
        <p:spPr/>
        <p:txBody>
          <a:bodyPr/>
          <a:lstStyle/>
          <a:p>
            <a:fld id="{D39E104B-9E0D-EE4C-8CDA-835FF3D5FACD}" type="datetime1">
              <a:rPr lang="en-GB" smtClean="0"/>
              <a:t>25/01/2012</a:t>
            </a:fld>
            <a:endParaRPr lang="en-GB"/>
          </a:p>
        </p:txBody>
      </p:sp>
      <p:sp>
        <p:nvSpPr>
          <p:cNvPr id="5" name="Footer Placeholder 4"/>
          <p:cNvSpPr>
            <a:spLocks noGrp="1"/>
          </p:cNvSpPr>
          <p:nvPr>
            <p:ph type="ftr" sz="quarter" idx="11"/>
          </p:nvPr>
        </p:nvSpPr>
        <p:spPr/>
        <p:txBody>
          <a:bodyPr/>
          <a:lstStyle/>
          <a:p>
            <a:r>
              <a:rPr lang="en-US" smtClean="0"/>
              <a:t>User and General EGI Sustainability Workshop - 25 Jan 2012</a:t>
            </a:r>
            <a:endParaRPr lang="en-GB"/>
          </a:p>
        </p:txBody>
      </p:sp>
      <p:sp>
        <p:nvSpPr>
          <p:cNvPr id="6" name="Slide Number Placeholder 5"/>
          <p:cNvSpPr>
            <a:spLocks noGrp="1"/>
          </p:cNvSpPr>
          <p:nvPr>
            <p:ph type="sldNum" sz="quarter" idx="12"/>
          </p:nvPr>
        </p:nvSpPr>
        <p:spPr/>
        <p:txBody>
          <a:bodyPr/>
          <a:lstStyle/>
          <a:p>
            <a:fld id="{F81643E8-D56D-45C6-BDBE-DB296EBC22D1}" type="slidenum">
              <a:rPr lang="en-GB" smtClean="0"/>
              <a:t>2</a:t>
            </a:fld>
            <a:endParaRPr lang="en-GB"/>
          </a:p>
        </p:txBody>
      </p:sp>
    </p:spTree>
    <p:extLst>
      <p:ext uri="{BB962C8B-B14F-4D97-AF65-F5344CB8AC3E}">
        <p14:creationId xmlns:p14="http://schemas.microsoft.com/office/powerpoint/2010/main" val="251956359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3 Groups</a:t>
            </a:r>
          </a:p>
          <a:p>
            <a:pPr lvl="1"/>
            <a:r>
              <a:rPr lang="en-US" dirty="0"/>
              <a:t>2</a:t>
            </a:r>
            <a:r>
              <a:rPr lang="en-US" dirty="0" smtClean="0"/>
              <a:t> X 5 people</a:t>
            </a:r>
          </a:p>
          <a:p>
            <a:pPr lvl="1"/>
            <a:r>
              <a:rPr lang="en-US" dirty="0" smtClean="0"/>
              <a:t>1 X 4 people</a:t>
            </a:r>
            <a:endParaRPr lang="en-US" dirty="0"/>
          </a:p>
        </p:txBody>
      </p:sp>
      <p:sp>
        <p:nvSpPr>
          <p:cNvPr id="4" name="Date Placeholder 3"/>
          <p:cNvSpPr>
            <a:spLocks noGrp="1"/>
          </p:cNvSpPr>
          <p:nvPr>
            <p:ph type="dt" sz="half" idx="10"/>
          </p:nvPr>
        </p:nvSpPr>
        <p:spPr/>
        <p:txBody>
          <a:bodyPr/>
          <a:lstStyle/>
          <a:p>
            <a:fld id="{9DE087C4-73A1-584A-8273-1738F8F2939A}" type="datetime1">
              <a:rPr lang="en-GB" smtClean="0"/>
              <a:t>25/01/2012</a:t>
            </a:fld>
            <a:endParaRPr lang="en-GB"/>
          </a:p>
        </p:txBody>
      </p:sp>
      <p:sp>
        <p:nvSpPr>
          <p:cNvPr id="5" name="Footer Placeholder 4"/>
          <p:cNvSpPr>
            <a:spLocks noGrp="1"/>
          </p:cNvSpPr>
          <p:nvPr>
            <p:ph type="ftr" sz="quarter" idx="11"/>
          </p:nvPr>
        </p:nvSpPr>
        <p:spPr/>
        <p:txBody>
          <a:bodyPr/>
          <a:lstStyle/>
          <a:p>
            <a:r>
              <a:rPr lang="en-US" smtClean="0"/>
              <a:t>User and General EGI Sustainability Workshop - 25 Jan 2012</a:t>
            </a:r>
            <a:endParaRPr lang="en-GB"/>
          </a:p>
        </p:txBody>
      </p:sp>
      <p:sp>
        <p:nvSpPr>
          <p:cNvPr id="6" name="Slide Number Placeholder 5"/>
          <p:cNvSpPr>
            <a:spLocks noGrp="1"/>
          </p:cNvSpPr>
          <p:nvPr>
            <p:ph type="sldNum" sz="quarter" idx="12"/>
          </p:nvPr>
        </p:nvSpPr>
        <p:spPr/>
        <p:txBody>
          <a:bodyPr/>
          <a:lstStyle/>
          <a:p>
            <a:fld id="{F81643E8-D56D-45C6-BDBE-DB296EBC22D1}" type="slidenum">
              <a:rPr lang="en-GB" smtClean="0"/>
              <a:t>3</a:t>
            </a:fld>
            <a:endParaRPr lang="en-GB"/>
          </a:p>
        </p:txBody>
      </p:sp>
    </p:spTree>
    <p:extLst>
      <p:ext uri="{BB962C8B-B14F-4D97-AF65-F5344CB8AC3E}">
        <p14:creationId xmlns:p14="http://schemas.microsoft.com/office/powerpoint/2010/main" val="210641686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a:t>
            </a:r>
            <a:endParaRPr lang="en-US" dirty="0"/>
          </a:p>
        </p:txBody>
      </p:sp>
      <p:sp>
        <p:nvSpPr>
          <p:cNvPr id="3" name="Content Placeholder 2"/>
          <p:cNvSpPr>
            <a:spLocks noGrp="1"/>
          </p:cNvSpPr>
          <p:nvPr>
            <p:ph idx="1"/>
          </p:nvPr>
        </p:nvSpPr>
        <p:spPr/>
        <p:txBody>
          <a:bodyPr/>
          <a:lstStyle/>
          <a:p>
            <a:pPr marL="0" indent="0">
              <a:buNone/>
            </a:pPr>
            <a:r>
              <a:rPr lang="en-GB" b="1" dirty="0"/>
              <a:t>You can find three possible NGI visions for 2020. Discuss them and agree on a common vision for an ideal NGI (the ACME NGI)</a:t>
            </a:r>
            <a:endParaRPr lang="en-US" dirty="0"/>
          </a:p>
          <a:p>
            <a:endParaRPr lang="en-US" dirty="0"/>
          </a:p>
        </p:txBody>
      </p:sp>
      <p:sp>
        <p:nvSpPr>
          <p:cNvPr id="4" name="Date Placeholder 3"/>
          <p:cNvSpPr>
            <a:spLocks noGrp="1"/>
          </p:cNvSpPr>
          <p:nvPr>
            <p:ph type="dt" sz="half" idx="10"/>
          </p:nvPr>
        </p:nvSpPr>
        <p:spPr/>
        <p:txBody>
          <a:bodyPr/>
          <a:lstStyle/>
          <a:p>
            <a:fld id="{9DE087C4-73A1-584A-8273-1738F8F2939A}" type="datetime1">
              <a:rPr lang="en-GB" smtClean="0"/>
              <a:t>25/01/2012</a:t>
            </a:fld>
            <a:endParaRPr lang="en-GB"/>
          </a:p>
        </p:txBody>
      </p:sp>
      <p:sp>
        <p:nvSpPr>
          <p:cNvPr id="5" name="Footer Placeholder 4"/>
          <p:cNvSpPr>
            <a:spLocks noGrp="1"/>
          </p:cNvSpPr>
          <p:nvPr>
            <p:ph type="ftr" sz="quarter" idx="11"/>
          </p:nvPr>
        </p:nvSpPr>
        <p:spPr/>
        <p:txBody>
          <a:bodyPr/>
          <a:lstStyle/>
          <a:p>
            <a:r>
              <a:rPr lang="en-US" smtClean="0"/>
              <a:t>User and General EGI Sustainability Workshop - 25 Jan 2012</a:t>
            </a:r>
            <a:endParaRPr lang="en-GB"/>
          </a:p>
        </p:txBody>
      </p:sp>
      <p:sp>
        <p:nvSpPr>
          <p:cNvPr id="6" name="Slide Number Placeholder 5"/>
          <p:cNvSpPr>
            <a:spLocks noGrp="1"/>
          </p:cNvSpPr>
          <p:nvPr>
            <p:ph type="sldNum" sz="quarter" idx="12"/>
          </p:nvPr>
        </p:nvSpPr>
        <p:spPr/>
        <p:txBody>
          <a:bodyPr/>
          <a:lstStyle/>
          <a:p>
            <a:fld id="{F81643E8-D56D-45C6-BDBE-DB296EBC22D1}" type="slidenum">
              <a:rPr lang="en-GB" smtClean="0"/>
              <a:t>4</a:t>
            </a:fld>
            <a:endParaRPr lang="en-GB"/>
          </a:p>
        </p:txBody>
      </p:sp>
    </p:spTree>
    <p:extLst>
      <p:ext uri="{BB962C8B-B14F-4D97-AF65-F5344CB8AC3E}">
        <p14:creationId xmlns:p14="http://schemas.microsoft.com/office/powerpoint/2010/main" val="43619008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NGI Vision - A</a:t>
            </a:r>
            <a:endParaRPr lang="en-US" dirty="0"/>
          </a:p>
        </p:txBody>
      </p:sp>
      <p:sp>
        <p:nvSpPr>
          <p:cNvPr id="3" name="Content Placeholder 2"/>
          <p:cNvSpPr>
            <a:spLocks noGrp="1"/>
          </p:cNvSpPr>
          <p:nvPr>
            <p:ph idx="1"/>
          </p:nvPr>
        </p:nvSpPr>
        <p:spPr>
          <a:xfrm>
            <a:off x="179512" y="1196752"/>
            <a:ext cx="8712968" cy="4752528"/>
          </a:xfrm>
        </p:spPr>
        <p:txBody>
          <a:bodyPr/>
          <a:lstStyle/>
          <a:p>
            <a:pPr marL="0" indent="0">
              <a:buNone/>
            </a:pPr>
            <a:r>
              <a:rPr lang="en-US" sz="2000" dirty="0"/>
              <a:t>In 2020, our NGI is part of the national e-infrastructure </a:t>
            </a:r>
            <a:r>
              <a:rPr lang="en-US" sz="2000" dirty="0" err="1"/>
              <a:t>organisation</a:t>
            </a:r>
            <a:r>
              <a:rPr lang="en-US" sz="2000" dirty="0"/>
              <a:t>, that is an umbrella </a:t>
            </a:r>
            <a:r>
              <a:rPr lang="en-US" sz="2000" dirty="0" err="1"/>
              <a:t>organisation</a:t>
            </a:r>
            <a:r>
              <a:rPr lang="en-US" sz="2000" dirty="0"/>
              <a:t> also </a:t>
            </a:r>
            <a:r>
              <a:rPr lang="en-US" sz="2000" dirty="0" smtClean="0"/>
              <a:t>for:</a:t>
            </a:r>
          </a:p>
          <a:p>
            <a:r>
              <a:rPr lang="en-US" sz="2000" dirty="0" smtClean="0"/>
              <a:t>The </a:t>
            </a:r>
            <a:r>
              <a:rPr lang="en-US" sz="2000" dirty="0"/>
              <a:t>research network (</a:t>
            </a:r>
            <a:r>
              <a:rPr lang="en-US" sz="2000" dirty="0" smtClean="0"/>
              <a:t>NREN)</a:t>
            </a:r>
          </a:p>
          <a:p>
            <a:r>
              <a:rPr lang="en-US" sz="2000" dirty="0" smtClean="0"/>
              <a:t>The </a:t>
            </a:r>
            <a:r>
              <a:rPr lang="en-US" sz="2000" dirty="0"/>
              <a:t>computing and data </a:t>
            </a:r>
            <a:r>
              <a:rPr lang="en-US" sz="2000" dirty="0" smtClean="0"/>
              <a:t>facilities</a:t>
            </a:r>
          </a:p>
          <a:p>
            <a:r>
              <a:rPr lang="en-US" sz="2000" dirty="0" smtClean="0"/>
              <a:t>NGI </a:t>
            </a:r>
            <a:r>
              <a:rPr lang="en-US" sz="2000" dirty="0"/>
              <a:t>for core services </a:t>
            </a:r>
          </a:p>
          <a:p>
            <a:pPr marL="0" indent="0">
              <a:buNone/>
            </a:pPr>
            <a:r>
              <a:rPr lang="en-US" sz="2000" dirty="0"/>
              <a:t>This partnership has the duty to serve researchers and research communities in the country providing an excellent e-infrastructure and associated services (which may also be procured from commercial providers) according to the demands of 2020</a:t>
            </a:r>
            <a:r>
              <a:rPr lang="en-US" sz="2000" dirty="0" smtClean="0"/>
              <a:t>. In addition</a:t>
            </a:r>
            <a:r>
              <a:rPr lang="en-US" sz="2000" dirty="0"/>
              <a:t>, the national funding body funds an integrated infrastructure instead of small isolated clusters, thus achieving economy of scale.</a:t>
            </a:r>
          </a:p>
          <a:p>
            <a:pPr marL="0" indent="0">
              <a:buNone/>
            </a:pPr>
            <a:r>
              <a:rPr lang="en-US" sz="2000" dirty="0" smtClean="0"/>
              <a:t>The </a:t>
            </a:r>
            <a:r>
              <a:rPr lang="en-US" sz="2000" dirty="0"/>
              <a:t>NGI should incubate a hosting environment, real or virtual, for new communities.</a:t>
            </a:r>
          </a:p>
          <a:p>
            <a:endParaRPr lang="en-US" sz="2000" dirty="0"/>
          </a:p>
        </p:txBody>
      </p:sp>
      <p:sp>
        <p:nvSpPr>
          <p:cNvPr id="4" name="Date Placeholder 3"/>
          <p:cNvSpPr>
            <a:spLocks noGrp="1"/>
          </p:cNvSpPr>
          <p:nvPr>
            <p:ph type="dt" sz="half" idx="10"/>
          </p:nvPr>
        </p:nvSpPr>
        <p:spPr/>
        <p:txBody>
          <a:bodyPr/>
          <a:lstStyle/>
          <a:p>
            <a:fld id="{9DE087C4-73A1-584A-8273-1738F8F2939A}" type="datetime1">
              <a:rPr lang="en-GB" smtClean="0"/>
              <a:t>25/01/2012</a:t>
            </a:fld>
            <a:endParaRPr lang="en-GB"/>
          </a:p>
        </p:txBody>
      </p:sp>
      <p:sp>
        <p:nvSpPr>
          <p:cNvPr id="5" name="Footer Placeholder 4"/>
          <p:cNvSpPr>
            <a:spLocks noGrp="1"/>
          </p:cNvSpPr>
          <p:nvPr>
            <p:ph type="ftr" sz="quarter" idx="11"/>
          </p:nvPr>
        </p:nvSpPr>
        <p:spPr/>
        <p:txBody>
          <a:bodyPr/>
          <a:lstStyle/>
          <a:p>
            <a:r>
              <a:rPr lang="en-US" smtClean="0"/>
              <a:t>User and General EGI Sustainability Workshop - 25 Jan 2012</a:t>
            </a:r>
            <a:endParaRPr lang="en-GB"/>
          </a:p>
        </p:txBody>
      </p:sp>
      <p:sp>
        <p:nvSpPr>
          <p:cNvPr id="6" name="Slide Number Placeholder 5"/>
          <p:cNvSpPr>
            <a:spLocks noGrp="1"/>
          </p:cNvSpPr>
          <p:nvPr>
            <p:ph type="sldNum" sz="quarter" idx="12"/>
          </p:nvPr>
        </p:nvSpPr>
        <p:spPr/>
        <p:txBody>
          <a:bodyPr/>
          <a:lstStyle/>
          <a:p>
            <a:fld id="{F81643E8-D56D-45C6-BDBE-DB296EBC22D1}" type="slidenum">
              <a:rPr lang="en-GB" smtClean="0"/>
              <a:t>5</a:t>
            </a:fld>
            <a:endParaRPr lang="en-GB"/>
          </a:p>
        </p:txBody>
      </p:sp>
    </p:spTree>
    <p:extLst>
      <p:ext uri="{BB962C8B-B14F-4D97-AF65-F5344CB8AC3E}">
        <p14:creationId xmlns:p14="http://schemas.microsoft.com/office/powerpoint/2010/main" val="207738368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NGI Vision - B</a:t>
            </a:r>
            <a:endParaRPr lang="en-US" dirty="0"/>
          </a:p>
        </p:txBody>
      </p:sp>
      <p:sp>
        <p:nvSpPr>
          <p:cNvPr id="3" name="Content Placeholder 2"/>
          <p:cNvSpPr>
            <a:spLocks noGrp="1"/>
          </p:cNvSpPr>
          <p:nvPr>
            <p:ph idx="1"/>
          </p:nvPr>
        </p:nvSpPr>
        <p:spPr>
          <a:xfrm>
            <a:off x="0" y="1124744"/>
            <a:ext cx="9144000" cy="5040560"/>
          </a:xfrm>
        </p:spPr>
        <p:txBody>
          <a:bodyPr/>
          <a:lstStyle/>
          <a:p>
            <a:r>
              <a:rPr lang="en-GB" sz="2400" dirty="0"/>
              <a:t>By 2020, the NGI will serve as integrator of resources and user support expertise for the scientific world in the country, at the level of public or private research centres. The national funding body funds an integrated infrastructure instead of small isolated clusters, thus achieving economy of scale</a:t>
            </a:r>
            <a:r>
              <a:rPr lang="en-GB" sz="2400" dirty="0" smtClean="0"/>
              <a:t>.</a:t>
            </a:r>
            <a:endParaRPr lang="en-US" sz="2400" dirty="0"/>
          </a:p>
          <a:p>
            <a:r>
              <a:rPr lang="en-US" sz="2400" dirty="0"/>
              <a:t>NGIs should work in close collaboration with NRENs  and HPC, but a single organization may not be ideal due to the different levels of maturity of Grid and Cloud computing compared to networking and HPC. For users a single point of contact for e-Infrastructures may be useful, and the NGI should work with such an organization</a:t>
            </a:r>
            <a:r>
              <a:rPr lang="en-US" sz="2400" dirty="0" smtClean="0"/>
              <a:t>.</a:t>
            </a:r>
            <a:endParaRPr lang="en-US" sz="2400" dirty="0"/>
          </a:p>
          <a:p>
            <a:r>
              <a:rPr lang="en-US" sz="2400" dirty="0"/>
              <a:t>The NGI will focus on providing services for federation of resources and research collaboration.</a:t>
            </a:r>
          </a:p>
          <a:p>
            <a:endParaRPr lang="en-US" sz="1600" dirty="0"/>
          </a:p>
        </p:txBody>
      </p:sp>
      <p:sp>
        <p:nvSpPr>
          <p:cNvPr id="4" name="Date Placeholder 3"/>
          <p:cNvSpPr>
            <a:spLocks noGrp="1"/>
          </p:cNvSpPr>
          <p:nvPr>
            <p:ph type="dt" sz="half" idx="10"/>
          </p:nvPr>
        </p:nvSpPr>
        <p:spPr/>
        <p:txBody>
          <a:bodyPr/>
          <a:lstStyle/>
          <a:p>
            <a:fld id="{9DE087C4-73A1-584A-8273-1738F8F2939A}" type="datetime1">
              <a:rPr lang="en-GB" smtClean="0"/>
              <a:t>25/01/2012</a:t>
            </a:fld>
            <a:endParaRPr lang="en-GB"/>
          </a:p>
        </p:txBody>
      </p:sp>
      <p:sp>
        <p:nvSpPr>
          <p:cNvPr id="5" name="Footer Placeholder 4"/>
          <p:cNvSpPr>
            <a:spLocks noGrp="1"/>
          </p:cNvSpPr>
          <p:nvPr>
            <p:ph type="ftr" sz="quarter" idx="11"/>
          </p:nvPr>
        </p:nvSpPr>
        <p:spPr/>
        <p:txBody>
          <a:bodyPr/>
          <a:lstStyle/>
          <a:p>
            <a:r>
              <a:rPr lang="en-US" smtClean="0"/>
              <a:t>User and General EGI Sustainability Workshop - 25 Jan 2012</a:t>
            </a:r>
            <a:endParaRPr lang="en-GB"/>
          </a:p>
        </p:txBody>
      </p:sp>
      <p:sp>
        <p:nvSpPr>
          <p:cNvPr id="6" name="Slide Number Placeholder 5"/>
          <p:cNvSpPr>
            <a:spLocks noGrp="1"/>
          </p:cNvSpPr>
          <p:nvPr>
            <p:ph type="sldNum" sz="quarter" idx="12"/>
          </p:nvPr>
        </p:nvSpPr>
        <p:spPr/>
        <p:txBody>
          <a:bodyPr/>
          <a:lstStyle/>
          <a:p>
            <a:fld id="{F81643E8-D56D-45C6-BDBE-DB296EBC22D1}" type="slidenum">
              <a:rPr lang="en-GB" smtClean="0"/>
              <a:t>6</a:t>
            </a:fld>
            <a:endParaRPr lang="en-GB"/>
          </a:p>
        </p:txBody>
      </p:sp>
    </p:spTree>
    <p:extLst>
      <p:ext uri="{BB962C8B-B14F-4D97-AF65-F5344CB8AC3E}">
        <p14:creationId xmlns:p14="http://schemas.microsoft.com/office/powerpoint/2010/main" val="231286900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NGI Vision - C</a:t>
            </a:r>
            <a:endParaRPr lang="en-US" dirty="0"/>
          </a:p>
        </p:txBody>
      </p:sp>
      <p:sp>
        <p:nvSpPr>
          <p:cNvPr id="3" name="Content Placeholder 2"/>
          <p:cNvSpPr>
            <a:spLocks noGrp="1"/>
          </p:cNvSpPr>
          <p:nvPr>
            <p:ph idx="1"/>
          </p:nvPr>
        </p:nvSpPr>
        <p:spPr>
          <a:xfrm>
            <a:off x="251520" y="1268760"/>
            <a:ext cx="8712968" cy="4525963"/>
          </a:xfrm>
        </p:spPr>
        <p:txBody>
          <a:bodyPr/>
          <a:lstStyle/>
          <a:p>
            <a:pPr marL="0" indent="0">
              <a:buNone/>
            </a:pPr>
            <a:r>
              <a:rPr lang="en-GB" sz="2800" dirty="0" smtClean="0"/>
              <a:t>In </a:t>
            </a:r>
            <a:r>
              <a:rPr lang="en-GB" sz="2800" dirty="0"/>
              <a:t>2020, our NGI is part of the national e-infrastructure organisation, that is an umbrella organisation also </a:t>
            </a:r>
            <a:r>
              <a:rPr lang="en-GB" sz="2800" dirty="0" smtClean="0"/>
              <a:t>for:</a:t>
            </a:r>
            <a:r>
              <a:rPr lang="en-US" sz="2800" dirty="0"/>
              <a:t> </a:t>
            </a:r>
            <a:endParaRPr lang="en-US" sz="2800" dirty="0" smtClean="0"/>
          </a:p>
          <a:p>
            <a:r>
              <a:rPr lang="en-GB" sz="2800" dirty="0" smtClean="0"/>
              <a:t>The </a:t>
            </a:r>
            <a:r>
              <a:rPr lang="en-GB" sz="2800" dirty="0"/>
              <a:t>research network (NREN)</a:t>
            </a:r>
            <a:endParaRPr lang="en-US" sz="2800" dirty="0"/>
          </a:p>
          <a:p>
            <a:pPr lvl="0"/>
            <a:r>
              <a:rPr lang="en-GB" sz="2800" dirty="0"/>
              <a:t>The grid and super computing and data facilities</a:t>
            </a:r>
            <a:endParaRPr lang="en-US" sz="2800" dirty="0"/>
          </a:p>
          <a:p>
            <a:pPr marL="0" indent="0">
              <a:buNone/>
            </a:pPr>
            <a:r>
              <a:rPr lang="en-GB" sz="2800" dirty="0"/>
              <a:t>This partnership has the duty to serve researchers and research communities in the country providing an excellent e-infrastructure and associated services (which may also be procured from commercial providers) according to the demands of 2020.</a:t>
            </a:r>
            <a:endParaRPr lang="en-US" sz="2800" dirty="0"/>
          </a:p>
          <a:p>
            <a:endParaRPr lang="en-US" sz="2400" dirty="0"/>
          </a:p>
        </p:txBody>
      </p:sp>
      <p:sp>
        <p:nvSpPr>
          <p:cNvPr id="4" name="Date Placeholder 3"/>
          <p:cNvSpPr>
            <a:spLocks noGrp="1"/>
          </p:cNvSpPr>
          <p:nvPr>
            <p:ph type="dt" sz="half" idx="10"/>
          </p:nvPr>
        </p:nvSpPr>
        <p:spPr/>
        <p:txBody>
          <a:bodyPr/>
          <a:lstStyle/>
          <a:p>
            <a:fld id="{9DE087C4-73A1-584A-8273-1738F8F2939A}" type="datetime1">
              <a:rPr lang="en-GB" smtClean="0"/>
              <a:t>25/01/2012</a:t>
            </a:fld>
            <a:endParaRPr lang="en-GB"/>
          </a:p>
        </p:txBody>
      </p:sp>
      <p:sp>
        <p:nvSpPr>
          <p:cNvPr id="5" name="Footer Placeholder 4"/>
          <p:cNvSpPr>
            <a:spLocks noGrp="1"/>
          </p:cNvSpPr>
          <p:nvPr>
            <p:ph type="ftr" sz="quarter" idx="11"/>
          </p:nvPr>
        </p:nvSpPr>
        <p:spPr/>
        <p:txBody>
          <a:bodyPr/>
          <a:lstStyle/>
          <a:p>
            <a:r>
              <a:rPr lang="en-US" smtClean="0"/>
              <a:t>User and General EGI Sustainability Workshop - 25 Jan 2012</a:t>
            </a:r>
            <a:endParaRPr lang="en-GB"/>
          </a:p>
        </p:txBody>
      </p:sp>
      <p:sp>
        <p:nvSpPr>
          <p:cNvPr id="6" name="Slide Number Placeholder 5"/>
          <p:cNvSpPr>
            <a:spLocks noGrp="1"/>
          </p:cNvSpPr>
          <p:nvPr>
            <p:ph type="sldNum" sz="quarter" idx="12"/>
          </p:nvPr>
        </p:nvSpPr>
        <p:spPr/>
        <p:txBody>
          <a:bodyPr/>
          <a:lstStyle/>
          <a:p>
            <a:fld id="{F81643E8-D56D-45C6-BDBE-DB296EBC22D1}" type="slidenum">
              <a:rPr lang="en-GB" smtClean="0"/>
              <a:t>7</a:t>
            </a:fld>
            <a:endParaRPr lang="en-GB"/>
          </a:p>
        </p:txBody>
      </p:sp>
    </p:spTree>
    <p:extLst>
      <p:ext uri="{BB962C8B-B14F-4D97-AF65-F5344CB8AC3E}">
        <p14:creationId xmlns:p14="http://schemas.microsoft.com/office/powerpoint/2010/main" val="327368289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2</a:t>
            </a:r>
            <a:endParaRPr lang="en-US" dirty="0"/>
          </a:p>
        </p:txBody>
      </p:sp>
      <p:sp>
        <p:nvSpPr>
          <p:cNvPr id="3" name="Content Placeholder 2"/>
          <p:cNvSpPr>
            <a:spLocks noGrp="1"/>
          </p:cNvSpPr>
          <p:nvPr>
            <p:ph idx="1"/>
          </p:nvPr>
        </p:nvSpPr>
        <p:spPr/>
        <p:txBody>
          <a:bodyPr/>
          <a:lstStyle/>
          <a:p>
            <a:r>
              <a:rPr lang="en-GB" dirty="0"/>
              <a:t>What roles </a:t>
            </a:r>
            <a:r>
              <a:rPr lang="en-GB" dirty="0" smtClean="0"/>
              <a:t>will your </a:t>
            </a:r>
            <a:r>
              <a:rPr lang="en-GB" dirty="0"/>
              <a:t>ACME NGI </a:t>
            </a:r>
            <a:r>
              <a:rPr lang="en-GB" dirty="0" smtClean="0"/>
              <a:t>play </a:t>
            </a:r>
            <a:r>
              <a:rPr lang="en-GB" dirty="0"/>
              <a:t>in the EGI Ecosystem? </a:t>
            </a:r>
            <a:endParaRPr lang="en-US" dirty="0"/>
          </a:p>
          <a:p>
            <a:endParaRPr lang="en-US" dirty="0"/>
          </a:p>
        </p:txBody>
      </p:sp>
      <p:sp>
        <p:nvSpPr>
          <p:cNvPr id="4" name="Date Placeholder 3"/>
          <p:cNvSpPr>
            <a:spLocks noGrp="1"/>
          </p:cNvSpPr>
          <p:nvPr>
            <p:ph type="dt" sz="half" idx="10"/>
          </p:nvPr>
        </p:nvSpPr>
        <p:spPr/>
        <p:txBody>
          <a:bodyPr/>
          <a:lstStyle/>
          <a:p>
            <a:fld id="{9DE087C4-73A1-584A-8273-1738F8F2939A}" type="datetime1">
              <a:rPr lang="en-GB" smtClean="0"/>
              <a:t>25/01/2012</a:t>
            </a:fld>
            <a:endParaRPr lang="en-GB"/>
          </a:p>
        </p:txBody>
      </p:sp>
      <p:sp>
        <p:nvSpPr>
          <p:cNvPr id="5" name="Footer Placeholder 4"/>
          <p:cNvSpPr>
            <a:spLocks noGrp="1"/>
          </p:cNvSpPr>
          <p:nvPr>
            <p:ph type="ftr" sz="quarter" idx="11"/>
          </p:nvPr>
        </p:nvSpPr>
        <p:spPr/>
        <p:txBody>
          <a:bodyPr/>
          <a:lstStyle/>
          <a:p>
            <a:r>
              <a:rPr lang="en-US" smtClean="0"/>
              <a:t>User and General EGI Sustainability Workshop - 25 Jan 2012</a:t>
            </a:r>
            <a:endParaRPr lang="en-GB"/>
          </a:p>
        </p:txBody>
      </p:sp>
      <p:sp>
        <p:nvSpPr>
          <p:cNvPr id="6" name="Slide Number Placeholder 5"/>
          <p:cNvSpPr>
            <a:spLocks noGrp="1"/>
          </p:cNvSpPr>
          <p:nvPr>
            <p:ph type="sldNum" sz="quarter" idx="12"/>
          </p:nvPr>
        </p:nvSpPr>
        <p:spPr/>
        <p:txBody>
          <a:bodyPr/>
          <a:lstStyle/>
          <a:p>
            <a:fld id="{F81643E8-D56D-45C6-BDBE-DB296EBC22D1}" type="slidenum">
              <a:rPr lang="en-GB" smtClean="0"/>
              <a:t>8</a:t>
            </a:fld>
            <a:endParaRPr lang="en-GB"/>
          </a:p>
        </p:txBody>
      </p:sp>
    </p:spTree>
    <p:extLst>
      <p:ext uri="{BB962C8B-B14F-4D97-AF65-F5344CB8AC3E}">
        <p14:creationId xmlns:p14="http://schemas.microsoft.com/office/powerpoint/2010/main" val="262816765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929847735"/>
              </p:ext>
            </p:extLst>
          </p:nvPr>
        </p:nvGraphicFramePr>
        <p:xfrm>
          <a:off x="611188" y="1412875"/>
          <a:ext cx="8075612" cy="3139439"/>
        </p:xfrm>
        <a:graphic>
          <a:graphicData uri="http://schemas.openxmlformats.org/drawingml/2006/table">
            <a:tbl>
              <a:tblPr firstRow="1" bandRow="1">
                <a:tableStyleId>{5C22544A-7EE6-4342-B048-85BDC9FD1C3A}</a:tableStyleId>
              </a:tblPr>
              <a:tblGrid>
                <a:gridCol w="3384748"/>
                <a:gridCol w="1656184"/>
                <a:gridCol w="1512168"/>
                <a:gridCol w="1522512"/>
              </a:tblGrid>
              <a:tr h="370840">
                <a:tc>
                  <a:txBody>
                    <a:bodyPr/>
                    <a:lstStyle/>
                    <a:p>
                      <a:r>
                        <a:rPr lang="en-US" dirty="0" smtClean="0"/>
                        <a:t>NGI Role</a:t>
                      </a:r>
                      <a:endParaRPr lang="en-US" dirty="0"/>
                    </a:p>
                  </a:txBody>
                  <a:tcPr/>
                </a:tc>
                <a:tc>
                  <a:txBody>
                    <a:bodyPr/>
                    <a:lstStyle/>
                    <a:p>
                      <a:pPr algn="ctr"/>
                      <a:r>
                        <a:rPr lang="en-US" dirty="0" smtClean="0"/>
                        <a:t>A</a:t>
                      </a:r>
                      <a:endParaRPr lang="en-US" dirty="0"/>
                    </a:p>
                  </a:txBody>
                  <a:tcPr/>
                </a:tc>
                <a:tc>
                  <a:txBody>
                    <a:bodyPr/>
                    <a:lstStyle/>
                    <a:p>
                      <a:pPr algn="ctr"/>
                      <a:r>
                        <a:rPr lang="en-US" dirty="0" smtClean="0"/>
                        <a:t>B</a:t>
                      </a:r>
                      <a:endParaRPr lang="en-US" dirty="0"/>
                    </a:p>
                  </a:txBody>
                  <a:tcPr/>
                </a:tc>
                <a:tc>
                  <a:txBody>
                    <a:bodyPr/>
                    <a:lstStyle/>
                    <a:p>
                      <a:pPr algn="ctr"/>
                      <a:r>
                        <a:rPr lang="en-US" dirty="0" smtClean="0"/>
                        <a:t>C</a:t>
                      </a:r>
                      <a:endParaRPr lang="en-US" dirty="0"/>
                    </a:p>
                  </a:txBody>
                  <a:tcPr/>
                </a:tc>
              </a:tr>
              <a:tr h="370840">
                <a:tc>
                  <a:txBody>
                    <a:bodyPr/>
                    <a:lstStyle/>
                    <a:p>
                      <a:r>
                        <a:rPr lang="en-US" dirty="0" smtClean="0"/>
                        <a:t>National Coordination</a:t>
                      </a:r>
                      <a:r>
                        <a:rPr lang="en-US" baseline="0" dirty="0" smtClean="0"/>
                        <a:t> Body</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r>
              <a:tr h="370840">
                <a:tc>
                  <a:txBody>
                    <a:bodyPr/>
                    <a:lstStyle/>
                    <a:p>
                      <a:r>
                        <a:rPr lang="en-US" dirty="0" smtClean="0"/>
                        <a:t>Technology Provider</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✘(possible)</a:t>
                      </a:r>
                    </a:p>
                  </a:txBody>
                  <a:tcPr/>
                </a:tc>
                <a:tc>
                  <a:txBody>
                    <a:bodyPr/>
                    <a:lstStyle/>
                    <a:p>
                      <a:pPr algn="ctr"/>
                      <a:r>
                        <a:rPr lang="en-US" dirty="0" smtClean="0"/>
                        <a:t>✘</a:t>
                      </a:r>
                      <a:endParaRPr lang="en-US" dirty="0"/>
                    </a:p>
                  </a:txBody>
                  <a:tcPr/>
                </a:tc>
              </a:tr>
              <a:tr h="370840">
                <a:tc>
                  <a:txBody>
                    <a:bodyPr/>
                    <a:lstStyle/>
                    <a:p>
                      <a:r>
                        <a:rPr lang="en-US" dirty="0" smtClean="0"/>
                        <a:t>Platform</a:t>
                      </a:r>
                      <a:r>
                        <a:rPr lang="en-US" baseline="0" dirty="0" smtClean="0"/>
                        <a:t> Operator</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c>
                  <a:txBody>
                    <a:bodyPr/>
                    <a:lstStyle/>
                    <a:p>
                      <a:pPr algn="ctr"/>
                      <a:r>
                        <a:rPr lang="en-US" dirty="0" smtClean="0"/>
                        <a:t>✘</a:t>
                      </a:r>
                      <a:endParaRPr lang="en-US" dirty="0"/>
                    </a:p>
                  </a:txBody>
                  <a:tcPr/>
                </a:tc>
              </a:tr>
              <a:tr h="370840">
                <a:tc>
                  <a:txBody>
                    <a:bodyPr/>
                    <a:lstStyle/>
                    <a:p>
                      <a:r>
                        <a:rPr lang="en-US" dirty="0" smtClean="0"/>
                        <a:t>Platform</a:t>
                      </a:r>
                      <a:r>
                        <a:rPr lang="en-US" baseline="0" dirty="0" smtClean="0"/>
                        <a:t> Integrator</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r>
              <a:tr h="370840">
                <a:tc>
                  <a:txBody>
                    <a:bodyPr/>
                    <a:lstStyle/>
                    <a:p>
                      <a:r>
                        <a:rPr lang="en-US" dirty="0" smtClean="0"/>
                        <a:t>Resource</a:t>
                      </a:r>
                      <a:r>
                        <a:rPr lang="en-US" baseline="0" dirty="0" smtClean="0"/>
                        <a:t> Infrastructure Provider</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r>
              <a:tr h="370840">
                <a:tc>
                  <a:txBody>
                    <a:bodyPr/>
                    <a:lstStyle/>
                    <a:p>
                      <a:r>
                        <a:rPr lang="en-US" dirty="0" smtClean="0"/>
                        <a:t>Resource</a:t>
                      </a:r>
                      <a:r>
                        <a:rPr lang="en-US" baseline="0" dirty="0" smtClean="0"/>
                        <a:t> Centre</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c>
                  <a:txBody>
                    <a:bodyPr/>
                    <a:lstStyle/>
                    <a:p>
                      <a:pPr algn="ctr"/>
                      <a:r>
                        <a:rPr lang="en-US" dirty="0" smtClean="0"/>
                        <a:t>✘(ok, some</a:t>
                      </a:r>
                      <a:r>
                        <a:rPr lang="en-US" baseline="0" dirty="0" smtClean="0"/>
                        <a:t> resources for new users</a:t>
                      </a: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p>
                      <a:pPr algn="ctr"/>
                      <a:endParaRPr lang="en-US" dirty="0"/>
                    </a:p>
                  </a:txBody>
                  <a:tcPr/>
                </a:tc>
              </a:tr>
            </a:tbl>
          </a:graphicData>
        </a:graphic>
      </p:graphicFrame>
      <p:sp>
        <p:nvSpPr>
          <p:cNvPr id="4" name="Date Placeholder 3"/>
          <p:cNvSpPr>
            <a:spLocks noGrp="1"/>
          </p:cNvSpPr>
          <p:nvPr>
            <p:ph type="dt" sz="half" idx="10"/>
          </p:nvPr>
        </p:nvSpPr>
        <p:spPr/>
        <p:txBody>
          <a:bodyPr/>
          <a:lstStyle/>
          <a:p>
            <a:fld id="{D39E104B-9E0D-EE4C-8CDA-835FF3D5FACD}" type="datetime1">
              <a:rPr lang="en-GB" smtClean="0"/>
              <a:t>25/01/2012</a:t>
            </a:fld>
            <a:endParaRPr lang="en-GB"/>
          </a:p>
        </p:txBody>
      </p:sp>
      <p:sp>
        <p:nvSpPr>
          <p:cNvPr id="5" name="Footer Placeholder 4"/>
          <p:cNvSpPr>
            <a:spLocks noGrp="1"/>
          </p:cNvSpPr>
          <p:nvPr>
            <p:ph type="ftr" sz="quarter" idx="11"/>
          </p:nvPr>
        </p:nvSpPr>
        <p:spPr/>
        <p:txBody>
          <a:bodyPr/>
          <a:lstStyle/>
          <a:p>
            <a:r>
              <a:rPr lang="en-US" smtClean="0"/>
              <a:t>User and General EGI Sustainability Workshop - 25 Jan 2012</a:t>
            </a:r>
            <a:endParaRPr lang="en-GB"/>
          </a:p>
        </p:txBody>
      </p:sp>
      <p:sp>
        <p:nvSpPr>
          <p:cNvPr id="6" name="Slide Number Placeholder 5"/>
          <p:cNvSpPr>
            <a:spLocks noGrp="1"/>
          </p:cNvSpPr>
          <p:nvPr>
            <p:ph type="sldNum" sz="quarter" idx="12"/>
          </p:nvPr>
        </p:nvSpPr>
        <p:spPr/>
        <p:txBody>
          <a:bodyPr/>
          <a:lstStyle/>
          <a:p>
            <a:fld id="{F81643E8-D56D-45C6-BDBE-DB296EBC22D1}" type="slidenum">
              <a:rPr lang="en-GB" smtClean="0"/>
              <a:t>9</a:t>
            </a:fld>
            <a:endParaRPr lang="en-GB"/>
          </a:p>
        </p:txBody>
      </p:sp>
    </p:spTree>
    <p:extLst>
      <p:ext uri="{BB962C8B-B14F-4D97-AF65-F5344CB8AC3E}">
        <p14:creationId xmlns:p14="http://schemas.microsoft.com/office/powerpoint/2010/main" val="131340321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EG-InSPI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4_EGEE_template">
  <a:themeElements>
    <a:clrScheme name="">
      <a:dk1>
        <a:srgbClr val="2B519A"/>
      </a:dk1>
      <a:lt1>
        <a:srgbClr val="FFFFFF"/>
      </a:lt1>
      <a:dk2>
        <a:srgbClr val="F1AF00"/>
      </a:dk2>
      <a:lt2>
        <a:srgbClr val="F4CE00"/>
      </a:lt2>
      <a:accent1>
        <a:srgbClr val="000000"/>
      </a:accent1>
      <a:accent2>
        <a:srgbClr val="325FAF"/>
      </a:accent2>
      <a:accent3>
        <a:srgbClr val="FFFFFF"/>
      </a:accent3>
      <a:accent4>
        <a:srgbClr val="234483"/>
      </a:accent4>
      <a:accent5>
        <a:srgbClr val="AAAAAA"/>
      </a:accent5>
      <a:accent6>
        <a:srgbClr val="2C559E"/>
      </a:accent6>
      <a:hlink>
        <a:srgbClr val="AC3B8B"/>
      </a:hlink>
      <a:folHlink>
        <a:srgbClr val="904490"/>
      </a:folHlink>
    </a:clrScheme>
    <a:fontScheme name="1_EGEE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EGEE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EGEE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EGEE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EGEE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EGEE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EGEE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EGEE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EGEE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EGEE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EGEE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EGEE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EGEE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EGEE_template 13">
        <a:dk1>
          <a:srgbClr val="334998"/>
        </a:dk1>
        <a:lt1>
          <a:srgbClr val="FFFFFF"/>
        </a:lt1>
        <a:dk2>
          <a:srgbClr val="000000"/>
        </a:dk2>
        <a:lt2>
          <a:srgbClr val="808080"/>
        </a:lt2>
        <a:accent1>
          <a:srgbClr val="BBE0E3"/>
        </a:accent1>
        <a:accent2>
          <a:srgbClr val="333399"/>
        </a:accent2>
        <a:accent3>
          <a:srgbClr val="FFFFFF"/>
        </a:accent3>
        <a:accent4>
          <a:srgbClr val="2A3D81"/>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EGEE_template 14">
        <a:dk1>
          <a:srgbClr val="334998"/>
        </a:dk1>
        <a:lt1>
          <a:srgbClr val="FFFFFF"/>
        </a:lt1>
        <a:dk2>
          <a:srgbClr val="000000"/>
        </a:dk2>
        <a:lt2>
          <a:srgbClr val="F1AF00"/>
        </a:lt2>
        <a:accent1>
          <a:srgbClr val="BBE0E3"/>
        </a:accent1>
        <a:accent2>
          <a:srgbClr val="333399"/>
        </a:accent2>
        <a:accent3>
          <a:srgbClr val="FFFFFF"/>
        </a:accent3>
        <a:accent4>
          <a:srgbClr val="2A3D81"/>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EGEE_template 15">
        <a:dk1>
          <a:srgbClr val="334998"/>
        </a:dk1>
        <a:lt1>
          <a:srgbClr val="FFFFFF"/>
        </a:lt1>
        <a:dk2>
          <a:srgbClr val="000000"/>
        </a:dk2>
        <a:lt2>
          <a:srgbClr val="F1AF00"/>
        </a:lt2>
        <a:accent1>
          <a:srgbClr val="657BCA"/>
        </a:accent1>
        <a:accent2>
          <a:srgbClr val="333399"/>
        </a:accent2>
        <a:accent3>
          <a:srgbClr val="FFFFFF"/>
        </a:accent3>
        <a:accent4>
          <a:srgbClr val="2A3D81"/>
        </a:accent4>
        <a:accent5>
          <a:srgbClr val="B8BFE1"/>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EGEE_template 16">
        <a:dk1>
          <a:srgbClr val="334998"/>
        </a:dk1>
        <a:lt1>
          <a:srgbClr val="FFFFFF"/>
        </a:lt1>
        <a:dk2>
          <a:srgbClr val="000000"/>
        </a:dk2>
        <a:lt2>
          <a:srgbClr val="F1AF00"/>
        </a:lt2>
        <a:accent1>
          <a:srgbClr val="657BCA"/>
        </a:accent1>
        <a:accent2>
          <a:srgbClr val="475DAC"/>
        </a:accent2>
        <a:accent3>
          <a:srgbClr val="FFFFFF"/>
        </a:accent3>
        <a:accent4>
          <a:srgbClr val="2A3D81"/>
        </a:accent4>
        <a:accent5>
          <a:srgbClr val="B8BFE1"/>
        </a:accent5>
        <a:accent6>
          <a:srgbClr val="3F539B"/>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EG-InSPIRE</Template>
  <TotalTime>13397</TotalTime>
  <Words>1214</Words>
  <Application>Microsoft Macintosh PowerPoint</Application>
  <PresentationFormat>On-screen Show (4:3)</PresentationFormat>
  <Paragraphs>202</Paragraphs>
  <Slides>17</Slides>
  <Notes>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17</vt:i4>
      </vt:variant>
    </vt:vector>
  </HeadingPairs>
  <TitlesOfParts>
    <vt:vector size="20" baseType="lpstr">
      <vt:lpstr>EG-InSPIRE</vt:lpstr>
      <vt:lpstr>14_EGEE_template</vt:lpstr>
      <vt:lpstr>Photo Editor-Foto</vt:lpstr>
      <vt:lpstr>National Sustainability Breakout session  Report</vt:lpstr>
      <vt:lpstr>How to Run the Session</vt:lpstr>
      <vt:lpstr>PowerPoint Presentation</vt:lpstr>
      <vt:lpstr>Question 1</vt:lpstr>
      <vt:lpstr>NGI Vision - A</vt:lpstr>
      <vt:lpstr>NGI Vision - B</vt:lpstr>
      <vt:lpstr>NGI Vision - C</vt:lpstr>
      <vt:lpstr>Question 2</vt:lpstr>
      <vt:lpstr>PowerPoint Presentation</vt:lpstr>
      <vt:lpstr>Question 3</vt:lpstr>
      <vt:lpstr>PowerPoint Presentation</vt:lpstr>
      <vt:lpstr>PowerPoint Presentation</vt:lpstr>
      <vt:lpstr>Question 4</vt:lpstr>
      <vt:lpstr>Needs from EGI.eu (A)</vt:lpstr>
      <vt:lpstr>Needs from EGI.eu (B)</vt:lpstr>
      <vt:lpstr>Needs from EGI.eu (C)</vt:lpstr>
      <vt:lpstr>DIscussion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EGI 2020:  A vision for the future?</dc:title>
  <dc:creator>StevenNewhouse</dc:creator>
  <cp:lastModifiedBy>Sergio Andreozzi</cp:lastModifiedBy>
  <cp:revision>128</cp:revision>
  <dcterms:created xsi:type="dcterms:W3CDTF">2011-11-22T20:35:22Z</dcterms:created>
  <dcterms:modified xsi:type="dcterms:W3CDTF">2012-01-25T16:28:13Z</dcterms:modified>
</cp:coreProperties>
</file>