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9"/>
  </p:notesMasterIdLst>
  <p:sldIdLst>
    <p:sldId id="256" r:id="rId3"/>
    <p:sldId id="341" r:id="rId4"/>
    <p:sldId id="342" r:id="rId5"/>
    <p:sldId id="338" r:id="rId6"/>
    <p:sldId id="339" r:id="rId7"/>
    <p:sldId id="340" r:id="rId8"/>
    <p:sldId id="344" r:id="rId9"/>
    <p:sldId id="345" r:id="rId10"/>
    <p:sldId id="346" r:id="rId11"/>
    <p:sldId id="348" r:id="rId12"/>
    <p:sldId id="343" r:id="rId13"/>
    <p:sldId id="349" r:id="rId14"/>
    <p:sldId id="350" r:id="rId15"/>
    <p:sldId id="351" r:id="rId16"/>
    <p:sldId id="352" r:id="rId17"/>
    <p:sldId id="35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545B-E7AD-47D1-B020-87A351A1A594}" type="datetimeFigureOut">
              <a:rPr lang="en-GB" smtClean="0"/>
              <a:t>23/01/2012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245F-3694-43FD-8D36-CA6D0F24C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8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0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3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6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9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1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4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6C4526-8781-4F3A-B021-A5AA1BC2AE94}" type="datetime1">
              <a:rPr lang="en-GB" smtClean="0"/>
              <a:t>23/01/2012</a:t>
            </a:fld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Mgmt Awayday - Jan 2012</a:t>
            </a: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3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4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5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6663CD51-E3DD-45DD-8904-1D4F4982A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5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305FF795-7A79-4792-BCAF-F135786DBD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8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F7DD1AA0-826D-4620-8B66-F2567F3A5E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25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0A78294D-6042-4615-8338-277CDF1E5C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E1B02B04-7977-44EE-8C47-F727418888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8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F52EB-F271-4AFE-ACCB-95D538D0B3F0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Mgmt Awayday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764B-C459-4625-8939-3FEE478E1A11}" type="datetime1">
              <a:rPr lang="en-GB" smtClean="0"/>
              <a:t>23/01/2012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Mgmt Awayday - Jan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</a:pPr>
            <a:endParaRPr lang="en-US" sz="2400" smtClean="0">
              <a:solidFill>
                <a:srgbClr val="F4CE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6" name="Picture 9" descr="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e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smtClean="0">
                <a:solidFill>
                  <a:srgbClr val="2B519A"/>
                </a:solidFill>
                <a:cs typeface="Arial" charset="0"/>
              </a:rPr>
              <a:t>EGEE-III INFSO-RI-222667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 smtClean="0">
                <a:solidFill>
                  <a:srgbClr val="325FAF"/>
                </a:solidFill>
                <a:cs typeface="Arial" charset="0"/>
              </a:rPr>
              <a:t>www.eu-egee.org</a:t>
            </a:r>
          </a:p>
        </p:txBody>
      </p:sp>
      <p:pic>
        <p:nvPicPr>
          <p:cNvPr id="10" name="Picture 16" descr="INFSO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smtClean="0">
                <a:solidFill>
                  <a:srgbClr val="325FAF"/>
                </a:solidFill>
                <a:latin typeface="Verdana" pitchFamily="34" charset="0"/>
                <a:cs typeface="Arial" charset="0"/>
              </a:rPr>
              <a:t>EGEE and gLite are registered trademarks</a:t>
            </a:r>
            <a:r>
              <a:rPr lang="en-GB" sz="2400" smtClean="0">
                <a:solidFill>
                  <a:srgbClr val="325FAF"/>
                </a:solidFill>
                <a:cs typeface="Arial" charset="0"/>
              </a:rPr>
              <a:t>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91200"/>
            <a:ext cx="1152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91200"/>
            <a:ext cx="655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0"/>
          <p:cNvSpPr>
            <a:spLocks noChangeAspect="1" noChangeArrowheads="1"/>
          </p:cNvSpPr>
          <p:nvPr/>
        </p:nvSpPr>
        <p:spPr bwMode="auto">
          <a:xfrm>
            <a:off x="0" y="0"/>
            <a:ext cx="9144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cs typeface="Arial" charset="0"/>
            </a:endParaRPr>
          </a:p>
        </p:txBody>
      </p:sp>
      <p:pic>
        <p:nvPicPr>
          <p:cNvPr id="15" name="Picture 3" descr="Logo CERN width=144,      height=14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EGEE Wallpaper.bmp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62600"/>
            <a:ext cx="1504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325" y="41656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92325" y="3429000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35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81E87968-EE4F-4167-8770-39BF6D85E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479CD691-D917-4BB1-8375-2F564153A9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1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062E232A-9C1F-4521-9AC5-8C4048D21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34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8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0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53960096-897E-4177-A4E2-C288362A5A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75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4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5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6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2E2DD12C-3559-4CCA-BE2B-716BD4E3D4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9.jpe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.jpeg"/><Relationship Id="rId22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24F75B-1DEB-4EC5-930D-E7B1CC39F022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Mgmt Awayday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1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2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D912967-8BD7-424E-BAF3-4BA9B8C4EA7A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2054" name="Picture 17" descr="ege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EU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6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Photo Editor-Foto" r:id="rId16" imgW="1190476" imgH="523810" progId="">
                  <p:embed/>
                </p:oleObj>
              </mc:Choice>
              <mc:Fallback>
                <p:oleObj name="Photo Editor-Foto" r:id="rId16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17" descr="terena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" descr="geant_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9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Photo Editor-Foto" r:id="rId20" imgW="1190476" imgH="885949" progId="">
                  <p:embed/>
                </p:oleObj>
              </mc:Choice>
              <mc:Fallback>
                <p:oleObj name="Photo Editor-Foto" r:id="rId20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Photo Editor-Foto" r:id="rId22" imgW="1409897" imgH="885949" progId="">
                  <p:embed/>
                </p:oleObj>
              </mc:Choice>
              <mc:Fallback>
                <p:oleObj name="Photo Editor-Foto" r:id="rId22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2062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063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064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3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7992888" cy="2016224"/>
          </a:xfrm>
        </p:spPr>
        <p:txBody>
          <a:bodyPr/>
          <a:lstStyle/>
          <a:p>
            <a:r>
              <a:rPr lang="en-GB" dirty="0"/>
              <a:t>User and General EGI </a:t>
            </a:r>
            <a:r>
              <a:rPr lang="en-GB" dirty="0" smtClean="0"/>
              <a:t>Sustainability:</a:t>
            </a:r>
            <a:br>
              <a:rPr lang="en-GB" dirty="0" smtClean="0"/>
            </a:br>
            <a:r>
              <a:rPr lang="en-GB" dirty="0" smtClean="0"/>
              <a:t>Tuesday breakout sessions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3886200"/>
            <a:ext cx="6336704" cy="1343000"/>
          </a:xfrm>
        </p:spPr>
        <p:txBody>
          <a:bodyPr/>
          <a:lstStyle/>
          <a:p>
            <a:r>
              <a:rPr lang="en-GB" dirty="0" smtClean="0"/>
              <a:t>Steve Brewer</a:t>
            </a:r>
            <a:endParaRPr lang="en-GB" dirty="0" smtClean="0"/>
          </a:p>
          <a:p>
            <a:r>
              <a:rPr lang="en-GB" dirty="0" smtClean="0"/>
              <a:t>Chief Community OfficerEGI.eu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EC3B-F5FF-48C2-A5A4-C4742F3E2004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Selecting the groups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3816424"/>
          </a:xfrm>
        </p:spPr>
        <p:txBody>
          <a:bodyPr/>
          <a:lstStyle/>
          <a:p>
            <a:r>
              <a:rPr lang="en-US" dirty="0" smtClean="0"/>
              <a:t>Participants split into two random groups</a:t>
            </a:r>
          </a:p>
          <a:p>
            <a:endParaRPr lang="en-US" dirty="0"/>
          </a:p>
          <a:p>
            <a:r>
              <a:rPr lang="en-US" dirty="0" smtClean="0"/>
              <a:t>One remains in Turing Hall CWI</a:t>
            </a:r>
          </a:p>
          <a:p>
            <a:r>
              <a:rPr lang="en-US" dirty="0" smtClean="0"/>
              <a:t>Other moves to Newton CWI</a:t>
            </a:r>
          </a:p>
          <a:p>
            <a:endParaRPr lang="en-US" dirty="0"/>
          </a:p>
          <a:p>
            <a:r>
              <a:rPr lang="en-US" dirty="0" smtClean="0"/>
              <a:t>Conveners will moderate, scribes will record material into spreadsheet and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10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072504" y="3244334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NGI</a:t>
            </a:r>
          </a:p>
        </p:txBody>
      </p:sp>
    </p:spTree>
    <p:extLst>
      <p:ext uri="{BB962C8B-B14F-4D97-AF65-F5344CB8AC3E}">
        <p14:creationId xmlns:p14="http://schemas.microsoft.com/office/powerpoint/2010/main" val="7365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Break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564904"/>
            <a:ext cx="8075612" cy="1224136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latin typeface="Lucida Handwriting" pitchFamily="66" charset="0"/>
              </a:rPr>
              <a:t>Coffee Break – outside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11</a:t>
            </a:fld>
            <a:endParaRPr lang="en-GB"/>
          </a:p>
        </p:txBody>
      </p:sp>
      <p:pic>
        <p:nvPicPr>
          <p:cNvPr id="16387" name="Picture 3" descr="C:\Users\SteveB\AppData\Local\Microsoft\Windows\Temporary Internet Files\Content.IE5\WY25WNQM\MC90043847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43" y="3789040"/>
            <a:ext cx="1857769" cy="21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1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Service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3204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Services </a:t>
            </a:r>
            <a:r>
              <a:rPr lang="en-US" dirty="0"/>
              <a:t>now grouped under four headings</a:t>
            </a:r>
            <a:r>
              <a:rPr lang="en-US" dirty="0" smtClean="0"/>
              <a:t>:</a:t>
            </a:r>
          </a:p>
          <a:p>
            <a:r>
              <a:rPr lang="en-US" dirty="0" smtClean="0"/>
              <a:t>We now need to identify how these required services will be upgraded and new services created</a:t>
            </a:r>
          </a:p>
          <a:p>
            <a:r>
              <a:rPr lang="en-US" dirty="0"/>
              <a:t>Identify and capture relevant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Worth breaking down the development process – requirements gathering?</a:t>
            </a:r>
          </a:p>
          <a:p>
            <a:pPr lvl="1"/>
            <a:r>
              <a:rPr lang="en-US" dirty="0" smtClean="0"/>
              <a:t>Does this also include: testing</a:t>
            </a:r>
            <a:r>
              <a:rPr lang="en-US" dirty="0"/>
              <a:t> </a:t>
            </a:r>
            <a:r>
              <a:rPr lang="en-US" dirty="0" smtClean="0"/>
              <a:t>and verification?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Service development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876260"/>
              </p:ext>
            </p:extLst>
          </p:nvPr>
        </p:nvGraphicFramePr>
        <p:xfrm>
          <a:off x="644525" y="1345986"/>
          <a:ext cx="7855246" cy="4531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7064"/>
                <a:gridCol w="902518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</a:tblGrid>
              <a:tr h="292483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User Community Service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66853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Community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Hosting and Development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Community-specific services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Common front-end services: interfaces, portals, gateways, APIs and apps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Services to access infrastructure resources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Back-end services: monitoring, accounting , metering and reporting…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367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Research Group/Virtual Org/VRC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i="1" u="none" strike="noStrike" dirty="0">
                          <a:effectLst/>
                        </a:rPr>
                        <a:t>Indicate Host and Developer for services and resources under the three section headings where applicable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Applications?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Interfaces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Portals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Gateways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APIs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Compute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Data-storage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Data-transfer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Applications hosting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Monitoring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Accounting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Metering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Reporting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VM storage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Security</a:t>
                      </a:r>
                    </a:p>
                  </a:txBody>
                  <a:tcPr marL="8357" marR="8357" marT="8357" marB="0" vert="vert27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WLCG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Host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Developer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LSGC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WeNMR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ASTRO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Host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Developer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SKA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Host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Humanities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554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Computational Chemistry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rot="20937675">
            <a:off x="3363716" y="4895855"/>
            <a:ext cx="561227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framework not a form!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Service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7525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Developer:</a:t>
            </a:r>
          </a:p>
          <a:p>
            <a:r>
              <a:rPr lang="en-US" dirty="0" smtClean="0"/>
              <a:t>This could be one of the following:</a:t>
            </a:r>
          </a:p>
          <a:p>
            <a:pPr lvl="1"/>
            <a:r>
              <a:rPr lang="en-US" dirty="0"/>
              <a:t>Commercial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pPr lvl="1"/>
            <a:r>
              <a:rPr lang="en-US" dirty="0" smtClean="0"/>
              <a:t>Community (Com)</a:t>
            </a:r>
          </a:p>
          <a:p>
            <a:pPr lvl="1"/>
            <a:r>
              <a:rPr lang="en-US" dirty="0"/>
              <a:t>EGI</a:t>
            </a:r>
            <a:endParaRPr lang="en-US" dirty="0" smtClean="0"/>
          </a:p>
          <a:p>
            <a:pPr lvl="1"/>
            <a:r>
              <a:rPr lang="en-US" dirty="0" smtClean="0"/>
              <a:t>EU-funded project (EU)</a:t>
            </a:r>
          </a:p>
          <a:p>
            <a:pPr lvl="1"/>
            <a:r>
              <a:rPr lang="en-US" dirty="0"/>
              <a:t>NGI</a:t>
            </a:r>
          </a:p>
          <a:p>
            <a:pPr lvl="1"/>
            <a:r>
              <a:rPr lang="en-US" dirty="0" smtClean="0"/>
              <a:t>Research institution (RI)</a:t>
            </a:r>
          </a:p>
          <a:p>
            <a:pPr lvl="1"/>
            <a:r>
              <a:rPr lang="en-US" dirty="0" smtClean="0"/>
              <a:t>Other suggestions – record abbreviation used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Remain in the same groups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3816424"/>
          </a:xfrm>
        </p:spPr>
        <p:txBody>
          <a:bodyPr/>
          <a:lstStyle/>
          <a:p>
            <a:r>
              <a:rPr lang="en-US" dirty="0" smtClean="0"/>
              <a:t>Participants remain in the same groups</a:t>
            </a:r>
          </a:p>
          <a:p>
            <a:endParaRPr lang="en-US" dirty="0"/>
          </a:p>
          <a:p>
            <a:r>
              <a:rPr lang="en-US" dirty="0" smtClean="0"/>
              <a:t>One stays in Turing Hall CWI</a:t>
            </a:r>
          </a:p>
          <a:p>
            <a:r>
              <a:rPr lang="en-US" dirty="0" smtClean="0"/>
              <a:t>Other moves to Newton CWI</a:t>
            </a:r>
          </a:p>
          <a:p>
            <a:endParaRPr lang="en-US" dirty="0"/>
          </a:p>
          <a:p>
            <a:r>
              <a:rPr lang="en-US" dirty="0" smtClean="0"/>
              <a:t>Conveners will moderate, scribes will record material into spreadsheet and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9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Breakout group notes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3816424"/>
          </a:xfrm>
        </p:spPr>
        <p:txBody>
          <a:bodyPr/>
          <a:lstStyle/>
          <a:p>
            <a:r>
              <a:rPr lang="en-US" dirty="0" smtClean="0"/>
              <a:t>Please record further notes onto slides…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204864"/>
            <a:ext cx="8075612" cy="273630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The goal of the afternoon is to capture a comprehensive picture of what services need to be deployed and supported for EGI’s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28800"/>
            <a:ext cx="8075612" cy="4248472"/>
          </a:xfrm>
        </p:spPr>
        <p:txBody>
          <a:bodyPr/>
          <a:lstStyle/>
          <a:p>
            <a:r>
              <a:rPr lang="en-US" dirty="0" smtClean="0"/>
              <a:t>The participants will break into two random breakout groups in order to attempt to capture these </a:t>
            </a:r>
            <a:r>
              <a:rPr lang="en-US" b="1" dirty="0" smtClean="0"/>
              <a:t>services</a:t>
            </a:r>
          </a:p>
          <a:p>
            <a:r>
              <a:rPr lang="en-US" dirty="0"/>
              <a:t>T</a:t>
            </a:r>
            <a:r>
              <a:rPr lang="en-US" dirty="0" smtClean="0"/>
              <a:t>he first phase will focus on identifying the services and who should </a:t>
            </a:r>
            <a:r>
              <a:rPr lang="en-US" b="1" dirty="0" smtClean="0"/>
              <a:t>host</a:t>
            </a:r>
            <a:r>
              <a:rPr lang="en-US" dirty="0" smtClean="0"/>
              <a:t> them.</a:t>
            </a:r>
          </a:p>
          <a:p>
            <a:r>
              <a:rPr lang="en-US" dirty="0" smtClean="0"/>
              <a:t>The second phase will focus on identifying who should be responsible for </a:t>
            </a:r>
            <a:r>
              <a:rPr lang="en-US" b="1" dirty="0" smtClean="0"/>
              <a:t>developing</a:t>
            </a:r>
            <a:r>
              <a:rPr lang="en-US" dirty="0" smtClean="0"/>
              <a:t> these services in the future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pm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772816"/>
            <a:ext cx="8075612" cy="3528392"/>
          </a:xfrm>
        </p:spPr>
        <p:txBody>
          <a:bodyPr/>
          <a:lstStyle/>
          <a:p>
            <a:r>
              <a:rPr lang="en-US" dirty="0" smtClean="0"/>
              <a:t>Breakout sessions: </a:t>
            </a:r>
            <a:r>
              <a:rPr lang="en-US" dirty="0"/>
              <a:t>i</a:t>
            </a:r>
            <a:r>
              <a:rPr lang="en-US" dirty="0" smtClean="0"/>
              <a:t>ntroduction</a:t>
            </a:r>
          </a:p>
          <a:p>
            <a:pPr lvl="1"/>
            <a:r>
              <a:rPr lang="en-US" b="1" dirty="0" smtClean="0"/>
              <a:t>User </a:t>
            </a:r>
            <a:r>
              <a:rPr lang="en-US" b="1" dirty="0"/>
              <a:t>community service needs </a:t>
            </a:r>
            <a:r>
              <a:rPr lang="en-US" dirty="0" smtClean="0"/>
              <a:t>(15mins)</a:t>
            </a:r>
          </a:p>
          <a:p>
            <a:pPr lvl="1"/>
            <a:r>
              <a:rPr lang="en-US" dirty="0" smtClean="0"/>
              <a:t>Breakout (2 groups) 1.5 hours</a:t>
            </a:r>
          </a:p>
          <a:p>
            <a:pPr lvl="1"/>
            <a:r>
              <a:rPr lang="en-US" dirty="0" smtClean="0"/>
              <a:t>Coffee break (30 minutes)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ervice development </a:t>
            </a:r>
            <a:r>
              <a:rPr lang="en-US" dirty="0" smtClean="0"/>
              <a:t>(15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Breakout (2 groups) 1.5 hours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tools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772816"/>
            <a:ext cx="8075612" cy="3528392"/>
          </a:xfrm>
        </p:spPr>
        <p:txBody>
          <a:bodyPr/>
          <a:lstStyle/>
          <a:p>
            <a:pPr lvl="1"/>
            <a:r>
              <a:rPr lang="en-US" dirty="0" smtClean="0"/>
              <a:t>The aim is to open up the discussion to discuss what is needed today</a:t>
            </a:r>
          </a:p>
          <a:p>
            <a:pPr lvl="1"/>
            <a:r>
              <a:rPr lang="en-US" dirty="0" smtClean="0"/>
              <a:t>This information will be </a:t>
            </a:r>
            <a:r>
              <a:rPr lang="en-US" dirty="0" err="1" smtClean="0"/>
              <a:t>summarised</a:t>
            </a:r>
            <a:r>
              <a:rPr lang="en-US" dirty="0" smtClean="0"/>
              <a:t> and fed into tomorrow morning’s discussion</a:t>
            </a:r>
          </a:p>
          <a:p>
            <a:pPr lvl="1"/>
            <a:r>
              <a:rPr lang="en-US" dirty="0" smtClean="0"/>
              <a:t>Therefore, there will be no analysis of the results today.</a:t>
            </a:r>
          </a:p>
          <a:p>
            <a:pPr lvl="1"/>
            <a:r>
              <a:rPr lang="en-US" dirty="0" smtClean="0"/>
              <a:t>Results will be captured in a spreadsheet and supplementary slides as required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1" y="115888"/>
            <a:ext cx="7416824" cy="865187"/>
          </a:xfrm>
        </p:spPr>
        <p:txBody>
          <a:bodyPr/>
          <a:lstStyle/>
          <a:p>
            <a:r>
              <a:rPr lang="en-US" sz="2800" dirty="0"/>
              <a:t>Identify and capture relevant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352928" cy="489654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Services grouped under four headings: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Community-specific </a:t>
            </a:r>
            <a:r>
              <a:rPr lang="en-US" sz="2800" dirty="0" smtClean="0"/>
              <a:t>services</a:t>
            </a:r>
          </a:p>
          <a:p>
            <a:pPr marL="1314450" lvl="2" indent="-514350"/>
            <a:r>
              <a:rPr lang="en-US" sz="2000" dirty="0" err="1" smtClean="0"/>
              <a:t>Eg</a:t>
            </a:r>
            <a:r>
              <a:rPr lang="en-US" sz="2000" dirty="0" smtClean="0"/>
              <a:t>. </a:t>
            </a:r>
            <a:r>
              <a:rPr lang="en-US" sz="2000" dirty="0" err="1" smtClean="0"/>
              <a:t>VisIVO</a:t>
            </a:r>
            <a:r>
              <a:rPr lang="en-US" sz="2000" dirty="0" smtClean="0"/>
              <a:t>, </a:t>
            </a:r>
            <a:r>
              <a:rPr lang="en-US" sz="2000" dirty="0" err="1" smtClean="0"/>
              <a:t>GReIC</a:t>
            </a:r>
            <a:r>
              <a:rPr lang="en-US" sz="2000" dirty="0" smtClean="0"/>
              <a:t>, Climate-G, GROMACS?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Common </a:t>
            </a:r>
            <a:r>
              <a:rPr lang="en-US" sz="2800" dirty="0"/>
              <a:t>front-end services: </a:t>
            </a:r>
            <a:r>
              <a:rPr lang="en-US" sz="2800" dirty="0" smtClean="0"/>
              <a:t>portals…</a:t>
            </a:r>
          </a:p>
          <a:p>
            <a:pPr marL="1314450" lvl="2" indent="-514350"/>
            <a:r>
              <a:rPr lang="en-US" sz="2000" dirty="0" smtClean="0"/>
              <a:t>TAVERNA, MOTEUR2, </a:t>
            </a:r>
            <a:r>
              <a:rPr lang="en-US" sz="2000" dirty="0"/>
              <a:t>DIANE, </a:t>
            </a:r>
            <a:r>
              <a:rPr lang="en-US" sz="2000" dirty="0" smtClean="0"/>
              <a:t>PGRADE?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Services to access infrastructure </a:t>
            </a:r>
            <a:r>
              <a:rPr lang="en-US" sz="2800" dirty="0" smtClean="0"/>
              <a:t>resources</a:t>
            </a:r>
          </a:p>
          <a:p>
            <a:pPr marL="1314450" lvl="2" indent="-514350"/>
            <a:r>
              <a:rPr lang="en-US" sz="2000" dirty="0" smtClean="0"/>
              <a:t>Ganga, LCG, AMGA, </a:t>
            </a:r>
            <a:r>
              <a:rPr lang="en-US" sz="2000" dirty="0" err="1" smtClean="0"/>
              <a:t>GridWay</a:t>
            </a:r>
            <a:r>
              <a:rPr lang="en-US" sz="20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Back-end services: monitoring, </a:t>
            </a:r>
            <a:r>
              <a:rPr lang="en-GB" sz="2800" dirty="0" smtClean="0"/>
              <a:t>accounting, </a:t>
            </a:r>
            <a:r>
              <a:rPr lang="en-GB" sz="2800" dirty="0"/>
              <a:t>metering and reporting</a:t>
            </a:r>
            <a:r>
              <a:rPr lang="en-GB" sz="2800" dirty="0" smtClean="0"/>
              <a:t>…</a:t>
            </a:r>
          </a:p>
          <a:p>
            <a:pPr marL="1314450" lvl="2" indent="-514350"/>
            <a:r>
              <a:rPr lang="en-US" sz="2000" dirty="0" smtClean="0"/>
              <a:t>SAM, NAGIOS, </a:t>
            </a:r>
            <a:r>
              <a:rPr lang="en-US" sz="2000" dirty="0" err="1" smtClean="0"/>
              <a:t>HammerCloud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6271" y="5652537"/>
            <a:ext cx="7461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services go under which categories?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4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User community service needs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833035"/>
              </p:ext>
            </p:extLst>
          </p:nvPr>
        </p:nvGraphicFramePr>
        <p:xfrm>
          <a:off x="644525" y="1345986"/>
          <a:ext cx="7855246" cy="4531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7064"/>
                <a:gridCol w="902518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</a:tblGrid>
              <a:tr h="292483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User Community Service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66853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Community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Hosting and Development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Community-specific services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Common front-end services: interfaces, portals, gateways, APIs and apps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Services to access infrastructure resources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Back-end services: monitoring, accounting , metering and reporting…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367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Research Group/Virtual Org/VRC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i="1" u="none" strike="noStrike" dirty="0">
                          <a:effectLst/>
                        </a:rPr>
                        <a:t>Indicate Host and Developer for services and resources under the three section headings where applicable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Applications?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Interfaces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Portals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Gateways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APIs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Compute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Data-storage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Data-transfer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Applications hosting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Monitoring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Accounting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Metering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Reporting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VM storage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Security</a:t>
                      </a:r>
                    </a:p>
                  </a:txBody>
                  <a:tcPr marL="8357" marR="8357" marT="8357" marB="0" vert="vert27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WLCG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Host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Developer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LSGC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WeNMR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ASTRO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Host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Developer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SKA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Host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Humanities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554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Computational Chemistry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rot="20937675">
            <a:off x="3363716" y="4895855"/>
            <a:ext cx="561227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framework not a form!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4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User community service needs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752528"/>
          </a:xfrm>
        </p:spPr>
        <p:txBody>
          <a:bodyPr/>
          <a:lstStyle/>
          <a:p>
            <a:r>
              <a:rPr lang="en-US" dirty="0" smtClean="0"/>
              <a:t>The spreadsheet is a framework to capture the discussion not a form to be completed</a:t>
            </a:r>
          </a:p>
          <a:p>
            <a:r>
              <a:rPr lang="en-US" dirty="0" smtClean="0"/>
              <a:t>The second session will build upon the material captured during the first session.</a:t>
            </a:r>
          </a:p>
          <a:p>
            <a:r>
              <a:rPr lang="en-US" dirty="0" smtClean="0"/>
              <a:t>Extra material should be captured on slides ideally with cross-references to the spreadsheet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What services are needed for collaboration?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6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User community service needs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752528"/>
          </a:xfrm>
        </p:spPr>
        <p:txBody>
          <a:bodyPr/>
          <a:lstStyle/>
          <a:p>
            <a:r>
              <a:rPr lang="en-US" dirty="0" smtClean="0"/>
              <a:t>Completing the spreadsheet:</a:t>
            </a:r>
          </a:p>
          <a:p>
            <a:pPr lvl="1"/>
            <a:r>
              <a:rPr lang="en-US" dirty="0" smtClean="0"/>
              <a:t>The community can operate at any level of granularity: Research Group (RG), Virtual </a:t>
            </a:r>
            <a:r>
              <a:rPr lang="en-US" dirty="0" err="1" smtClean="0"/>
              <a:t>Organisation</a:t>
            </a:r>
            <a:r>
              <a:rPr lang="en-US" dirty="0" smtClean="0"/>
              <a:t> (VO), Virtual Research Community (VRC), don’t feel constrained!</a:t>
            </a:r>
          </a:p>
          <a:p>
            <a:pPr lvl="1"/>
            <a:r>
              <a:rPr lang="en-US" dirty="0" smtClean="0"/>
              <a:t>The Host field indicates where you feel the service should be hosted, </a:t>
            </a:r>
            <a:r>
              <a:rPr lang="en-US" dirty="0" err="1" smtClean="0"/>
              <a:t>eg</a:t>
            </a:r>
            <a:r>
              <a:rPr lang="en-US" dirty="0" smtClean="0"/>
              <a:t>. Commercial Site (CS), Research Institution (RI), NGI, EGI, or elsewhere (record new abbreviations used)</a:t>
            </a:r>
          </a:p>
          <a:p>
            <a:pPr lvl="1"/>
            <a:r>
              <a:rPr lang="en-US" dirty="0" smtClean="0"/>
              <a:t>(Remember: developer will be next session)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EG-InSPIRE</Template>
  <TotalTime>5043</TotalTime>
  <Words>817</Words>
  <Application>Microsoft Office PowerPoint</Application>
  <PresentationFormat>On-screen Show (4:3)</PresentationFormat>
  <Paragraphs>222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EG-InSPIRE</vt:lpstr>
      <vt:lpstr>14_EGEE_template</vt:lpstr>
      <vt:lpstr>Photo Editor-Foto</vt:lpstr>
      <vt:lpstr>User and General EGI Sustainability: Tuesday breakout sessions</vt:lpstr>
      <vt:lpstr>Introduction</vt:lpstr>
      <vt:lpstr>The process</vt:lpstr>
      <vt:lpstr>Tuesday pm agenda</vt:lpstr>
      <vt:lpstr>The tools</vt:lpstr>
      <vt:lpstr>Identify and capture relevant information</vt:lpstr>
      <vt:lpstr>User community service needs</vt:lpstr>
      <vt:lpstr>User community service needs</vt:lpstr>
      <vt:lpstr>User community service needs</vt:lpstr>
      <vt:lpstr>Selecting the groups</vt:lpstr>
      <vt:lpstr>Break</vt:lpstr>
      <vt:lpstr>Service development</vt:lpstr>
      <vt:lpstr>Service development</vt:lpstr>
      <vt:lpstr>Service development</vt:lpstr>
      <vt:lpstr>Remain in the same groups</vt:lpstr>
      <vt:lpstr>Breakout group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2020:  A vision for the future?</dc:title>
  <dc:creator>StevenNewhouse</dc:creator>
  <cp:lastModifiedBy>Steve Brewer</cp:lastModifiedBy>
  <cp:revision>95</cp:revision>
  <dcterms:created xsi:type="dcterms:W3CDTF">2011-11-22T20:35:22Z</dcterms:created>
  <dcterms:modified xsi:type="dcterms:W3CDTF">2012-01-23T22:53:45Z</dcterms:modified>
</cp:coreProperties>
</file>