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5"/>
  </p:notesMasterIdLst>
  <p:sldIdLst>
    <p:sldId id="258" r:id="rId2"/>
    <p:sldId id="259" r:id="rId3"/>
    <p:sldId id="285" r:id="rId4"/>
    <p:sldId id="286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71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62" autoAdjust="0"/>
    <p:restoredTop sz="94660"/>
  </p:normalViewPr>
  <p:slideViewPr>
    <p:cSldViewPr>
      <p:cViewPr>
        <p:scale>
          <a:sx n="94" d="100"/>
          <a:sy n="94" d="100"/>
        </p:scale>
        <p:origin x="-760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Accounting!$D$1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Accounting!$A$2:$A$13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Accounting!$D$2:$D$13</c:f>
              <c:numCache>
                <c:formatCode>0.00%</c:formatCode>
                <c:ptCount val="12"/>
                <c:pt idx="0">
                  <c:v>0.9955</c:v>
                </c:pt>
                <c:pt idx="1">
                  <c:v>1.0</c:v>
                </c:pt>
                <c:pt idx="2">
                  <c:v>1.0</c:v>
                </c:pt>
                <c:pt idx="3">
                  <c:v>0.99989</c:v>
                </c:pt>
                <c:pt idx="4">
                  <c:v>1.0</c:v>
                </c:pt>
                <c:pt idx="5">
                  <c:v>0.99661</c:v>
                </c:pt>
                <c:pt idx="6">
                  <c:v>0.99331</c:v>
                </c:pt>
                <c:pt idx="7">
                  <c:v>0.99818</c:v>
                </c:pt>
                <c:pt idx="8">
                  <c:v>0.98668</c:v>
                </c:pt>
                <c:pt idx="9">
                  <c:v>0.99993</c:v>
                </c:pt>
                <c:pt idx="10">
                  <c:v>0.97844</c:v>
                </c:pt>
                <c:pt idx="11">
                  <c:v>0.99776</c:v>
                </c:pt>
              </c:numCache>
            </c:numRef>
          </c:val>
        </c:ser>
        <c:ser>
          <c:idx val="1"/>
          <c:order val="1"/>
          <c:tx>
            <c:strRef>
              <c:f>Accounting!$E$1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Accounting!$A$2:$A$13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Accounting!$E$2:$E$13</c:f>
              <c:numCache>
                <c:formatCode>0.00%</c:formatCode>
                <c:ptCount val="12"/>
                <c:pt idx="0">
                  <c:v>0.99497</c:v>
                </c:pt>
                <c:pt idx="1">
                  <c:v>1.0</c:v>
                </c:pt>
                <c:pt idx="2">
                  <c:v>1.0</c:v>
                </c:pt>
                <c:pt idx="3">
                  <c:v>0.99986</c:v>
                </c:pt>
                <c:pt idx="4">
                  <c:v>1.0</c:v>
                </c:pt>
                <c:pt idx="5">
                  <c:v>0.99661</c:v>
                </c:pt>
                <c:pt idx="6">
                  <c:v>0.99331</c:v>
                </c:pt>
                <c:pt idx="7">
                  <c:v>0.99818</c:v>
                </c:pt>
                <c:pt idx="8">
                  <c:v>0.98668</c:v>
                </c:pt>
                <c:pt idx="9">
                  <c:v>0.99993</c:v>
                </c:pt>
                <c:pt idx="10">
                  <c:v>0.97844</c:v>
                </c:pt>
                <c:pt idx="11">
                  <c:v>0.99776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6494872"/>
        <c:axId val="2105972264"/>
      </c:barChart>
      <c:dateAx>
        <c:axId val="210649487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05972264"/>
        <c:crosses val="autoZero"/>
        <c:auto val="1"/>
        <c:lblOffset val="100"/>
        <c:baseTimeUnit val="months"/>
      </c:dateAx>
      <c:valAx>
        <c:axId val="2105972264"/>
        <c:scaling>
          <c:orientation val="minMax"/>
          <c:max val="1.0"/>
          <c:min val="0.84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06494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'Broker-CERN1'!$D$1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'Broker-CERN1'!$A$2:$A$13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'Broker-CERN1'!$D$2:$D$13</c:f>
              <c:numCache>
                <c:formatCode>0.00%</c:formatCode>
                <c:ptCount val="12"/>
                <c:pt idx="0">
                  <c:v>0.99246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0.99984</c:v>
                </c:pt>
                <c:pt idx="10">
                  <c:v>0.9504</c:v>
                </c:pt>
                <c:pt idx="11">
                  <c:v>0.96694</c:v>
                </c:pt>
              </c:numCache>
            </c:numRef>
          </c:val>
        </c:ser>
        <c:ser>
          <c:idx val="1"/>
          <c:order val="1"/>
          <c:tx>
            <c:strRef>
              <c:f>'Broker-CERN1'!$E$1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'Broker-CERN1'!$A$2:$A$13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'Broker-CERN1'!$E$2:$E$13</c:f>
              <c:numCache>
                <c:formatCode>0.00%</c:formatCode>
                <c:ptCount val="12"/>
                <c:pt idx="0">
                  <c:v>0.9797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0.99984</c:v>
                </c:pt>
                <c:pt idx="10">
                  <c:v>0.9504</c:v>
                </c:pt>
                <c:pt idx="11">
                  <c:v>0.96694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934136"/>
        <c:axId val="2113840040"/>
      </c:barChart>
      <c:dateAx>
        <c:axId val="211493413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13840040"/>
        <c:crosses val="autoZero"/>
        <c:auto val="1"/>
        <c:lblOffset val="100"/>
        <c:baseTimeUnit val="months"/>
      </c:dateAx>
      <c:valAx>
        <c:axId val="2113840040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14934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'Broker-CERN2'!$D$1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'Broker-CERN2'!$A$2:$A$13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'Broker-CERN2'!$D$2:$D$13</c:f>
              <c:numCache>
                <c:formatCode>0.00%</c:formatCode>
                <c:ptCount val="12"/>
                <c:pt idx="0">
                  <c:v>0.99196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0.9987</c:v>
                </c:pt>
                <c:pt idx="10">
                  <c:v>0.94639</c:v>
                </c:pt>
                <c:pt idx="11">
                  <c:v>0.96659</c:v>
                </c:pt>
              </c:numCache>
            </c:numRef>
          </c:val>
        </c:ser>
        <c:ser>
          <c:idx val="1"/>
          <c:order val="1"/>
          <c:tx>
            <c:strRef>
              <c:f>'Broker-CERN2'!$E$1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'Broker-CERN2'!$A$2:$A$13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'Broker-CERN2'!$E$2:$E$13</c:f>
              <c:numCache>
                <c:formatCode>0.00%</c:formatCode>
                <c:ptCount val="12"/>
                <c:pt idx="0">
                  <c:v>0.97836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0.9987</c:v>
                </c:pt>
                <c:pt idx="10">
                  <c:v>0.94639</c:v>
                </c:pt>
                <c:pt idx="11">
                  <c:v>0.96659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571736"/>
        <c:axId val="2119835736"/>
      </c:barChart>
      <c:dateAx>
        <c:axId val="211957173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19835736"/>
        <c:crosses val="autoZero"/>
        <c:auto val="1"/>
        <c:lblOffset val="100"/>
        <c:baseTimeUnit val="months"/>
      </c:dateAx>
      <c:valAx>
        <c:axId val="2119835736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19571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'Broker-SRCE'!$D$1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'Broker-SRCE'!$A$2:$A$13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'Broker-SRCE'!$D$2:$D$13</c:f>
              <c:numCache>
                <c:formatCode>0.00%</c:formatCode>
                <c:ptCount val="12"/>
                <c:pt idx="0">
                  <c:v>0.98072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0.9999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0.95142</c:v>
                </c:pt>
                <c:pt idx="11">
                  <c:v>0.96658</c:v>
                </c:pt>
              </c:numCache>
            </c:numRef>
          </c:val>
        </c:ser>
        <c:ser>
          <c:idx val="1"/>
          <c:order val="1"/>
          <c:tx>
            <c:strRef>
              <c:f>'Broker-SRCE'!$E$1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'Broker-SRCE'!$A$2:$A$13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'Broker-SRCE'!$E$2:$E$13</c:f>
              <c:numCache>
                <c:formatCode>0.00%</c:formatCode>
                <c:ptCount val="12"/>
                <c:pt idx="0">
                  <c:v>0.9785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0.9999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0.95142</c:v>
                </c:pt>
                <c:pt idx="11">
                  <c:v>0.96658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116888"/>
        <c:axId val="2114080136"/>
      </c:barChart>
      <c:dateAx>
        <c:axId val="2119116888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14080136"/>
        <c:crosses val="autoZero"/>
        <c:auto val="1"/>
        <c:lblOffset val="100"/>
        <c:baseTimeUnit val="months"/>
      </c:dateAx>
      <c:valAx>
        <c:axId val="2114080136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19116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'OPS Portal'!$D$1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'OPS Portal'!$A$2:$A$13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'OPS Portal'!$D$2:$D$13</c:f>
              <c:numCache>
                <c:formatCode>0.00%</c:formatCode>
                <c:ptCount val="12"/>
                <c:pt idx="0">
                  <c:v>0.9981</c:v>
                </c:pt>
                <c:pt idx="1">
                  <c:v>1.0</c:v>
                </c:pt>
                <c:pt idx="2">
                  <c:v>1.0</c:v>
                </c:pt>
                <c:pt idx="3">
                  <c:v>0.99989</c:v>
                </c:pt>
                <c:pt idx="4">
                  <c:v>0.99978</c:v>
                </c:pt>
                <c:pt idx="5">
                  <c:v>1.0</c:v>
                </c:pt>
                <c:pt idx="6">
                  <c:v>0.99879</c:v>
                </c:pt>
                <c:pt idx="7">
                  <c:v>0.98327</c:v>
                </c:pt>
                <c:pt idx="8">
                  <c:v>0.99988</c:v>
                </c:pt>
                <c:pt idx="9">
                  <c:v>0.99978</c:v>
                </c:pt>
                <c:pt idx="10">
                  <c:v>1.0</c:v>
                </c:pt>
                <c:pt idx="11">
                  <c:v>0.99843</c:v>
                </c:pt>
              </c:numCache>
            </c:numRef>
          </c:val>
        </c:ser>
        <c:ser>
          <c:idx val="1"/>
          <c:order val="1"/>
          <c:tx>
            <c:strRef>
              <c:f>'OPS Portal'!$E$1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'OPS Portal'!$A$2:$A$13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'OPS Portal'!$E$2:$E$13</c:f>
              <c:numCache>
                <c:formatCode>0.00%</c:formatCode>
                <c:ptCount val="12"/>
                <c:pt idx="0">
                  <c:v>0.99788</c:v>
                </c:pt>
                <c:pt idx="1">
                  <c:v>1.0</c:v>
                </c:pt>
                <c:pt idx="2">
                  <c:v>1.0</c:v>
                </c:pt>
                <c:pt idx="3">
                  <c:v>0.99986</c:v>
                </c:pt>
                <c:pt idx="4">
                  <c:v>0.99978</c:v>
                </c:pt>
                <c:pt idx="5">
                  <c:v>1.0</c:v>
                </c:pt>
                <c:pt idx="6">
                  <c:v>0.99879</c:v>
                </c:pt>
                <c:pt idx="7">
                  <c:v>0.98327</c:v>
                </c:pt>
                <c:pt idx="8">
                  <c:v>0.99988</c:v>
                </c:pt>
                <c:pt idx="9">
                  <c:v>0.99978</c:v>
                </c:pt>
                <c:pt idx="10">
                  <c:v>1.0</c:v>
                </c:pt>
                <c:pt idx="11">
                  <c:v>0.99843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5580392"/>
        <c:axId val="2131056088"/>
      </c:barChart>
      <c:dateAx>
        <c:axId val="210558039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31056088"/>
        <c:crosses val="autoZero"/>
        <c:auto val="1"/>
        <c:lblOffset val="100"/>
        <c:baseTimeUnit val="months"/>
      </c:dateAx>
      <c:valAx>
        <c:axId val="2131056088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05580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CIC!$D$1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CIC!$A$2:$A$13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CIC!$D$2:$D$13</c:f>
              <c:numCache>
                <c:formatCode>0.00%</c:formatCode>
                <c:ptCount val="12"/>
                <c:pt idx="0">
                  <c:v>0.99856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0.99978</c:v>
                </c:pt>
                <c:pt idx="5">
                  <c:v>1.0</c:v>
                </c:pt>
                <c:pt idx="6">
                  <c:v>0.99892</c:v>
                </c:pt>
                <c:pt idx="7">
                  <c:v>0.98873</c:v>
                </c:pt>
                <c:pt idx="8">
                  <c:v>0.99981</c:v>
                </c:pt>
                <c:pt idx="9">
                  <c:v>0.99915</c:v>
                </c:pt>
                <c:pt idx="10">
                  <c:v>1.0</c:v>
                </c:pt>
                <c:pt idx="11">
                  <c:v>0.99843</c:v>
                </c:pt>
              </c:numCache>
            </c:numRef>
          </c:val>
        </c:ser>
        <c:ser>
          <c:idx val="1"/>
          <c:order val="1"/>
          <c:tx>
            <c:strRef>
              <c:f>CIC!$E$1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CIC!$A$2:$A$13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CIC!$E$2:$E$13</c:f>
              <c:numCache>
                <c:formatCode>0.00%</c:formatCode>
                <c:ptCount val="12"/>
                <c:pt idx="0">
                  <c:v>0.9984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0.99978</c:v>
                </c:pt>
                <c:pt idx="5">
                  <c:v>1.0</c:v>
                </c:pt>
                <c:pt idx="6">
                  <c:v>0.99892</c:v>
                </c:pt>
                <c:pt idx="7">
                  <c:v>0.98873</c:v>
                </c:pt>
                <c:pt idx="8">
                  <c:v>0.99981</c:v>
                </c:pt>
                <c:pt idx="9">
                  <c:v>0.99915</c:v>
                </c:pt>
                <c:pt idx="10">
                  <c:v>1.0</c:v>
                </c:pt>
                <c:pt idx="11">
                  <c:v>0.99843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821976"/>
        <c:axId val="2114817400"/>
      </c:barChart>
      <c:dateAx>
        <c:axId val="211482197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14817400"/>
        <c:crosses val="autoZero"/>
        <c:auto val="1"/>
        <c:lblOffset val="100"/>
        <c:baseTimeUnit val="months"/>
      </c:dateAx>
      <c:valAx>
        <c:axId val="2114817400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14821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'VO Dashboard'!$D$1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'VO Dashboard'!$A$2:$A$13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'VO Dashboard'!$D$2:$D$13</c:f>
              <c:numCache>
                <c:formatCode>0.00%</c:formatCode>
                <c:ptCount val="12"/>
                <c:pt idx="0">
                  <c:v>0.99918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0.99973</c:v>
                </c:pt>
                <c:pt idx="10">
                  <c:v>0.99954</c:v>
                </c:pt>
                <c:pt idx="11">
                  <c:v>0.99224</c:v>
                </c:pt>
              </c:numCache>
            </c:numRef>
          </c:val>
        </c:ser>
        <c:ser>
          <c:idx val="1"/>
          <c:order val="1"/>
          <c:tx>
            <c:strRef>
              <c:f>'VO Dashboard'!$E$1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'VO Dashboard'!$A$2:$A$13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'VO Dashboard'!$E$2:$E$13</c:f>
              <c:numCache>
                <c:formatCode>0.00%</c:formatCode>
                <c:ptCount val="12"/>
                <c:pt idx="0">
                  <c:v>0.99757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0.9996</c:v>
                </c:pt>
                <c:pt idx="10">
                  <c:v>0.99954</c:v>
                </c:pt>
                <c:pt idx="11">
                  <c:v>0.99224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5569256"/>
        <c:axId val="2131652312"/>
      </c:barChart>
      <c:dateAx>
        <c:axId val="210556925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31652312"/>
        <c:crosses val="autoZero"/>
        <c:auto val="1"/>
        <c:lblOffset val="100"/>
        <c:baseTimeUnit val="months"/>
      </c:dateAx>
      <c:valAx>
        <c:axId val="2131652312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05569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'APPDB WEB'!$D$1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'APPDB WEB'!$A$2:$A$13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'APPDB WEB'!$D$2:$D$13</c:f>
              <c:numCache>
                <c:formatCode>0.00%</c:formatCode>
                <c:ptCount val="12"/>
                <c:pt idx="0">
                  <c:v>0.99977</c:v>
                </c:pt>
                <c:pt idx="1">
                  <c:v>1.0</c:v>
                </c:pt>
                <c:pt idx="2">
                  <c:v>1.0</c:v>
                </c:pt>
                <c:pt idx="3">
                  <c:v>0.99989</c:v>
                </c:pt>
                <c:pt idx="4">
                  <c:v>0.99866</c:v>
                </c:pt>
                <c:pt idx="5">
                  <c:v>1.0</c:v>
                </c:pt>
                <c:pt idx="6">
                  <c:v>1.0</c:v>
                </c:pt>
                <c:pt idx="7">
                  <c:v>0.9999</c:v>
                </c:pt>
                <c:pt idx="8">
                  <c:v>0.99988</c:v>
                </c:pt>
                <c:pt idx="9">
                  <c:v>0.99993</c:v>
                </c:pt>
                <c:pt idx="10">
                  <c:v>1.0</c:v>
                </c:pt>
                <c:pt idx="11">
                  <c:v>0.99981</c:v>
                </c:pt>
              </c:numCache>
            </c:numRef>
          </c:val>
        </c:ser>
        <c:ser>
          <c:idx val="1"/>
          <c:order val="1"/>
          <c:tx>
            <c:strRef>
              <c:f>'APPDB WEB'!$E$1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'APPDB WEB'!$A$2:$A$13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'APPDB WEB'!$E$2:$E$13</c:f>
              <c:numCache>
                <c:formatCode>0.00%</c:formatCode>
                <c:ptCount val="12"/>
                <c:pt idx="0">
                  <c:v>0.99975</c:v>
                </c:pt>
                <c:pt idx="1">
                  <c:v>1.0</c:v>
                </c:pt>
                <c:pt idx="2">
                  <c:v>1.0</c:v>
                </c:pt>
                <c:pt idx="3">
                  <c:v>0.99986</c:v>
                </c:pt>
                <c:pt idx="4">
                  <c:v>0.99866</c:v>
                </c:pt>
                <c:pt idx="5">
                  <c:v>1.0</c:v>
                </c:pt>
                <c:pt idx="6">
                  <c:v>1.0</c:v>
                </c:pt>
                <c:pt idx="7">
                  <c:v>0.9999</c:v>
                </c:pt>
                <c:pt idx="8">
                  <c:v>0.99988</c:v>
                </c:pt>
                <c:pt idx="9">
                  <c:v>0.99993</c:v>
                </c:pt>
                <c:pt idx="10">
                  <c:v>1.0</c:v>
                </c:pt>
                <c:pt idx="11">
                  <c:v>0.99981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7030056"/>
        <c:axId val="2107474632"/>
      </c:barChart>
      <c:dateAx>
        <c:axId val="210703005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07474632"/>
        <c:crosses val="autoZero"/>
        <c:auto val="1"/>
        <c:lblOffset val="100"/>
        <c:baseTimeUnit val="months"/>
      </c:dateAx>
      <c:valAx>
        <c:axId val="2107474632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07030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'APPDB SSL'!$D$1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'APPDB SSL'!$A$2:$A$13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'APPDB SSL'!$D$2:$D$13</c:f>
              <c:numCache>
                <c:formatCode>0.00%</c:formatCode>
                <c:ptCount val="12"/>
                <c:pt idx="0">
                  <c:v>0.9998</c:v>
                </c:pt>
                <c:pt idx="1">
                  <c:v>1.0</c:v>
                </c:pt>
                <c:pt idx="2">
                  <c:v>1.0</c:v>
                </c:pt>
                <c:pt idx="3">
                  <c:v>0.99989</c:v>
                </c:pt>
                <c:pt idx="4">
                  <c:v>0.99877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0.99988</c:v>
                </c:pt>
                <c:pt idx="9">
                  <c:v>0.99993</c:v>
                </c:pt>
                <c:pt idx="10">
                  <c:v>1.0</c:v>
                </c:pt>
                <c:pt idx="11">
                  <c:v>1.0</c:v>
                </c:pt>
              </c:numCache>
            </c:numRef>
          </c:val>
        </c:ser>
        <c:ser>
          <c:idx val="1"/>
          <c:order val="1"/>
          <c:tx>
            <c:strRef>
              <c:f>'APPDB SSL'!$E$1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'APPDB SSL'!$A$2:$A$13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'APPDB SSL'!$E$2:$E$13</c:f>
              <c:numCache>
                <c:formatCode>0.00%</c:formatCode>
                <c:ptCount val="12"/>
                <c:pt idx="0">
                  <c:v>0.99978</c:v>
                </c:pt>
                <c:pt idx="1">
                  <c:v>1.0</c:v>
                </c:pt>
                <c:pt idx="2">
                  <c:v>1.0</c:v>
                </c:pt>
                <c:pt idx="3">
                  <c:v>0.99986</c:v>
                </c:pt>
                <c:pt idx="4">
                  <c:v>0.99877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0.99988</c:v>
                </c:pt>
                <c:pt idx="9">
                  <c:v>0.99993</c:v>
                </c:pt>
                <c:pt idx="10">
                  <c:v>1.0</c:v>
                </c:pt>
                <c:pt idx="1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380184"/>
        <c:axId val="2113383224"/>
      </c:barChart>
      <c:dateAx>
        <c:axId val="2113380184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13383224"/>
        <c:crosses val="autoZero"/>
        <c:auto val="1"/>
        <c:lblOffset val="100"/>
        <c:baseTimeUnit val="months"/>
      </c:dateAx>
      <c:valAx>
        <c:axId val="2113383224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13380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'APPDB-PI'!$D$1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'APPDB-PI'!$A$2:$A$13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'APPDB-PI'!$D$2:$D$13</c:f>
              <c:numCache>
                <c:formatCode>0.00%</c:formatCode>
                <c:ptCount val="12"/>
                <c:pt idx="0">
                  <c:v>0.99979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0.99877</c:v>
                </c:pt>
                <c:pt idx="5">
                  <c:v>1.0</c:v>
                </c:pt>
                <c:pt idx="6">
                  <c:v>0.9999</c:v>
                </c:pt>
                <c:pt idx="7">
                  <c:v>1.0</c:v>
                </c:pt>
                <c:pt idx="8">
                  <c:v>0.99988</c:v>
                </c:pt>
                <c:pt idx="9">
                  <c:v>0.99989</c:v>
                </c:pt>
                <c:pt idx="10">
                  <c:v>1.0</c:v>
                </c:pt>
                <c:pt idx="11">
                  <c:v>0.99988</c:v>
                </c:pt>
              </c:numCache>
            </c:numRef>
          </c:val>
        </c:ser>
        <c:ser>
          <c:idx val="1"/>
          <c:order val="1"/>
          <c:tx>
            <c:strRef>
              <c:f>'APPDB-PI'!$E$1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'APPDB-PI'!$A$2:$A$13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'APPDB-PI'!$E$2:$E$13</c:f>
              <c:numCache>
                <c:formatCode>0.00%</c:formatCode>
                <c:ptCount val="12"/>
                <c:pt idx="0">
                  <c:v>0.99976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0.99877</c:v>
                </c:pt>
                <c:pt idx="5">
                  <c:v>1.0</c:v>
                </c:pt>
                <c:pt idx="6">
                  <c:v>0.9999</c:v>
                </c:pt>
                <c:pt idx="7">
                  <c:v>1.0</c:v>
                </c:pt>
                <c:pt idx="8">
                  <c:v>0.99988</c:v>
                </c:pt>
                <c:pt idx="9">
                  <c:v>0.99989</c:v>
                </c:pt>
                <c:pt idx="10">
                  <c:v>1.0</c:v>
                </c:pt>
                <c:pt idx="11">
                  <c:v>0.99988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773544"/>
        <c:axId val="2112710488"/>
      </c:barChart>
      <c:dateAx>
        <c:axId val="2112773544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12710488"/>
        <c:crosses val="autoZero"/>
        <c:auto val="1"/>
        <c:lblOffset val="100"/>
        <c:baseTimeUnit val="months"/>
      </c:dateAx>
      <c:valAx>
        <c:axId val="2112710488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12773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GGUS!$D$1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GGUS!$A$2:$A$13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GGUS!$D$2:$D$13</c:f>
              <c:numCache>
                <c:formatCode>0.00%</c:formatCode>
                <c:ptCount val="12"/>
                <c:pt idx="0">
                  <c:v>0.99952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0.9999</c:v>
                </c:pt>
                <c:pt idx="7">
                  <c:v>1.0</c:v>
                </c:pt>
                <c:pt idx="8">
                  <c:v>1.0</c:v>
                </c:pt>
                <c:pt idx="9">
                  <c:v>0.99993</c:v>
                </c:pt>
                <c:pt idx="10">
                  <c:v>0.99698</c:v>
                </c:pt>
                <c:pt idx="11">
                  <c:v>0.99836</c:v>
                </c:pt>
              </c:numCache>
            </c:numRef>
          </c:val>
        </c:ser>
        <c:ser>
          <c:idx val="1"/>
          <c:order val="1"/>
          <c:tx>
            <c:strRef>
              <c:f>GGUS!$E$1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GGUS!$A$2:$A$13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GGUS!$E$2:$E$13</c:f>
              <c:numCache>
                <c:formatCode>0.00%</c:formatCode>
                <c:ptCount val="12"/>
                <c:pt idx="0">
                  <c:v>0.99932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0.9999</c:v>
                </c:pt>
                <c:pt idx="7">
                  <c:v>1.0</c:v>
                </c:pt>
                <c:pt idx="8">
                  <c:v>1.0</c:v>
                </c:pt>
                <c:pt idx="9">
                  <c:v>0.99993</c:v>
                </c:pt>
                <c:pt idx="10">
                  <c:v>0.99698</c:v>
                </c:pt>
                <c:pt idx="11">
                  <c:v>0.99836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158584"/>
        <c:axId val="2109011656"/>
      </c:barChart>
      <c:dateAx>
        <c:axId val="2108158584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09011656"/>
        <c:crosses val="autoZero"/>
        <c:auto val="1"/>
        <c:lblOffset val="100"/>
        <c:baseTimeUnit val="months"/>
      </c:dateAx>
      <c:valAx>
        <c:axId val="2109011656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08158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'GOCDB SSL'!$D$1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'GOCDB SSL'!$A$2:$A$13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'GOCDB SSL'!$D$2:$D$13</c:f>
              <c:numCache>
                <c:formatCode>0.00%</c:formatCode>
                <c:ptCount val="12"/>
                <c:pt idx="0">
                  <c:v>0.99833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0.9999</c:v>
                </c:pt>
                <c:pt idx="7">
                  <c:v>1.0</c:v>
                </c:pt>
                <c:pt idx="8">
                  <c:v>0.99051</c:v>
                </c:pt>
                <c:pt idx="9">
                  <c:v>1.0</c:v>
                </c:pt>
                <c:pt idx="10">
                  <c:v>0.99698</c:v>
                </c:pt>
                <c:pt idx="11">
                  <c:v>0.99467</c:v>
                </c:pt>
              </c:numCache>
            </c:numRef>
          </c:val>
        </c:ser>
        <c:ser>
          <c:idx val="1"/>
          <c:order val="1"/>
          <c:tx>
            <c:strRef>
              <c:f>'GOCDB SSL'!$E$1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'GOCDB SSL'!$A$2:$A$13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'GOCDB SSL'!$E$2:$E$13</c:f>
              <c:numCache>
                <c:formatCode>0.00%</c:formatCode>
                <c:ptCount val="12"/>
                <c:pt idx="0">
                  <c:v>0.99757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0.9999</c:v>
                </c:pt>
                <c:pt idx="7">
                  <c:v>1.0</c:v>
                </c:pt>
                <c:pt idx="8">
                  <c:v>0.99051</c:v>
                </c:pt>
                <c:pt idx="9">
                  <c:v>1.0</c:v>
                </c:pt>
                <c:pt idx="10">
                  <c:v>0.99698</c:v>
                </c:pt>
                <c:pt idx="11">
                  <c:v>0.99467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9263000"/>
        <c:axId val="2111407944"/>
      </c:barChart>
      <c:dateAx>
        <c:axId val="2109263000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11407944"/>
        <c:crosses val="autoZero"/>
        <c:auto val="1"/>
        <c:lblOffset val="100"/>
        <c:baseTimeUnit val="months"/>
      </c:dateAx>
      <c:valAx>
        <c:axId val="2111407944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09263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'GOCDB V4'!$D$1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'GOCDB V4'!$A$2:$A$13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'GOCDB V4'!$D$2:$D$13</c:f>
              <c:numCache>
                <c:formatCode>0.00%</c:formatCode>
                <c:ptCount val="12"/>
                <c:pt idx="0">
                  <c:v>0.996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0.99991</c:v>
                </c:pt>
                <c:pt idx="7">
                  <c:v>0.99989</c:v>
                </c:pt>
                <c:pt idx="8">
                  <c:v>0.98266</c:v>
                </c:pt>
                <c:pt idx="9">
                  <c:v>0.99709</c:v>
                </c:pt>
                <c:pt idx="10">
                  <c:v>0.99044</c:v>
                </c:pt>
                <c:pt idx="11">
                  <c:v>0.98648</c:v>
                </c:pt>
              </c:numCache>
            </c:numRef>
          </c:val>
        </c:ser>
        <c:ser>
          <c:idx val="1"/>
          <c:order val="1"/>
          <c:tx>
            <c:strRef>
              <c:f>'GOCDB V4'!$E$1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'GOCDB V4'!$A$2:$A$13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'GOCDB V4'!$E$2:$E$13</c:f>
              <c:numCache>
                <c:formatCode>0.00%</c:formatCode>
                <c:ptCount val="12"/>
                <c:pt idx="0">
                  <c:v>0.99416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0.99991</c:v>
                </c:pt>
                <c:pt idx="7">
                  <c:v>0.99989</c:v>
                </c:pt>
                <c:pt idx="8">
                  <c:v>0.98266</c:v>
                </c:pt>
                <c:pt idx="9">
                  <c:v>0.99709</c:v>
                </c:pt>
                <c:pt idx="10">
                  <c:v>0.99044</c:v>
                </c:pt>
                <c:pt idx="11">
                  <c:v>0.98648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905272"/>
        <c:axId val="2112908312"/>
      </c:barChart>
      <c:dateAx>
        <c:axId val="211290527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12908312"/>
        <c:crosses val="autoZero"/>
        <c:auto val="1"/>
        <c:lblOffset val="100"/>
        <c:baseTimeUnit val="months"/>
      </c:dateAx>
      <c:valAx>
        <c:axId val="2112908312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12905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'GOCDB X509 AUTH'!$D$1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'GOCDB X509 AUTH'!$A$2:$A$13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'GOCDB X509 AUTH'!$D$2:$D$13</c:f>
              <c:numCache>
                <c:formatCode>0.00%</c:formatCode>
                <c:ptCount val="12"/>
                <c:pt idx="0">
                  <c:v>0.98934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0.94513</c:v>
                </c:pt>
                <c:pt idx="6">
                  <c:v>0.98771</c:v>
                </c:pt>
                <c:pt idx="7">
                  <c:v>0.99982</c:v>
                </c:pt>
                <c:pt idx="8">
                  <c:v>0.98186</c:v>
                </c:pt>
                <c:pt idx="9">
                  <c:v>0.99038</c:v>
                </c:pt>
                <c:pt idx="10">
                  <c:v>0.99207</c:v>
                </c:pt>
                <c:pt idx="11">
                  <c:v>0.98616</c:v>
                </c:pt>
              </c:numCache>
            </c:numRef>
          </c:val>
        </c:ser>
        <c:ser>
          <c:idx val="1"/>
          <c:order val="1"/>
          <c:tx>
            <c:strRef>
              <c:f>'GOCDB X509 AUTH'!$E$1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'GOCDB X509 AUTH'!$A$2:$A$13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'GOCDB X509 AUTH'!$E$2:$E$13</c:f>
              <c:numCache>
                <c:formatCode>0.00%</c:formatCode>
                <c:ptCount val="12"/>
                <c:pt idx="0">
                  <c:v>0.98445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0.88242</c:v>
                </c:pt>
                <c:pt idx="6">
                  <c:v>0.98771</c:v>
                </c:pt>
                <c:pt idx="7">
                  <c:v>0.99982</c:v>
                </c:pt>
                <c:pt idx="8">
                  <c:v>0.98186</c:v>
                </c:pt>
                <c:pt idx="9">
                  <c:v>0.99038</c:v>
                </c:pt>
                <c:pt idx="10">
                  <c:v>0.99207</c:v>
                </c:pt>
                <c:pt idx="11">
                  <c:v>0.98616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7584296"/>
        <c:axId val="2107512616"/>
      </c:barChart>
      <c:dateAx>
        <c:axId val="210758429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07512616"/>
        <c:crosses val="autoZero"/>
        <c:auto val="1"/>
        <c:lblOffset val="100"/>
        <c:baseTimeUnit val="months"/>
      </c:dateAx>
      <c:valAx>
        <c:axId val="2107512616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07584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'Broker-AUTH'!$D$1</c:f>
              <c:strCache>
                <c:ptCount val="1"/>
                <c:pt idx="0">
                  <c:v>OK For Known Time</c:v>
                </c:pt>
              </c:strCache>
            </c:strRef>
          </c:tx>
          <c:invertIfNegative val="0"/>
          <c:cat>
            <c:numRef>
              <c:f>'Broker-AUTH'!$A$2:$A$13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'Broker-AUTH'!$D$2:$D$13</c:f>
              <c:numCache>
                <c:formatCode>0.00%</c:formatCode>
                <c:ptCount val="12"/>
                <c:pt idx="0">
                  <c:v>0.99214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0.99759</c:v>
                </c:pt>
                <c:pt idx="10">
                  <c:v>0.95066</c:v>
                </c:pt>
                <c:pt idx="11">
                  <c:v>0.96613</c:v>
                </c:pt>
              </c:numCache>
            </c:numRef>
          </c:val>
        </c:ser>
        <c:ser>
          <c:idx val="1"/>
          <c:order val="1"/>
          <c:tx>
            <c:strRef>
              <c:f>'Broker-AUTH'!$E$1</c:f>
              <c:strCache>
                <c:ptCount val="1"/>
                <c:pt idx="0">
                  <c:v>OK for Total Time</c:v>
                </c:pt>
              </c:strCache>
            </c:strRef>
          </c:tx>
          <c:invertIfNegative val="0"/>
          <c:cat>
            <c:numRef>
              <c:f>'Broker-AUTH'!$A$2:$A$13</c:f>
              <c:numCache>
                <c:formatCode>[$-409]mmm\-yy;@</c:formatCode>
                <c:ptCount val="12"/>
                <c:pt idx="0">
                  <c:v>40544.0</c:v>
                </c:pt>
                <c:pt idx="1">
                  <c:v>40575.0</c:v>
                </c:pt>
                <c:pt idx="2">
                  <c:v>40603.0</c:v>
                </c:pt>
                <c:pt idx="3">
                  <c:v>40634.0</c:v>
                </c:pt>
                <c:pt idx="4">
                  <c:v>40664.0</c:v>
                </c:pt>
                <c:pt idx="5">
                  <c:v>40695.0</c:v>
                </c:pt>
                <c:pt idx="6">
                  <c:v>40725.0</c:v>
                </c:pt>
                <c:pt idx="7">
                  <c:v>40756.0</c:v>
                </c:pt>
                <c:pt idx="8">
                  <c:v>40787.0</c:v>
                </c:pt>
                <c:pt idx="9">
                  <c:v>40817.0</c:v>
                </c:pt>
                <c:pt idx="10">
                  <c:v>40848.0</c:v>
                </c:pt>
                <c:pt idx="11">
                  <c:v>40878.0</c:v>
                </c:pt>
              </c:numCache>
            </c:numRef>
          </c:cat>
          <c:val>
            <c:numRef>
              <c:f>'Broker-AUTH'!$E$2:$E$13</c:f>
              <c:numCache>
                <c:formatCode>0.00%</c:formatCode>
                <c:ptCount val="12"/>
                <c:pt idx="0">
                  <c:v>0.99123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0.99759</c:v>
                </c:pt>
                <c:pt idx="10">
                  <c:v>0.95066</c:v>
                </c:pt>
                <c:pt idx="11">
                  <c:v>0.96613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7658456"/>
        <c:axId val="2112171448"/>
      </c:barChart>
      <c:dateAx>
        <c:axId val="211765845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2112171448"/>
        <c:crosses val="autoZero"/>
        <c:auto val="1"/>
        <c:lblOffset val="100"/>
        <c:baseTimeUnit val="months"/>
      </c:dateAx>
      <c:valAx>
        <c:axId val="2112171448"/>
        <c:scaling>
          <c:orientation val="minMax"/>
          <c:max val="1.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17658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27/2/12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67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6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1/07/2010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ops-monitor.cern.ch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err="1"/>
              <a:t>EGI.eu</a:t>
            </a:r>
            <a:r>
              <a:rPr lang="en-GB" dirty="0"/>
              <a:t> central tools service availability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318223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smtClean="0"/>
              <a:t>C. </a:t>
            </a:r>
            <a:r>
              <a:rPr lang="en-GB" dirty="0" err="1" smtClean="0"/>
              <a:t>Kanellopoulos</a:t>
            </a:r>
            <a:endParaRPr lang="en-GB" dirty="0" smtClean="0"/>
          </a:p>
          <a:p>
            <a:pPr eaLnBrk="1" hangingPunct="1"/>
            <a:r>
              <a:rPr lang="en-GB" dirty="0" smtClean="0"/>
              <a:t>G. </a:t>
            </a:r>
            <a:r>
              <a:rPr lang="en-GB" dirty="0" err="1" smtClean="0"/>
              <a:t>Fergadis</a:t>
            </a:r>
            <a:endParaRPr lang="en-GB" dirty="0" smtClean="0"/>
          </a:p>
          <a:p>
            <a:pPr eaLnBrk="1" hangingPunct="1"/>
            <a:r>
              <a:rPr lang="en-GB" dirty="0" smtClean="0"/>
              <a:t>2012-02-28 OMB</a:t>
            </a:r>
            <a:endParaRPr lang="en-GB" dirty="0" smtClean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GGUS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936103"/>
          </a:xfrm>
        </p:spPr>
        <p:txBody>
          <a:bodyPr/>
          <a:lstStyle/>
          <a:p>
            <a:r>
              <a:rPr lang="en-US" dirty="0" smtClean="0"/>
              <a:t>1 probe web – AVG Avail: 99,96%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523553"/>
              </p:ext>
            </p:extLst>
          </p:nvPr>
        </p:nvGraphicFramePr>
        <p:xfrm>
          <a:off x="0" y="2348880"/>
          <a:ext cx="89644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359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936103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 probes</a:t>
            </a:r>
          </a:p>
          <a:p>
            <a:pPr lvl="1"/>
            <a:r>
              <a:rPr lang="en-US" dirty="0" smtClean="0"/>
              <a:t>GOCDB SSL Port</a:t>
            </a:r>
          </a:p>
          <a:p>
            <a:pPr lvl="1"/>
            <a:r>
              <a:rPr lang="en-US" dirty="0" smtClean="0"/>
              <a:t>GOCDB_V4</a:t>
            </a:r>
          </a:p>
          <a:p>
            <a:pPr lvl="1"/>
            <a:r>
              <a:rPr lang="en-US" dirty="0" smtClean="0"/>
              <a:t>GOCDB SSL Client AUTH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9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936103"/>
          </a:xfrm>
        </p:spPr>
        <p:txBody>
          <a:bodyPr/>
          <a:lstStyle/>
          <a:p>
            <a:r>
              <a:rPr lang="en-US" dirty="0" smtClean="0"/>
              <a:t>GOCDB SSL Port – AVG Avail: 99,84%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790052"/>
              </p:ext>
            </p:extLst>
          </p:nvPr>
        </p:nvGraphicFramePr>
        <p:xfrm>
          <a:off x="-22767" y="2204864"/>
          <a:ext cx="916676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875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936103"/>
          </a:xfrm>
        </p:spPr>
        <p:txBody>
          <a:bodyPr/>
          <a:lstStyle/>
          <a:p>
            <a:r>
              <a:rPr lang="en-US" dirty="0" smtClean="0"/>
              <a:t>GOCDB_v4 – AVG Avail: 99,60%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435756"/>
              </p:ext>
            </p:extLst>
          </p:nvPr>
        </p:nvGraphicFramePr>
        <p:xfrm>
          <a:off x="19876" y="2636912"/>
          <a:ext cx="894461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3153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12777"/>
            <a:ext cx="9073008" cy="936103"/>
          </a:xfrm>
        </p:spPr>
        <p:txBody>
          <a:bodyPr/>
          <a:lstStyle/>
          <a:p>
            <a:r>
              <a:rPr lang="en-US" dirty="0" smtClean="0"/>
              <a:t>GOCDB SSL Client AUTH – AVG Avail: 98,94%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575922"/>
              </p:ext>
            </p:extLst>
          </p:nvPr>
        </p:nvGraphicFramePr>
        <p:xfrm>
          <a:off x="-28028" y="2132856"/>
          <a:ext cx="91720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3705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Brokers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5112567"/>
          </a:xfrm>
        </p:spPr>
        <p:txBody>
          <a:bodyPr/>
          <a:lstStyle/>
          <a:p>
            <a:r>
              <a:rPr lang="en-US" dirty="0" smtClean="0"/>
              <a:t>4  Instances, 9 multi-probes / instance</a:t>
            </a:r>
          </a:p>
          <a:p>
            <a:pPr lvl="1"/>
            <a:r>
              <a:rPr lang="en-US" b="1" dirty="0" err="1" smtClean="0"/>
              <a:t>ActiveMQ.Connections_test</a:t>
            </a:r>
            <a:r>
              <a:rPr lang="en-US" b="1" dirty="0" smtClean="0"/>
              <a:t> (4 sub-probes)</a:t>
            </a:r>
            <a:endParaRPr lang="en-US" b="1" dirty="0"/>
          </a:p>
          <a:p>
            <a:pPr lvl="1"/>
            <a:r>
              <a:rPr lang="en-US" dirty="0" err="1" smtClean="0"/>
              <a:t>ActiveMQ.Health</a:t>
            </a:r>
            <a:r>
              <a:rPr lang="en-US" dirty="0" smtClean="0"/>
              <a:t> (7 sub-probes)</a:t>
            </a:r>
            <a:endParaRPr lang="en-US" dirty="0"/>
          </a:p>
          <a:p>
            <a:pPr lvl="1"/>
            <a:r>
              <a:rPr lang="en-US" dirty="0" err="1" smtClean="0"/>
              <a:t>ActiveMQ.Network_test</a:t>
            </a:r>
            <a:r>
              <a:rPr lang="en-US" dirty="0" smtClean="0"/>
              <a:t> (2 sub-probes)</a:t>
            </a:r>
            <a:endParaRPr lang="en-US" dirty="0"/>
          </a:p>
          <a:p>
            <a:pPr lvl="1"/>
            <a:r>
              <a:rPr lang="en-US" dirty="0" err="1" smtClean="0"/>
              <a:t>ActiveMQ.Processes</a:t>
            </a:r>
            <a:r>
              <a:rPr lang="en-US" dirty="0" smtClean="0"/>
              <a:t> (2 sub-probes)</a:t>
            </a:r>
            <a:endParaRPr lang="en-US" dirty="0"/>
          </a:p>
          <a:p>
            <a:pPr lvl="1"/>
            <a:r>
              <a:rPr lang="en-US" dirty="0" err="1" smtClean="0"/>
              <a:t>ActiveMQ.Trend</a:t>
            </a:r>
            <a:r>
              <a:rPr lang="en-US" dirty="0" smtClean="0"/>
              <a:t> (4 sub-probes)</a:t>
            </a:r>
            <a:endParaRPr lang="en-US" dirty="0"/>
          </a:p>
          <a:p>
            <a:pPr lvl="1"/>
            <a:r>
              <a:rPr lang="en-US" dirty="0" err="1" smtClean="0"/>
              <a:t>ActiveMQ.log_files</a:t>
            </a:r>
            <a:r>
              <a:rPr lang="en-US" dirty="0" smtClean="0"/>
              <a:t> (5 sub-probes)</a:t>
            </a:r>
            <a:endParaRPr lang="en-US" dirty="0"/>
          </a:p>
          <a:p>
            <a:pPr lvl="1"/>
            <a:r>
              <a:rPr lang="en-US" dirty="0" smtClean="0"/>
              <a:t>Jmx4perl</a:t>
            </a:r>
            <a:endParaRPr lang="en-US" dirty="0"/>
          </a:p>
          <a:p>
            <a:pPr lvl="1"/>
            <a:r>
              <a:rPr lang="en-US" dirty="0" err="1" smtClean="0"/>
              <a:t>proc_tcp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01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Brokers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12777"/>
            <a:ext cx="9073008" cy="936103"/>
          </a:xfrm>
        </p:spPr>
        <p:txBody>
          <a:bodyPr/>
          <a:lstStyle/>
          <a:p>
            <a:r>
              <a:rPr lang="en-US" dirty="0" smtClean="0"/>
              <a:t>Connection Test (AUTH) – AVG Avail: 99,22%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272710"/>
              </p:ext>
            </p:extLst>
          </p:nvPr>
        </p:nvGraphicFramePr>
        <p:xfrm>
          <a:off x="107504" y="2636912"/>
          <a:ext cx="87849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1334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Brokers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12777"/>
            <a:ext cx="9073008" cy="936103"/>
          </a:xfrm>
        </p:spPr>
        <p:txBody>
          <a:bodyPr/>
          <a:lstStyle/>
          <a:p>
            <a:r>
              <a:rPr lang="en-US" dirty="0" smtClean="0"/>
              <a:t>Connection Test (CERN1) – AVG Avail: 99,25%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968874"/>
              </p:ext>
            </p:extLst>
          </p:nvPr>
        </p:nvGraphicFramePr>
        <p:xfrm>
          <a:off x="0" y="2420888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474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Brokers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12777"/>
            <a:ext cx="9073008" cy="936103"/>
          </a:xfrm>
        </p:spPr>
        <p:txBody>
          <a:bodyPr/>
          <a:lstStyle/>
          <a:p>
            <a:r>
              <a:rPr lang="en-US" dirty="0" smtClean="0"/>
              <a:t>Connection Test (CERN2) – AVG Avail: 99,20%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041834"/>
              </p:ext>
            </p:extLst>
          </p:nvPr>
        </p:nvGraphicFramePr>
        <p:xfrm>
          <a:off x="18416" y="2492896"/>
          <a:ext cx="91255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8256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Brokers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12777"/>
            <a:ext cx="9073008" cy="936103"/>
          </a:xfrm>
        </p:spPr>
        <p:txBody>
          <a:bodyPr/>
          <a:lstStyle/>
          <a:p>
            <a:r>
              <a:rPr lang="en-US" dirty="0" smtClean="0"/>
              <a:t>Connection Test (SRCE) – AVG Avail: 99,16%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935087"/>
              </p:ext>
            </p:extLst>
          </p:nvPr>
        </p:nvGraphicFramePr>
        <p:xfrm>
          <a:off x="0" y="2348880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4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EGI.eu</a:t>
            </a:r>
            <a:r>
              <a:rPr lang="en-US" dirty="0"/>
              <a:t> central </a:t>
            </a:r>
            <a:r>
              <a:rPr lang="en-US" dirty="0" smtClean="0"/>
              <a:t>tools</a:t>
            </a:r>
            <a:endParaRPr lang="en-GB" dirty="0" smtClean="0"/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>
          <a:xfrm>
            <a:off x="251520" y="1412875"/>
            <a:ext cx="8712968" cy="4752429"/>
          </a:xfrm>
        </p:spPr>
        <p:txBody>
          <a:bodyPr/>
          <a:lstStyle/>
          <a:p>
            <a:pPr eaLnBrk="1" hangingPunct="1"/>
            <a:r>
              <a:rPr lang="en-GB" sz="2800" dirty="0" smtClean="0"/>
              <a:t>Accounting</a:t>
            </a:r>
            <a:endParaRPr lang="en-GB" sz="2800" dirty="0" smtClean="0"/>
          </a:p>
          <a:p>
            <a:pPr eaLnBrk="1" hangingPunct="1"/>
            <a:r>
              <a:rPr lang="en-GB" sz="2800" dirty="0" smtClean="0"/>
              <a:t>Application Database</a:t>
            </a:r>
          </a:p>
          <a:p>
            <a:pPr eaLnBrk="1" hangingPunct="1"/>
            <a:r>
              <a:rPr lang="en-GB" sz="2800" dirty="0" smtClean="0"/>
              <a:t>GGUS</a:t>
            </a:r>
          </a:p>
          <a:p>
            <a:pPr eaLnBrk="1" hangingPunct="1"/>
            <a:r>
              <a:rPr lang="en-GB" sz="2800" dirty="0" smtClean="0"/>
              <a:t>GOCDB</a:t>
            </a:r>
          </a:p>
          <a:p>
            <a:pPr eaLnBrk="1" hangingPunct="1"/>
            <a:r>
              <a:rPr lang="en-GB" sz="2800" dirty="0" smtClean="0"/>
              <a:t>Message Brokers</a:t>
            </a:r>
            <a:endParaRPr lang="en-GB" sz="2800" dirty="0" smtClean="0"/>
          </a:p>
          <a:p>
            <a:pPr eaLnBrk="1" hangingPunct="1"/>
            <a:r>
              <a:rPr lang="en-GB" sz="2800" dirty="0" smtClean="0"/>
              <a:t>OPS Portal</a:t>
            </a:r>
          </a:p>
          <a:p>
            <a:pPr eaLnBrk="1" hangingPunct="1"/>
            <a:endParaRPr lang="en-GB" sz="2800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857DC5-EDEF-4B80-9D9F-B94B40C20C82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7"/>
            <a:ext cx="8640960" cy="936103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ps</a:t>
            </a:r>
            <a:r>
              <a:rPr lang="en-US" dirty="0"/>
              <a:t>-</a:t>
            </a:r>
            <a:r>
              <a:rPr lang="en-US" dirty="0" smtClean="0"/>
              <a:t>portal probe web – AVG Avail: 99,82%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939718"/>
              </p:ext>
            </p:extLst>
          </p:nvPr>
        </p:nvGraphicFramePr>
        <p:xfrm>
          <a:off x="0" y="2420888"/>
          <a:ext cx="90364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4795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7"/>
            <a:ext cx="8856984" cy="936103"/>
          </a:xfrm>
        </p:spPr>
        <p:txBody>
          <a:bodyPr/>
          <a:lstStyle/>
          <a:p>
            <a:r>
              <a:rPr lang="en-US" dirty="0" err="1" smtClean="0"/>
              <a:t>cic</a:t>
            </a:r>
            <a:r>
              <a:rPr lang="en-US" dirty="0" smtClean="0"/>
              <a:t>-portal 1 probe (web) – AVG Avail: 99,86%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63545"/>
              </p:ext>
            </p:extLst>
          </p:nvPr>
        </p:nvGraphicFramePr>
        <p:xfrm>
          <a:off x="107504" y="2420888"/>
          <a:ext cx="90364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5402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 Dashboard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936103"/>
          </a:xfrm>
        </p:spPr>
        <p:txBody>
          <a:bodyPr/>
          <a:lstStyle/>
          <a:p>
            <a:r>
              <a:rPr lang="en-US" dirty="0" smtClean="0"/>
              <a:t>1 probe web – AVG Avail: 99,92%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485632"/>
              </p:ext>
            </p:extLst>
          </p:nvPr>
        </p:nvGraphicFramePr>
        <p:xfrm>
          <a:off x="-29721" y="2348880"/>
          <a:ext cx="917372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736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566140"/>
              </p:ext>
            </p:extLst>
          </p:nvPr>
        </p:nvGraphicFramePr>
        <p:xfrm>
          <a:off x="251520" y="1397000"/>
          <a:ext cx="8640960" cy="412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180"/>
                <a:gridCol w="6205780"/>
              </a:tblGrid>
              <a:tr h="5150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EGI.eu</a:t>
                      </a:r>
                      <a:r>
                        <a:rPr lang="en-US" dirty="0" smtClean="0"/>
                        <a:t> Central Tool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AVG</a:t>
                      </a:r>
                      <a:r>
                        <a:rPr lang="en-US" baseline="0" dirty="0" smtClean="0"/>
                        <a:t> Availability for 2011</a:t>
                      </a:r>
                      <a:endParaRPr lang="en-US" dirty="0"/>
                    </a:p>
                  </a:txBody>
                  <a:tcPr anchor="ctr"/>
                </a:tc>
              </a:tr>
              <a:tr h="515029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Web:99,55%</a:t>
                      </a:r>
                      <a:endParaRPr lang="en-US" dirty="0"/>
                    </a:p>
                  </a:txBody>
                  <a:tcPr anchor="ctr"/>
                </a:tc>
              </a:tr>
              <a:tr h="515029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r>
                        <a:rPr lang="en-US" baseline="0" dirty="0" smtClean="0"/>
                        <a:t> 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Web:99,98%, SSL:99,99%, </a:t>
                      </a:r>
                      <a:r>
                        <a:rPr lang="en-US" dirty="0" err="1" smtClean="0"/>
                        <a:t>WebPI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99,98%</a:t>
                      </a:r>
                      <a:endParaRPr lang="en-US" dirty="0"/>
                    </a:p>
                  </a:txBody>
                  <a:tcPr anchor="ctr"/>
                </a:tc>
              </a:tr>
              <a:tr h="515029">
                <a:tc>
                  <a:txBody>
                    <a:bodyPr/>
                    <a:lstStyle/>
                    <a:p>
                      <a:r>
                        <a:rPr lang="en-US" dirty="0" smtClean="0"/>
                        <a:t>CIC Portal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Web:99,86%</a:t>
                      </a:r>
                      <a:endParaRPr lang="en-US" dirty="0"/>
                    </a:p>
                  </a:txBody>
                  <a:tcPr anchor="ctr"/>
                </a:tc>
              </a:tr>
              <a:tr h="515029">
                <a:tc>
                  <a:txBody>
                    <a:bodyPr/>
                    <a:lstStyle/>
                    <a:p>
                      <a:r>
                        <a:rPr lang="en-US" dirty="0" smtClean="0"/>
                        <a:t>GGUS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Web:99,96%</a:t>
                      </a:r>
                      <a:endParaRPr lang="en-US" dirty="0"/>
                    </a:p>
                  </a:txBody>
                  <a:tcPr anchor="ctr"/>
                </a:tc>
              </a:tr>
              <a:tr h="515029">
                <a:tc>
                  <a:txBody>
                    <a:bodyPr/>
                    <a:lstStyle/>
                    <a:p>
                      <a:r>
                        <a:rPr lang="en-US" dirty="0" smtClean="0"/>
                        <a:t>GOCDB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SSL:99,84%, GOCDB_V4:99,60%, X509_AUTH: 98,94%</a:t>
                      </a:r>
                      <a:endParaRPr lang="en-US" dirty="0"/>
                    </a:p>
                  </a:txBody>
                  <a:tcPr anchor="ctr"/>
                </a:tc>
              </a:tr>
              <a:tr h="515029">
                <a:tc>
                  <a:txBody>
                    <a:bodyPr/>
                    <a:lstStyle/>
                    <a:p>
                      <a:r>
                        <a:rPr lang="en-US" dirty="0" smtClean="0"/>
                        <a:t>Message Brokers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AUTH:99,22%, CERN1:99,25%, CERN2:99,20%, SRCE:99,16%</a:t>
                      </a:r>
                      <a:endParaRPr lang="en-US" dirty="0"/>
                    </a:p>
                  </a:txBody>
                  <a:tcPr anchor="ctr"/>
                </a:tc>
              </a:tr>
              <a:tr h="515029">
                <a:tc>
                  <a:txBody>
                    <a:bodyPr/>
                    <a:lstStyle/>
                    <a:p>
                      <a:r>
                        <a:rPr lang="en-US" dirty="0" smtClean="0"/>
                        <a:t>OPS</a:t>
                      </a:r>
                      <a:r>
                        <a:rPr lang="en-US" baseline="0" dirty="0" smtClean="0"/>
                        <a:t> Portal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OPS Web:99,82%, CIC Web: 99,86%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22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5888"/>
            <a:ext cx="7056909" cy="865187"/>
          </a:xfrm>
        </p:spPr>
        <p:txBody>
          <a:bodyPr/>
          <a:lstStyle/>
          <a:p>
            <a:r>
              <a:rPr lang="en-US" dirty="0" smtClean="0"/>
              <a:t>Service Availability for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532812" cy="4525963"/>
          </a:xfrm>
        </p:spPr>
        <p:txBody>
          <a:bodyPr/>
          <a:lstStyle/>
          <a:p>
            <a:r>
              <a:rPr lang="en-US" dirty="0" smtClean="0"/>
              <a:t>Methodology: </a:t>
            </a:r>
          </a:p>
          <a:p>
            <a:pPr lvl="1"/>
            <a:r>
              <a:rPr lang="en-US" dirty="0" smtClean="0"/>
              <a:t>Retrieve data from central </a:t>
            </a:r>
            <a:r>
              <a:rPr lang="en-US" dirty="0" err="1" smtClean="0"/>
              <a:t>Nagios</a:t>
            </a:r>
            <a:r>
              <a:rPr lang="en-US" dirty="0" smtClean="0"/>
              <a:t> [1] in </a:t>
            </a:r>
            <a:r>
              <a:rPr lang="en-US" dirty="0" err="1" smtClean="0"/>
              <a:t>csv</a:t>
            </a:r>
            <a:r>
              <a:rPr lang="en-US" dirty="0" smtClean="0"/>
              <a:t> format</a:t>
            </a:r>
          </a:p>
          <a:p>
            <a:pPr lvl="1"/>
            <a:r>
              <a:rPr lang="en-US" dirty="0" smtClean="0"/>
              <a:t>Use of the following fields:</a:t>
            </a:r>
          </a:p>
          <a:p>
            <a:pPr lvl="2"/>
            <a:r>
              <a:rPr lang="en-US" dirty="0" smtClean="0"/>
              <a:t>PERCENT_TOTAL_TIME_CRITICAL</a:t>
            </a:r>
          </a:p>
          <a:p>
            <a:pPr lvl="2"/>
            <a:r>
              <a:rPr lang="en-US" dirty="0" smtClean="0"/>
              <a:t>PERCENT_KNOWN_TIME_CRITICAL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[1]: </a:t>
            </a:r>
            <a:r>
              <a:rPr lang="en-US" dirty="0">
                <a:hlinkClick r:id="rId3"/>
              </a:rPr>
              <a:t>https://ops-monitor.cern.ch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7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15888"/>
            <a:ext cx="7056909" cy="865187"/>
          </a:xfrm>
        </p:spPr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532812" cy="4752528"/>
          </a:xfrm>
        </p:spPr>
        <p:txBody>
          <a:bodyPr/>
          <a:lstStyle/>
          <a:p>
            <a:r>
              <a:rPr lang="en-US" sz="2800" dirty="0"/>
              <a:t>Most of the services have just a basic probe similar to </a:t>
            </a:r>
            <a:r>
              <a:rPr lang="en-US" sz="2800" dirty="0" err="1"/>
              <a:t>check_tcp</a:t>
            </a:r>
            <a:r>
              <a:rPr lang="en-US" sz="2800" dirty="0"/>
              <a:t>/</a:t>
            </a:r>
            <a:r>
              <a:rPr lang="en-US" sz="2800" dirty="0" err="1" smtClean="0"/>
              <a:t>check_http</a:t>
            </a:r>
            <a:endParaRPr lang="en-US" sz="2800" dirty="0" smtClean="0"/>
          </a:p>
          <a:p>
            <a:r>
              <a:rPr lang="en-US" sz="2800" dirty="0" smtClean="0"/>
              <a:t>Some services have a thorough set of probes for each component, but do not provide a clear view of the status of the overall service</a:t>
            </a:r>
          </a:p>
          <a:p>
            <a:r>
              <a:rPr lang="en-US" sz="2800" dirty="0" smtClean="0"/>
              <a:t>The data retrieved are monthly averages. </a:t>
            </a:r>
          </a:p>
          <a:p>
            <a:pPr lvl="1"/>
            <a:r>
              <a:rPr lang="en-US" sz="2400" dirty="0" smtClean="0"/>
              <a:t>In the case that services have multiple checks we do not know if they are in critical state at the same period or in different time periods in a month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1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936103"/>
          </a:xfrm>
        </p:spPr>
        <p:txBody>
          <a:bodyPr/>
          <a:lstStyle/>
          <a:p>
            <a:r>
              <a:rPr lang="en-US" dirty="0" smtClean="0"/>
              <a:t>1 probe (web) – AVG Avail: 99,55%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684979"/>
              </p:ext>
            </p:extLst>
          </p:nvPr>
        </p:nvGraphicFramePr>
        <p:xfrm>
          <a:off x="198934" y="2492896"/>
          <a:ext cx="8945066" cy="259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79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936103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 probes</a:t>
            </a:r>
          </a:p>
          <a:p>
            <a:pPr lvl="1"/>
            <a:r>
              <a:rPr lang="en-US" dirty="0" err="1" smtClean="0"/>
              <a:t>AppDB</a:t>
            </a:r>
            <a:r>
              <a:rPr lang="en-US" dirty="0" smtClean="0"/>
              <a:t> Web</a:t>
            </a:r>
          </a:p>
          <a:p>
            <a:pPr lvl="1"/>
            <a:r>
              <a:rPr lang="en-US" dirty="0" err="1" smtClean="0"/>
              <a:t>AppDB</a:t>
            </a:r>
            <a:r>
              <a:rPr lang="en-US" dirty="0" smtClean="0"/>
              <a:t> </a:t>
            </a:r>
            <a:r>
              <a:rPr lang="en-US" dirty="0" err="1" smtClean="0"/>
              <a:t>WebSSL</a:t>
            </a:r>
            <a:endParaRPr lang="en-US" dirty="0" smtClean="0"/>
          </a:p>
          <a:p>
            <a:pPr lvl="1"/>
            <a:r>
              <a:rPr lang="en-US" dirty="0" err="1" smtClean="0"/>
              <a:t>AppDB</a:t>
            </a:r>
            <a:r>
              <a:rPr lang="en-US" dirty="0" smtClean="0"/>
              <a:t> PI Web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4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936103"/>
          </a:xfrm>
        </p:spPr>
        <p:txBody>
          <a:bodyPr/>
          <a:lstStyle/>
          <a:p>
            <a:r>
              <a:rPr lang="en-US" dirty="0" err="1" smtClean="0"/>
              <a:t>AppDB</a:t>
            </a:r>
            <a:r>
              <a:rPr lang="en-US" dirty="0" smtClean="0"/>
              <a:t> Web - </a:t>
            </a:r>
            <a:r>
              <a:rPr lang="en-US" dirty="0"/>
              <a:t>AVG Avail: </a:t>
            </a:r>
            <a:r>
              <a:rPr lang="en-US" dirty="0" smtClean="0"/>
              <a:t>99,98%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48464"/>
              </p:ext>
            </p:extLst>
          </p:nvPr>
        </p:nvGraphicFramePr>
        <p:xfrm>
          <a:off x="19876" y="2276872"/>
          <a:ext cx="9005703" cy="259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88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936103"/>
          </a:xfrm>
        </p:spPr>
        <p:txBody>
          <a:bodyPr/>
          <a:lstStyle/>
          <a:p>
            <a:r>
              <a:rPr lang="en-US" dirty="0" err="1" smtClean="0"/>
              <a:t>AppDB</a:t>
            </a:r>
            <a:r>
              <a:rPr lang="en-US" dirty="0" smtClean="0"/>
              <a:t> Web SSL - </a:t>
            </a:r>
            <a:r>
              <a:rPr lang="en-US" dirty="0"/>
              <a:t>AVG Avail: </a:t>
            </a:r>
            <a:r>
              <a:rPr lang="en-US" dirty="0" smtClean="0"/>
              <a:t>99,99%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680840"/>
              </p:ext>
            </p:extLst>
          </p:nvPr>
        </p:nvGraphicFramePr>
        <p:xfrm>
          <a:off x="18649" y="2420888"/>
          <a:ext cx="894583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39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936103"/>
          </a:xfrm>
        </p:spPr>
        <p:txBody>
          <a:bodyPr/>
          <a:lstStyle/>
          <a:p>
            <a:r>
              <a:rPr lang="en-US" dirty="0" err="1" smtClean="0"/>
              <a:t>AppDB</a:t>
            </a:r>
            <a:r>
              <a:rPr lang="en-US" dirty="0" smtClean="0"/>
              <a:t>  PI Web - </a:t>
            </a:r>
            <a:r>
              <a:rPr lang="en-US" dirty="0"/>
              <a:t>AVG Avail: </a:t>
            </a:r>
            <a:r>
              <a:rPr lang="en-US" dirty="0" smtClean="0"/>
              <a:t>99,98%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053233"/>
              </p:ext>
            </p:extLst>
          </p:nvPr>
        </p:nvGraphicFramePr>
        <p:xfrm>
          <a:off x="0" y="2276872"/>
          <a:ext cx="90364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0672246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510</Words>
  <Application>Microsoft Macintosh PowerPoint</Application>
  <PresentationFormat>On-screen Show (4:3)</PresentationFormat>
  <Paragraphs>118</Paragraphs>
  <Slides>23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EGI-InSPIRE 2</vt:lpstr>
      <vt:lpstr>EGI.eu central tools service availability</vt:lpstr>
      <vt:lpstr>EGI.eu central tools</vt:lpstr>
      <vt:lpstr>Service Availability for 2011</vt:lpstr>
      <vt:lpstr>Disclaimer</vt:lpstr>
      <vt:lpstr>Accounting</vt:lpstr>
      <vt:lpstr>Application Database</vt:lpstr>
      <vt:lpstr>Application Database</vt:lpstr>
      <vt:lpstr>Application Database</vt:lpstr>
      <vt:lpstr>Application Database</vt:lpstr>
      <vt:lpstr>GGUS</vt:lpstr>
      <vt:lpstr>GOCDB</vt:lpstr>
      <vt:lpstr>GOCDB</vt:lpstr>
      <vt:lpstr>GOCDB</vt:lpstr>
      <vt:lpstr>GOCDB</vt:lpstr>
      <vt:lpstr>Message Brokers</vt:lpstr>
      <vt:lpstr>Message Brokers</vt:lpstr>
      <vt:lpstr>Message Brokers</vt:lpstr>
      <vt:lpstr>Message Brokers</vt:lpstr>
      <vt:lpstr>Message Brokers</vt:lpstr>
      <vt:lpstr>OPS Portal</vt:lpstr>
      <vt:lpstr>OPS Portal</vt:lpstr>
      <vt:lpstr>VO Dashboard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Χρήστος Κανελλόπουλος</cp:lastModifiedBy>
  <cp:revision>43</cp:revision>
  <dcterms:created xsi:type="dcterms:W3CDTF">2010-09-03T12:01:03Z</dcterms:created>
  <dcterms:modified xsi:type="dcterms:W3CDTF">2012-02-28T08:12:36Z</dcterms:modified>
</cp:coreProperties>
</file>