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2" r:id="rId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624" y="-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672A105D-3D27-4A51-A2A2-65FB6A3B9EE6}" type="datetimeFigureOut">
              <a:rPr lang="en-US"/>
              <a:pPr>
                <a:defRPr/>
              </a:pPr>
              <a:t>5/29/2012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37501649-B9E3-4875-A626-A910092959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871376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85800"/>
            <a:ext cx="1447800" cy="579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5" name="Text Box 2"/>
          <p:cNvSpPr txBox="1">
            <a:spLocks noChangeArrowheads="1"/>
          </p:cNvSpPr>
          <p:nvPr userDrawn="1"/>
        </p:nvSpPr>
        <p:spPr bwMode="auto">
          <a:xfrm>
            <a:off x="0" y="6308725"/>
            <a:ext cx="9144000" cy="549275"/>
          </a:xfrm>
          <a:prstGeom prst="rect">
            <a:avLst/>
          </a:prstGeom>
          <a:solidFill>
            <a:srgbClr val="0067B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grpSp>
        <p:nvGrpSpPr>
          <p:cNvPr id="6" name="Group 21"/>
          <p:cNvGrpSpPr>
            <a:grpSpLocks/>
          </p:cNvGrpSpPr>
          <p:nvPr userDrawn="1"/>
        </p:nvGrpSpPr>
        <p:grpSpPr bwMode="auto">
          <a:xfrm>
            <a:off x="0" y="0"/>
            <a:ext cx="9215438" cy="1081088"/>
            <a:chOff x="-1" y="0"/>
            <a:chExt cx="9215439" cy="1081088"/>
          </a:xfrm>
        </p:grpSpPr>
        <p:sp>
          <p:nvSpPr>
            <p:cNvPr id="7" name="Rectangle 4"/>
            <p:cNvSpPr>
              <a:spLocks noChangeArrowheads="1"/>
            </p:cNvSpPr>
            <p:nvPr userDrawn="1"/>
          </p:nvSpPr>
          <p:spPr bwMode="auto">
            <a:xfrm>
              <a:off x="-1" y="0"/>
              <a:ext cx="9144001" cy="1044575"/>
            </a:xfrm>
            <a:prstGeom prst="rect">
              <a:avLst/>
            </a:pr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pic>
          <p:nvPicPr>
            <p:cNvPr id="8" name="Picture 5"/>
            <p:cNvPicPr>
              <a:picLocks noChangeAspect="1" noChangeArrowheads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735138" cy="9794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sp>
          <p:nvSpPr>
            <p:cNvPr id="9" name="Rectangle 6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prstGeom prst="rect">
              <a:avLst/>
            </a:prstGeom>
            <a:solidFill>
              <a:srgbClr val="FFFFFF"/>
            </a:solidFill>
            <a:ln w="9360">
              <a:solidFill>
                <a:srgbClr val="FFFF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0" name="Freeform 7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custGeom>
              <a:avLst/>
              <a:gdLst/>
              <a:ahLst/>
              <a:cxnLst>
                <a:cxn ang="0">
                  <a:pos x="5000" y="0"/>
                </a:cxn>
                <a:cxn ang="0">
                  <a:pos x="5000" y="2720"/>
                </a:cxn>
                <a:cxn ang="0">
                  <a:pos x="0" y="2720"/>
                </a:cxn>
                <a:cxn ang="0">
                  <a:pos x="2000" y="0"/>
                </a:cxn>
                <a:cxn ang="0">
                  <a:pos x="5000" y="0"/>
                </a:cxn>
              </a:cxnLst>
              <a:rect l="0" t="0" r="r" b="b"/>
              <a:pathLst>
                <a:path w="5001" h="2721">
                  <a:moveTo>
                    <a:pt x="5000" y="0"/>
                  </a:moveTo>
                  <a:lnTo>
                    <a:pt x="5000" y="2720"/>
                  </a:lnTo>
                  <a:lnTo>
                    <a:pt x="0" y="2720"/>
                  </a:lnTo>
                  <a:cubicBezTo>
                    <a:pt x="2000" y="2720"/>
                    <a:pt x="0" y="0"/>
                    <a:pt x="2000" y="0"/>
                  </a:cubicBezTo>
                  <a:cubicBezTo>
                    <a:pt x="2667" y="0"/>
                    <a:pt x="4333" y="0"/>
                    <a:pt x="5000" y="0"/>
                  </a:cubicBezTo>
                </a:path>
              </a:pathLst>
            </a:cu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1" name="Text Box 12"/>
            <p:cNvSpPr txBox="1">
              <a:spLocks noChangeArrowheads="1"/>
            </p:cNvSpPr>
            <p:nvPr userDrawn="1"/>
          </p:nvSpPr>
          <p:spPr bwMode="auto">
            <a:xfrm>
              <a:off x="6551613" y="503238"/>
              <a:ext cx="2663825" cy="57785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000" tIns="45000" rIns="90000" bIns="45000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/>
              </a:pPr>
              <a:r>
                <a:rPr lang="en-GB" sz="3200" b="1" dirty="0">
                  <a:solidFill>
                    <a:srgbClr val="FFFFFF"/>
                  </a:solidFill>
                  <a:ea typeface="SimSun" charset="0"/>
                  <a:cs typeface="Arial" pitchFamily="34" charset="0"/>
                </a:rPr>
                <a:t>EGI-</a:t>
              </a:r>
              <a:r>
                <a:rPr lang="en-GB" sz="3200" b="1" dirty="0" err="1">
                  <a:solidFill>
                    <a:srgbClr val="FFFFFF"/>
                  </a:solidFill>
                  <a:ea typeface="SimSun" charset="0"/>
                  <a:cs typeface="Arial" pitchFamily="34" charset="0"/>
                </a:rPr>
                <a:t>InSPIRE</a:t>
              </a:r>
              <a:endParaRPr lang="en-GB" sz="3200" b="1" dirty="0">
                <a:solidFill>
                  <a:srgbClr val="FFFFFF"/>
                </a:solidFill>
                <a:ea typeface="SimSun" charset="0"/>
                <a:cs typeface="Arial" pitchFamily="34" charset="0"/>
              </a:endParaRPr>
            </a:p>
          </p:txBody>
        </p:sp>
      </p:grpSp>
      <p:pic>
        <p:nvPicPr>
          <p:cNvPr id="12" name="Picture 3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3888" y="5713413"/>
            <a:ext cx="7810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pic>
        <p:nvPicPr>
          <p:cNvPr id="13" name="Picture 4"/>
          <p:cNvPicPr>
            <a:picLocks noChangeAspect="1" noChangeArrowheads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688" y="5640388"/>
            <a:ext cx="1447800" cy="588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14" name="Rectangle 17"/>
          <p:cNvSpPr>
            <a:spLocks noChangeArrowheads="1"/>
          </p:cNvSpPr>
          <p:nvPr userDrawn="1"/>
        </p:nvSpPr>
        <p:spPr bwMode="auto">
          <a:xfrm>
            <a:off x="7667625" y="6586538"/>
            <a:ext cx="1447800" cy="279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r" fontAlgn="auto">
              <a:spcBef>
                <a:spcPts val="875"/>
              </a:spcBef>
              <a:spcAft>
                <a:spcPts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www.egi.eu</a:t>
            </a:r>
          </a:p>
        </p:txBody>
      </p:sp>
      <p:sp>
        <p:nvSpPr>
          <p:cNvPr id="15" name="Rectangle 18"/>
          <p:cNvSpPr>
            <a:spLocks noChangeArrowheads="1"/>
          </p:cNvSpPr>
          <p:nvPr userDrawn="1"/>
        </p:nvSpPr>
        <p:spPr bwMode="auto">
          <a:xfrm>
            <a:off x="53752" y="6605588"/>
            <a:ext cx="2286000" cy="279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fontAlgn="auto">
              <a:spcBef>
                <a:spcPts val="875"/>
              </a:spcBef>
              <a:spcAft>
                <a:spcPts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EGI-</a:t>
            </a:r>
            <a:r>
              <a:rPr lang="en-US" sz="1200" dirty="0" err="1">
                <a:solidFill>
                  <a:srgbClr val="FFFFFF"/>
                </a:solidFill>
                <a:ea typeface="SimSun" charset="0"/>
                <a:cs typeface="Arial" pitchFamily="34" charset="0"/>
              </a:rPr>
              <a:t>InSPIRE</a:t>
            </a: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 RI-261323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19672" y="2130425"/>
            <a:ext cx="7200800" cy="1470025"/>
          </a:xfrm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67744" y="3886200"/>
            <a:ext cx="5832648" cy="1343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6" name="Date Placeholder 3"/>
          <p:cNvSpPr>
            <a:spLocks noGrp="1"/>
          </p:cNvSpPr>
          <p:nvPr>
            <p:ph type="dt" sz="half" idx="10"/>
          </p:nvPr>
        </p:nvSpPr>
        <p:spPr>
          <a:xfrm>
            <a:off x="62136" y="6376670"/>
            <a:ext cx="2133600" cy="365125"/>
          </a:xfrm>
        </p:spPr>
        <p:txBody>
          <a:bodyPr/>
          <a:lstStyle>
            <a:lvl1pPr>
              <a:defRPr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5D30BDEB-DAC9-4436-925D-F77FA7140691}" type="datetime1">
              <a:rPr lang="en-US"/>
              <a:pPr>
                <a:defRPr/>
              </a:pPr>
              <a:t>5/29/2012</a:t>
            </a:fld>
            <a:endParaRPr lang="en-US" dirty="0"/>
          </a:p>
        </p:txBody>
      </p:sp>
      <p:sp>
        <p:nvSpPr>
          <p:cNvPr id="1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75475" y="6356350"/>
            <a:ext cx="2133600" cy="365125"/>
          </a:xfrm>
        </p:spPr>
        <p:txBody>
          <a:bodyPr/>
          <a:lstStyle>
            <a:lvl1pPr>
              <a:defRPr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A53E93C7-7FA6-4B67-89AC-03CBAB78CC3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64107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ont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188" y="1412776"/>
            <a:ext cx="8075612" cy="4525963"/>
          </a:xfr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B2FC4C-5D6C-400B-9F4B-CC3D77DCDF10}" type="datetimeFigureOut">
              <a:rPr lang="en-US"/>
              <a:pPr>
                <a:defRPr/>
              </a:pPr>
              <a:t>5/29/2012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ADEF26-A65D-420E-806B-5DECF286FE2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84901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AB38687-8083-4359-80B4-230EE3DB5611}" type="datetimeFigureOut">
              <a:rPr lang="en-US" smtClean="0"/>
              <a:pPr>
                <a:defRPr/>
              </a:pPr>
              <a:t>5/29/2012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511AA2-99FE-4BFE-B934-C050D2B5835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76320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 Box 2"/>
          <p:cNvSpPr txBox="1">
            <a:spLocks noChangeArrowheads="1"/>
          </p:cNvSpPr>
          <p:nvPr/>
        </p:nvSpPr>
        <p:spPr bwMode="auto">
          <a:xfrm>
            <a:off x="0" y="6308725"/>
            <a:ext cx="9144000" cy="549275"/>
          </a:xfrm>
          <a:prstGeom prst="rect">
            <a:avLst/>
          </a:prstGeom>
          <a:solidFill>
            <a:srgbClr val="0067B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grpSp>
        <p:nvGrpSpPr>
          <p:cNvPr id="1027" name="Group 12"/>
          <p:cNvGrpSpPr>
            <a:grpSpLocks/>
          </p:cNvGrpSpPr>
          <p:nvPr/>
        </p:nvGrpSpPr>
        <p:grpSpPr bwMode="auto">
          <a:xfrm>
            <a:off x="0" y="0"/>
            <a:ext cx="9144000" cy="1044575"/>
            <a:chOff x="-1" y="0"/>
            <a:chExt cx="9144001" cy="1044575"/>
          </a:xfrm>
        </p:grpSpPr>
        <p:sp>
          <p:nvSpPr>
            <p:cNvPr id="8" name="Rectangle 4"/>
            <p:cNvSpPr>
              <a:spLocks noChangeArrowheads="1"/>
            </p:cNvSpPr>
            <p:nvPr userDrawn="1"/>
          </p:nvSpPr>
          <p:spPr bwMode="auto">
            <a:xfrm>
              <a:off x="-1" y="0"/>
              <a:ext cx="9144001" cy="1044575"/>
            </a:xfrm>
            <a:prstGeom prst="rect">
              <a:avLst/>
            </a:pr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pic>
          <p:nvPicPr>
            <p:cNvPr id="1036" name="Picture 5"/>
            <p:cNvPicPr>
              <a:picLocks noChangeAspect="1" noChangeArrowheads="1"/>
            </p:cNvPicPr>
            <p:nvPr userDrawn="1"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735138" cy="9794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sp>
          <p:nvSpPr>
            <p:cNvPr id="10" name="Rectangle 6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prstGeom prst="rect">
              <a:avLst/>
            </a:prstGeom>
            <a:solidFill>
              <a:srgbClr val="FFFFFF"/>
            </a:solidFill>
            <a:ln w="9360">
              <a:solidFill>
                <a:srgbClr val="FFFF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1" name="Freeform 7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custGeom>
              <a:avLst/>
              <a:gdLst/>
              <a:ahLst/>
              <a:cxnLst>
                <a:cxn ang="0">
                  <a:pos x="5000" y="0"/>
                </a:cxn>
                <a:cxn ang="0">
                  <a:pos x="5000" y="2720"/>
                </a:cxn>
                <a:cxn ang="0">
                  <a:pos x="0" y="2720"/>
                </a:cxn>
                <a:cxn ang="0">
                  <a:pos x="2000" y="0"/>
                </a:cxn>
                <a:cxn ang="0">
                  <a:pos x="5000" y="0"/>
                </a:cxn>
              </a:cxnLst>
              <a:rect l="0" t="0" r="r" b="b"/>
              <a:pathLst>
                <a:path w="5001" h="2721">
                  <a:moveTo>
                    <a:pt x="5000" y="0"/>
                  </a:moveTo>
                  <a:lnTo>
                    <a:pt x="5000" y="2720"/>
                  </a:lnTo>
                  <a:lnTo>
                    <a:pt x="0" y="2720"/>
                  </a:lnTo>
                  <a:cubicBezTo>
                    <a:pt x="2000" y="2720"/>
                    <a:pt x="0" y="0"/>
                    <a:pt x="2000" y="0"/>
                  </a:cubicBezTo>
                  <a:cubicBezTo>
                    <a:pt x="2667" y="0"/>
                    <a:pt x="4333" y="0"/>
                    <a:pt x="5000" y="0"/>
                  </a:cubicBezTo>
                </a:path>
              </a:pathLst>
            </a:cu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</p:grpSp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2124075" y="115888"/>
            <a:ext cx="6840538" cy="865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11188" y="1600200"/>
            <a:ext cx="8075612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913" y="637698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5AB38687-8083-4359-80B4-230EE3DB5611}" type="datetimeFigureOut">
              <a:rPr lang="en-US"/>
              <a:pPr>
                <a:defRPr/>
              </a:pPr>
              <a:t>5/29/2012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19925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B4511AA2-99FE-4BFE-B934-C050D2B5835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5" name="Rectangle 17"/>
          <p:cNvSpPr>
            <a:spLocks noChangeArrowheads="1"/>
          </p:cNvSpPr>
          <p:nvPr/>
        </p:nvSpPr>
        <p:spPr bwMode="auto">
          <a:xfrm>
            <a:off x="7667625" y="6586538"/>
            <a:ext cx="1447800" cy="279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r" fontAlgn="auto">
              <a:spcBef>
                <a:spcPts val="875"/>
              </a:spcBef>
              <a:spcAft>
                <a:spcPts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www.egi.eu</a:t>
            </a:r>
          </a:p>
        </p:txBody>
      </p:sp>
      <p:sp>
        <p:nvSpPr>
          <p:cNvPr id="16" name="Rectangle 18"/>
          <p:cNvSpPr>
            <a:spLocks noChangeArrowheads="1"/>
          </p:cNvSpPr>
          <p:nvPr/>
        </p:nvSpPr>
        <p:spPr bwMode="auto">
          <a:xfrm>
            <a:off x="53975" y="6605588"/>
            <a:ext cx="2286000" cy="279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fontAlgn="auto">
              <a:spcBef>
                <a:spcPts val="875"/>
              </a:spcBef>
              <a:spcAft>
                <a:spcPts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EGI-</a:t>
            </a:r>
            <a:r>
              <a:rPr lang="en-US" sz="1200" dirty="0" err="1">
                <a:solidFill>
                  <a:srgbClr val="FFFFFF"/>
                </a:solidFill>
                <a:ea typeface="SimSun" charset="0"/>
                <a:cs typeface="Arial" pitchFamily="34" charset="0"/>
              </a:rPr>
              <a:t>InSPIRE</a:t>
            </a: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 RI-261323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  <p:sldLayoutId id="2147483656" r:id="rId2"/>
    <p:sldLayoutId id="2147483658" r:id="rId3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bg1"/>
          </a:solidFill>
          <a:latin typeface="Arial" pitchFamily="34" charset="0"/>
          <a:ea typeface="+mj-ea"/>
          <a:cs typeface="Arial" pitchFamily="34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documents.egi.eu/document/1104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indico.egi.eu/indico/conferenceDisplay.py?confId=721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iki.egi.eu/wiki/VT_GPGPU" TargetMode="External"/><Relationship Id="rId2" Type="http://schemas.openxmlformats.org/officeDocument/2006/relationships/hyperlink" Target="https://indico.egi.eu/indico/conferenceDisplay.py?confId=1042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OMB 29 May 2012</a:t>
            </a:r>
            <a:br>
              <a:rPr lang="en-GB" dirty="0" smtClean="0"/>
            </a:br>
            <a:r>
              <a:rPr lang="en-GB" sz="2800" dirty="0" smtClean="0"/>
              <a:t>Introduction</a:t>
            </a:r>
            <a:endParaRPr lang="en-GB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sz="2000" dirty="0" smtClean="0"/>
              <a:t>T. Ferrari/EGI.eu</a:t>
            </a:r>
            <a:endParaRPr lang="en-GB" sz="2000" dirty="0"/>
          </a:p>
        </p:txBody>
      </p:sp>
      <p:sp>
        <p:nvSpPr>
          <p:cNvPr id="3076" name="Date Placeholder 3"/>
          <p:cNvSpPr>
            <a:spLocks noGrp="1"/>
          </p:cNvSpPr>
          <p:nvPr>
            <p:ph type="dt" sz="half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91887163-61FB-4675-9153-F0293FEAB010}" type="datetime1">
              <a:rPr lang="en-US">
                <a:solidFill>
                  <a:schemeClr val="bg1"/>
                </a:solidFill>
                <a:latin typeface="Arial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5/29/2012</a:t>
            </a:fld>
            <a:endParaRPr lang="en-US" dirty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3077" name="Footer Placeholder 5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3078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8CF096EC-15E1-45F9-B167-FBE36F0982FF}" type="slidenum">
              <a:rPr lang="en-US">
                <a:solidFill>
                  <a:schemeClr val="bg1"/>
                </a:solidFill>
                <a:latin typeface="Arial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US">
              <a:solidFill>
                <a:schemeClr val="bg1"/>
              </a:solidFill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SA1.2 Security</a:t>
            </a:r>
          </a:p>
        </p:txBody>
      </p:sp>
      <p:sp>
        <p:nvSpPr>
          <p:cNvPr id="4099" name="Content Placeholder 13"/>
          <p:cNvSpPr>
            <a:spLocks noGrp="1"/>
          </p:cNvSpPr>
          <p:nvPr>
            <p:ph idx="1"/>
          </p:nvPr>
        </p:nvSpPr>
        <p:spPr>
          <a:xfrm>
            <a:off x="107504" y="1196752"/>
            <a:ext cx="8579296" cy="4741987"/>
          </a:xfrm>
        </p:spPr>
        <p:txBody>
          <a:bodyPr/>
          <a:lstStyle/>
          <a:p>
            <a:r>
              <a:rPr lang="en-GB" dirty="0"/>
              <a:t>David </a:t>
            </a:r>
            <a:r>
              <a:rPr lang="en-GB" dirty="0" smtClean="0"/>
              <a:t>Kelsey/STFC </a:t>
            </a:r>
            <a:r>
              <a:rPr lang="en-GB" dirty="0"/>
              <a:t>will take on the role of SA1.2 Task </a:t>
            </a:r>
            <a:r>
              <a:rPr lang="en-GB" dirty="0" smtClean="0"/>
              <a:t>Leader</a:t>
            </a:r>
          </a:p>
          <a:p>
            <a:r>
              <a:rPr lang="en-GB" dirty="0"/>
              <a:t>Sven </a:t>
            </a:r>
            <a:r>
              <a:rPr lang="en-GB" dirty="0" smtClean="0"/>
              <a:t>Gabriel/NIKHEF will </a:t>
            </a:r>
            <a:r>
              <a:rPr lang="en-GB" dirty="0"/>
              <a:t>be the interim EGI Security Officer </a:t>
            </a:r>
            <a:endParaRPr lang="en-GB" dirty="0" smtClean="0"/>
          </a:p>
          <a:p>
            <a:pPr lvl="1"/>
            <a:r>
              <a:rPr lang="en-GB" dirty="0" smtClean="0"/>
              <a:t>will </a:t>
            </a:r>
            <a:r>
              <a:rPr lang="en-GB" dirty="0"/>
              <a:t>ensure that the CSIRT operational team functions well including weekly meetings, incident handling, dealing with policy </a:t>
            </a:r>
            <a:r>
              <a:rPr lang="en-GB" dirty="0" smtClean="0"/>
              <a:t>violations etc.</a:t>
            </a:r>
          </a:p>
          <a:p>
            <a:pPr lvl="1"/>
            <a:r>
              <a:rPr lang="en-GB" dirty="0" smtClean="0"/>
              <a:t>Currently Sven shares </a:t>
            </a:r>
            <a:r>
              <a:rPr lang="en-GB" dirty="0"/>
              <a:t>the global task with </a:t>
            </a:r>
            <a:r>
              <a:rPr lang="en-GB" dirty="0" err="1"/>
              <a:t>Mingchao</a:t>
            </a:r>
            <a:endParaRPr lang="en-US" dirty="0" smtClean="0"/>
          </a:p>
        </p:txBody>
      </p:sp>
      <p:sp>
        <p:nvSpPr>
          <p:cNvPr id="4100" name="Date Placeholder 3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BA44E401-527D-4353-91A3-F0375D3D15B5}" type="datetime1">
              <a:rPr lang="en-US">
                <a:solidFill>
                  <a:schemeClr val="bg1"/>
                </a:solidFill>
                <a:latin typeface="Arial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5/29/2012</a:t>
            </a:fld>
            <a:endParaRPr lang="en-US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4101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4102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2D699550-6D3C-45EC-A577-9F42B86B9FBE}" type="slidenum">
              <a:rPr lang="en-US">
                <a:solidFill>
                  <a:schemeClr val="bg1"/>
                </a:solidFill>
                <a:latin typeface="Arial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en-US">
              <a:solidFill>
                <a:schemeClr val="bg1"/>
              </a:solidFill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SA1.8 Documentation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340768"/>
            <a:ext cx="8363272" cy="4597971"/>
          </a:xfrm>
        </p:spPr>
        <p:txBody>
          <a:bodyPr/>
          <a:lstStyle/>
          <a:p>
            <a:r>
              <a:rPr lang="en-GB" dirty="0" smtClean="0"/>
              <a:t>Coordination of operational documentation transferred from CSC to EGI.eu</a:t>
            </a:r>
          </a:p>
          <a:p>
            <a:pPr lvl="1"/>
            <a:r>
              <a:rPr lang="en-GB" dirty="0" smtClean="0"/>
              <a:t>part of the funding transferred to LIP to strengthen coordination of Staged Rollout</a:t>
            </a:r>
          </a:p>
        </p:txBody>
      </p:sp>
    </p:spTree>
    <p:extLst>
      <p:ext uri="{BB962C8B-B14F-4D97-AF65-F5344CB8AC3E}">
        <p14:creationId xmlns:p14="http://schemas.microsoft.com/office/powerpoint/2010/main" val="25394467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Support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196752"/>
            <a:ext cx="8507288" cy="4741987"/>
          </a:xfrm>
        </p:spPr>
        <p:txBody>
          <a:bodyPr/>
          <a:lstStyle/>
          <a:p>
            <a:r>
              <a:rPr lang="en-GB" dirty="0" smtClean="0"/>
              <a:t>Currently</a:t>
            </a:r>
          </a:p>
          <a:p>
            <a:pPr lvl="1"/>
            <a:r>
              <a:rPr lang="en-GB" dirty="0" smtClean="0"/>
              <a:t>TSA1.7 TPM + NGI user and operations support</a:t>
            </a:r>
          </a:p>
          <a:p>
            <a:pPr lvl="1"/>
            <a:r>
              <a:rPr lang="en-GB" dirty="0" smtClean="0"/>
              <a:t>TSA2.5 Specialized (2</a:t>
            </a:r>
            <a:r>
              <a:rPr lang="en-GB" baseline="30000" dirty="0" smtClean="0"/>
              <a:t>nd</a:t>
            </a:r>
            <a:r>
              <a:rPr lang="en-GB" dirty="0" smtClean="0"/>
              <a:t> level) middleware support unit (DMSU)</a:t>
            </a:r>
          </a:p>
          <a:p>
            <a:r>
              <a:rPr lang="en-GB" dirty="0" smtClean="0"/>
              <a:t>Future</a:t>
            </a:r>
          </a:p>
          <a:p>
            <a:pPr lvl="1"/>
            <a:r>
              <a:rPr lang="en-GB" dirty="0" smtClean="0"/>
              <a:t>TSA1.7 encompassing all EGI support activities</a:t>
            </a:r>
          </a:p>
          <a:p>
            <a:r>
              <a:rPr lang="en-GB" dirty="0" smtClean="0"/>
              <a:t>See </a:t>
            </a:r>
            <a:r>
              <a:rPr lang="en-GB" dirty="0" smtClean="0">
                <a:hlinkClick r:id="rId2"/>
              </a:rPr>
              <a:t>proposal</a:t>
            </a: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8104454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Improvements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052736"/>
            <a:ext cx="8856984" cy="5112568"/>
          </a:xfrm>
        </p:spPr>
        <p:txBody>
          <a:bodyPr/>
          <a:lstStyle/>
          <a:p>
            <a:r>
              <a:rPr lang="en-GB" sz="2400" dirty="0" smtClean="0"/>
              <a:t>A </a:t>
            </a:r>
            <a:r>
              <a:rPr lang="en-GB" sz="2400" dirty="0"/>
              <a:t>more efficient usage of former TPM and DMSU resources: currently both support structures have an </a:t>
            </a:r>
            <a:r>
              <a:rPr lang="en-GB" sz="2400" dirty="0">
                <a:solidFill>
                  <a:schemeClr val="accent1"/>
                </a:solidFill>
              </a:rPr>
              <a:t>internal rota, and perform ticket assignment duties. These two processes can be unified</a:t>
            </a:r>
            <a:r>
              <a:rPr lang="en-GB" sz="2400" dirty="0"/>
              <a:t>. By increasing efficiency, part of the TPM resources can be allocated to specialized support.</a:t>
            </a:r>
          </a:p>
          <a:p>
            <a:r>
              <a:rPr lang="en-GB" sz="2400" dirty="0" smtClean="0"/>
              <a:t>TPM </a:t>
            </a:r>
            <a:r>
              <a:rPr lang="en-GB" sz="2400" dirty="0"/>
              <a:t>and DMSU both provide ticket </a:t>
            </a:r>
            <a:r>
              <a:rPr lang="en-GB" sz="2400" dirty="0">
                <a:solidFill>
                  <a:schemeClr val="accent1"/>
                </a:solidFill>
              </a:rPr>
              <a:t>oversight and follow-up functionality, which can be unified and re-scoped to a more general ticket follow-up and oversight duty </a:t>
            </a:r>
            <a:r>
              <a:rPr lang="en-GB" sz="2400" dirty="0"/>
              <a:t>that does not require specialised expertise.</a:t>
            </a:r>
          </a:p>
          <a:p>
            <a:r>
              <a:rPr lang="en-GB" sz="2400" dirty="0" smtClean="0">
                <a:solidFill>
                  <a:schemeClr val="accent1"/>
                </a:solidFill>
              </a:rPr>
              <a:t>Allocate </a:t>
            </a:r>
            <a:r>
              <a:rPr lang="en-GB" sz="2400" dirty="0">
                <a:solidFill>
                  <a:schemeClr val="accent1"/>
                </a:solidFill>
              </a:rPr>
              <a:t>resources to areas of technical support that are currently relying on best-effort support </a:t>
            </a:r>
            <a:r>
              <a:rPr lang="en-GB" sz="2400" dirty="0"/>
              <a:t>or no support function at </a:t>
            </a:r>
            <a:r>
              <a:rPr lang="en-GB" sz="2400" dirty="0" smtClean="0"/>
              <a:t>all (APEL pub, ARGUS, LRMS, SAM) </a:t>
            </a:r>
          </a:p>
          <a:p>
            <a:pPr lvl="1"/>
            <a:r>
              <a:rPr lang="en-GB" sz="2000" dirty="0"/>
              <a:t>DMSU effort transferred from SA2 </a:t>
            </a:r>
            <a:r>
              <a:rPr lang="en-GB" sz="2000" dirty="0" smtClean="0"/>
              <a:t>to SA1 and </a:t>
            </a:r>
            <a:r>
              <a:rPr lang="en-GB" sz="2000" dirty="0"/>
              <a:t>re-adjusted across participating partners</a:t>
            </a:r>
          </a:p>
          <a:p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33707481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Support functions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980728"/>
            <a:ext cx="8579296" cy="4741987"/>
          </a:xfrm>
        </p:spPr>
        <p:txBody>
          <a:bodyPr/>
          <a:lstStyle/>
          <a:p>
            <a:r>
              <a:rPr lang="en-GB" sz="2400" dirty="0" smtClean="0"/>
              <a:t>Ticket triage and assignment</a:t>
            </a:r>
          </a:p>
          <a:p>
            <a:pPr lvl="1"/>
            <a:r>
              <a:rPr lang="en-GB" sz="2000" dirty="0" smtClean="0"/>
              <a:t>INFN</a:t>
            </a:r>
            <a:r>
              <a:rPr lang="en-GB" sz="2000" dirty="0"/>
              <a:t>, </a:t>
            </a:r>
            <a:r>
              <a:rPr lang="en-GB" sz="2000" dirty="0" smtClean="0"/>
              <a:t>KIT </a:t>
            </a:r>
            <a:r>
              <a:rPr lang="en-GB" sz="2000" dirty="0" smtClean="0">
                <a:sym typeface="Wingdings" pitchFamily="2" charset="2"/>
              </a:rPr>
              <a:t> CESNET, INFN</a:t>
            </a:r>
          </a:p>
          <a:p>
            <a:r>
              <a:rPr lang="en-GB" sz="2400" dirty="0" smtClean="0">
                <a:sym typeface="Wingdings" pitchFamily="2" charset="2"/>
              </a:rPr>
              <a:t>1</a:t>
            </a:r>
            <a:r>
              <a:rPr lang="en-GB" sz="2400" baseline="30000" dirty="0" smtClean="0">
                <a:sym typeface="Wingdings" pitchFamily="2" charset="2"/>
              </a:rPr>
              <a:t>st</a:t>
            </a:r>
            <a:r>
              <a:rPr lang="en-GB" sz="2400" dirty="0" smtClean="0">
                <a:sym typeface="Wingdings" pitchFamily="2" charset="2"/>
              </a:rPr>
              <a:t> and 2</a:t>
            </a:r>
            <a:r>
              <a:rPr lang="en-GB" sz="2400" baseline="30000" dirty="0" smtClean="0">
                <a:sym typeface="Wingdings" pitchFamily="2" charset="2"/>
              </a:rPr>
              <a:t>nd</a:t>
            </a:r>
            <a:r>
              <a:rPr lang="en-GB" sz="2400" dirty="0" smtClean="0">
                <a:sym typeface="Wingdings" pitchFamily="2" charset="2"/>
              </a:rPr>
              <a:t> level support</a:t>
            </a:r>
          </a:p>
          <a:p>
            <a:pPr lvl="1"/>
            <a:r>
              <a:rPr lang="en-GB" sz="2400" dirty="0" smtClean="0">
                <a:sym typeface="Wingdings" pitchFamily="2" charset="2"/>
              </a:rPr>
              <a:t>Currently</a:t>
            </a:r>
          </a:p>
          <a:p>
            <a:pPr lvl="2"/>
            <a:r>
              <a:rPr lang="en-GB" sz="2000" dirty="0" smtClean="0">
                <a:sym typeface="Wingdings" pitchFamily="2" charset="2"/>
              </a:rPr>
              <a:t>TSA1.7 (TPM, 1</a:t>
            </a:r>
            <a:r>
              <a:rPr lang="en-GB" sz="2000" baseline="30000" dirty="0" smtClean="0">
                <a:sym typeface="Wingdings" pitchFamily="2" charset="2"/>
              </a:rPr>
              <a:t>st</a:t>
            </a:r>
            <a:r>
              <a:rPr lang="en-GB" sz="2000" dirty="0" smtClean="0">
                <a:sym typeface="Wingdings" pitchFamily="2" charset="2"/>
              </a:rPr>
              <a:t> level)  INFN, KIT</a:t>
            </a:r>
          </a:p>
          <a:p>
            <a:pPr lvl="2"/>
            <a:r>
              <a:rPr lang="en-GB" sz="2000" dirty="0" smtClean="0">
                <a:sym typeface="Wingdings" pitchFamily="2" charset="2"/>
              </a:rPr>
              <a:t>TSA2,5 (DMSU, 2</a:t>
            </a:r>
            <a:r>
              <a:rPr lang="en-GB" sz="2000" baseline="30000" dirty="0" smtClean="0">
                <a:sym typeface="Wingdings" pitchFamily="2" charset="2"/>
              </a:rPr>
              <a:t>nd</a:t>
            </a:r>
            <a:r>
              <a:rPr lang="en-GB" sz="2000" dirty="0" smtClean="0">
                <a:sym typeface="Wingdings" pitchFamily="2" charset="2"/>
              </a:rPr>
              <a:t> level </a:t>
            </a:r>
            <a:r>
              <a:rPr lang="en-GB" sz="2000" dirty="0" err="1" smtClean="0">
                <a:sym typeface="Wingdings" pitchFamily="2" charset="2"/>
              </a:rPr>
              <a:t>sw</a:t>
            </a:r>
            <a:r>
              <a:rPr lang="en-GB" sz="2000" dirty="0" smtClean="0">
                <a:sym typeface="Wingdings" pitchFamily="2" charset="2"/>
              </a:rPr>
              <a:t> support) </a:t>
            </a:r>
            <a:r>
              <a:rPr lang="en-GB" sz="2000" dirty="0">
                <a:sym typeface="Wingdings" pitchFamily="2" charset="2"/>
              </a:rPr>
              <a:t> CESNET, INFN, JUELICH, LIU, </a:t>
            </a:r>
            <a:r>
              <a:rPr lang="en-GB" sz="2000" dirty="0" err="1" smtClean="0">
                <a:sym typeface="Wingdings" pitchFamily="2" charset="2"/>
              </a:rPr>
              <a:t>Nordunet</a:t>
            </a:r>
            <a:endParaRPr lang="en-GB" sz="2000" dirty="0" smtClean="0">
              <a:sym typeface="Wingdings" pitchFamily="2" charset="2"/>
            </a:endParaRPr>
          </a:p>
          <a:p>
            <a:pPr lvl="1"/>
            <a:r>
              <a:rPr lang="en-GB" sz="2400" dirty="0" smtClean="0">
                <a:sym typeface="Wingdings" pitchFamily="2" charset="2"/>
              </a:rPr>
              <a:t>In the future</a:t>
            </a:r>
          </a:p>
          <a:p>
            <a:pPr lvl="2"/>
            <a:r>
              <a:rPr lang="en-GB" sz="2000" dirty="0">
                <a:sym typeface="Wingdings" pitchFamily="2" charset="2"/>
              </a:rPr>
              <a:t>TSA1.7  CESNET, INFN, JUELICH, LIU, </a:t>
            </a:r>
            <a:r>
              <a:rPr lang="en-GB" sz="2000" dirty="0" smtClean="0">
                <a:sym typeface="Wingdings" pitchFamily="2" charset="2"/>
              </a:rPr>
              <a:t>STFC</a:t>
            </a:r>
          </a:p>
          <a:p>
            <a:pPr lvl="2"/>
            <a:r>
              <a:rPr lang="en-GB" sz="2000" dirty="0" smtClean="0">
                <a:sym typeface="Wingdings" pitchFamily="2" charset="2"/>
              </a:rPr>
              <a:t>CESNET will be responsible of coordinating </a:t>
            </a:r>
            <a:r>
              <a:rPr lang="en-GB" sz="2000" dirty="0">
                <a:sym typeface="Wingdings" pitchFamily="2" charset="2"/>
              </a:rPr>
              <a:t>t</a:t>
            </a:r>
            <a:r>
              <a:rPr lang="en-GB" sz="2000" dirty="0" smtClean="0"/>
              <a:t>riaging </a:t>
            </a:r>
            <a:r>
              <a:rPr lang="en-GB" sz="2000" dirty="0"/>
              <a:t>and 1</a:t>
            </a:r>
            <a:r>
              <a:rPr lang="en-GB" sz="2000" baseline="30000" dirty="0"/>
              <a:t>st</a:t>
            </a:r>
            <a:r>
              <a:rPr lang="en-GB" sz="2000" dirty="0"/>
              <a:t>/2</a:t>
            </a:r>
            <a:r>
              <a:rPr lang="en-GB" sz="2000" baseline="30000" dirty="0"/>
              <a:t>nd</a:t>
            </a:r>
            <a:r>
              <a:rPr lang="en-GB" sz="2000" dirty="0"/>
              <a:t> line support </a:t>
            </a:r>
            <a:r>
              <a:rPr lang="en-GB" sz="2000" dirty="0" smtClean="0"/>
              <a:t>teams</a:t>
            </a:r>
          </a:p>
          <a:p>
            <a:r>
              <a:rPr lang="en-GB" sz="2400" dirty="0" smtClean="0"/>
              <a:t>Ticket oversight and follow-up</a:t>
            </a:r>
          </a:p>
          <a:p>
            <a:pPr lvl="1"/>
            <a:r>
              <a:rPr lang="en-GB" sz="2000" dirty="0" smtClean="0"/>
              <a:t>Currently: INFN/KIT (TPM) and CESNET (SA2.5)</a:t>
            </a:r>
          </a:p>
          <a:p>
            <a:pPr lvl="1"/>
            <a:r>
              <a:rPr lang="en-GB" sz="2000" dirty="0" smtClean="0"/>
              <a:t>Future: KIT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11384184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PY2 review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340768"/>
            <a:ext cx="8435280" cy="4597971"/>
          </a:xfrm>
        </p:spPr>
        <p:txBody>
          <a:bodyPr/>
          <a:lstStyle/>
          <a:p>
            <a:r>
              <a:rPr lang="en-GB" dirty="0">
                <a:hlinkClick r:id="rId2"/>
              </a:rPr>
              <a:t>PY2 Review </a:t>
            </a:r>
            <a:r>
              <a:rPr lang="en-GB" dirty="0"/>
              <a:t>27-28 </a:t>
            </a:r>
            <a:r>
              <a:rPr lang="en-GB" dirty="0" smtClean="0"/>
              <a:t>June, Amsterdam</a:t>
            </a:r>
            <a:endParaRPr lang="en-GB" dirty="0"/>
          </a:p>
          <a:p>
            <a:r>
              <a:rPr lang="en-GB" dirty="0" smtClean="0"/>
              <a:t>Task leaders and SVG leader invited to attend</a:t>
            </a:r>
          </a:p>
          <a:p>
            <a:r>
              <a:rPr lang="en-GB" dirty="0" smtClean="0">
                <a:hlinkClick r:id="rId2"/>
              </a:rPr>
              <a:t>Registration page</a:t>
            </a: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42765646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Other news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124744"/>
            <a:ext cx="8856984" cy="5040560"/>
          </a:xfrm>
        </p:spPr>
        <p:txBody>
          <a:bodyPr/>
          <a:lstStyle/>
          <a:p>
            <a:r>
              <a:rPr lang="en-GB" dirty="0" smtClean="0"/>
              <a:t>EMI meeting on </a:t>
            </a:r>
            <a:r>
              <a:rPr lang="en-GB" dirty="0">
                <a:hlinkClick r:id="rId2"/>
              </a:rPr>
              <a:t>LFC/DPM </a:t>
            </a:r>
            <a:r>
              <a:rPr lang="en-GB" dirty="0" smtClean="0">
                <a:hlinkClick r:id="rId2"/>
              </a:rPr>
              <a:t>synchronization</a:t>
            </a:r>
            <a:r>
              <a:rPr lang="en-GB" dirty="0" smtClean="0"/>
              <a:t> (EVO), 31 May 14:00 CET</a:t>
            </a:r>
          </a:p>
          <a:p>
            <a:r>
              <a:rPr lang="en-GB" dirty="0" smtClean="0"/>
              <a:t>New </a:t>
            </a:r>
            <a:r>
              <a:rPr lang="en-GB" dirty="0" smtClean="0">
                <a:hlinkClick r:id="rId3"/>
              </a:rPr>
              <a:t>GPGPU Virtual Team</a:t>
            </a:r>
            <a:endParaRPr lang="en-GB" dirty="0" smtClean="0"/>
          </a:p>
          <a:p>
            <a:pPr lvl="1"/>
            <a:r>
              <a:rPr lang="en-GB" dirty="0" smtClean="0"/>
              <a:t>produce </a:t>
            </a:r>
            <a:r>
              <a:rPr lang="en-GB" dirty="0"/>
              <a:t>a list of detailed user requirements for using GPGPU computing services in the European Grid </a:t>
            </a:r>
            <a:r>
              <a:rPr lang="en-GB" dirty="0" smtClean="0"/>
              <a:t>Infrastructure</a:t>
            </a:r>
          </a:p>
          <a:p>
            <a:pPr lvl="1"/>
            <a:r>
              <a:rPr lang="en-GB" dirty="0" smtClean="0"/>
              <a:t>SA1 interest group will be likely created afterwards</a:t>
            </a:r>
          </a:p>
          <a:p>
            <a:pPr lvl="1"/>
            <a:r>
              <a:rPr lang="en-GB" dirty="0" smtClean="0"/>
              <a:t>Please job if interested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69329868"/>
      </p:ext>
    </p:extLst>
  </p:cSld>
  <p:clrMapOvr>
    <a:masterClrMapping/>
  </p:clrMapOvr>
</p:sld>
</file>

<file path=ppt/theme/theme1.xml><?xml version="1.0" encoding="utf-8"?>
<a:theme xmlns:a="http://schemas.openxmlformats.org/drawingml/2006/main" name="EGI-InSPIRE-Slide-Template_v4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EGI-InSPIRE-Slide-Template_v4</Template>
  <TotalTime>66</TotalTime>
  <Words>401</Words>
  <Application>Microsoft Office PowerPoint</Application>
  <PresentationFormat>On-screen Show (4:3)</PresentationFormat>
  <Paragraphs>49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EGI-InSPIRE-Slide-Template_v4</vt:lpstr>
      <vt:lpstr>OMB 29 May 2012 Introduction</vt:lpstr>
      <vt:lpstr>SA1.2 Security</vt:lpstr>
      <vt:lpstr>SA1.8 Documentation</vt:lpstr>
      <vt:lpstr>Support </vt:lpstr>
      <vt:lpstr>Improvements</vt:lpstr>
      <vt:lpstr>Support functions</vt:lpstr>
      <vt:lpstr>PY2 review</vt:lpstr>
      <vt:lpstr>Other news</vt:lpstr>
    </vt:vector>
  </TitlesOfParts>
  <Company>Nikhef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OMB 29 May 2012 Introduction</dc:title>
  <dc:creator>Ferrai</dc:creator>
  <cp:lastModifiedBy>Ferrai</cp:lastModifiedBy>
  <cp:revision>12</cp:revision>
  <dcterms:created xsi:type="dcterms:W3CDTF">2012-05-29T06:33:12Z</dcterms:created>
  <dcterms:modified xsi:type="dcterms:W3CDTF">2012-05-29T07:50:45Z</dcterms:modified>
</cp:coreProperties>
</file>