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62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5/29/2012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5/29/2012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5/29/2012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5/29/2012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5/29/2012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uments.egi.eu/document/110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egi.eu/indico/conferenceDisplay.py?confId=72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VT_GPGPU" TargetMode="External"/><Relationship Id="rId2" Type="http://schemas.openxmlformats.org/officeDocument/2006/relationships/hyperlink" Target="https://indico.egi.eu/indico/conferenceDisplay.py?confId=104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OMB 29 May 2012</a:t>
            </a:r>
            <a:br>
              <a:rPr lang="en-GB" dirty="0" smtClean="0"/>
            </a:br>
            <a:r>
              <a:rPr lang="en-GB" sz="2800" dirty="0" smtClean="0"/>
              <a:t>Introduction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000" dirty="0" smtClean="0"/>
              <a:t>T. Ferrari/EGI.eu</a:t>
            </a:r>
            <a:endParaRPr lang="en-GB" sz="2000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5/29/2012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SA1.2 Security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107504" y="1196752"/>
            <a:ext cx="8579296" cy="4741987"/>
          </a:xfrm>
        </p:spPr>
        <p:txBody>
          <a:bodyPr/>
          <a:lstStyle/>
          <a:p>
            <a:r>
              <a:rPr lang="en-GB" dirty="0"/>
              <a:t>David </a:t>
            </a:r>
            <a:r>
              <a:rPr lang="en-GB" dirty="0" smtClean="0"/>
              <a:t>Kelsey/STFC </a:t>
            </a:r>
            <a:r>
              <a:rPr lang="en-GB" dirty="0"/>
              <a:t>will take on the role of SA1.2 Task </a:t>
            </a:r>
            <a:r>
              <a:rPr lang="en-GB" dirty="0" smtClean="0"/>
              <a:t>Leader</a:t>
            </a:r>
          </a:p>
          <a:p>
            <a:r>
              <a:rPr lang="en-GB" dirty="0"/>
              <a:t>Sven </a:t>
            </a:r>
            <a:r>
              <a:rPr lang="en-GB" dirty="0" smtClean="0"/>
              <a:t>Gabriel/NIKHEF will </a:t>
            </a:r>
            <a:r>
              <a:rPr lang="en-GB" dirty="0"/>
              <a:t>be the interim EGI Security Officer </a:t>
            </a:r>
            <a:endParaRPr lang="en-GB" dirty="0" smtClean="0"/>
          </a:p>
          <a:p>
            <a:pPr lvl="1"/>
            <a:r>
              <a:rPr lang="en-GB" dirty="0" smtClean="0"/>
              <a:t>will </a:t>
            </a:r>
            <a:r>
              <a:rPr lang="en-GB" dirty="0"/>
              <a:t>ensure that the CSIRT operational team functions well including weekly meetings, incident handling, dealing with policy </a:t>
            </a:r>
            <a:r>
              <a:rPr lang="en-GB" dirty="0" smtClean="0"/>
              <a:t>violations etc.</a:t>
            </a:r>
          </a:p>
          <a:p>
            <a:pPr lvl="1"/>
            <a:r>
              <a:rPr lang="en-GB" dirty="0" smtClean="0"/>
              <a:t>Currently Sven shares </a:t>
            </a:r>
            <a:r>
              <a:rPr lang="en-GB" dirty="0"/>
              <a:t>the global task with </a:t>
            </a:r>
            <a:r>
              <a:rPr lang="en-GB" dirty="0" err="1"/>
              <a:t>Mingchao</a:t>
            </a:r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5/29/2012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SA1.8 Documentation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4597971"/>
          </a:xfrm>
        </p:spPr>
        <p:txBody>
          <a:bodyPr/>
          <a:lstStyle/>
          <a:p>
            <a:r>
              <a:rPr lang="en-GB" dirty="0" smtClean="0"/>
              <a:t>Coordination of operational documentation transferred from CSC to EGI.eu</a:t>
            </a:r>
          </a:p>
          <a:p>
            <a:pPr lvl="1"/>
            <a:r>
              <a:rPr lang="en-GB" dirty="0" smtClean="0"/>
              <a:t>part of the funding transferred to LIP to strengthen coordination of Staged Rollout</a:t>
            </a:r>
          </a:p>
        </p:txBody>
      </p:sp>
    </p:spTree>
    <p:extLst>
      <p:ext uri="{BB962C8B-B14F-4D97-AF65-F5344CB8AC3E}">
        <p14:creationId xmlns:p14="http://schemas.microsoft.com/office/powerpoint/2010/main" val="2539446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Support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4741987"/>
          </a:xfrm>
        </p:spPr>
        <p:txBody>
          <a:bodyPr/>
          <a:lstStyle/>
          <a:p>
            <a:r>
              <a:rPr lang="en-GB" dirty="0" smtClean="0"/>
              <a:t>Currently</a:t>
            </a:r>
          </a:p>
          <a:p>
            <a:pPr lvl="1"/>
            <a:r>
              <a:rPr lang="en-GB" dirty="0" smtClean="0"/>
              <a:t>TSA1.7 TPM + NGI user and operations support</a:t>
            </a:r>
          </a:p>
          <a:p>
            <a:pPr lvl="1"/>
            <a:r>
              <a:rPr lang="en-GB" dirty="0" smtClean="0"/>
              <a:t>TSA2.5 Specialized (2</a:t>
            </a:r>
            <a:r>
              <a:rPr lang="en-GB" baseline="30000" dirty="0" smtClean="0"/>
              <a:t>nd</a:t>
            </a:r>
            <a:r>
              <a:rPr lang="en-GB" dirty="0" smtClean="0"/>
              <a:t> level) middleware support unit (DMSU)</a:t>
            </a:r>
          </a:p>
          <a:p>
            <a:r>
              <a:rPr lang="en-GB" dirty="0" smtClean="0"/>
              <a:t>Future</a:t>
            </a:r>
          </a:p>
          <a:p>
            <a:pPr lvl="1"/>
            <a:r>
              <a:rPr lang="en-GB" dirty="0" smtClean="0"/>
              <a:t>TSA1.7 encompassing all EGI support activities</a:t>
            </a:r>
          </a:p>
          <a:p>
            <a:r>
              <a:rPr lang="en-GB" dirty="0" smtClean="0"/>
              <a:t>See </a:t>
            </a:r>
            <a:r>
              <a:rPr lang="en-GB" dirty="0" smtClean="0">
                <a:hlinkClick r:id="rId2"/>
              </a:rPr>
              <a:t>proposal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10445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Improvements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112568"/>
          </a:xfrm>
        </p:spPr>
        <p:txBody>
          <a:bodyPr/>
          <a:lstStyle/>
          <a:p>
            <a:r>
              <a:rPr lang="en-GB" sz="2400" dirty="0" smtClean="0"/>
              <a:t>A </a:t>
            </a:r>
            <a:r>
              <a:rPr lang="en-GB" sz="2400" dirty="0"/>
              <a:t>more efficient usage of former TPM and DMSU resources: currently both support structures have an </a:t>
            </a:r>
            <a:r>
              <a:rPr lang="en-GB" sz="2400" dirty="0">
                <a:solidFill>
                  <a:schemeClr val="accent1"/>
                </a:solidFill>
              </a:rPr>
              <a:t>internal rota, and perform ticket assignment duties. These two processes can be unified</a:t>
            </a:r>
            <a:r>
              <a:rPr lang="en-GB" sz="2400" dirty="0"/>
              <a:t>. By increasing efficiency, part of the TPM resources can be allocated to specialized support.</a:t>
            </a:r>
          </a:p>
          <a:p>
            <a:r>
              <a:rPr lang="en-GB" sz="2400" dirty="0" smtClean="0"/>
              <a:t>TPM </a:t>
            </a:r>
            <a:r>
              <a:rPr lang="en-GB" sz="2400" dirty="0"/>
              <a:t>and DMSU both provide ticket </a:t>
            </a:r>
            <a:r>
              <a:rPr lang="en-GB" sz="2400" dirty="0">
                <a:solidFill>
                  <a:schemeClr val="accent1"/>
                </a:solidFill>
              </a:rPr>
              <a:t>oversight and follow-up functionality, which can be unified and re-scoped to a more general ticket follow-up and oversight duty </a:t>
            </a:r>
            <a:r>
              <a:rPr lang="en-GB" sz="2400" dirty="0"/>
              <a:t>that does not require specialised expertise.</a:t>
            </a:r>
          </a:p>
          <a:p>
            <a:r>
              <a:rPr lang="en-GB" sz="2400" dirty="0" smtClean="0">
                <a:solidFill>
                  <a:schemeClr val="accent1"/>
                </a:solidFill>
              </a:rPr>
              <a:t>Allocate </a:t>
            </a:r>
            <a:r>
              <a:rPr lang="en-GB" sz="2400" dirty="0">
                <a:solidFill>
                  <a:schemeClr val="accent1"/>
                </a:solidFill>
              </a:rPr>
              <a:t>resources to areas of technical support that are currently relying on best-effort support </a:t>
            </a:r>
            <a:r>
              <a:rPr lang="en-GB" sz="2400" dirty="0"/>
              <a:t>or no support function at </a:t>
            </a:r>
            <a:r>
              <a:rPr lang="en-GB" sz="2400" dirty="0" smtClean="0"/>
              <a:t>all (APEL pub, ARGUS, LRMS, SAM) </a:t>
            </a:r>
          </a:p>
          <a:p>
            <a:pPr lvl="1"/>
            <a:r>
              <a:rPr lang="en-GB" sz="2000" dirty="0"/>
              <a:t>DMSU effort transferred from SA2 </a:t>
            </a:r>
            <a:r>
              <a:rPr lang="en-GB" sz="2000" dirty="0" smtClean="0"/>
              <a:t>to SA1 and </a:t>
            </a:r>
            <a:r>
              <a:rPr lang="en-GB" sz="2000" dirty="0"/>
              <a:t>re-adjusted across participating partners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70748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Support functions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579296" cy="4741987"/>
          </a:xfrm>
        </p:spPr>
        <p:txBody>
          <a:bodyPr/>
          <a:lstStyle/>
          <a:p>
            <a:r>
              <a:rPr lang="en-GB" sz="2400" dirty="0" smtClean="0"/>
              <a:t>Ticket triage and assignment</a:t>
            </a:r>
          </a:p>
          <a:p>
            <a:pPr lvl="1"/>
            <a:r>
              <a:rPr lang="en-GB" sz="2000" dirty="0" smtClean="0"/>
              <a:t>INFN</a:t>
            </a:r>
            <a:r>
              <a:rPr lang="en-GB" sz="2000" dirty="0"/>
              <a:t>, </a:t>
            </a:r>
            <a:r>
              <a:rPr lang="en-GB" sz="2000" dirty="0" smtClean="0"/>
              <a:t>KIT </a:t>
            </a:r>
            <a:r>
              <a:rPr lang="en-GB" sz="2000" dirty="0" smtClean="0">
                <a:sym typeface="Wingdings" pitchFamily="2" charset="2"/>
              </a:rPr>
              <a:t> CESNET, INFN</a:t>
            </a:r>
          </a:p>
          <a:p>
            <a:r>
              <a:rPr lang="en-GB" sz="2400" dirty="0" smtClean="0">
                <a:sym typeface="Wingdings" pitchFamily="2" charset="2"/>
              </a:rPr>
              <a:t>1</a:t>
            </a:r>
            <a:r>
              <a:rPr lang="en-GB" sz="2400" baseline="30000" dirty="0" smtClean="0">
                <a:sym typeface="Wingdings" pitchFamily="2" charset="2"/>
              </a:rPr>
              <a:t>st</a:t>
            </a:r>
            <a:r>
              <a:rPr lang="en-GB" sz="2400" dirty="0" smtClean="0">
                <a:sym typeface="Wingdings" pitchFamily="2" charset="2"/>
              </a:rPr>
              <a:t> and 2</a:t>
            </a:r>
            <a:r>
              <a:rPr lang="en-GB" sz="2400" baseline="30000" dirty="0" smtClean="0">
                <a:sym typeface="Wingdings" pitchFamily="2" charset="2"/>
              </a:rPr>
              <a:t>nd</a:t>
            </a:r>
            <a:r>
              <a:rPr lang="en-GB" sz="2400" dirty="0" smtClean="0">
                <a:sym typeface="Wingdings" pitchFamily="2" charset="2"/>
              </a:rPr>
              <a:t> level support</a:t>
            </a:r>
          </a:p>
          <a:p>
            <a:pPr lvl="1"/>
            <a:r>
              <a:rPr lang="en-GB" sz="2400" dirty="0" smtClean="0">
                <a:sym typeface="Wingdings" pitchFamily="2" charset="2"/>
              </a:rPr>
              <a:t>Currently</a:t>
            </a:r>
          </a:p>
          <a:p>
            <a:pPr lvl="2"/>
            <a:r>
              <a:rPr lang="en-GB" sz="2000" dirty="0" smtClean="0">
                <a:sym typeface="Wingdings" pitchFamily="2" charset="2"/>
              </a:rPr>
              <a:t>TSA1.7 (TPM, 1</a:t>
            </a:r>
            <a:r>
              <a:rPr lang="en-GB" sz="2000" baseline="30000" dirty="0" smtClean="0">
                <a:sym typeface="Wingdings" pitchFamily="2" charset="2"/>
              </a:rPr>
              <a:t>st</a:t>
            </a:r>
            <a:r>
              <a:rPr lang="en-GB" sz="2000" dirty="0" smtClean="0">
                <a:sym typeface="Wingdings" pitchFamily="2" charset="2"/>
              </a:rPr>
              <a:t> level)  INFN, KIT</a:t>
            </a:r>
          </a:p>
          <a:p>
            <a:pPr lvl="2"/>
            <a:r>
              <a:rPr lang="en-GB" sz="2000" dirty="0" smtClean="0">
                <a:sym typeface="Wingdings" pitchFamily="2" charset="2"/>
              </a:rPr>
              <a:t>TSA2,5 (DMSU, 2</a:t>
            </a:r>
            <a:r>
              <a:rPr lang="en-GB" sz="2000" baseline="30000" dirty="0" smtClean="0">
                <a:sym typeface="Wingdings" pitchFamily="2" charset="2"/>
              </a:rPr>
              <a:t>nd</a:t>
            </a:r>
            <a:r>
              <a:rPr lang="en-GB" sz="2000" dirty="0" smtClean="0">
                <a:sym typeface="Wingdings" pitchFamily="2" charset="2"/>
              </a:rPr>
              <a:t> level </a:t>
            </a:r>
            <a:r>
              <a:rPr lang="en-GB" sz="2000" dirty="0" err="1" smtClean="0">
                <a:sym typeface="Wingdings" pitchFamily="2" charset="2"/>
              </a:rPr>
              <a:t>sw</a:t>
            </a:r>
            <a:r>
              <a:rPr lang="en-GB" sz="2000" dirty="0" smtClean="0">
                <a:sym typeface="Wingdings" pitchFamily="2" charset="2"/>
              </a:rPr>
              <a:t> support) </a:t>
            </a:r>
            <a:r>
              <a:rPr lang="en-GB" sz="2000" dirty="0">
                <a:sym typeface="Wingdings" pitchFamily="2" charset="2"/>
              </a:rPr>
              <a:t> CESNET, INFN, JUELICH, LIU, </a:t>
            </a:r>
            <a:r>
              <a:rPr lang="en-GB" sz="2000" dirty="0" err="1" smtClean="0">
                <a:sym typeface="Wingdings" pitchFamily="2" charset="2"/>
              </a:rPr>
              <a:t>Nordunet</a:t>
            </a:r>
            <a:endParaRPr lang="en-GB" sz="2000" dirty="0" smtClean="0">
              <a:sym typeface="Wingdings" pitchFamily="2" charset="2"/>
            </a:endParaRPr>
          </a:p>
          <a:p>
            <a:pPr lvl="1"/>
            <a:r>
              <a:rPr lang="en-GB" sz="2400" dirty="0" smtClean="0">
                <a:sym typeface="Wingdings" pitchFamily="2" charset="2"/>
              </a:rPr>
              <a:t>In the future</a:t>
            </a:r>
          </a:p>
          <a:p>
            <a:pPr lvl="2"/>
            <a:r>
              <a:rPr lang="en-GB" sz="2000" dirty="0">
                <a:sym typeface="Wingdings" pitchFamily="2" charset="2"/>
              </a:rPr>
              <a:t>TSA1.7  CESNET, INFN, JUELICH, LIU, </a:t>
            </a:r>
            <a:r>
              <a:rPr lang="en-GB" sz="2000" dirty="0" smtClean="0">
                <a:sym typeface="Wingdings" pitchFamily="2" charset="2"/>
              </a:rPr>
              <a:t>STFC</a:t>
            </a:r>
          </a:p>
          <a:p>
            <a:pPr lvl="2"/>
            <a:r>
              <a:rPr lang="en-GB" sz="2000" dirty="0" smtClean="0">
                <a:sym typeface="Wingdings" pitchFamily="2" charset="2"/>
              </a:rPr>
              <a:t>CESNET will be responsible of coordinating </a:t>
            </a:r>
            <a:r>
              <a:rPr lang="en-GB" sz="2000" dirty="0">
                <a:sym typeface="Wingdings" pitchFamily="2" charset="2"/>
              </a:rPr>
              <a:t>t</a:t>
            </a:r>
            <a:r>
              <a:rPr lang="en-GB" sz="2000" dirty="0" smtClean="0"/>
              <a:t>riaging </a:t>
            </a:r>
            <a:r>
              <a:rPr lang="en-GB" sz="2000" dirty="0"/>
              <a:t>and 1</a:t>
            </a:r>
            <a:r>
              <a:rPr lang="en-GB" sz="2000" baseline="30000" dirty="0"/>
              <a:t>st</a:t>
            </a:r>
            <a:r>
              <a:rPr lang="en-GB" sz="2000" dirty="0"/>
              <a:t>/2</a:t>
            </a:r>
            <a:r>
              <a:rPr lang="en-GB" sz="2000" baseline="30000" dirty="0"/>
              <a:t>nd</a:t>
            </a:r>
            <a:r>
              <a:rPr lang="en-GB" sz="2000" dirty="0"/>
              <a:t> line support </a:t>
            </a:r>
            <a:r>
              <a:rPr lang="en-GB" sz="2000" dirty="0" smtClean="0"/>
              <a:t>teams</a:t>
            </a:r>
          </a:p>
          <a:p>
            <a:r>
              <a:rPr lang="en-GB" sz="2400" dirty="0" smtClean="0"/>
              <a:t>Ticket oversight and follow-up</a:t>
            </a:r>
          </a:p>
          <a:p>
            <a:pPr lvl="1"/>
            <a:r>
              <a:rPr lang="en-GB" sz="2000" dirty="0" smtClean="0"/>
              <a:t>Currently: INFN/KIT (TPM) and CESNET (SA2.5)</a:t>
            </a:r>
          </a:p>
          <a:p>
            <a:pPr lvl="1"/>
            <a:r>
              <a:rPr lang="en-GB" sz="2000" dirty="0" smtClean="0"/>
              <a:t>Future: KIT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38418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PY2 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4597971"/>
          </a:xfrm>
        </p:spPr>
        <p:txBody>
          <a:bodyPr/>
          <a:lstStyle/>
          <a:p>
            <a:r>
              <a:rPr lang="en-GB" dirty="0">
                <a:hlinkClick r:id="rId2"/>
              </a:rPr>
              <a:t>PY2 Review </a:t>
            </a:r>
            <a:r>
              <a:rPr lang="en-GB" dirty="0"/>
              <a:t>27-28 </a:t>
            </a:r>
            <a:r>
              <a:rPr lang="en-GB" dirty="0" smtClean="0"/>
              <a:t>June, Amsterdam</a:t>
            </a:r>
            <a:endParaRPr lang="en-GB" dirty="0"/>
          </a:p>
          <a:p>
            <a:r>
              <a:rPr lang="en-GB" dirty="0" smtClean="0"/>
              <a:t>Task leaders and SVG leader invited to attend</a:t>
            </a:r>
          </a:p>
          <a:p>
            <a:r>
              <a:rPr lang="en-GB" dirty="0" smtClean="0">
                <a:hlinkClick r:id="rId2"/>
              </a:rPr>
              <a:t>Registration page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76564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news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040560"/>
          </a:xfrm>
        </p:spPr>
        <p:txBody>
          <a:bodyPr/>
          <a:lstStyle/>
          <a:p>
            <a:r>
              <a:rPr lang="en-GB" dirty="0" smtClean="0"/>
              <a:t>EMI meeting on </a:t>
            </a:r>
            <a:r>
              <a:rPr lang="en-GB" dirty="0">
                <a:hlinkClick r:id="rId2"/>
              </a:rPr>
              <a:t>LFC/DPM </a:t>
            </a:r>
            <a:r>
              <a:rPr lang="en-GB" dirty="0" smtClean="0">
                <a:hlinkClick r:id="rId2"/>
              </a:rPr>
              <a:t>synchronization</a:t>
            </a:r>
            <a:r>
              <a:rPr lang="en-GB" dirty="0" smtClean="0"/>
              <a:t> (EVO), 31 May 14:00 CET</a:t>
            </a:r>
          </a:p>
          <a:p>
            <a:r>
              <a:rPr lang="en-GB" dirty="0" smtClean="0"/>
              <a:t>New </a:t>
            </a:r>
            <a:r>
              <a:rPr lang="en-GB" dirty="0" smtClean="0">
                <a:hlinkClick r:id="rId3"/>
              </a:rPr>
              <a:t>GPGPU Virtual Team</a:t>
            </a:r>
            <a:endParaRPr lang="en-GB" dirty="0" smtClean="0"/>
          </a:p>
          <a:p>
            <a:pPr lvl="1"/>
            <a:r>
              <a:rPr lang="en-GB" dirty="0" smtClean="0"/>
              <a:t>produce </a:t>
            </a:r>
            <a:r>
              <a:rPr lang="en-GB" dirty="0"/>
              <a:t>a list of detailed user requirements for using GPGPU computing services in the European Grid </a:t>
            </a:r>
            <a:r>
              <a:rPr lang="en-GB" dirty="0" smtClean="0"/>
              <a:t>Infrastructure</a:t>
            </a:r>
          </a:p>
          <a:p>
            <a:pPr lvl="1"/>
            <a:r>
              <a:rPr lang="en-GB" dirty="0" smtClean="0"/>
              <a:t>SA1 interest group will be likely created afterwards</a:t>
            </a:r>
          </a:p>
          <a:p>
            <a:pPr lvl="1"/>
            <a:r>
              <a:rPr lang="en-GB" dirty="0" smtClean="0"/>
              <a:t>Please job if interested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329868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66</TotalTime>
  <Words>401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EGI-InSPIRE-Slide-Template_v4</vt:lpstr>
      <vt:lpstr>OMB 29 May 2012 Introduction</vt:lpstr>
      <vt:lpstr>SA1.2 Security</vt:lpstr>
      <vt:lpstr>SA1.8 Documentation</vt:lpstr>
      <vt:lpstr>Support </vt:lpstr>
      <vt:lpstr>Improvements</vt:lpstr>
      <vt:lpstr>Support functions</vt:lpstr>
      <vt:lpstr>PY2 review</vt:lpstr>
      <vt:lpstr>Other news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OMB 29 May 2012 Introduction</dc:title>
  <dc:creator>Ferrai</dc:creator>
  <cp:lastModifiedBy>Ferrai</cp:lastModifiedBy>
  <cp:revision>12</cp:revision>
  <dcterms:created xsi:type="dcterms:W3CDTF">2012-05-29T06:33:12Z</dcterms:created>
  <dcterms:modified xsi:type="dcterms:W3CDTF">2012-05-29T07:50:45Z</dcterms:modified>
</cp:coreProperties>
</file>