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7" r:id="rId11"/>
    <p:sldId id="268" r:id="rId12"/>
    <p:sldId id="269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trics.egi.eu/" TargetMode="External"/><Relationship Id="rId2" Type="http://schemas.openxmlformats.org/officeDocument/2006/relationships/hyperlink" Target="https://wiki.egi.eu/wiki/NGI_QR_Repor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gus.eu/ws/ticket_info.php?ticket=82746" TargetMode="External"/><Relationship Id="rId2" Type="http://schemas.openxmlformats.org/officeDocument/2006/relationships/hyperlink" Target="http://repository.egi.eu/2012/07/10/release-umd-2-0-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EMI/EMIRegist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NGI-VO_WN_tes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gridpma.org/documentation/hashrat/SHA1Risk.pdf" TargetMode="External"/><Relationship Id="rId2" Type="http://schemas.openxmlformats.org/officeDocument/2006/relationships/hyperlink" Target="https://twiki.grid.iu.edu/bin/view/Security/HashAlgorithm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</a:p>
          <a:p>
            <a:endParaRPr lang="en-GB" dirty="0"/>
          </a:p>
          <a:p>
            <a:r>
              <a:rPr lang="en-GB" dirty="0" smtClean="0"/>
              <a:t>OMB, 17 July 2012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7/17/2012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Survey on resource allocation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4896544"/>
          </a:xfrm>
        </p:spPr>
        <p:txBody>
          <a:bodyPr/>
          <a:lstStyle/>
          <a:p>
            <a:r>
              <a:rPr lang="en-GB" dirty="0" smtClean="0"/>
              <a:t>Different policies at NGI and site level</a:t>
            </a:r>
          </a:p>
          <a:p>
            <a:r>
              <a:rPr lang="en-GB" dirty="0" smtClean="0"/>
              <a:t>Many international VOs relying on opportunistic usage of resources</a:t>
            </a:r>
          </a:p>
          <a:p>
            <a:r>
              <a:rPr lang="en-GB" dirty="0" smtClean="0"/>
              <a:t>Problem</a:t>
            </a:r>
          </a:p>
          <a:p>
            <a:pPr lvl="1"/>
            <a:r>
              <a:rPr lang="en-GB" dirty="0" smtClean="0"/>
              <a:t>Better coordinated support of new international VOs</a:t>
            </a:r>
          </a:p>
          <a:p>
            <a:r>
              <a:rPr lang="en-GB" dirty="0" smtClean="0"/>
              <a:t>Proposal</a:t>
            </a:r>
          </a:p>
          <a:p>
            <a:pPr lvl="1"/>
            <a:r>
              <a:rPr lang="en-GB" dirty="0" smtClean="0"/>
              <a:t>Collect information across NGIs about national and site-level existing policies (survey, 07/09</a:t>
            </a:r>
            <a:r>
              <a:rPr lang="en-GB" dirty="0" smtClean="0"/>
              <a:t>)</a:t>
            </a:r>
          </a:p>
          <a:p>
            <a:pPr lvl="1"/>
            <a:r>
              <a:rPr lang="en-GB" sz="2400" b="1" dirty="0">
                <a:solidFill>
                  <a:schemeClr val="accent1"/>
                </a:solidFill>
              </a:rPr>
              <a:t>https://wiki.egi.eu/wiki/Operations/Resource_Allocation</a:t>
            </a:r>
            <a:endParaRPr lang="en-GB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04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NGI </a:t>
            </a:r>
            <a:r>
              <a:rPr lang="en-GB" sz="3200" dirty="0" smtClean="0"/>
              <a:t>operations </a:t>
            </a:r>
            <a:r>
              <a:rPr lang="en-GB" sz="3200" dirty="0" smtClean="0"/>
              <a:t>sustainability 1/2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040560"/>
          </a:xfrm>
        </p:spPr>
        <p:txBody>
          <a:bodyPr/>
          <a:lstStyle/>
          <a:p>
            <a:r>
              <a:rPr lang="en-GB" dirty="0" smtClean="0"/>
              <a:t>Future strategy: EGI in 2020 (PY2 EGI-</a:t>
            </a:r>
            <a:r>
              <a:rPr lang="en-GB" dirty="0" err="1" smtClean="0"/>
              <a:t>InSPIRE</a:t>
            </a:r>
            <a:r>
              <a:rPr lang="en-GB" dirty="0" smtClean="0"/>
              <a:t> </a:t>
            </a:r>
            <a:r>
              <a:rPr lang="en-GB" dirty="0"/>
              <a:t>review</a:t>
            </a:r>
            <a:r>
              <a:rPr lang="en-GB" dirty="0" smtClean="0"/>
              <a:t>)*</a:t>
            </a:r>
            <a:endParaRPr lang="en-GB" dirty="0" smtClean="0"/>
          </a:p>
          <a:p>
            <a:pPr lvl="1"/>
            <a:r>
              <a:rPr lang="en-GB" b="1" i="1" dirty="0" smtClean="0">
                <a:solidFill>
                  <a:schemeClr val="accent1"/>
                </a:solidFill>
              </a:rPr>
              <a:t>“Community </a:t>
            </a:r>
            <a:r>
              <a:rPr lang="en-GB" b="1" i="1" dirty="0">
                <a:solidFill>
                  <a:schemeClr val="accent1"/>
                </a:solidFill>
              </a:rPr>
              <a:t>funding operates EGI</a:t>
            </a:r>
          </a:p>
          <a:p>
            <a:pPr lvl="1"/>
            <a:r>
              <a:rPr lang="en-GB" b="1" i="1" dirty="0" smtClean="0">
                <a:solidFill>
                  <a:schemeClr val="accent1"/>
                </a:solidFill>
              </a:rPr>
              <a:t>EC </a:t>
            </a:r>
            <a:r>
              <a:rPr lang="en-GB" b="1" i="1" dirty="0">
                <a:solidFill>
                  <a:schemeClr val="accent1"/>
                </a:solidFill>
              </a:rPr>
              <a:t>Project funding for innovation &amp; </a:t>
            </a:r>
            <a:r>
              <a:rPr lang="en-GB" b="1" i="1" dirty="0" smtClean="0">
                <a:solidFill>
                  <a:schemeClr val="accent1"/>
                </a:solidFill>
              </a:rPr>
              <a:t>support</a:t>
            </a:r>
            <a:r>
              <a:rPr lang="en-GB" b="1" i="1" dirty="0" smtClean="0">
                <a:solidFill>
                  <a:schemeClr val="accent1"/>
                </a:solidFill>
              </a:rPr>
              <a:t>”</a:t>
            </a:r>
          </a:p>
          <a:p>
            <a:r>
              <a:rPr lang="en-GB" dirty="0" smtClean="0"/>
              <a:t>What impact on NGI operational services?</a:t>
            </a:r>
          </a:p>
          <a:p>
            <a:r>
              <a:rPr lang="en-GB" dirty="0" smtClean="0"/>
              <a:t>What EGI ”global tasks” are necessary and need to be supported after EGI-</a:t>
            </a:r>
            <a:r>
              <a:rPr lang="en-GB" dirty="0" err="1" smtClean="0"/>
              <a:t>InSPIRE</a:t>
            </a:r>
            <a:r>
              <a:rPr lang="en-GB" dirty="0" smtClean="0"/>
              <a:t>?</a:t>
            </a:r>
            <a:endParaRPr lang="en-GB" dirty="0" smtClean="0"/>
          </a:p>
          <a:p>
            <a:pPr lvl="1"/>
            <a:r>
              <a:rPr lang="en-GB" sz="1600" dirty="0" smtClean="0"/>
              <a:t>[*] https</a:t>
            </a:r>
            <a:r>
              <a:rPr lang="en-GB" sz="1600" dirty="0"/>
              <a:t>://indico.egi.eu/indico/getFile.py/access?contribId=1&amp;resId=0&amp;materialId=slides&amp;confId=1046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5838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0"/>
            <a:ext cx="6840538" cy="865187"/>
          </a:xfrm>
        </p:spPr>
        <p:txBody>
          <a:bodyPr/>
          <a:lstStyle/>
          <a:p>
            <a:r>
              <a:rPr lang="en-GB" sz="3600" dirty="0"/>
              <a:t>NGI operations sustainability </a:t>
            </a:r>
            <a:r>
              <a:rPr lang="en-GB" sz="3600" dirty="0" smtClean="0"/>
              <a:t>2/2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1"/>
                </a:solidFill>
              </a:rPr>
              <a:t>Survey</a:t>
            </a:r>
          </a:p>
          <a:p>
            <a:pPr lvl="1"/>
            <a:r>
              <a:rPr lang="en-GB" sz="2400" dirty="0" smtClean="0"/>
              <a:t>Assessment of impact of end of EC funding for NGI operations and of other national funding models being implemented</a:t>
            </a:r>
          </a:p>
          <a:p>
            <a:pPr lvl="1"/>
            <a:r>
              <a:rPr lang="en-GB" sz="2400" dirty="0" smtClean="0"/>
              <a:t>Requirements to attract national funding</a:t>
            </a:r>
          </a:p>
          <a:p>
            <a:pPr lvl="1"/>
            <a:r>
              <a:rPr lang="en-GB" sz="2400" dirty="0" smtClean="0"/>
              <a:t>Assessment of the EGI Global Tasks</a:t>
            </a:r>
          </a:p>
          <a:p>
            <a:pPr lvl="1"/>
            <a:r>
              <a:rPr lang="en-GB" sz="2400" dirty="0"/>
              <a:t>Your role with EGI in </a:t>
            </a:r>
            <a:r>
              <a:rPr lang="en-GB" sz="2400" dirty="0" smtClean="0"/>
              <a:t>HORIZON2020</a:t>
            </a:r>
          </a:p>
          <a:p>
            <a:pPr lvl="2"/>
            <a:r>
              <a:rPr lang="en-GB" sz="2000" dirty="0" smtClean="0"/>
              <a:t>What </a:t>
            </a:r>
            <a:r>
              <a:rPr lang="en-GB" sz="2000" dirty="0"/>
              <a:t>types of innovation do you consider important for EGI for which you would like to participate?</a:t>
            </a:r>
          </a:p>
          <a:p>
            <a:r>
              <a:rPr lang="en-GB" sz="2800" dirty="0" smtClean="0">
                <a:solidFill>
                  <a:schemeClr val="accent1"/>
                </a:solidFill>
              </a:rPr>
              <a:t>Deadline: 07 Sep</a:t>
            </a:r>
          </a:p>
          <a:p>
            <a:r>
              <a:rPr lang="en-GB" sz="2800" dirty="0" smtClean="0"/>
              <a:t>Discussion at TF12 </a:t>
            </a:r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dirty="0" smtClean="0"/>
              <a:t>D4.7 </a:t>
            </a:r>
            <a:r>
              <a:rPr lang="en-GB" sz="2800" dirty="0"/>
              <a:t>Sustainability assessment of operational services </a:t>
            </a:r>
            <a:r>
              <a:rPr lang="en-GB" sz="2800" dirty="0" smtClean="0"/>
              <a:t>(Nov 2012)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09969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SA2 Activity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SA2 activity manager - Michel </a:t>
            </a:r>
            <a:r>
              <a:rPr lang="en-GB" dirty="0" err="1" smtClean="0"/>
              <a:t>Drescher</a:t>
            </a:r>
            <a:r>
              <a:rPr lang="en-GB" dirty="0" smtClean="0"/>
              <a:t> on sick leave</a:t>
            </a:r>
          </a:p>
          <a:p>
            <a:r>
              <a:rPr lang="en-GB" dirty="0" smtClean="0"/>
              <a:t>P. </a:t>
            </a:r>
            <a:r>
              <a:rPr lang="en-GB" dirty="0" err="1" smtClean="0"/>
              <a:t>Solgna</a:t>
            </a:r>
            <a:r>
              <a:rPr lang="en-GB" dirty="0" smtClean="0"/>
              <a:t> temporarily deputizing Michel until end of August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71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Report QR9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US" dirty="0" smtClean="0"/>
              <a:t>End of EGI-</a:t>
            </a:r>
            <a:r>
              <a:rPr lang="en-US" dirty="0" err="1" smtClean="0"/>
              <a:t>InSPIRE</a:t>
            </a:r>
            <a:r>
              <a:rPr lang="en-US" dirty="0" smtClean="0"/>
              <a:t> QR9 approaching</a:t>
            </a:r>
          </a:p>
          <a:p>
            <a:pPr lvl="1"/>
            <a:r>
              <a:rPr lang="en-US" dirty="0" smtClean="0"/>
              <a:t>May, June, July 2012</a:t>
            </a:r>
          </a:p>
          <a:p>
            <a:r>
              <a:rPr lang="en-US" dirty="0" smtClean="0"/>
              <a:t>All NGI and SA1 task leaders are requested to provide a report and metrics</a:t>
            </a:r>
          </a:p>
          <a:p>
            <a:pPr lvl="1"/>
            <a:r>
              <a:rPr lang="en-US" dirty="0"/>
              <a:t>NGI reports: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wiki.egi.eu/wiki/NGI_QR_Reports</a:t>
            </a:r>
            <a:endParaRPr lang="en-US" dirty="0" smtClean="0"/>
          </a:p>
          <a:p>
            <a:pPr lvl="1"/>
            <a:r>
              <a:rPr lang="en-US"/>
              <a:t>NGI metrics: </a:t>
            </a:r>
            <a:r>
              <a:rPr lang="en-US">
                <a:hlinkClick r:id="rId3"/>
              </a:rPr>
              <a:t>http://metrics.egi.eu</a:t>
            </a:r>
            <a:r>
              <a:rPr lang="en-US" smtClean="0">
                <a:hlinkClick r:id="rId3"/>
              </a:rPr>
              <a:t>/</a:t>
            </a:r>
            <a:endParaRPr lang="en-US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7/17/2012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UMD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4597971"/>
          </a:xfrm>
        </p:spPr>
        <p:txBody>
          <a:bodyPr/>
          <a:lstStyle/>
          <a:p>
            <a:r>
              <a:rPr lang="en-GB" sz="2800" dirty="0" smtClean="0"/>
              <a:t>UMD 2.0 released </a:t>
            </a:r>
            <a:r>
              <a:rPr lang="en-GB" sz="2800" dirty="0"/>
              <a:t>on 10/07 </a:t>
            </a:r>
            <a:r>
              <a:rPr lang="en-GB" sz="2400" dirty="0"/>
              <a:t>(</a:t>
            </a:r>
            <a:r>
              <a:rPr lang="en-GB" sz="2400" dirty="0">
                <a:hlinkClick r:id="rId2"/>
              </a:rPr>
              <a:t>http://repository.egi.eu/2012/07/10/release-umd-2-0-0</a:t>
            </a:r>
            <a:r>
              <a:rPr lang="en-GB" sz="2400" dirty="0" smtClean="0">
                <a:hlinkClick r:id="rId2"/>
              </a:rPr>
              <a:t>/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Subset of high </a:t>
            </a:r>
            <a:r>
              <a:rPr lang="en-GB" sz="2400" dirty="0"/>
              <a:t>priority products (</a:t>
            </a:r>
            <a:r>
              <a:rPr lang="en-GB" sz="2400" dirty="0" err="1" smtClean="0"/>
              <a:t>globus-gssapi-gsi</a:t>
            </a:r>
            <a:r>
              <a:rPr lang="en-GB" sz="2400" dirty="0" smtClean="0"/>
              <a:t> new version causing </a:t>
            </a:r>
            <a:r>
              <a:rPr lang="en-GB" sz="2400" dirty="0" smtClean="0">
                <a:hlinkClick r:id="rId3"/>
              </a:rPr>
              <a:t>problems</a:t>
            </a:r>
            <a:r>
              <a:rPr lang="en-GB" sz="2400" dirty="0" smtClean="0"/>
              <a:t> to UI, WN, LB and CREAM)</a:t>
            </a:r>
          </a:p>
          <a:p>
            <a:pPr lvl="2"/>
            <a:r>
              <a:rPr lang="en-GB" sz="1800" dirty="0" smtClean="0"/>
              <a:t>UNICORE TSI, UNICORE Registry 6, UNICORE Gateway 6</a:t>
            </a:r>
          </a:p>
          <a:p>
            <a:pPr lvl="2"/>
            <a:r>
              <a:rPr lang="en-GB" sz="1800" dirty="0"/>
              <a:t>D</a:t>
            </a:r>
            <a:r>
              <a:rPr lang="en-GB" sz="1800" dirty="0" smtClean="0"/>
              <a:t>PM 1.8.3 and </a:t>
            </a:r>
            <a:r>
              <a:rPr lang="en-GB" sz="1800" dirty="0" err="1" smtClean="0"/>
              <a:t>StoRM</a:t>
            </a:r>
            <a:r>
              <a:rPr lang="en-GB" sz="1800" dirty="0" smtClean="0"/>
              <a:t> 1.9.0</a:t>
            </a:r>
          </a:p>
          <a:p>
            <a:pPr lvl="2"/>
            <a:r>
              <a:rPr lang="en-GB" sz="1800" dirty="0" smtClean="0"/>
              <a:t>LFC 1.8.3</a:t>
            </a:r>
          </a:p>
          <a:p>
            <a:pPr lvl="2"/>
            <a:r>
              <a:rPr lang="en-GB" sz="1800" dirty="0" smtClean="0"/>
              <a:t>BDII site 1.1.0 and top 1.0.1</a:t>
            </a:r>
          </a:p>
          <a:p>
            <a:pPr lvl="2"/>
            <a:r>
              <a:rPr lang="en-GB" sz="1800" dirty="0" smtClean="0"/>
              <a:t>APEL 3.3.0</a:t>
            </a:r>
          </a:p>
          <a:p>
            <a:pPr lvl="2"/>
            <a:r>
              <a:rPr lang="en-GB" sz="1800" dirty="0" smtClean="0"/>
              <a:t>VOMS 2.0.8</a:t>
            </a:r>
          </a:p>
          <a:p>
            <a:r>
              <a:rPr lang="en-GB" sz="2600" dirty="0" smtClean="0"/>
              <a:t>UMD 2.1 expected in early August</a:t>
            </a:r>
          </a:p>
          <a:p>
            <a:pPr lvl="1"/>
            <a:r>
              <a:rPr lang="en-GB" sz="2200" dirty="0" smtClean="0"/>
              <a:t>Including ARC, UNICORE other products, CREAM, LB, UI and WN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9033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328592"/>
          </a:xfrm>
        </p:spPr>
        <p:txBody>
          <a:bodyPr/>
          <a:lstStyle/>
          <a:p>
            <a:r>
              <a:rPr lang="en-GB" sz="2400" dirty="0" smtClean="0"/>
              <a:t>EMI 2 </a:t>
            </a:r>
            <a:r>
              <a:rPr lang="en-GB" sz="2400" dirty="0" smtClean="0">
                <a:hlinkClick r:id="rId2"/>
              </a:rPr>
              <a:t>service endpoint registry </a:t>
            </a:r>
            <a:r>
              <a:rPr lang="en-GB" sz="2400" dirty="0" smtClean="0"/>
              <a:t>for discovery of Service </a:t>
            </a:r>
            <a:r>
              <a:rPr lang="en-GB" sz="2400" dirty="0"/>
              <a:t>Endpoints </a:t>
            </a:r>
            <a:r>
              <a:rPr lang="en-GB" sz="2400" dirty="0" smtClean="0"/>
              <a:t>(static information and service metadata)</a:t>
            </a:r>
          </a:p>
          <a:p>
            <a:pPr lvl="1"/>
            <a:r>
              <a:rPr lang="en-GB" sz="2000" dirty="0" smtClean="0"/>
              <a:t>collection </a:t>
            </a:r>
            <a:r>
              <a:rPr lang="en-GB" sz="2000" dirty="0"/>
              <a:t>of services that enables storing service records in a federated </a:t>
            </a:r>
            <a:r>
              <a:rPr lang="en-GB" sz="2000" dirty="0" smtClean="0"/>
              <a:t>manner</a:t>
            </a:r>
          </a:p>
          <a:p>
            <a:pPr lvl="1"/>
            <a:r>
              <a:rPr lang="en-GB" sz="2000" dirty="0" smtClean="0"/>
              <a:t>GLUE </a:t>
            </a:r>
            <a:r>
              <a:rPr lang="en-GB" sz="2000" dirty="0"/>
              <a:t>2.0 </a:t>
            </a:r>
            <a:r>
              <a:rPr lang="en-GB" sz="2000" dirty="0" smtClean="0"/>
              <a:t>standard</a:t>
            </a:r>
          </a:p>
          <a:p>
            <a:pPr lvl="1"/>
            <a:r>
              <a:rPr lang="en-GB" sz="2000" dirty="0" smtClean="0"/>
              <a:t>Deployment: EMIR </a:t>
            </a:r>
            <a:r>
              <a:rPr lang="en-GB" sz="2000" dirty="0"/>
              <a:t>network over </a:t>
            </a:r>
            <a:r>
              <a:rPr lang="en-GB" sz="2000" dirty="0" smtClean="0"/>
              <a:t>WAN </a:t>
            </a:r>
          </a:p>
          <a:p>
            <a:pPr lvl="2"/>
            <a:r>
              <a:rPr lang="en-GB" sz="1800" dirty="0" smtClean="0"/>
              <a:t>NGI </a:t>
            </a:r>
            <a:r>
              <a:rPr lang="en-GB" sz="1800" dirty="0"/>
              <a:t>rooted hierarchy with a single EMIR server aggregating all the information within a federation </a:t>
            </a:r>
            <a:endParaRPr lang="en-GB" sz="1800" dirty="0" smtClean="0"/>
          </a:p>
          <a:p>
            <a:pPr lvl="2"/>
            <a:r>
              <a:rPr lang="en-GB" sz="1800" dirty="0" smtClean="0"/>
              <a:t>Sharing of information at root </a:t>
            </a:r>
            <a:r>
              <a:rPr lang="en-GB" sz="1800" dirty="0"/>
              <a:t>level among peered EMIR </a:t>
            </a:r>
            <a:r>
              <a:rPr lang="en-GB" sz="1800" dirty="0" smtClean="0"/>
              <a:t>servers</a:t>
            </a:r>
          </a:p>
          <a:p>
            <a:r>
              <a:rPr lang="en-GB" sz="2800" dirty="0" smtClean="0"/>
              <a:t>EMI proposing a joint </a:t>
            </a:r>
            <a:r>
              <a:rPr lang="en-GB" sz="2800" dirty="0" err="1" smtClean="0"/>
              <a:t>testbed</a:t>
            </a:r>
            <a:endParaRPr lang="en-GB" sz="2800" dirty="0" smtClean="0"/>
          </a:p>
          <a:p>
            <a:pPr lvl="1"/>
            <a:r>
              <a:rPr lang="en-GB" sz="2400" dirty="0" smtClean="0"/>
              <a:t>Use cases to be defined</a:t>
            </a:r>
          </a:p>
          <a:p>
            <a:pPr lvl="1"/>
            <a:r>
              <a:rPr lang="en-GB" sz="2400" dirty="0" smtClean="0"/>
              <a:t>EMIR will play a role in the long-term </a:t>
            </a:r>
            <a:r>
              <a:rPr lang="en-GB" sz="2400" dirty="0" smtClean="0"/>
              <a:t>evolution of </a:t>
            </a:r>
            <a:r>
              <a:rPr lang="en-GB" sz="2400" dirty="0" smtClean="0"/>
              <a:t>BDII (site and top-BDII functionality will be reduced, after-EMI activity) </a:t>
            </a:r>
            <a:r>
              <a:rPr lang="en-GB" sz="2400" dirty="0" smtClean="0">
                <a:sym typeface="Wingdings" pitchFamily="2" charset="2"/>
              </a:rPr>
              <a:t> architectural document requested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8715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 WN testing 1/2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24536"/>
          </a:xfrm>
        </p:spPr>
        <p:txBody>
          <a:bodyPr/>
          <a:lstStyle/>
          <a:p>
            <a:r>
              <a:rPr lang="en-GB" sz="2800" dirty="0" err="1" smtClean="0"/>
              <a:t>gLite</a:t>
            </a:r>
            <a:r>
              <a:rPr lang="en-GB" sz="2800" dirty="0" smtClean="0"/>
              <a:t> 3.2 end of security support: </a:t>
            </a:r>
            <a:r>
              <a:rPr lang="en-GB" sz="2800" dirty="0" smtClean="0">
                <a:solidFill>
                  <a:schemeClr val="accent1"/>
                </a:solidFill>
              </a:rPr>
              <a:t>01 October 2012</a:t>
            </a:r>
          </a:p>
          <a:p>
            <a:r>
              <a:rPr lang="en-GB" sz="2800" dirty="0" smtClean="0">
                <a:solidFill>
                  <a:schemeClr val="accent1"/>
                </a:solidFill>
              </a:rPr>
              <a:t>EMI 1 WN introduces changes in library paths </a:t>
            </a:r>
            <a:r>
              <a:rPr lang="en-GB" sz="2800" dirty="0" smtClean="0">
                <a:sym typeface="Wingdings" pitchFamily="2" charset="2"/>
              </a:rPr>
              <a:t> c</a:t>
            </a:r>
            <a:r>
              <a:rPr lang="en-GB" sz="2800" dirty="0" smtClean="0"/>
              <a:t>hanges </a:t>
            </a:r>
            <a:r>
              <a:rPr lang="en-GB" sz="2800" dirty="0"/>
              <a:t>in the execution environment of </a:t>
            </a:r>
            <a:r>
              <a:rPr lang="en-GB" sz="2800" dirty="0" smtClean="0"/>
              <a:t>the user </a:t>
            </a:r>
            <a:r>
              <a:rPr lang="en-GB" sz="2800" dirty="0"/>
              <a:t>payload</a:t>
            </a:r>
            <a:endParaRPr lang="en-GB" sz="2800" dirty="0" smtClean="0"/>
          </a:p>
          <a:p>
            <a:pPr lvl="1"/>
            <a:r>
              <a:rPr lang="en-GB" sz="2400" dirty="0" smtClean="0"/>
              <a:t>Various problems encountered by VOs when migrating to EMI 1 WN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Impact of the transition to EMI 1 WN needs to be assessed for a larger number of VOs</a:t>
            </a:r>
            <a:endParaRPr lang="en-GB" sz="2400" dirty="0" smtClean="0"/>
          </a:p>
          <a:p>
            <a:pPr lvl="1"/>
            <a:r>
              <a:rPr lang="en-GB" sz="2400" dirty="0" smtClean="0"/>
              <a:t>NGI coordination of testing needed for </a:t>
            </a:r>
          </a:p>
          <a:p>
            <a:pPr lvl="2"/>
            <a:r>
              <a:rPr lang="en-GB" sz="2000" dirty="0" smtClean="0"/>
              <a:t>regional VOs </a:t>
            </a:r>
          </a:p>
          <a:p>
            <a:pPr lvl="2"/>
            <a:r>
              <a:rPr lang="en-GB" sz="2000" dirty="0" smtClean="0"/>
              <a:t>other VOs whose VOMS is affiliated to the NGI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08302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EMI WN testing </a:t>
            </a:r>
            <a:r>
              <a:rPr lang="en-GB" dirty="0" smtClean="0"/>
              <a:t>2/2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896544"/>
          </a:xfrm>
        </p:spPr>
        <p:txBody>
          <a:bodyPr/>
          <a:lstStyle/>
          <a:p>
            <a:r>
              <a:rPr lang="en-GB" dirty="0" smtClean="0"/>
              <a:t>Proposal</a:t>
            </a:r>
          </a:p>
          <a:p>
            <a:pPr lvl="1"/>
            <a:r>
              <a:rPr lang="en-GB" dirty="0" smtClean="0"/>
              <a:t>By Sep 07: NGIs to provide information about which VOs are successfully running on EMI 1 WN at a national level</a:t>
            </a:r>
          </a:p>
          <a:p>
            <a:pPr lvl="2"/>
            <a:r>
              <a:rPr lang="en-GB" dirty="0" smtClean="0"/>
              <a:t>Input collected through </a:t>
            </a:r>
            <a:r>
              <a:rPr lang="en-GB" dirty="0" smtClean="0">
                <a:hlinkClick r:id="rId2"/>
              </a:rPr>
              <a:t>wiki </a:t>
            </a:r>
            <a:endParaRPr lang="en-GB" dirty="0" smtClean="0"/>
          </a:p>
          <a:p>
            <a:pPr lvl="1"/>
            <a:r>
              <a:rPr lang="en-GB" dirty="0" smtClean="0"/>
              <a:t>By July 20: broadcast to all VOs to</a:t>
            </a:r>
          </a:p>
          <a:p>
            <a:pPr lvl="2"/>
            <a:r>
              <a:rPr lang="en-GB" dirty="0" smtClean="0"/>
              <a:t>Provide information about </a:t>
            </a:r>
            <a:r>
              <a:rPr lang="en-GB" dirty="0" smtClean="0"/>
              <a:t>experience with EMI 1 (through GGUS) </a:t>
            </a:r>
          </a:p>
          <a:p>
            <a:pPr lvl="2"/>
            <a:r>
              <a:rPr lang="en-GB" dirty="0" smtClean="0"/>
              <a:t>Otherwise recommend testing </a:t>
            </a:r>
            <a:r>
              <a:rPr lang="en-GB" dirty="0" smtClean="0">
                <a:sym typeface="Wingdings" pitchFamily="2" charset="2"/>
              </a:rPr>
              <a:t> contact the NGI hosting the VO VOMS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09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Migration towards SHA2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968552"/>
          </a:xfrm>
        </p:spPr>
        <p:txBody>
          <a:bodyPr/>
          <a:lstStyle/>
          <a:p>
            <a:r>
              <a:rPr lang="en-GB" dirty="0" smtClean="0"/>
              <a:t>IGTF concerns about long-term safety of current </a:t>
            </a:r>
            <a:r>
              <a:rPr lang="en-GB" dirty="0" smtClean="0">
                <a:hlinkClick r:id="rId2"/>
              </a:rPr>
              <a:t>SHA-1 encryption algorithm </a:t>
            </a:r>
            <a:r>
              <a:rPr lang="en-GB" dirty="0" smtClean="0">
                <a:sym typeface="Wingdings" pitchFamily="2" charset="2"/>
              </a:rPr>
              <a:t> move to SHA-2 signatures</a:t>
            </a:r>
            <a:endParaRPr lang="en-GB" dirty="0" smtClean="0"/>
          </a:p>
          <a:p>
            <a:pPr lvl="1"/>
            <a:r>
              <a:rPr lang="en-GB" dirty="0" smtClean="0"/>
              <a:t>ALL </a:t>
            </a:r>
            <a:r>
              <a:rPr lang="en-GB" dirty="0"/>
              <a:t>IGTF CAs should have or get the capability of issuing SHA-2 based </a:t>
            </a:r>
            <a:r>
              <a:rPr lang="en-GB" dirty="0" smtClean="0"/>
              <a:t>certificates by Jan 2013</a:t>
            </a:r>
          </a:p>
          <a:p>
            <a:pPr lvl="1"/>
            <a:r>
              <a:rPr lang="en-GB" dirty="0" err="1" smtClean="0"/>
              <a:t>EUgridPMA</a:t>
            </a:r>
            <a:r>
              <a:rPr lang="en-GB" dirty="0" smtClean="0"/>
              <a:t>: all </a:t>
            </a:r>
            <a:r>
              <a:rPr lang="en-GB" dirty="0"/>
              <a:t>CAs MUST implement this </a:t>
            </a:r>
            <a:r>
              <a:rPr lang="en-GB" dirty="0" err="1"/>
              <a:t>a.s.a.p</a:t>
            </a:r>
            <a:r>
              <a:rPr lang="en-GB" dirty="0"/>
              <a:t>, and </a:t>
            </a:r>
            <a:r>
              <a:rPr lang="en-GB" dirty="0" smtClean="0"/>
              <a:t>report </a:t>
            </a:r>
            <a:r>
              <a:rPr lang="en-GB" dirty="0"/>
              <a:t>on the implementation of SHA-2 issuing capabilities by October 1, </a:t>
            </a:r>
            <a:r>
              <a:rPr lang="en-GB" dirty="0" smtClean="0"/>
              <a:t>2012</a:t>
            </a:r>
          </a:p>
          <a:p>
            <a:pPr lvl="1"/>
            <a:r>
              <a:rPr lang="en-GB" dirty="0" err="1" smtClean="0"/>
              <a:t>EUgridPMA</a:t>
            </a:r>
            <a:r>
              <a:rPr lang="en-GB" dirty="0" smtClean="0"/>
              <a:t> </a:t>
            </a:r>
            <a:r>
              <a:rPr lang="en-GB" dirty="0" smtClean="0">
                <a:hlinkClick r:id="rId3"/>
              </a:rPr>
              <a:t>risk assessment </a:t>
            </a:r>
            <a:r>
              <a:rPr lang="en-GB" dirty="0" smtClean="0"/>
              <a:t>of hash function vulnerabilities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257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RFC 3280 proxy certificates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741987"/>
          </a:xfrm>
        </p:spPr>
        <p:txBody>
          <a:bodyPr/>
          <a:lstStyle/>
          <a:p>
            <a:r>
              <a:rPr lang="en-GB" dirty="0" err="1" smtClean="0"/>
              <a:t>dCache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err="1"/>
              <a:t>BeStMan</a:t>
            </a:r>
            <a:r>
              <a:rPr lang="en-GB" dirty="0"/>
              <a:t> </a:t>
            </a:r>
            <a:r>
              <a:rPr lang="en-GB" dirty="0" smtClean="0"/>
              <a:t>(OSG) use </a:t>
            </a:r>
            <a:r>
              <a:rPr lang="en-GB" dirty="0" err="1"/>
              <a:t>JGlobus</a:t>
            </a:r>
            <a:r>
              <a:rPr lang="en-GB" dirty="0"/>
              <a:t> 1.x, which does not support SHA-2 </a:t>
            </a:r>
          </a:p>
          <a:p>
            <a:pPr lvl="1"/>
            <a:r>
              <a:rPr lang="en-GB" dirty="0" err="1" smtClean="0"/>
              <a:t>JGlobus</a:t>
            </a:r>
            <a:r>
              <a:rPr lang="en-GB" dirty="0" smtClean="0"/>
              <a:t> </a:t>
            </a:r>
            <a:r>
              <a:rPr lang="en-GB" dirty="0"/>
              <a:t>2.x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support of SHA-2 and only RFC </a:t>
            </a:r>
            <a:r>
              <a:rPr lang="en-GB" dirty="0"/>
              <a:t>proxies </a:t>
            </a:r>
            <a:r>
              <a:rPr lang="en-GB" dirty="0" smtClean="0"/>
              <a:t>(no Globus </a:t>
            </a:r>
            <a:r>
              <a:rPr lang="en-GB" dirty="0"/>
              <a:t>legacy proxies being used </a:t>
            </a:r>
            <a:r>
              <a:rPr lang="en-GB" dirty="0" smtClean="0"/>
              <a:t>today</a:t>
            </a:r>
          </a:p>
          <a:p>
            <a:pPr lvl="1"/>
            <a:r>
              <a:rPr lang="en-GB" dirty="0" smtClean="0"/>
              <a:t>EMI CANL?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87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SHA-2: EGI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4968552"/>
          </a:xfrm>
        </p:spPr>
        <p:txBody>
          <a:bodyPr/>
          <a:lstStyle/>
          <a:p>
            <a:r>
              <a:rPr lang="en-GB" sz="2800" dirty="0" smtClean="0"/>
              <a:t>EGI document </a:t>
            </a:r>
            <a:r>
              <a:rPr lang="en-GB" sz="2800" dirty="0" smtClean="0"/>
              <a:t>in </a:t>
            </a:r>
            <a:r>
              <a:rPr lang="en-GB" sz="2800" dirty="0"/>
              <a:t>collaboration with </a:t>
            </a:r>
            <a:r>
              <a:rPr lang="en-GB" sz="2800" dirty="0" err="1"/>
              <a:t>EUgridPMA</a:t>
            </a:r>
            <a:r>
              <a:rPr lang="en-GB" sz="2800" dirty="0"/>
              <a:t> </a:t>
            </a:r>
            <a:r>
              <a:rPr lang="en-GB" sz="2800" dirty="0" smtClean="0"/>
              <a:t>by </a:t>
            </a:r>
            <a:r>
              <a:rPr lang="en-GB" sz="2800" dirty="0" smtClean="0"/>
              <a:t>end of July explaining problems, </a:t>
            </a:r>
            <a:r>
              <a:rPr lang="en-GB" sz="2800" dirty="0" err="1" smtClean="0"/>
              <a:t>EUgridPMA</a:t>
            </a:r>
            <a:r>
              <a:rPr lang="en-GB" sz="2800" dirty="0" smtClean="0"/>
              <a:t> risk assessment activities and actions:</a:t>
            </a:r>
          </a:p>
          <a:p>
            <a:pPr lvl="1"/>
            <a:r>
              <a:rPr lang="en-GB" sz="2400" dirty="0" smtClean="0"/>
              <a:t>(EMI/IGE/JRA1) </a:t>
            </a:r>
            <a:r>
              <a:rPr lang="en-GB" sz="2400" dirty="0" smtClean="0"/>
              <a:t>Table with SHA-2/RFC </a:t>
            </a:r>
            <a:r>
              <a:rPr lang="en-GB" sz="2400" dirty="0" smtClean="0"/>
              <a:t>proxy compliance </a:t>
            </a:r>
            <a:r>
              <a:rPr lang="en-GB" sz="2400" dirty="0" smtClean="0"/>
              <a:t>information </a:t>
            </a:r>
            <a:r>
              <a:rPr lang="en-GB" sz="2400" smtClean="0"/>
              <a:t>per product</a:t>
            </a:r>
            <a:endParaRPr lang="en-GB" sz="2400" dirty="0" smtClean="0"/>
          </a:p>
          <a:p>
            <a:pPr lvl="1"/>
            <a:r>
              <a:rPr lang="en-GB" sz="2400" dirty="0" smtClean="0"/>
              <a:t>SHA-2/RFC proxy verification added to UMD quality </a:t>
            </a:r>
            <a:r>
              <a:rPr lang="en-GB" sz="2400" dirty="0" err="1" smtClean="0"/>
              <a:t>creteria</a:t>
            </a:r>
            <a:r>
              <a:rPr lang="en-GB" sz="2400" dirty="0" smtClean="0"/>
              <a:t> (SA2)</a:t>
            </a:r>
          </a:p>
          <a:p>
            <a:pPr lvl="1"/>
            <a:r>
              <a:rPr lang="en-GB" sz="2400" dirty="0" smtClean="0"/>
              <a:t>(EGI CSIRT) extension of security </a:t>
            </a:r>
            <a:r>
              <a:rPr lang="en-GB" sz="2400" dirty="0" err="1" smtClean="0"/>
              <a:t>nagios</a:t>
            </a:r>
            <a:r>
              <a:rPr lang="en-GB" sz="2400" dirty="0" smtClean="0"/>
              <a:t> with probes for assessment of deployed software</a:t>
            </a:r>
          </a:p>
          <a:p>
            <a:pPr lvl="1"/>
            <a:r>
              <a:rPr lang="en-GB" sz="2400" dirty="0" smtClean="0"/>
              <a:t>VO software testing solicited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51031048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535</TotalTime>
  <Words>745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EGI-InSPIRE-Slide-Template_v4</vt:lpstr>
      <vt:lpstr>Introduction</vt:lpstr>
      <vt:lpstr>Quarterly Report QR9</vt:lpstr>
      <vt:lpstr>UMD 2</vt:lpstr>
      <vt:lpstr>EMIR</vt:lpstr>
      <vt:lpstr>EMI WN testing 1/2</vt:lpstr>
      <vt:lpstr>EMI WN testing 2/2</vt:lpstr>
      <vt:lpstr>Migration towards SHA2</vt:lpstr>
      <vt:lpstr>RFC 3280 proxy certificates</vt:lpstr>
      <vt:lpstr>SHA-2: EGI plan</vt:lpstr>
      <vt:lpstr>Survey on resource allocation</vt:lpstr>
      <vt:lpstr>NGI operations sustainability 1/2</vt:lpstr>
      <vt:lpstr>NGI operations sustainability 2/2</vt:lpstr>
      <vt:lpstr>SA2 Activity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Tiziana Ferrari</dc:creator>
  <cp:lastModifiedBy>Tiziana Ferrari</cp:lastModifiedBy>
  <cp:revision>29</cp:revision>
  <dcterms:created xsi:type="dcterms:W3CDTF">2012-07-16T22:20:47Z</dcterms:created>
  <dcterms:modified xsi:type="dcterms:W3CDTF">2012-07-17T07:22:59Z</dcterms:modified>
</cp:coreProperties>
</file>