
<file path=[Content_Types].xml><?xml version="1.0" encoding="utf-8"?>
<Types xmlns="http://schemas.openxmlformats.org/package/2006/content-types">
  <Override PartName="/ppt/slides/slide5.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792" y="-1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72A105D-3D27-4A51-A2A2-65FB6A3B9EE6}" type="datetimeFigureOut">
              <a:rPr lang="en-US"/>
              <a:pPr>
                <a:defRPr/>
              </a:pPr>
              <a:t>7/16/2012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7501649-B9E3-4875-A626-A9100929597C}" type="slidenum">
              <a:rPr lang="en-US"/>
              <a:pPr>
                <a:defRPr/>
              </a:pPr>
              <a:t>‹#›</a:t>
            </a:fld>
            <a:endParaRPr lang="en-US"/>
          </a:p>
        </p:txBody>
      </p:sp>
    </p:spTree>
    <p:extLst>
      <p:ext uri="{BB962C8B-B14F-4D97-AF65-F5344CB8AC3E}">
        <p14:creationId xmlns="" xmlns:p14="http://schemas.microsoft.com/office/powerpoint/2010/main" val="23387137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5" name="Text Box 2"/>
          <p:cNvSpPr txBox="1">
            <a:spLocks noChangeArrowheads="1"/>
          </p:cNvSpPr>
          <p:nvPr userDrawn="1"/>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userDrawn="1"/>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userDrawn="1"/>
        </p:nvPicPr>
        <p:blipFill>
          <a:blip r:embed="rId4" cstate="print">
            <a:extLst>
              <a:ext uri="{28A0092B-C50C-407E-A947-70E740481C1C}">
                <a14:useLocalDpi xmlns=""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13" name="Picture 4"/>
          <p:cNvPicPr>
            <a:picLocks noChangeAspect="1" noChangeArrowheads="1"/>
          </p:cNvPicPr>
          <p:nvPr userDrawn="1"/>
        </p:nvPicPr>
        <p:blipFill>
          <a:blip r:embed="rId5" cstate="print">
            <a:extLst>
              <a:ext uri="{28A0092B-C50C-407E-A947-70E740481C1C}">
                <a14:useLocalDpi xmlns=""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14" name="Rectangle 17"/>
          <p:cNvSpPr>
            <a:spLocks noChangeArrowheads="1"/>
          </p:cNvSpPr>
          <p:nvPr userDrawn="1"/>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userDrawn="1"/>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fld id="{5D30BDEB-DAC9-4436-925D-F77FA7140691}" type="datetime1">
              <a:rPr lang="en-US"/>
              <a:pPr>
                <a:defRPr/>
              </a:pPr>
              <a:t>7/16/2012</a:t>
            </a:fld>
            <a:endParaRPr lang="en-US" dirty="0"/>
          </a:p>
        </p:txBody>
      </p:sp>
      <p:sp>
        <p:nvSpPr>
          <p:cNvPr id="17" name="Footer Placeholder 4"/>
          <p:cNvSpPr>
            <a:spLocks noGrp="1"/>
          </p:cNvSpPr>
          <p:nvPr>
            <p:ph type="ftr" sz="quarter" idx="11"/>
          </p:nvPr>
        </p:nvSpPr>
        <p:spPr/>
        <p:txBody>
          <a:bodyPr/>
          <a:lstStyle>
            <a:lvl1pPr>
              <a:defRPr dirty="0" smtClean="0">
                <a:solidFill>
                  <a:schemeClr val="bg1"/>
                </a:solidFill>
                <a:latin typeface="Arial" pitchFamily="34" charset="0"/>
                <a:cs typeface="Arial" pitchFamily="34" charset="0"/>
              </a:defRPr>
            </a:lvl1pPr>
          </a:lstStyle>
          <a:p>
            <a:pPr>
              <a:defRPr/>
            </a:pP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A53E93C7-7FA6-4B67-89AC-03CBAB78CC39}" type="slidenum">
              <a:rPr lang="en-US"/>
              <a:pPr>
                <a:defRPr/>
              </a:pPr>
              <a:t>‹#›</a:t>
            </a:fld>
            <a:endParaRPr lang="en-US" dirty="0"/>
          </a:p>
        </p:txBody>
      </p:sp>
    </p:spTree>
    <p:extLst>
      <p:ext uri="{BB962C8B-B14F-4D97-AF65-F5344CB8AC3E}">
        <p14:creationId xmlns="" xmlns:p14="http://schemas.microsoft.com/office/powerpoint/2010/main" val="229641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normAutofit/>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5B2FC4C-5D6C-400B-9F4B-CC3D77DCDF10}" type="datetimeFigureOut">
              <a:rPr lang="en-US"/>
              <a:pPr>
                <a:defRPr/>
              </a:pPr>
              <a:t>7/16/2012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ADEF26-A65D-420E-806B-5DECF286FE21}" type="slidenum">
              <a:rPr lang="en-US"/>
              <a:pPr>
                <a:defRPr/>
              </a:pPr>
              <a:t>‹#›</a:t>
            </a:fld>
            <a:endParaRPr lang="en-US" dirty="0"/>
          </a:p>
        </p:txBody>
      </p:sp>
    </p:spTree>
    <p:extLst>
      <p:ext uri="{BB962C8B-B14F-4D97-AF65-F5344CB8AC3E}">
        <p14:creationId xmlns="" xmlns:p14="http://schemas.microsoft.com/office/powerpoint/2010/main" val="223849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5AB38687-8083-4359-80B4-230EE3DB5611}" type="datetimeFigureOut">
              <a:rPr lang="en-US" smtClean="0"/>
              <a:pPr>
                <a:defRPr/>
              </a:pPr>
              <a:t>7/16/2012</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4511AA2-99FE-4BFE-B934-C050D2B58355}" type="slidenum">
              <a:rPr lang="en-US" smtClean="0"/>
              <a:pPr>
                <a:defRPr/>
              </a:pPr>
              <a:t>‹#›</a:t>
            </a:fld>
            <a:endParaRPr lang="en-US" dirty="0"/>
          </a:p>
        </p:txBody>
      </p:sp>
    </p:spTree>
    <p:extLst>
      <p:ext uri="{BB962C8B-B14F-4D97-AF65-F5344CB8AC3E}">
        <p14:creationId xmlns="" xmlns:p14="http://schemas.microsoft.com/office/powerpoint/2010/main" val="22776320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5" cstate="print">
              <a:extLst>
                <a:ext uri="{28A0092B-C50C-407E-A947-70E740481C1C}">
                  <a14:useLocalDpi xmlns=""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fld id="{5AB38687-8083-4359-80B4-230EE3DB5611}" type="datetimeFigureOut">
              <a:rPr lang="en-US"/>
              <a:pPr>
                <a:defRPr/>
              </a:pPr>
              <a:t>7/16/2012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B4511AA2-99FE-4BFE-B934-C050D2B58355}" type="slidenum">
              <a:rPr lang="en-US"/>
              <a:pPr>
                <a:defRPr/>
              </a:pPr>
              <a:t>‹#›</a:t>
            </a:fld>
            <a:endParaRPr lang="en-US" dirty="0"/>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Tree>
  </p:cSld>
  <p:clrMap bg1="lt1" tx1="dk1" bg2="lt2" tx2="dk2" accent1="accent1" accent2="accent2" accent3="accent3" accent4="accent4" accent5="accent5" accent6="accent6" hlink="hlink" folHlink="folHlink"/>
  <p:sldLayoutIdLst>
    <p:sldLayoutId id="2147483657" r:id="rId1"/>
    <p:sldLayoutId id="2147483656" r:id="rId2"/>
    <p:sldLayoutId id="2147483658" r:id="rId3"/>
  </p:sldLayoutIdLst>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EGI Profile for CAR and </a:t>
            </a:r>
            <a:r>
              <a:rPr lang="en-GB" dirty="0" err="1" smtClean="0"/>
              <a:t>StAR</a:t>
            </a:r>
            <a:endParaRPr lang="en-GB" dirty="0"/>
          </a:p>
        </p:txBody>
      </p:sp>
      <p:sp>
        <p:nvSpPr>
          <p:cNvPr id="5" name="Subtitle 4"/>
          <p:cNvSpPr>
            <a:spLocks noGrp="1"/>
          </p:cNvSpPr>
          <p:nvPr>
            <p:ph type="subTitle" idx="1"/>
          </p:nvPr>
        </p:nvSpPr>
        <p:spPr>
          <a:xfrm>
            <a:off x="1475656" y="3645024"/>
            <a:ext cx="7200800" cy="1343000"/>
          </a:xfrm>
        </p:spPr>
        <p:txBody>
          <a:bodyPr/>
          <a:lstStyle/>
          <a:p>
            <a:r>
              <a:rPr lang="en-GB" dirty="0" smtClean="0"/>
              <a:t>Operations Management Board</a:t>
            </a:r>
          </a:p>
          <a:p>
            <a:r>
              <a:rPr lang="en-GB" dirty="0" smtClean="0"/>
              <a:t>17-07-2012</a:t>
            </a:r>
            <a:endParaRPr lang="en-GB" dirty="0" smtClean="0"/>
          </a:p>
          <a:p>
            <a:endParaRPr lang="en-GB" dirty="0"/>
          </a:p>
          <a:p>
            <a:r>
              <a:rPr lang="en-GB" dirty="0" smtClean="0"/>
              <a:t>John Gordon, STFC</a:t>
            </a:r>
            <a:endParaRPr lang="en-GB" dirty="0"/>
          </a:p>
        </p:txBody>
      </p:sp>
      <p:sp>
        <p:nvSpPr>
          <p:cNvPr id="3076" name="Date Placeholder 3"/>
          <p:cNvSpPr>
            <a:spLocks noGrp="1"/>
          </p:cNvSpPr>
          <p:nvPr>
            <p:ph type="dt" sz="half"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1887163-61FB-4675-9153-F0293FEAB010}" type="datetime1">
              <a:rPr lang="en-US">
                <a:solidFill>
                  <a:schemeClr val="bg1"/>
                </a:solidFill>
                <a:latin typeface="Arial" pitchFamily="34" charset="0"/>
              </a:rPr>
              <a:pPr fontAlgn="base">
                <a:spcBef>
                  <a:spcPct val="0"/>
                </a:spcBef>
                <a:spcAft>
                  <a:spcPct val="0"/>
                </a:spcAft>
              </a:pPr>
              <a:t>7/16/2012</a:t>
            </a:fld>
            <a:endParaRPr lang="en-US" dirty="0">
              <a:solidFill>
                <a:schemeClr val="bg1"/>
              </a:solidFill>
              <a:latin typeface="Arial" pitchFamily="34" charset="0"/>
            </a:endParaRPr>
          </a:p>
        </p:txBody>
      </p:sp>
      <p:sp>
        <p:nvSpPr>
          <p:cNvPr id="3077" name="Footer Placeholder 5"/>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endParaRPr lang="en-US">
              <a:solidFill>
                <a:schemeClr val="bg1"/>
              </a:solidFill>
              <a:latin typeface="Arial" pitchFamily="34" charset="0"/>
            </a:endParaRPr>
          </a:p>
        </p:txBody>
      </p:sp>
      <p:sp>
        <p:nvSpPr>
          <p:cNvPr id="3078" name="Slide Number Placeholder 4"/>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CF096EC-15E1-45F9-B167-FBE36F0982FF}" type="slidenum">
              <a:rPr lang="en-US">
                <a:solidFill>
                  <a:schemeClr val="bg1"/>
                </a:solidFill>
                <a:latin typeface="Arial" pitchFamily="34" charset="0"/>
              </a:rPr>
              <a:pPr fontAlgn="base">
                <a:spcBef>
                  <a:spcPct val="0"/>
                </a:spcBef>
                <a:spcAft>
                  <a:spcPct val="0"/>
                </a:spcAft>
              </a:pPr>
              <a:t>1</a:t>
            </a:fld>
            <a:endParaRPr lang="en-US">
              <a:solidFill>
                <a:schemeClr val="bg1"/>
              </a:solidFill>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611188" y="1412776"/>
            <a:ext cx="8075612" cy="4968552"/>
          </a:xfrm>
        </p:spPr>
        <p:txBody>
          <a:bodyPr>
            <a:normAutofit fontScale="62500" lnSpcReduction="20000"/>
          </a:bodyPr>
          <a:lstStyle/>
          <a:p>
            <a:r>
              <a:rPr lang="en-GB" dirty="0" smtClean="0"/>
              <a:t>CAR and </a:t>
            </a:r>
            <a:r>
              <a:rPr lang="en-GB" dirty="0" err="1" smtClean="0"/>
              <a:t>StAR</a:t>
            </a:r>
            <a:r>
              <a:rPr lang="en-GB" dirty="0" smtClean="0"/>
              <a:t> are ‘standards’.  </a:t>
            </a:r>
            <a:endParaRPr lang="en-GB" dirty="0" smtClean="0"/>
          </a:p>
          <a:p>
            <a:pPr lvl="1"/>
            <a:r>
              <a:rPr lang="en-GB" dirty="0" smtClean="0"/>
              <a:t>In </a:t>
            </a:r>
            <a:r>
              <a:rPr lang="en-GB" dirty="0" smtClean="0"/>
              <a:t>time they may become ‘Standards’.</a:t>
            </a:r>
          </a:p>
          <a:p>
            <a:r>
              <a:rPr lang="en-GB" dirty="0" smtClean="0"/>
              <a:t>As such they are defined so as to be capable of use in many different environments. For this they are flexible and have many optional parts and do not tightly define the semantics. </a:t>
            </a:r>
          </a:p>
          <a:p>
            <a:r>
              <a:rPr lang="en-GB" dirty="0" smtClean="0"/>
              <a:t>When such records are deployed in a single infrastructure they need stricter conditions and semantics defining. Otherwise it would not be meaningful to aggregate the records across EGI if sites were publishing different names for VOs or different units for </a:t>
            </a:r>
            <a:r>
              <a:rPr lang="en-GB" dirty="0" err="1" smtClean="0"/>
              <a:t>cputime</a:t>
            </a:r>
            <a:r>
              <a:rPr lang="en-GB" dirty="0" smtClean="0"/>
              <a:t> or storage. </a:t>
            </a:r>
          </a:p>
          <a:p>
            <a:r>
              <a:rPr lang="en-GB" dirty="0" smtClean="0"/>
              <a:t>It is common for ‘profiles’ to be defined for standards. These set out how a standard should be used in a particular environment, which sets of options MUST be used and what semantics are to be used.</a:t>
            </a:r>
          </a:p>
          <a:p>
            <a:r>
              <a:rPr lang="en-GB" dirty="0" smtClean="0"/>
              <a:t>To this end I am proposing ‘EGI  Profiles’ for CAR and </a:t>
            </a:r>
            <a:r>
              <a:rPr lang="en-GB" dirty="0" err="1" smtClean="0"/>
              <a:t>StAR</a:t>
            </a:r>
            <a:r>
              <a:rPr lang="en-GB" dirty="0" smtClean="0"/>
              <a:t>.</a:t>
            </a:r>
          </a:p>
          <a:p>
            <a:r>
              <a:rPr lang="en-GB" dirty="0" smtClean="0"/>
              <a:t>As EGI is EMI’s major customer, I will ask EMI to implement these profiles as defaults.</a:t>
            </a:r>
            <a:endParaRPr lang="en-GB" dirty="0" smtClean="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EGI Profile for CAR</a:t>
            </a:r>
            <a:endParaRPr lang="en-GB" dirty="0"/>
          </a:p>
        </p:txBody>
      </p:sp>
      <p:sp>
        <p:nvSpPr>
          <p:cNvPr id="3" name="Content Placeholder 2"/>
          <p:cNvSpPr>
            <a:spLocks noGrp="1"/>
          </p:cNvSpPr>
          <p:nvPr>
            <p:ph idx="1"/>
          </p:nvPr>
        </p:nvSpPr>
        <p:spPr>
          <a:xfrm>
            <a:off x="611188" y="1196752"/>
            <a:ext cx="8075612" cy="5328592"/>
          </a:xfrm>
        </p:spPr>
        <p:txBody>
          <a:bodyPr>
            <a:normAutofit fontScale="47500" lnSpcReduction="20000"/>
          </a:bodyPr>
          <a:lstStyle/>
          <a:p>
            <a:r>
              <a:rPr lang="en-GB" dirty="0" smtClean="0"/>
              <a:t>Since </a:t>
            </a:r>
            <a:r>
              <a:rPr lang="en-GB" dirty="0" smtClean="0"/>
              <a:t>CAR is a revision of the OGF UR v1 and has been modified in the light of experience of actual use it is in fairly good agreement with the requirements of EGI.  I have annotated a document where I am requiring fields which are not mandatory (i.e. making them so) and highlighting others which EGI will not use</a:t>
            </a:r>
            <a:r>
              <a:rPr lang="en-GB" dirty="0" smtClean="0"/>
              <a:t>.</a:t>
            </a:r>
          </a:p>
          <a:p>
            <a:endParaRPr lang="en-GB" dirty="0" smtClean="0"/>
          </a:p>
          <a:p>
            <a:pPr>
              <a:buNone/>
            </a:pPr>
            <a:r>
              <a:rPr lang="en-GB" dirty="0" smtClean="0"/>
              <a:t>In the </a:t>
            </a:r>
            <a:r>
              <a:rPr lang="en-GB" dirty="0" err="1" smtClean="0"/>
              <a:t>UserIdentity</a:t>
            </a:r>
            <a:r>
              <a:rPr lang="en-GB" dirty="0" smtClean="0"/>
              <a:t> block: </a:t>
            </a:r>
          </a:p>
          <a:p>
            <a:pPr lvl="0"/>
            <a:r>
              <a:rPr lang="en-GB" dirty="0" err="1" smtClean="0"/>
              <a:t>GlobalUserName</a:t>
            </a:r>
            <a:r>
              <a:rPr lang="en-GB" dirty="0" smtClean="0"/>
              <a:t> </a:t>
            </a:r>
            <a:r>
              <a:rPr lang="en-GB" dirty="0" smtClean="0"/>
              <a:t>MUST be present. This is the User’s X.509 </a:t>
            </a:r>
            <a:r>
              <a:rPr lang="en-GB" dirty="0" err="1" smtClean="0"/>
              <a:t>UserDN</a:t>
            </a:r>
            <a:endParaRPr lang="en-GB" dirty="0" smtClean="0"/>
          </a:p>
          <a:p>
            <a:pPr lvl="0"/>
            <a:r>
              <a:rPr lang="en-GB" dirty="0" smtClean="0"/>
              <a:t>Group MUST be present. This is the VO name.</a:t>
            </a:r>
          </a:p>
          <a:p>
            <a:pPr lvl="0"/>
            <a:r>
              <a:rPr lang="en-GB" dirty="0" err="1" smtClean="0"/>
              <a:t>GroupAttribute</a:t>
            </a:r>
            <a:r>
              <a:rPr lang="en-GB" dirty="0" smtClean="0"/>
              <a:t> </a:t>
            </a:r>
            <a:r>
              <a:rPr lang="en-GB" dirty="0" smtClean="0"/>
              <a:t>FQAN,  MUST be present.</a:t>
            </a:r>
          </a:p>
          <a:p>
            <a:r>
              <a:rPr lang="en-GB" dirty="0" err="1" smtClean="0"/>
              <a:t>SubmitHost</a:t>
            </a:r>
            <a:r>
              <a:rPr lang="en-GB" dirty="0" smtClean="0"/>
              <a:t>  MUST be </a:t>
            </a:r>
            <a:r>
              <a:rPr lang="en-GB" dirty="0" smtClean="0"/>
              <a:t>present with type=CE-ID</a:t>
            </a:r>
          </a:p>
          <a:p>
            <a:r>
              <a:rPr lang="en-GB" dirty="0" smtClean="0"/>
              <a:t>Infrastructure </a:t>
            </a:r>
            <a:r>
              <a:rPr lang="en-GB" dirty="0" smtClean="0"/>
              <a:t>MUST be present with type = grid and value = EGI</a:t>
            </a:r>
          </a:p>
          <a:p>
            <a:r>
              <a:rPr lang="en-GB" dirty="0" err="1" smtClean="0"/>
              <a:t>NodeCount</a:t>
            </a:r>
            <a:r>
              <a:rPr lang="en-GB" dirty="0" smtClean="0"/>
              <a:t> MUST be present </a:t>
            </a:r>
            <a:r>
              <a:rPr lang="en-GB" dirty="0" smtClean="0"/>
              <a:t>– for </a:t>
            </a:r>
            <a:r>
              <a:rPr lang="en-GB" dirty="0" smtClean="0"/>
              <a:t>MPI </a:t>
            </a:r>
          </a:p>
          <a:p>
            <a:r>
              <a:rPr lang="en-GB" dirty="0" smtClean="0"/>
              <a:t>Processors MUST be present – for MPI</a:t>
            </a:r>
          </a:p>
          <a:p>
            <a:endParaRPr lang="en-GB" dirty="0" smtClean="0"/>
          </a:p>
          <a:p>
            <a:r>
              <a:rPr lang="en-GB" dirty="0" smtClean="0"/>
              <a:t>A </a:t>
            </a:r>
            <a:r>
              <a:rPr lang="en-GB" dirty="0" smtClean="0"/>
              <a:t>few fields I think it worth stressing that EGI will not do anything with centrally. They will not be summarised and so will not be visible in the portal.</a:t>
            </a:r>
          </a:p>
          <a:p>
            <a:r>
              <a:rPr lang="en-GB" dirty="0" err="1" smtClean="0"/>
              <a:t>LocalUserId</a:t>
            </a:r>
            <a:r>
              <a:rPr lang="en-GB" dirty="0" smtClean="0"/>
              <a:t>; </a:t>
            </a:r>
            <a:r>
              <a:rPr lang="en-GB" dirty="0" err="1" smtClean="0"/>
              <a:t>ProcessId</a:t>
            </a:r>
            <a:r>
              <a:rPr lang="en-GB" dirty="0" smtClean="0"/>
              <a:t>; </a:t>
            </a:r>
            <a:r>
              <a:rPr lang="en-GB" dirty="0" err="1" smtClean="0"/>
              <a:t>LocalGroup</a:t>
            </a:r>
            <a:r>
              <a:rPr lang="en-GB" dirty="0" smtClean="0"/>
              <a:t>; </a:t>
            </a:r>
            <a:r>
              <a:rPr lang="en-GB" dirty="0" err="1" smtClean="0"/>
              <a:t>JobName</a:t>
            </a:r>
            <a:r>
              <a:rPr lang="en-GB" dirty="0" smtClean="0"/>
              <a:t>; </a:t>
            </a:r>
            <a:r>
              <a:rPr lang="en-GB" dirty="0" smtClean="0"/>
              <a:t>Memory; Swap</a:t>
            </a:r>
            <a:r>
              <a:rPr lang="en-GB" dirty="0" smtClean="0"/>
              <a:t>; </a:t>
            </a:r>
            <a:r>
              <a:rPr lang="en-GB" dirty="0" err="1" smtClean="0"/>
              <a:t>TimeInstant</a:t>
            </a:r>
            <a:r>
              <a:rPr lang="en-GB" dirty="0" smtClean="0"/>
              <a:t>; </a:t>
            </a:r>
          </a:p>
          <a:p>
            <a:endParaRPr lang="en-GB" dirty="0" smtClean="0"/>
          </a:p>
          <a:p>
            <a:r>
              <a:rPr lang="en-GB" dirty="0" err="1" smtClean="0"/>
              <a:t>ProjectName</a:t>
            </a:r>
            <a:r>
              <a:rPr lang="en-GB" dirty="0" smtClean="0"/>
              <a:t>: Not sure how to handle this. I think the use case is for a higher level funding project like </a:t>
            </a:r>
            <a:r>
              <a:rPr lang="en-GB" dirty="0" err="1" smtClean="0"/>
              <a:t>PLGrid</a:t>
            </a:r>
            <a:r>
              <a:rPr lang="en-GB" dirty="0" smtClean="0"/>
              <a:t> to flag records whose use it has funded and thus take another view on usage. </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EGI Profile for </a:t>
            </a:r>
            <a:r>
              <a:rPr lang="en-GB" dirty="0" err="1" smtClean="0"/>
              <a:t>StAR</a:t>
            </a:r>
            <a:endParaRPr lang="en-GB" dirty="0"/>
          </a:p>
        </p:txBody>
      </p:sp>
      <p:sp>
        <p:nvSpPr>
          <p:cNvPr id="3" name="Content Placeholder 2"/>
          <p:cNvSpPr>
            <a:spLocks noGrp="1"/>
          </p:cNvSpPr>
          <p:nvPr>
            <p:ph idx="1"/>
          </p:nvPr>
        </p:nvSpPr>
        <p:spPr>
          <a:xfrm>
            <a:off x="611188" y="1124744"/>
            <a:ext cx="8075612" cy="5184576"/>
          </a:xfrm>
        </p:spPr>
        <p:txBody>
          <a:bodyPr>
            <a:normAutofit fontScale="47500" lnSpcReduction="20000"/>
          </a:bodyPr>
          <a:lstStyle/>
          <a:p>
            <a:r>
              <a:rPr lang="en-GB" dirty="0" smtClean="0"/>
              <a:t>The </a:t>
            </a:r>
            <a:r>
              <a:rPr lang="en-GB" dirty="0" err="1" smtClean="0"/>
              <a:t>StAR</a:t>
            </a:r>
            <a:r>
              <a:rPr lang="en-GB" dirty="0" smtClean="0"/>
              <a:t> document was proposed by EMI and sent to OGF where it was discussed further and has been out for public comment. A few things were changed and/or added during this period and it will be revised by EMI. Changes included</a:t>
            </a:r>
          </a:p>
          <a:p>
            <a:endParaRPr lang="en-GB" b="1" dirty="0" smtClean="0"/>
          </a:p>
          <a:p>
            <a:r>
              <a:rPr lang="en-GB" b="1" dirty="0" smtClean="0"/>
              <a:t>SITE</a:t>
            </a:r>
            <a:r>
              <a:rPr lang="en-GB" dirty="0" smtClean="0"/>
              <a:t> </a:t>
            </a:r>
            <a:r>
              <a:rPr lang="en-GB" dirty="0" smtClean="0"/>
              <a:t>added</a:t>
            </a:r>
          </a:p>
          <a:p>
            <a:r>
              <a:rPr lang="en-GB" b="1" dirty="0" err="1" smtClean="0"/>
              <a:t>ResourceCapacityAllocated</a:t>
            </a:r>
            <a:r>
              <a:rPr lang="en-GB" dirty="0" smtClean="0"/>
              <a:t> added. This is the allocation equivalent of </a:t>
            </a:r>
            <a:r>
              <a:rPr lang="en-GB" dirty="0" err="1" smtClean="0"/>
              <a:t>ResourceCapacityUsed</a:t>
            </a:r>
            <a:r>
              <a:rPr lang="en-GB" dirty="0" smtClean="0"/>
              <a:t> and allows sites etc to account for and charge for the space taken out of use by a VO. The storage equivalent of charging for </a:t>
            </a:r>
            <a:r>
              <a:rPr lang="en-GB" dirty="0" err="1" smtClean="0"/>
              <a:t>wallclock</a:t>
            </a:r>
            <a:r>
              <a:rPr lang="en-GB" dirty="0" smtClean="0"/>
              <a:t> because no-one else can use it.</a:t>
            </a:r>
          </a:p>
          <a:p>
            <a:r>
              <a:rPr lang="en-GB" dirty="0" err="1" smtClean="0"/>
              <a:t>ValidDuration</a:t>
            </a:r>
            <a:r>
              <a:rPr lang="en-GB" dirty="0" smtClean="0"/>
              <a:t> – changed to </a:t>
            </a:r>
            <a:r>
              <a:rPr lang="en-GB" b="1" dirty="0" err="1" smtClean="0"/>
              <a:t>StartTime</a:t>
            </a:r>
            <a:r>
              <a:rPr lang="en-GB" dirty="0" smtClean="0"/>
              <a:t> and </a:t>
            </a:r>
            <a:r>
              <a:rPr lang="en-GB" b="1" dirty="0" err="1" smtClean="0"/>
              <a:t>EndTime</a:t>
            </a:r>
            <a:r>
              <a:rPr lang="en-GB" dirty="0" smtClean="0"/>
              <a:t>. Together these define the period over which the measurement is effective. The product of  </a:t>
            </a:r>
            <a:r>
              <a:rPr lang="en-GB" dirty="0" err="1" smtClean="0"/>
              <a:t>ResourceCapacityUsed</a:t>
            </a:r>
            <a:r>
              <a:rPr lang="en-GB" dirty="0" smtClean="0"/>
              <a:t> and  </a:t>
            </a:r>
            <a:r>
              <a:rPr lang="en-GB" dirty="0" err="1" smtClean="0"/>
              <a:t>EndTime-StartTime</a:t>
            </a:r>
            <a:r>
              <a:rPr lang="en-GB" dirty="0" smtClean="0"/>
              <a:t>. Can be treated as an integral of byte-seconds. Even though it is more likely to be a snapshot measurement taken at one point in that window</a:t>
            </a:r>
            <a:r>
              <a:rPr lang="en-GB" dirty="0" smtClean="0"/>
              <a:t>.</a:t>
            </a:r>
          </a:p>
          <a:p>
            <a:endParaRPr lang="en-GB" dirty="0" smtClean="0"/>
          </a:p>
          <a:p>
            <a:pPr>
              <a:buNone/>
            </a:pPr>
            <a:r>
              <a:rPr lang="en-GB" b="1" dirty="0" smtClean="0"/>
              <a:t>EGI Profile </a:t>
            </a:r>
            <a:endParaRPr lang="en-GB" dirty="0" smtClean="0"/>
          </a:p>
          <a:p>
            <a:r>
              <a:rPr lang="en-GB" dirty="0" smtClean="0"/>
              <a:t>For EGI the </a:t>
            </a:r>
            <a:r>
              <a:rPr lang="en-GB" dirty="0" err="1" smtClean="0"/>
              <a:t>StorageSystem+StorageShare</a:t>
            </a:r>
            <a:r>
              <a:rPr lang="en-GB" dirty="0" smtClean="0"/>
              <a:t> MUST be defined and reported so that ALL user storage at a site is recorded once and only once. </a:t>
            </a:r>
            <a:r>
              <a:rPr lang="en-GB" dirty="0" err="1" smtClean="0"/>
              <a:t>i.e</a:t>
            </a:r>
            <a:r>
              <a:rPr lang="en-GB" dirty="0" smtClean="0"/>
              <a:t> the sum of all records should reflect storage at the site and there should be no </a:t>
            </a:r>
            <a:r>
              <a:rPr lang="en-GB" dirty="0" err="1" smtClean="0"/>
              <a:t>doublecounting</a:t>
            </a:r>
            <a:r>
              <a:rPr lang="en-GB" dirty="0" smtClean="0"/>
              <a:t> .</a:t>
            </a:r>
          </a:p>
          <a:p>
            <a:r>
              <a:rPr lang="en-GB" dirty="0" err="1" smtClean="0"/>
              <a:t>SubjectIdentity</a:t>
            </a:r>
            <a:r>
              <a:rPr lang="en-GB" dirty="0" smtClean="0"/>
              <a:t> containing Group which MUST be the VO name.</a:t>
            </a:r>
          </a:p>
          <a:p>
            <a:r>
              <a:rPr lang="en-GB" dirty="0" err="1" smtClean="0"/>
              <a:t>LocalId</a:t>
            </a:r>
            <a:r>
              <a:rPr lang="en-GB" dirty="0" smtClean="0"/>
              <a:t>, </a:t>
            </a:r>
            <a:r>
              <a:rPr lang="en-GB" dirty="0" err="1" smtClean="0"/>
              <a:t>LocalGroup</a:t>
            </a:r>
            <a:r>
              <a:rPr lang="en-GB" dirty="0" smtClean="0"/>
              <a:t>, and </a:t>
            </a:r>
            <a:r>
              <a:rPr lang="en-GB" dirty="0" err="1" smtClean="0"/>
              <a:t>UserIdentity</a:t>
            </a:r>
            <a:r>
              <a:rPr lang="en-GB" dirty="0" smtClean="0"/>
              <a:t> are not required. Although </a:t>
            </a:r>
            <a:r>
              <a:rPr lang="en-GB" dirty="0" err="1" smtClean="0"/>
              <a:t>UserIdentity</a:t>
            </a:r>
            <a:r>
              <a:rPr lang="en-GB" dirty="0" smtClean="0"/>
              <a:t> could be an X.509 </a:t>
            </a:r>
            <a:r>
              <a:rPr lang="en-GB" dirty="0" err="1" smtClean="0"/>
              <a:t>UserDN</a:t>
            </a:r>
            <a:r>
              <a:rPr lang="en-GB" dirty="0" smtClean="0"/>
              <a:t> the individual ownership of a storage element for example is not </a:t>
            </a:r>
            <a:r>
              <a:rPr lang="en-GB" dirty="0" err="1" smtClean="0"/>
              <a:t>meaningfull</a:t>
            </a:r>
            <a:r>
              <a:rPr lang="en-GB" dirty="0" smtClean="0"/>
              <a:t> in the same way as the Group ownership is.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normAutofit fontScale="92500"/>
          </a:bodyPr>
          <a:lstStyle/>
          <a:p>
            <a:r>
              <a:rPr lang="en-GB" dirty="0" smtClean="0"/>
              <a:t>The documents attached to the agenda are marked up versions of the standards with these and other comments. </a:t>
            </a:r>
          </a:p>
          <a:p>
            <a:r>
              <a:rPr lang="en-GB" dirty="0" smtClean="0"/>
              <a:t>I have discussed with WLCG via their Grid Deployment Board and </a:t>
            </a:r>
            <a:r>
              <a:rPr lang="en-GB" dirty="0" smtClean="0"/>
              <a:t>they approved</a:t>
            </a:r>
            <a:r>
              <a:rPr lang="en-GB" dirty="0" smtClean="0"/>
              <a:t>.</a:t>
            </a:r>
          </a:p>
          <a:p>
            <a:r>
              <a:rPr lang="en-GB" dirty="0" smtClean="0"/>
              <a:t>I would like OMB’s approval too before I take them back to EMI.</a:t>
            </a:r>
          </a:p>
          <a:p>
            <a:r>
              <a:rPr lang="en-GB" dirty="0" smtClean="0"/>
              <a:t>As </a:t>
            </a:r>
            <a:r>
              <a:rPr lang="en-GB" dirty="0" smtClean="0"/>
              <a:t>EGI is EMI’s major customer, I will ask EMI to implement these profiles as defaults</a:t>
            </a:r>
            <a:r>
              <a:rPr lang="en-GB" dirty="0" smtClean="0"/>
              <a:t>.</a:t>
            </a:r>
            <a:endParaRPr lang="en-GB" dirty="0" smtClean="0"/>
          </a:p>
        </p:txBody>
      </p:sp>
    </p:spTree>
  </p:cSld>
  <p:clrMapOvr>
    <a:masterClrMapping/>
  </p:clrMapOvr>
</p:sld>
</file>

<file path=ppt/theme/theme1.xml><?xml version="1.0" encoding="utf-8"?>
<a:theme xmlns:a="http://schemas.openxmlformats.org/drawingml/2006/main" name="EGI-InSPIRE-Slide-Template_v4-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EGI-InSPIRE-Slide-Template_v4-14</Template>
  <TotalTime>712</TotalTime>
  <Words>714</Words>
  <Application>Microsoft Office PowerPoint</Application>
  <PresentationFormat>On-screen Show (4:3)</PresentationFormat>
  <Paragraphs>46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EGI-InSPIRE-Slide-Template_v4-14</vt:lpstr>
      <vt:lpstr>EGI Profile for CAR and StAR</vt:lpstr>
      <vt:lpstr>Slide 2</vt:lpstr>
      <vt:lpstr>EGI Profile for CAR</vt:lpstr>
      <vt:lpstr>EGI Profile for StAR</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Tiziana Ferrari</dc:creator>
  <cp:lastModifiedBy>John Gordon</cp:lastModifiedBy>
  <cp:revision>29</cp:revision>
  <dcterms:created xsi:type="dcterms:W3CDTF">2012-05-01T21:46:49Z</dcterms:created>
  <dcterms:modified xsi:type="dcterms:W3CDTF">2012-07-16T20:47:50Z</dcterms:modified>
</cp:coreProperties>
</file>